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95"/>
  </p:notesMasterIdLst>
  <p:handoutMasterIdLst>
    <p:handoutMasterId r:id="rId96"/>
  </p:handoutMasterIdLst>
  <p:sldIdLst>
    <p:sldId id="256" r:id="rId2"/>
    <p:sldId id="305" r:id="rId3"/>
    <p:sldId id="486" r:id="rId4"/>
    <p:sldId id="512" r:id="rId5"/>
    <p:sldId id="518" r:id="rId6"/>
    <p:sldId id="552" r:id="rId7"/>
    <p:sldId id="519" r:id="rId8"/>
    <p:sldId id="520" r:id="rId9"/>
    <p:sldId id="522" r:id="rId10"/>
    <p:sldId id="523" r:id="rId11"/>
    <p:sldId id="524" r:id="rId12"/>
    <p:sldId id="525" r:id="rId13"/>
    <p:sldId id="526" r:id="rId14"/>
    <p:sldId id="527" r:id="rId15"/>
    <p:sldId id="528" r:id="rId16"/>
    <p:sldId id="529" r:id="rId17"/>
    <p:sldId id="530" r:id="rId18"/>
    <p:sldId id="531" r:id="rId19"/>
    <p:sldId id="532" r:id="rId20"/>
    <p:sldId id="534" r:id="rId21"/>
    <p:sldId id="533" r:id="rId22"/>
    <p:sldId id="535" r:id="rId23"/>
    <p:sldId id="536" r:id="rId24"/>
    <p:sldId id="539" r:id="rId25"/>
    <p:sldId id="537" r:id="rId26"/>
    <p:sldId id="538" r:id="rId27"/>
    <p:sldId id="540" r:id="rId28"/>
    <p:sldId id="541" r:id="rId29"/>
    <p:sldId id="545" r:id="rId30"/>
    <p:sldId id="546" r:id="rId31"/>
    <p:sldId id="547" r:id="rId32"/>
    <p:sldId id="548" r:id="rId33"/>
    <p:sldId id="549" r:id="rId34"/>
    <p:sldId id="550" r:id="rId35"/>
    <p:sldId id="542" r:id="rId36"/>
    <p:sldId id="543" r:id="rId37"/>
    <p:sldId id="544" r:id="rId38"/>
    <p:sldId id="551" r:id="rId39"/>
    <p:sldId id="521" r:id="rId40"/>
    <p:sldId id="553" r:id="rId41"/>
    <p:sldId id="554" r:id="rId42"/>
    <p:sldId id="555" r:id="rId43"/>
    <p:sldId id="556" r:id="rId44"/>
    <p:sldId id="557" r:id="rId45"/>
    <p:sldId id="560" r:id="rId46"/>
    <p:sldId id="561" r:id="rId47"/>
    <p:sldId id="562" r:id="rId48"/>
    <p:sldId id="563" r:id="rId49"/>
    <p:sldId id="564" r:id="rId50"/>
    <p:sldId id="559" r:id="rId51"/>
    <p:sldId id="501" r:id="rId52"/>
    <p:sldId id="602" r:id="rId53"/>
    <p:sldId id="603" r:id="rId54"/>
    <p:sldId id="595" r:id="rId55"/>
    <p:sldId id="566" r:id="rId56"/>
    <p:sldId id="565" r:id="rId57"/>
    <p:sldId id="567" r:id="rId58"/>
    <p:sldId id="568" r:id="rId59"/>
    <p:sldId id="572" r:id="rId60"/>
    <p:sldId id="571" r:id="rId61"/>
    <p:sldId id="573" r:id="rId62"/>
    <p:sldId id="569" r:id="rId63"/>
    <p:sldId id="570" r:id="rId64"/>
    <p:sldId id="574" r:id="rId65"/>
    <p:sldId id="575" r:id="rId66"/>
    <p:sldId id="576" r:id="rId67"/>
    <p:sldId id="577" r:id="rId68"/>
    <p:sldId id="579" r:id="rId69"/>
    <p:sldId id="578" r:id="rId70"/>
    <p:sldId id="580" r:id="rId71"/>
    <p:sldId id="599" r:id="rId72"/>
    <p:sldId id="600" r:id="rId73"/>
    <p:sldId id="601" r:id="rId74"/>
    <p:sldId id="581" r:id="rId75"/>
    <p:sldId id="582" r:id="rId76"/>
    <p:sldId id="583" r:id="rId77"/>
    <p:sldId id="598" r:id="rId78"/>
    <p:sldId id="584" r:id="rId79"/>
    <p:sldId id="597" r:id="rId80"/>
    <p:sldId id="586" r:id="rId81"/>
    <p:sldId id="585" r:id="rId82"/>
    <p:sldId id="588" r:id="rId83"/>
    <p:sldId id="587" r:id="rId84"/>
    <p:sldId id="589" r:id="rId85"/>
    <p:sldId id="590" r:id="rId86"/>
    <p:sldId id="591" r:id="rId87"/>
    <p:sldId id="592" r:id="rId88"/>
    <p:sldId id="593" r:id="rId89"/>
    <p:sldId id="594" r:id="rId90"/>
    <p:sldId id="505" r:id="rId91"/>
    <p:sldId id="506" r:id="rId92"/>
    <p:sldId id="507" r:id="rId93"/>
    <p:sldId id="498" r:id="rId94"/>
  </p:sldIdLst>
  <p:sldSz cx="9144000" cy="6858000" type="screen4x3"/>
  <p:notesSz cx="6761163" cy="9942513"/>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0417" cy="496334"/>
          </a:xfrm>
          <a:prstGeom prst="rect">
            <a:avLst/>
          </a:prstGeom>
        </p:spPr>
        <p:txBody>
          <a:bodyPr vert="horz" lIns="100858" tIns="50429" rIns="100858" bIns="50429" rtlCol="0"/>
          <a:lstStyle>
            <a:lvl1pPr algn="l">
              <a:defRPr sz="1300"/>
            </a:lvl1pPr>
          </a:lstStyle>
          <a:p>
            <a:endParaRPr lang="zh-CN" altLang="en-US"/>
          </a:p>
        </p:txBody>
      </p:sp>
      <p:sp>
        <p:nvSpPr>
          <p:cNvPr id="3" name="日期占位符 2"/>
          <p:cNvSpPr>
            <a:spLocks noGrp="1"/>
          </p:cNvSpPr>
          <p:nvPr>
            <p:ph type="dt" sz="quarter" idx="1"/>
          </p:nvPr>
        </p:nvSpPr>
        <p:spPr>
          <a:xfrm>
            <a:off x="3829009" y="0"/>
            <a:ext cx="2930417" cy="496334"/>
          </a:xfrm>
          <a:prstGeom prst="rect">
            <a:avLst/>
          </a:prstGeom>
        </p:spPr>
        <p:txBody>
          <a:bodyPr vert="horz" lIns="100858" tIns="50429" rIns="100858" bIns="50429" rtlCol="0"/>
          <a:lstStyle>
            <a:lvl1pPr algn="r">
              <a:defRPr sz="1300"/>
            </a:lvl1pPr>
          </a:lstStyle>
          <a:p>
            <a:fld id="{2F9A95A1-99DD-4702-9C47-0931E6EB33EC}" type="datetimeFigureOut">
              <a:rPr lang="zh-CN" altLang="en-US" smtClean="0"/>
              <a:pPr/>
              <a:t>2018/3/25</a:t>
            </a:fld>
            <a:endParaRPr lang="zh-CN" altLang="en-US"/>
          </a:p>
        </p:txBody>
      </p:sp>
      <p:sp>
        <p:nvSpPr>
          <p:cNvPr id="4" name="页脚占位符 3"/>
          <p:cNvSpPr>
            <a:spLocks noGrp="1"/>
          </p:cNvSpPr>
          <p:nvPr>
            <p:ph type="ftr" sz="quarter" idx="2"/>
          </p:nvPr>
        </p:nvSpPr>
        <p:spPr>
          <a:xfrm>
            <a:off x="0" y="9444419"/>
            <a:ext cx="2930417" cy="496334"/>
          </a:xfrm>
          <a:prstGeom prst="rect">
            <a:avLst/>
          </a:prstGeom>
        </p:spPr>
        <p:txBody>
          <a:bodyPr vert="horz" lIns="100858" tIns="50429" rIns="100858" bIns="50429" rtlCol="0" anchor="b"/>
          <a:lstStyle>
            <a:lvl1pPr algn="l">
              <a:defRPr sz="1300"/>
            </a:lvl1pPr>
          </a:lstStyle>
          <a:p>
            <a:endParaRPr lang="zh-CN" altLang="en-US"/>
          </a:p>
        </p:txBody>
      </p:sp>
      <p:sp>
        <p:nvSpPr>
          <p:cNvPr id="5" name="灯片编号占位符 4"/>
          <p:cNvSpPr>
            <a:spLocks noGrp="1"/>
          </p:cNvSpPr>
          <p:nvPr>
            <p:ph type="sldNum" sz="quarter" idx="3"/>
          </p:nvPr>
        </p:nvSpPr>
        <p:spPr>
          <a:xfrm>
            <a:off x="3829009" y="9444419"/>
            <a:ext cx="2930417" cy="496334"/>
          </a:xfrm>
          <a:prstGeom prst="rect">
            <a:avLst/>
          </a:prstGeom>
        </p:spPr>
        <p:txBody>
          <a:bodyPr vert="horz" lIns="100858" tIns="50429" rIns="100858" bIns="50429" rtlCol="0" anchor="b"/>
          <a:lstStyle>
            <a:lvl1pPr algn="r">
              <a:defRPr sz="1300"/>
            </a:lvl1pPr>
          </a:lstStyle>
          <a:p>
            <a:fld id="{E49030AD-4D40-4444-B7A6-49E30BA1FC5B}" type="slidenum">
              <a:rPr lang="zh-CN" altLang="en-US" smtClean="0"/>
              <a:pPr/>
              <a:t>‹#›</a:t>
            </a:fld>
            <a:endParaRPr lang="zh-CN" altLang="en-US"/>
          </a:p>
        </p:txBody>
      </p:sp>
    </p:spTree>
    <p:extLst>
      <p:ext uri="{BB962C8B-B14F-4D97-AF65-F5344CB8AC3E}">
        <p14:creationId xmlns:p14="http://schemas.microsoft.com/office/powerpoint/2010/main" val="2148075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29837" cy="497125"/>
          </a:xfrm>
          <a:prstGeom prst="rect">
            <a:avLst/>
          </a:prstGeom>
        </p:spPr>
        <p:txBody>
          <a:bodyPr vert="horz" lIns="95443" tIns="47721" rIns="95443" bIns="47721" rtlCol="0"/>
          <a:lstStyle>
            <a:lvl1pPr algn="l">
              <a:defRPr sz="1200"/>
            </a:lvl1pPr>
          </a:lstStyle>
          <a:p>
            <a:endParaRPr lang="zh-CN" altLang="en-US"/>
          </a:p>
        </p:txBody>
      </p:sp>
      <p:sp>
        <p:nvSpPr>
          <p:cNvPr id="3" name="日期占位符 2"/>
          <p:cNvSpPr>
            <a:spLocks noGrp="1"/>
          </p:cNvSpPr>
          <p:nvPr>
            <p:ph type="dt" idx="1"/>
          </p:nvPr>
        </p:nvSpPr>
        <p:spPr>
          <a:xfrm>
            <a:off x="3829761" y="1"/>
            <a:ext cx="2929837" cy="497125"/>
          </a:xfrm>
          <a:prstGeom prst="rect">
            <a:avLst/>
          </a:prstGeom>
        </p:spPr>
        <p:txBody>
          <a:bodyPr vert="horz" lIns="95443" tIns="47721" rIns="95443" bIns="47721" rtlCol="0"/>
          <a:lstStyle>
            <a:lvl1pPr algn="r">
              <a:defRPr sz="1200"/>
            </a:lvl1pPr>
          </a:lstStyle>
          <a:p>
            <a:fld id="{79D66939-5C71-4138-B98A-3BF61449A06D}" type="datetimeFigureOut">
              <a:rPr lang="zh-CN" altLang="en-US" smtClean="0"/>
              <a:pPr/>
              <a:t>2018/3/25</a:t>
            </a:fld>
            <a:endParaRPr lang="zh-CN" altLang="en-US"/>
          </a:p>
        </p:txBody>
      </p:sp>
      <p:sp>
        <p:nvSpPr>
          <p:cNvPr id="4" name="幻灯片图像占位符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5443" tIns="47721" rIns="95443" bIns="47721" rtlCol="0" anchor="ctr"/>
          <a:lstStyle/>
          <a:p>
            <a:endParaRPr lang="zh-CN" altLang="en-US"/>
          </a:p>
        </p:txBody>
      </p:sp>
      <p:sp>
        <p:nvSpPr>
          <p:cNvPr id="5" name="备注占位符 4"/>
          <p:cNvSpPr>
            <a:spLocks noGrp="1"/>
          </p:cNvSpPr>
          <p:nvPr>
            <p:ph type="body" sz="quarter" idx="3"/>
          </p:nvPr>
        </p:nvSpPr>
        <p:spPr>
          <a:xfrm>
            <a:off x="676117" y="4722694"/>
            <a:ext cx="5408930" cy="4474131"/>
          </a:xfrm>
          <a:prstGeom prst="rect">
            <a:avLst/>
          </a:prstGeom>
        </p:spPr>
        <p:txBody>
          <a:bodyPr vert="horz" lIns="95443" tIns="47721" rIns="95443" bIns="47721"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43662"/>
            <a:ext cx="2929837" cy="497125"/>
          </a:xfrm>
          <a:prstGeom prst="rect">
            <a:avLst/>
          </a:prstGeom>
        </p:spPr>
        <p:txBody>
          <a:bodyPr vert="horz" lIns="95443" tIns="47721" rIns="95443" bIns="47721"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761" y="9443662"/>
            <a:ext cx="2929837" cy="497125"/>
          </a:xfrm>
          <a:prstGeom prst="rect">
            <a:avLst/>
          </a:prstGeom>
        </p:spPr>
        <p:txBody>
          <a:bodyPr vert="horz" lIns="95443" tIns="47721" rIns="95443" bIns="47721" rtlCol="0" anchor="b"/>
          <a:lstStyle>
            <a:lvl1pPr algn="r">
              <a:defRPr sz="1200"/>
            </a:lvl1pPr>
          </a:lstStyle>
          <a:p>
            <a:fld id="{CB0B88F1-63D4-41B8-BA96-31054DE04743}" type="slidenum">
              <a:rPr lang="zh-CN" altLang="en-US" smtClean="0"/>
              <a:pPr/>
              <a:t>‹#›</a:t>
            </a:fld>
            <a:endParaRPr lang="zh-CN" altLang="en-US"/>
          </a:p>
        </p:txBody>
      </p:sp>
    </p:spTree>
    <p:extLst>
      <p:ext uri="{BB962C8B-B14F-4D97-AF65-F5344CB8AC3E}">
        <p14:creationId xmlns:p14="http://schemas.microsoft.com/office/powerpoint/2010/main" val="253381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2162175" y="6408738"/>
            <a:ext cx="4784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zh-CN" altLang="en-US" sz="1000" noProof="1" smtClean="0"/>
          </a:p>
        </p:txBody>
      </p:sp>
      <p:sp>
        <p:nvSpPr>
          <p:cNvPr id="2051" name="Rectangle 3"/>
          <p:cNvSpPr>
            <a:spLocks noGrp="1" noChangeArrowheads="1"/>
          </p:cNvSpPr>
          <p:nvPr>
            <p:ph type="ctrTitle" sz="quarter"/>
          </p:nvPr>
        </p:nvSpPr>
        <p:spPr>
          <a:xfrm>
            <a:off x="685800" y="1868488"/>
            <a:ext cx="7772400" cy="1127125"/>
          </a:xfrm>
        </p:spPr>
        <p:txBody>
          <a:bodyPr/>
          <a:lstStyle>
            <a:lvl1pPr algn="ctr">
              <a:defRPr sz="3600" b="1"/>
            </a:lvl1pPr>
          </a:lstStyle>
          <a:p>
            <a:r>
              <a:rPr lang="zh-CN"/>
              <a:t>单击此处编辑母版标题样式</a:t>
            </a:r>
          </a:p>
        </p:txBody>
      </p:sp>
      <p:sp>
        <p:nvSpPr>
          <p:cNvPr id="2052" name="Rectangle 4"/>
          <p:cNvSpPr>
            <a:spLocks noGrp="1" noChangeArrowheads="1"/>
          </p:cNvSpPr>
          <p:nvPr>
            <p:ph type="subTitle" sz="quarter" idx="1"/>
          </p:nvPr>
        </p:nvSpPr>
        <p:spPr>
          <a:xfrm>
            <a:off x="1355725" y="3122613"/>
            <a:ext cx="6400800" cy="1004887"/>
          </a:xfrm>
        </p:spPr>
        <p:txBody>
          <a:bodyPr/>
          <a:lstStyle>
            <a:lvl1pPr marL="0" indent="0" algn="ctr">
              <a:buFont typeface="Wingdings" pitchFamily="2" charset="2"/>
              <a:buNone/>
              <a:defRPr sz="2800">
                <a:solidFill>
                  <a:schemeClr val="bg1"/>
                </a:solidFill>
              </a:defRPr>
            </a:lvl1pPr>
          </a:lstStyle>
          <a:p>
            <a:r>
              <a:rPr lang="zh-CN"/>
              <a:t>单击此处编辑母版副标题样式</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7813" y="131763"/>
            <a:ext cx="2058987" cy="5994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49263" y="131763"/>
            <a:ext cx="6026150" cy="5994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4" name="直接连接符 3"/>
          <p:cNvCxnSpPr/>
          <p:nvPr userDrawn="1"/>
        </p:nvCxnSpPr>
        <p:spPr>
          <a:xfrm>
            <a:off x="0" y="6524625"/>
            <a:ext cx="9144000" cy="15875"/>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矩形 4"/>
          <p:cNvSpPr/>
          <p:nvPr userDrawn="1"/>
        </p:nvSpPr>
        <p:spPr>
          <a:xfrm>
            <a:off x="755576" y="6351279"/>
            <a:ext cx="864095" cy="338554"/>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marL="0" lvl="4" eaLnBrk="0" hangingPunct="0">
              <a:spcBef>
                <a:spcPts val="0"/>
              </a:spcBef>
              <a:buClr>
                <a:srgbClr val="2A79D0"/>
              </a:buClr>
              <a:defRPr/>
            </a:pPr>
            <a:r>
              <a:rPr lang="en-US" altLang="zh-CN" sz="1600" kern="0" dirty="0">
                <a:solidFill>
                  <a:srgbClr val="FF0000"/>
                </a:solidFill>
              </a:rPr>
              <a:t>JNPM</a:t>
            </a:r>
            <a:endParaRPr lang="zh-CN" altLang="en-US" sz="1600" kern="0" dirty="0">
              <a:solidFill>
                <a:srgbClr val="FF0000"/>
              </a:solidFill>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5pPr>
              <a:defRPr>
                <a:solidFill>
                  <a:srgbClr val="FF0000"/>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33488"/>
            <a:ext cx="4038600" cy="4892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33488"/>
            <a:ext cx="4038600" cy="4892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5"/>
          <p:cNvSpPr>
            <a:spLocks noChangeArrowheads="1"/>
          </p:cNvSpPr>
          <p:nvPr/>
        </p:nvSpPr>
        <p:spPr bwMode="auto">
          <a:xfrm>
            <a:off x="2162175" y="6408738"/>
            <a:ext cx="4784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zh-CN" altLang="en-US" sz="1000" noProof="1" smtClean="0"/>
          </a:p>
        </p:txBody>
      </p:sp>
      <p:sp>
        <p:nvSpPr>
          <p:cNvPr id="1027" name="Rectangle 3"/>
          <p:cNvSpPr>
            <a:spLocks noGrp="1" noChangeArrowheads="1"/>
          </p:cNvSpPr>
          <p:nvPr>
            <p:ph type="title"/>
          </p:nvPr>
        </p:nvSpPr>
        <p:spPr bwMode="auto">
          <a:xfrm>
            <a:off x="449263" y="131763"/>
            <a:ext cx="8229600" cy="823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8" name="Rectangle 4"/>
          <p:cNvSpPr>
            <a:spLocks noGrp="1" noChangeArrowheads="1"/>
          </p:cNvSpPr>
          <p:nvPr>
            <p:ph type="body" idx="1"/>
          </p:nvPr>
        </p:nvSpPr>
        <p:spPr bwMode="auto">
          <a:xfrm>
            <a:off x="457200" y="1233488"/>
            <a:ext cx="8229600" cy="4892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spd="med">
    <p:fade/>
  </p:transition>
  <p:txStyles>
    <p:titleStyle>
      <a:lvl1pPr algn="l" rtl="0" eaLnBrk="0" fontAlgn="base" hangingPunct="0">
        <a:lnSpc>
          <a:spcPct val="95000"/>
        </a:lnSpc>
        <a:spcBef>
          <a:spcPct val="0"/>
        </a:spcBef>
        <a:spcAft>
          <a:spcPct val="0"/>
        </a:spcAft>
        <a:defRPr sz="3200">
          <a:solidFill>
            <a:srgbClr val="FFFFFF"/>
          </a:solidFill>
          <a:latin typeface="+mj-lt"/>
          <a:ea typeface="+mj-ea"/>
          <a:cs typeface="+mj-cs"/>
        </a:defRPr>
      </a:lvl1pPr>
      <a:lvl2pPr algn="l" rtl="0" eaLnBrk="0" fontAlgn="base" hangingPunct="0">
        <a:lnSpc>
          <a:spcPct val="95000"/>
        </a:lnSpc>
        <a:spcBef>
          <a:spcPct val="0"/>
        </a:spcBef>
        <a:spcAft>
          <a:spcPct val="0"/>
        </a:spcAft>
        <a:defRPr sz="3200">
          <a:solidFill>
            <a:srgbClr val="FFFFFF"/>
          </a:solidFill>
          <a:latin typeface="微软雅黑" pitchFamily="34" charset="-122"/>
          <a:ea typeface="微软雅黑" pitchFamily="34" charset="-122"/>
        </a:defRPr>
      </a:lvl2pPr>
      <a:lvl3pPr algn="l" rtl="0" eaLnBrk="0" fontAlgn="base" hangingPunct="0">
        <a:lnSpc>
          <a:spcPct val="95000"/>
        </a:lnSpc>
        <a:spcBef>
          <a:spcPct val="0"/>
        </a:spcBef>
        <a:spcAft>
          <a:spcPct val="0"/>
        </a:spcAft>
        <a:defRPr sz="3200">
          <a:solidFill>
            <a:srgbClr val="FFFFFF"/>
          </a:solidFill>
          <a:latin typeface="微软雅黑" pitchFamily="34" charset="-122"/>
          <a:ea typeface="微软雅黑" pitchFamily="34" charset="-122"/>
        </a:defRPr>
      </a:lvl3pPr>
      <a:lvl4pPr algn="l" rtl="0" eaLnBrk="0" fontAlgn="base" hangingPunct="0">
        <a:lnSpc>
          <a:spcPct val="95000"/>
        </a:lnSpc>
        <a:spcBef>
          <a:spcPct val="0"/>
        </a:spcBef>
        <a:spcAft>
          <a:spcPct val="0"/>
        </a:spcAft>
        <a:defRPr sz="3200">
          <a:solidFill>
            <a:srgbClr val="FFFFFF"/>
          </a:solidFill>
          <a:latin typeface="微软雅黑" pitchFamily="34" charset="-122"/>
          <a:ea typeface="微软雅黑" pitchFamily="34" charset="-122"/>
        </a:defRPr>
      </a:lvl4pPr>
      <a:lvl5pPr algn="l" rtl="0" eaLnBrk="0" fontAlgn="base" hangingPunct="0">
        <a:lnSpc>
          <a:spcPct val="95000"/>
        </a:lnSpc>
        <a:spcBef>
          <a:spcPct val="0"/>
        </a:spcBef>
        <a:spcAft>
          <a:spcPct val="0"/>
        </a:spcAft>
        <a:defRPr sz="3200">
          <a:solidFill>
            <a:srgbClr val="FFFFFF"/>
          </a:solidFill>
          <a:latin typeface="微软雅黑" pitchFamily="34" charset="-122"/>
          <a:ea typeface="微软雅黑" pitchFamily="34" charset="-122"/>
        </a:defRPr>
      </a:lvl5pPr>
      <a:lvl6pPr marL="457200" algn="l" rtl="0" eaLnBrk="0" fontAlgn="base" hangingPunct="0">
        <a:lnSpc>
          <a:spcPct val="95000"/>
        </a:lnSpc>
        <a:spcBef>
          <a:spcPct val="0"/>
        </a:spcBef>
        <a:spcAft>
          <a:spcPct val="0"/>
        </a:spcAft>
        <a:defRPr sz="3200">
          <a:solidFill>
            <a:srgbClr val="FFFFFF"/>
          </a:solidFill>
          <a:latin typeface="微软雅黑" pitchFamily="34" charset="-122"/>
          <a:ea typeface="微软雅黑" pitchFamily="34" charset="-122"/>
        </a:defRPr>
      </a:lvl6pPr>
      <a:lvl7pPr marL="914400" algn="l" rtl="0" eaLnBrk="0" fontAlgn="base" hangingPunct="0">
        <a:lnSpc>
          <a:spcPct val="95000"/>
        </a:lnSpc>
        <a:spcBef>
          <a:spcPct val="0"/>
        </a:spcBef>
        <a:spcAft>
          <a:spcPct val="0"/>
        </a:spcAft>
        <a:defRPr sz="3200">
          <a:solidFill>
            <a:srgbClr val="FFFFFF"/>
          </a:solidFill>
          <a:latin typeface="微软雅黑" pitchFamily="34" charset="-122"/>
          <a:ea typeface="微软雅黑" pitchFamily="34" charset="-122"/>
        </a:defRPr>
      </a:lvl7pPr>
      <a:lvl8pPr marL="1371600" algn="l" rtl="0" eaLnBrk="0" fontAlgn="base" hangingPunct="0">
        <a:lnSpc>
          <a:spcPct val="95000"/>
        </a:lnSpc>
        <a:spcBef>
          <a:spcPct val="0"/>
        </a:spcBef>
        <a:spcAft>
          <a:spcPct val="0"/>
        </a:spcAft>
        <a:defRPr sz="3200">
          <a:solidFill>
            <a:srgbClr val="FFFFFF"/>
          </a:solidFill>
          <a:latin typeface="微软雅黑" pitchFamily="34" charset="-122"/>
          <a:ea typeface="微软雅黑" pitchFamily="34" charset="-122"/>
        </a:defRPr>
      </a:lvl8pPr>
      <a:lvl9pPr marL="1828800" algn="l" rtl="0" eaLnBrk="0" fontAlgn="base" hangingPunct="0">
        <a:lnSpc>
          <a:spcPct val="95000"/>
        </a:lnSpc>
        <a:spcBef>
          <a:spcPct val="0"/>
        </a:spcBef>
        <a:spcAft>
          <a:spcPct val="0"/>
        </a:spcAft>
        <a:defRPr sz="3200">
          <a:solidFill>
            <a:srgbClr val="FFFFFF"/>
          </a:solidFill>
          <a:latin typeface="微软雅黑" pitchFamily="34" charset="-122"/>
          <a:ea typeface="微软雅黑" pitchFamily="34" charset="-122"/>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400">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Char char="-"/>
        <a:defRPr sz="2000">
          <a:solidFill>
            <a:schemeClr val="tx1"/>
          </a:solidFill>
          <a:latin typeface="+mn-lt"/>
          <a:ea typeface="+mn-ea"/>
        </a:defRPr>
      </a:lvl2pPr>
      <a:lvl3pPr marL="561975" indent="-179388" algn="l" rtl="0" eaLnBrk="0" fontAlgn="base" hangingPunct="0">
        <a:spcBef>
          <a:spcPct val="30000"/>
        </a:spcBef>
        <a:spcAft>
          <a:spcPct val="0"/>
        </a:spcAft>
        <a:buClr>
          <a:schemeClr val="accent1"/>
        </a:buClr>
        <a:buChar char="-"/>
        <a:defRPr sz="2000">
          <a:solidFill>
            <a:schemeClr val="tx1"/>
          </a:solidFill>
          <a:latin typeface="+mn-lt"/>
          <a:ea typeface="+mn-ea"/>
        </a:defRPr>
      </a:lvl3pPr>
      <a:lvl4pPr marL="768350" indent="-204788" algn="l" rtl="0" eaLnBrk="0" fontAlgn="base" hangingPunct="0">
        <a:spcBef>
          <a:spcPct val="30000"/>
        </a:spcBef>
        <a:spcAft>
          <a:spcPct val="0"/>
        </a:spcAft>
        <a:buClr>
          <a:schemeClr val="accent1"/>
        </a:buClr>
        <a:buChar char="-"/>
        <a:defRPr sz="2000">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pitchFamily="2" charset="2"/>
        <a:buChar char="»"/>
        <a:defRPr sz="1600">
          <a:solidFill>
            <a:schemeClr val="tx1"/>
          </a:solidFill>
          <a:latin typeface="+mn-lt"/>
          <a:ea typeface="+mn-ea"/>
        </a:defRPr>
      </a:lvl5pPr>
      <a:lvl6pPr marL="1508125" indent="-168275" algn="l" rtl="0" eaLnBrk="0" fontAlgn="base" hangingPunct="0">
        <a:spcBef>
          <a:spcPct val="40000"/>
        </a:spcBef>
        <a:spcAft>
          <a:spcPct val="0"/>
        </a:spcAft>
        <a:buClr>
          <a:schemeClr val="accent1"/>
        </a:buClr>
        <a:buFont typeface="Wingdings" pitchFamily="2" charset="2"/>
        <a:buChar char="»"/>
        <a:defRPr sz="1600">
          <a:solidFill>
            <a:schemeClr val="tx1"/>
          </a:solidFill>
          <a:latin typeface="+mn-lt"/>
          <a:ea typeface="+mn-ea"/>
        </a:defRPr>
      </a:lvl6pPr>
      <a:lvl7pPr marL="1965325" indent="-168275" algn="l" rtl="0" eaLnBrk="0" fontAlgn="base" hangingPunct="0">
        <a:spcBef>
          <a:spcPct val="40000"/>
        </a:spcBef>
        <a:spcAft>
          <a:spcPct val="0"/>
        </a:spcAft>
        <a:buClr>
          <a:schemeClr val="accent1"/>
        </a:buClr>
        <a:buFont typeface="Wingdings" pitchFamily="2" charset="2"/>
        <a:buChar char="»"/>
        <a:defRPr sz="1600">
          <a:solidFill>
            <a:schemeClr val="tx1"/>
          </a:solidFill>
          <a:latin typeface="+mn-lt"/>
          <a:ea typeface="+mn-ea"/>
        </a:defRPr>
      </a:lvl7pPr>
      <a:lvl8pPr marL="2422525" indent="-168275" algn="l" rtl="0" eaLnBrk="0" fontAlgn="base" hangingPunct="0">
        <a:spcBef>
          <a:spcPct val="40000"/>
        </a:spcBef>
        <a:spcAft>
          <a:spcPct val="0"/>
        </a:spcAft>
        <a:buClr>
          <a:schemeClr val="accent1"/>
        </a:buClr>
        <a:buFont typeface="Wingdings" pitchFamily="2" charset="2"/>
        <a:buChar char="»"/>
        <a:defRPr sz="1600">
          <a:solidFill>
            <a:schemeClr val="tx1"/>
          </a:solidFill>
          <a:latin typeface="+mn-lt"/>
          <a:ea typeface="+mn-ea"/>
        </a:defRPr>
      </a:lvl8pPr>
      <a:lvl9pPr marL="2879725" indent="-168275" algn="l" rtl="0" eaLnBrk="0" fontAlgn="base" hangingPunct="0">
        <a:spcBef>
          <a:spcPct val="40000"/>
        </a:spcBef>
        <a:spcAft>
          <a:spcPct val="0"/>
        </a:spcAft>
        <a:buClr>
          <a:schemeClr val="accent1"/>
        </a:buClr>
        <a:buFont typeface="Wingdings" pitchFamily="2"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14348" y="1357298"/>
            <a:ext cx="7929618" cy="1785950"/>
          </a:xfrm>
        </p:spPr>
        <p:txBody>
          <a:bodyPr/>
          <a:lstStyle/>
          <a:p>
            <a:pPr>
              <a:lnSpc>
                <a:spcPct val="150000"/>
              </a:lnSpc>
            </a:pPr>
            <a:r>
              <a:rPr lang="zh-CN" altLang="en-US" sz="4000" dirty="0" smtClean="0">
                <a:solidFill>
                  <a:schemeClr val="tx1"/>
                </a:solidFill>
                <a:latin typeface="黑体" pitchFamily="49" charset="-122"/>
                <a:ea typeface="黑体" pitchFamily="49" charset="-122"/>
              </a:rPr>
              <a:t>项目管理交流与培训</a:t>
            </a:r>
            <a:r>
              <a:rPr lang="en-US" altLang="zh-CN" sz="4000" dirty="0" smtClean="0">
                <a:solidFill>
                  <a:schemeClr val="tx1"/>
                </a:solidFill>
                <a:latin typeface="黑体" pitchFamily="49" charset="-122"/>
                <a:ea typeface="黑体" pitchFamily="49" charset="-122"/>
              </a:rPr>
              <a:t/>
            </a:r>
            <a:br>
              <a:rPr lang="en-US" altLang="zh-CN" sz="4000" dirty="0" smtClean="0">
                <a:solidFill>
                  <a:schemeClr val="tx1"/>
                </a:solidFill>
                <a:latin typeface="黑体" pitchFamily="49" charset="-122"/>
                <a:ea typeface="黑体" pitchFamily="49" charset="-122"/>
              </a:rPr>
            </a:br>
            <a:r>
              <a:rPr lang="zh-CN" altLang="en-US" sz="4000" dirty="0" smtClean="0">
                <a:solidFill>
                  <a:schemeClr val="tx1"/>
                </a:solidFill>
                <a:latin typeface="黑体" pitchFamily="49" charset="-122"/>
                <a:ea typeface="黑体" pitchFamily="49" charset="-122"/>
              </a:rPr>
              <a:t>建设项目前期策划</a:t>
            </a:r>
            <a:endParaRPr lang="zh-CN" altLang="en-US" sz="4000" dirty="0" smtClean="0">
              <a:solidFill>
                <a:srgbClr val="FF0000"/>
              </a:solidFill>
              <a:latin typeface="黑体" pitchFamily="49" charset="-122"/>
              <a:ea typeface="黑体" pitchFamily="49" charset="-122"/>
            </a:endParaRPr>
          </a:p>
        </p:txBody>
      </p:sp>
      <p:sp>
        <p:nvSpPr>
          <p:cNvPr id="4099" name="Rectangle 3"/>
          <p:cNvSpPr>
            <a:spLocks noGrp="1" noChangeArrowheads="1"/>
          </p:cNvSpPr>
          <p:nvPr>
            <p:ph type="subTitle" idx="1"/>
          </p:nvPr>
        </p:nvSpPr>
        <p:spPr>
          <a:xfrm>
            <a:off x="2285984" y="4000504"/>
            <a:ext cx="6400800" cy="1571636"/>
          </a:xfrm>
        </p:spPr>
        <p:txBody>
          <a:bodyPr/>
          <a:lstStyle/>
          <a:p>
            <a:pPr algn="r"/>
            <a:r>
              <a:rPr lang="zh-CN" altLang="en-US" sz="2400" b="1" dirty="0" smtClean="0">
                <a:solidFill>
                  <a:schemeClr val="tx1"/>
                </a:solidFill>
                <a:latin typeface="黑体" pitchFamily="49" charset="-122"/>
                <a:ea typeface="黑体" pitchFamily="49" charset="-122"/>
              </a:rPr>
              <a:t>杭州江东建设工程项目管理有限公司</a:t>
            </a:r>
            <a:endParaRPr lang="en-US" altLang="zh-CN" sz="2400" b="1" dirty="0" smtClean="0">
              <a:solidFill>
                <a:schemeClr val="tx1"/>
              </a:solidFill>
              <a:latin typeface="黑体" pitchFamily="49" charset="-122"/>
              <a:ea typeface="黑体" pitchFamily="49" charset="-122"/>
            </a:endParaRPr>
          </a:p>
          <a:p>
            <a:pPr algn="r"/>
            <a:r>
              <a:rPr lang="zh-CN" altLang="en-US" sz="2400" b="1" dirty="0" smtClean="0">
                <a:solidFill>
                  <a:schemeClr val="tx1"/>
                </a:solidFill>
                <a:latin typeface="黑体" pitchFamily="49" charset="-122"/>
                <a:ea typeface="黑体" pitchFamily="49" charset="-122"/>
              </a:rPr>
              <a:t>王德</a:t>
            </a:r>
            <a:r>
              <a:rPr lang="zh-CN" altLang="en-US" sz="2400" b="1" dirty="0">
                <a:solidFill>
                  <a:schemeClr val="tx1"/>
                </a:solidFill>
                <a:latin typeface="黑体" pitchFamily="49" charset="-122"/>
                <a:ea typeface="黑体" pitchFamily="49" charset="-122"/>
              </a:rPr>
              <a:t>光</a:t>
            </a:r>
            <a:endParaRPr lang="en-US" altLang="zh-CN" sz="2400" b="1" dirty="0" smtClean="0">
              <a:solidFill>
                <a:schemeClr val="tx1"/>
              </a:solidFill>
              <a:latin typeface="黑体" pitchFamily="49" charset="-122"/>
              <a:ea typeface="黑体" pitchFamily="49" charset="-122"/>
            </a:endParaRPr>
          </a:p>
          <a:p>
            <a:pPr algn="r"/>
            <a:endParaRPr lang="zh-CN" altLang="en-US" sz="2400" b="1" dirty="0" smtClean="0">
              <a:solidFill>
                <a:schemeClr val="tx1"/>
              </a:solidFill>
              <a:latin typeface="黑体" pitchFamily="49" charset="-122"/>
              <a:ea typeface="黑体" pitchFamily="49"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0793" y="1124"/>
            <a:ext cx="1192551" cy="1386989"/>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251520" y="980728"/>
            <a:ext cx="8640960" cy="5472608"/>
          </a:xfrm>
        </p:spPr>
        <p:txBody>
          <a:bodyPr>
            <a:noAutofit/>
          </a:bodyPr>
          <a:lstStyle/>
          <a:p>
            <a:pPr marL="0" indent="0" hangingPunct="1">
              <a:lnSpc>
                <a:spcPct val="150000"/>
              </a:lnSpc>
              <a:spcBef>
                <a:spcPct val="0"/>
              </a:spcBef>
              <a:buNone/>
            </a:pPr>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）工作内容</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）根据项目特点编制调查提纲</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① 提纲主要内容</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zh-CN" altLang="en-US" sz="2000" dirty="0" smtClean="0">
                <a:latin typeface="黑体" pitchFamily="49" charset="-122"/>
                <a:ea typeface="黑体" pitchFamily="49" charset="-122"/>
              </a:rPr>
              <a:t> 建设意图：项目进度目标、投资目标、质量目标、建设目标等；</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基本情况：立项报告及主管部门；</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宏观环境：所在地的经济环境、所属行业的状况、项目可以享受的政策等；</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当地外部环境：规划、交通、电力、供水、排水、供暖、电信、消防、环保、人防、绿建、地震、气象、造价等部门对项目有影响的规定或可提供的保障；</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功能需求：项目的最终用户，最终用户的使用要求、特殊使用要求、使用面积要求，物业管理的要求等；</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zh-CN" altLang="en-US" sz="2000" dirty="0" smtClean="0">
                <a:latin typeface="黑体" pitchFamily="49" charset="-122"/>
                <a:ea typeface="黑体" pitchFamily="49" charset="-122"/>
              </a:rPr>
              <a:t> 建设资金的来源：是财政拨款还是自筹或融资模式等。</a:t>
            </a: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467544" y="980728"/>
            <a:ext cx="8208912" cy="5400600"/>
          </a:xfrm>
        </p:spPr>
        <p:txBody>
          <a:bodyPr>
            <a:normAutofit lnSpcReduction="10000"/>
          </a:bodyPr>
          <a:lstStyle/>
          <a:p>
            <a:pPr marL="0" indent="0" hangingPunct="1">
              <a:lnSpc>
                <a:spcPct val="150000"/>
              </a:lnSpc>
              <a:spcBef>
                <a:spcPct val="0"/>
              </a:spcBef>
              <a:buNone/>
            </a:pPr>
            <a:r>
              <a:rPr lang="zh-CN" altLang="en-US" sz="2000" dirty="0" smtClean="0">
                <a:latin typeface="黑体" pitchFamily="49" charset="-122"/>
                <a:ea typeface="黑体" pitchFamily="49" charset="-122"/>
              </a:rPr>
              <a:t>② 调查提纲的注意事项</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zh-CN" altLang="en-US" sz="2000" dirty="0" smtClean="0">
                <a:latin typeface="黑体" pitchFamily="49" charset="-122"/>
                <a:ea typeface="黑体" pitchFamily="49" charset="-122"/>
              </a:rPr>
              <a:t> 在开始调查前需向建设单位提交调查提纲，让建设单位有准备资料、安排会议等事项的时间；</a:t>
            </a:r>
          </a:p>
          <a:p>
            <a:pPr marL="0" indent="0" hangingPunct="1">
              <a:lnSpc>
                <a:spcPct val="150000"/>
              </a:lnSpc>
              <a:spcBef>
                <a:spcPct val="0"/>
              </a:spcBef>
            </a:pPr>
            <a:r>
              <a:rPr lang="zh-CN" altLang="en-US" sz="2000" dirty="0" smtClean="0">
                <a:latin typeface="黑体" pitchFamily="49" charset="-122"/>
                <a:ea typeface="黑体" pitchFamily="49" charset="-122"/>
              </a:rPr>
              <a:t> 为提高调查的效率，可以根据项目的特点，设计表格式的问卷。</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）进行项目环境调查</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    调查的方式包括：到项目所在地进行实地考察；通过互联网进行资料的收集；购买相关资料；与项目建设单位的相关部门进行会谈，了解相关信息。</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）编制初步报告。</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）产生文件（输出成果）</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zh-CN" altLang="en-US" sz="2000" dirty="0" smtClean="0">
                <a:latin typeface="黑体" pitchFamily="49" charset="-122"/>
                <a:ea typeface="黑体" pitchFamily="49" charset="-122"/>
              </a:rPr>
              <a:t> 项目环境调查与分析报告；</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zh-CN" altLang="en-US" sz="2000" dirty="0" smtClean="0">
                <a:latin typeface="黑体" pitchFamily="49" charset="-122"/>
                <a:ea typeface="黑体" pitchFamily="49" charset="-122"/>
              </a:rPr>
              <a:t> 项目相关资料。</a:t>
            </a: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68952" cy="5400600"/>
          </a:xfrm>
        </p:spPr>
        <p:txBody>
          <a:bodyPr>
            <a:noAutofit/>
          </a:bodyPr>
          <a:lstStyle/>
          <a:p>
            <a:pPr marL="0" indent="0" hangingPunct="1">
              <a:lnSpc>
                <a:spcPct val="140000"/>
              </a:lnSpc>
              <a:spcBef>
                <a:spcPct val="0"/>
              </a:spcBef>
              <a:buNone/>
            </a:pPr>
            <a:r>
              <a:rPr lang="en-US" altLang="zh-CN" sz="1800" dirty="0" smtClean="0">
                <a:latin typeface="黑体" pitchFamily="49" charset="-122"/>
                <a:ea typeface="黑体" pitchFamily="49" charset="-122"/>
              </a:rPr>
              <a:t>2</a:t>
            </a:r>
            <a:r>
              <a:rPr lang="zh-CN" altLang="en-US" sz="1800" dirty="0" smtClean="0">
                <a:latin typeface="黑体" pitchFamily="49" charset="-122"/>
                <a:ea typeface="黑体" pitchFamily="49" charset="-122"/>
              </a:rPr>
              <a:t>、项目需求与功能分析</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en-US" altLang="zh-CN" sz="1800" dirty="0" smtClean="0">
                <a:latin typeface="黑体" pitchFamily="49" charset="-122"/>
                <a:ea typeface="黑体" pitchFamily="49" charset="-122"/>
              </a:rPr>
              <a:t>1</a:t>
            </a:r>
            <a:r>
              <a:rPr lang="zh-CN" altLang="en-US" sz="1800" dirty="0" smtClean="0">
                <a:latin typeface="黑体" pitchFamily="49" charset="-122"/>
                <a:ea typeface="黑体" pitchFamily="49" charset="-122"/>
              </a:rPr>
              <a:t>）掌握信息</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1</a:t>
            </a:r>
            <a:r>
              <a:rPr lang="zh-CN" altLang="en-US" sz="1800" dirty="0" smtClean="0">
                <a:latin typeface="黑体" pitchFamily="49" charset="-122"/>
                <a:ea typeface="黑体" pitchFamily="49" charset="-122"/>
              </a:rPr>
              <a:t>）项目环境调查与分析报告；（</a:t>
            </a:r>
            <a:r>
              <a:rPr lang="en-US" altLang="zh-CN" sz="1800" dirty="0" smtClean="0">
                <a:latin typeface="黑体" pitchFamily="49" charset="-122"/>
                <a:ea typeface="黑体" pitchFamily="49" charset="-122"/>
              </a:rPr>
              <a:t>2</a:t>
            </a:r>
            <a:r>
              <a:rPr lang="zh-CN" altLang="en-US" sz="1800" dirty="0" smtClean="0">
                <a:latin typeface="黑体" pitchFamily="49" charset="-122"/>
                <a:ea typeface="黑体" pitchFamily="49" charset="-122"/>
              </a:rPr>
              <a:t>）项目相关资料。</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en-US" altLang="zh-CN" sz="1800" dirty="0" smtClean="0">
                <a:latin typeface="黑体" pitchFamily="49" charset="-122"/>
                <a:ea typeface="黑体" pitchFamily="49" charset="-122"/>
              </a:rPr>
              <a:t>2</a:t>
            </a:r>
            <a:r>
              <a:rPr lang="zh-CN" altLang="en-US" sz="1800" dirty="0" smtClean="0">
                <a:latin typeface="黑体" pitchFamily="49" charset="-122"/>
                <a:ea typeface="黑体" pitchFamily="49" charset="-122"/>
              </a:rPr>
              <a:t>）工作内容</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1</a:t>
            </a:r>
            <a:r>
              <a:rPr lang="zh-CN" altLang="en-US" sz="1800" dirty="0" smtClean="0">
                <a:latin typeface="黑体" pitchFamily="49" charset="-122"/>
                <a:ea typeface="黑体" pitchFamily="49" charset="-122"/>
              </a:rPr>
              <a:t>）项目总体定位</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en-US" altLang="zh-CN" sz="1800" dirty="0" smtClean="0">
                <a:latin typeface="黑体" pitchFamily="49" charset="-122"/>
                <a:ea typeface="黑体" pitchFamily="49" charset="-122"/>
              </a:rPr>
              <a:t>    </a:t>
            </a:r>
            <a:r>
              <a:rPr lang="zh-CN" altLang="en-US" sz="1800" dirty="0" smtClean="0">
                <a:latin typeface="黑体" pitchFamily="49" charset="-122"/>
                <a:ea typeface="黑体" pitchFamily="49" charset="-122"/>
              </a:rPr>
              <a:t>根据项目的宏观背景（宏观经济、区域经济、地域总体规划等），确定并论证建设目的的可行性。</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2</a:t>
            </a:r>
            <a:r>
              <a:rPr lang="zh-CN" altLang="en-US" sz="1800" dirty="0" smtClean="0">
                <a:latin typeface="黑体" pitchFamily="49" charset="-122"/>
                <a:ea typeface="黑体" pitchFamily="49" charset="-122"/>
              </a:rPr>
              <a:t>）项目需求与功能分析</a:t>
            </a:r>
            <a:endParaRPr lang="en-US" altLang="zh-CN" sz="1800" dirty="0" smtClean="0">
              <a:latin typeface="黑体" pitchFamily="49" charset="-122"/>
              <a:ea typeface="黑体" pitchFamily="49" charset="-122"/>
            </a:endParaRPr>
          </a:p>
          <a:p>
            <a:pPr marL="0" indent="0" hangingPunct="1">
              <a:lnSpc>
                <a:spcPct val="140000"/>
              </a:lnSpc>
              <a:spcBef>
                <a:spcPct val="0"/>
              </a:spcBef>
            </a:pPr>
            <a:r>
              <a:rPr lang="en-US" altLang="zh-CN" sz="1800" dirty="0" smtClean="0">
                <a:latin typeface="黑体" pitchFamily="49" charset="-122"/>
                <a:ea typeface="黑体" pitchFamily="49" charset="-122"/>
              </a:rPr>
              <a:t> </a:t>
            </a:r>
            <a:r>
              <a:rPr lang="zh-CN" altLang="en-US" sz="1800" dirty="0" smtClean="0">
                <a:latin typeface="黑体" pitchFamily="49" charset="-122"/>
                <a:ea typeface="黑体" pitchFamily="49" charset="-122"/>
              </a:rPr>
              <a:t>分析项目最终用户的需要：包括明确项目最终用户的类型、对项目的期望、最终用户的活动分析；</a:t>
            </a:r>
            <a:endParaRPr lang="en-US" altLang="zh-CN" sz="1800" dirty="0" smtClean="0">
              <a:latin typeface="黑体" pitchFamily="49" charset="-122"/>
              <a:ea typeface="黑体" pitchFamily="49" charset="-122"/>
            </a:endParaRPr>
          </a:p>
          <a:p>
            <a:pPr marL="0" indent="0" hangingPunct="1">
              <a:lnSpc>
                <a:spcPct val="140000"/>
              </a:lnSpc>
              <a:spcBef>
                <a:spcPct val="0"/>
              </a:spcBef>
            </a:pPr>
            <a:r>
              <a:rPr lang="en-US" altLang="zh-CN" sz="1800" dirty="0" smtClean="0">
                <a:latin typeface="黑体" pitchFamily="49" charset="-122"/>
                <a:ea typeface="黑体" pitchFamily="49" charset="-122"/>
              </a:rPr>
              <a:t> </a:t>
            </a:r>
            <a:r>
              <a:rPr lang="zh-CN" altLang="en-US" sz="1800" dirty="0" smtClean="0">
                <a:latin typeface="黑体" pitchFamily="49" charset="-122"/>
                <a:ea typeface="黑体" pitchFamily="49" charset="-122"/>
              </a:rPr>
              <a:t>分析项目经营管理的需要：建筑物的经营管理模式，建设面积的划分要求；</a:t>
            </a:r>
            <a:endParaRPr lang="en-US" altLang="zh-CN" sz="1800" dirty="0" smtClean="0">
              <a:latin typeface="黑体" pitchFamily="49" charset="-122"/>
              <a:ea typeface="黑体" pitchFamily="49" charset="-122"/>
            </a:endParaRPr>
          </a:p>
          <a:p>
            <a:pPr marL="0" indent="0" hangingPunct="1">
              <a:lnSpc>
                <a:spcPct val="140000"/>
              </a:lnSpc>
              <a:spcBef>
                <a:spcPct val="0"/>
              </a:spcBef>
            </a:pPr>
            <a:r>
              <a:rPr lang="en-US" altLang="zh-CN" sz="1800" dirty="0" smtClean="0">
                <a:latin typeface="黑体" pitchFamily="49" charset="-122"/>
                <a:ea typeface="黑体" pitchFamily="49" charset="-122"/>
              </a:rPr>
              <a:t> </a:t>
            </a:r>
            <a:r>
              <a:rPr lang="zh-CN" altLang="en-US" sz="1800" dirty="0" smtClean="0">
                <a:latin typeface="黑体" pitchFamily="49" charset="-122"/>
                <a:ea typeface="黑体" pitchFamily="49" charset="-122"/>
              </a:rPr>
              <a:t>分析项目物业管理的需要：物业管理公司的管理要求，办公场所的功能；</a:t>
            </a:r>
            <a:endParaRPr lang="en-US" altLang="zh-CN" sz="1800" dirty="0" smtClean="0">
              <a:latin typeface="黑体" pitchFamily="49" charset="-122"/>
              <a:ea typeface="黑体" pitchFamily="49" charset="-122"/>
            </a:endParaRPr>
          </a:p>
          <a:p>
            <a:pPr marL="0" indent="0" hangingPunct="1">
              <a:lnSpc>
                <a:spcPct val="140000"/>
              </a:lnSpc>
              <a:spcBef>
                <a:spcPct val="0"/>
              </a:spcBef>
            </a:pPr>
            <a:r>
              <a:rPr lang="zh-CN" altLang="en-US" sz="1800" dirty="0" smtClean="0">
                <a:latin typeface="黑体" pitchFamily="49" charset="-122"/>
                <a:ea typeface="黑体" pitchFamily="49" charset="-122"/>
              </a:rPr>
              <a:t> 编写项目管理需求与功能分析报告。</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en-US" altLang="zh-CN" sz="1800" dirty="0" smtClean="0">
                <a:latin typeface="黑体" pitchFamily="49" charset="-122"/>
                <a:ea typeface="黑体" pitchFamily="49" charset="-122"/>
              </a:rPr>
              <a:t>3</a:t>
            </a:r>
            <a:r>
              <a:rPr lang="zh-CN" altLang="en-US" sz="1800" dirty="0" smtClean="0">
                <a:latin typeface="黑体" pitchFamily="49" charset="-122"/>
                <a:ea typeface="黑体" pitchFamily="49" charset="-122"/>
              </a:rPr>
              <a:t>）产生文件：项目需求与功能分析报告</a:t>
            </a:r>
            <a:endParaRPr lang="en-US" altLang="zh-CN" sz="18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68952" cy="5400600"/>
          </a:xfrm>
        </p:spPr>
        <p:txBody>
          <a:bodyPr>
            <a:noAutofit/>
          </a:bodyPr>
          <a:lstStyle/>
          <a:p>
            <a:pPr marL="0" indent="0" hangingPunct="1">
              <a:lnSpc>
                <a:spcPct val="140000"/>
              </a:lnSpc>
              <a:spcBef>
                <a:spcPct val="0"/>
              </a:spcBef>
              <a:buNone/>
            </a:pPr>
            <a:r>
              <a:rPr lang="en-US" altLang="zh-CN" sz="1800" dirty="0" smtClean="0">
                <a:latin typeface="黑体" pitchFamily="49" charset="-122"/>
                <a:ea typeface="黑体" pitchFamily="49" charset="-122"/>
              </a:rPr>
              <a:t>3</a:t>
            </a:r>
            <a:r>
              <a:rPr lang="zh-CN" altLang="en-US" sz="1800" dirty="0" smtClean="0">
                <a:latin typeface="黑体" pitchFamily="49" charset="-122"/>
                <a:ea typeface="黑体" pitchFamily="49" charset="-122"/>
              </a:rPr>
              <a:t>、功能分区与面积分配</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en-US" altLang="zh-CN" sz="1800" dirty="0" smtClean="0">
                <a:latin typeface="黑体" pitchFamily="49" charset="-122"/>
                <a:ea typeface="黑体" pitchFamily="49" charset="-122"/>
              </a:rPr>
              <a:t>1</a:t>
            </a:r>
            <a:r>
              <a:rPr lang="zh-CN" altLang="en-US" sz="1800" dirty="0" smtClean="0">
                <a:latin typeface="黑体" pitchFamily="49" charset="-122"/>
                <a:ea typeface="黑体" pitchFamily="49" charset="-122"/>
              </a:rPr>
              <a:t>）掌握信息</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1</a:t>
            </a:r>
            <a:r>
              <a:rPr lang="zh-CN" altLang="en-US" sz="1800" dirty="0" smtClean="0">
                <a:latin typeface="黑体" pitchFamily="49" charset="-122"/>
                <a:ea typeface="黑体" pitchFamily="49" charset="-122"/>
              </a:rPr>
              <a:t>）项目环境调查与分析报告；（</a:t>
            </a:r>
            <a:r>
              <a:rPr lang="en-US" altLang="zh-CN" sz="1800" dirty="0" smtClean="0">
                <a:latin typeface="黑体" pitchFamily="49" charset="-122"/>
                <a:ea typeface="黑体" pitchFamily="49" charset="-122"/>
              </a:rPr>
              <a:t>2</a:t>
            </a:r>
            <a:r>
              <a:rPr lang="zh-CN" altLang="en-US" sz="1800" dirty="0" smtClean="0">
                <a:latin typeface="黑体" pitchFamily="49" charset="-122"/>
                <a:ea typeface="黑体" pitchFamily="49" charset="-122"/>
              </a:rPr>
              <a:t>）项目需求与功能分析报告。</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en-US" altLang="zh-CN" sz="1800" dirty="0" smtClean="0">
                <a:latin typeface="黑体" pitchFamily="49" charset="-122"/>
                <a:ea typeface="黑体" pitchFamily="49" charset="-122"/>
              </a:rPr>
              <a:t>2</a:t>
            </a:r>
            <a:r>
              <a:rPr lang="zh-CN" altLang="en-US" sz="1800" dirty="0" smtClean="0">
                <a:latin typeface="黑体" pitchFamily="49" charset="-122"/>
                <a:ea typeface="黑体" pitchFamily="49" charset="-122"/>
              </a:rPr>
              <a:t>）工作内容</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1</a:t>
            </a:r>
            <a:r>
              <a:rPr lang="zh-CN" altLang="en-US" sz="1800" dirty="0" smtClean="0">
                <a:latin typeface="黑体" pitchFamily="49" charset="-122"/>
                <a:ea typeface="黑体" pitchFamily="49" charset="-122"/>
              </a:rPr>
              <a:t>）项目功能分区</a:t>
            </a:r>
            <a:endParaRPr lang="en-US" altLang="zh-CN" sz="1800" dirty="0" smtClean="0">
              <a:latin typeface="黑体" pitchFamily="49" charset="-122"/>
              <a:ea typeface="黑体" pitchFamily="49" charset="-122"/>
            </a:endParaRPr>
          </a:p>
          <a:p>
            <a:pPr marL="0" indent="0" hangingPunct="1">
              <a:lnSpc>
                <a:spcPct val="140000"/>
              </a:lnSpc>
              <a:spcBef>
                <a:spcPct val="0"/>
              </a:spcBef>
            </a:pPr>
            <a:r>
              <a:rPr lang="zh-CN" altLang="en-US" sz="1800" dirty="0" smtClean="0">
                <a:latin typeface="黑体" pitchFamily="49" charset="-122"/>
                <a:ea typeface="黑体" pitchFamily="49" charset="-122"/>
              </a:rPr>
              <a:t> 根据项目需求与功能分析的结果，设定功能区并对各功能区进行定义；</a:t>
            </a:r>
            <a:endParaRPr lang="en-US" altLang="zh-CN" sz="1800" dirty="0" smtClean="0">
              <a:latin typeface="黑体" pitchFamily="49" charset="-122"/>
              <a:ea typeface="黑体" pitchFamily="49" charset="-122"/>
            </a:endParaRPr>
          </a:p>
          <a:p>
            <a:pPr marL="0" indent="0" hangingPunct="1">
              <a:lnSpc>
                <a:spcPct val="140000"/>
              </a:lnSpc>
              <a:spcBef>
                <a:spcPct val="0"/>
              </a:spcBef>
            </a:pPr>
            <a:r>
              <a:rPr lang="en-US" altLang="zh-CN" sz="1800" dirty="0" smtClean="0">
                <a:latin typeface="黑体" pitchFamily="49" charset="-122"/>
                <a:ea typeface="黑体" pitchFamily="49" charset="-122"/>
              </a:rPr>
              <a:t> </a:t>
            </a:r>
            <a:r>
              <a:rPr lang="zh-CN" altLang="en-US" sz="1800" dirty="0" smtClean="0">
                <a:latin typeface="黑体" pitchFamily="49" charset="-122"/>
                <a:ea typeface="黑体" pitchFamily="49" charset="-122"/>
              </a:rPr>
              <a:t>明确各功能区间的相互关系，根据项目工艺要求编制项目各功能区间结构图和功能区列表。</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2</a:t>
            </a:r>
            <a:r>
              <a:rPr lang="zh-CN" altLang="en-US" sz="1800" dirty="0" smtClean="0">
                <a:latin typeface="黑体" pitchFamily="49" charset="-122"/>
                <a:ea typeface="黑体" pitchFamily="49" charset="-122"/>
              </a:rPr>
              <a:t>）项目面积分配</a:t>
            </a:r>
            <a:endParaRPr lang="en-US" altLang="zh-CN" sz="1800" dirty="0" smtClean="0">
              <a:latin typeface="黑体" pitchFamily="49" charset="-122"/>
              <a:ea typeface="黑体" pitchFamily="49" charset="-122"/>
            </a:endParaRPr>
          </a:p>
          <a:p>
            <a:pPr marL="0" indent="0" hangingPunct="1">
              <a:lnSpc>
                <a:spcPct val="140000"/>
              </a:lnSpc>
              <a:spcBef>
                <a:spcPct val="0"/>
              </a:spcBef>
            </a:pPr>
            <a:r>
              <a:rPr lang="zh-CN" altLang="en-US" sz="1800" dirty="0" smtClean="0">
                <a:latin typeface="黑体" pitchFamily="49" charset="-122"/>
                <a:ea typeface="黑体" pitchFamily="49" charset="-122"/>
              </a:rPr>
              <a:t> 根据需求分析，确定各功能区为满足需求所需要的使用面积；</a:t>
            </a:r>
            <a:endParaRPr lang="en-US" altLang="zh-CN" sz="1800" dirty="0" smtClean="0">
              <a:latin typeface="黑体" pitchFamily="49" charset="-122"/>
              <a:ea typeface="黑体" pitchFamily="49" charset="-122"/>
            </a:endParaRPr>
          </a:p>
          <a:p>
            <a:pPr marL="0" indent="0" hangingPunct="1">
              <a:lnSpc>
                <a:spcPct val="140000"/>
              </a:lnSpc>
              <a:spcBef>
                <a:spcPct val="0"/>
              </a:spcBef>
            </a:pPr>
            <a:r>
              <a:rPr lang="en-US" altLang="zh-CN" sz="1800" dirty="0" smtClean="0">
                <a:latin typeface="黑体" pitchFamily="49" charset="-122"/>
                <a:ea typeface="黑体" pitchFamily="49" charset="-122"/>
              </a:rPr>
              <a:t> </a:t>
            </a:r>
            <a:r>
              <a:rPr lang="zh-CN" altLang="en-US" sz="1800" dirty="0" smtClean="0">
                <a:latin typeface="黑体" pitchFamily="49" charset="-122"/>
                <a:ea typeface="黑体" pitchFamily="49" charset="-122"/>
              </a:rPr>
              <a:t>根据规划要求，结合可建建筑面积的规定，综合平衡各功能区的面积分配；</a:t>
            </a:r>
            <a:endParaRPr lang="en-US" altLang="zh-CN" sz="1800" dirty="0" smtClean="0">
              <a:latin typeface="黑体" pitchFamily="49" charset="-122"/>
              <a:ea typeface="黑体" pitchFamily="49" charset="-122"/>
            </a:endParaRPr>
          </a:p>
          <a:p>
            <a:pPr marL="0" indent="0" hangingPunct="1">
              <a:lnSpc>
                <a:spcPct val="140000"/>
              </a:lnSpc>
              <a:spcBef>
                <a:spcPct val="0"/>
              </a:spcBef>
            </a:pPr>
            <a:r>
              <a:rPr lang="en-US" altLang="zh-CN" sz="1800" dirty="0" smtClean="0">
                <a:latin typeface="黑体" pitchFamily="49" charset="-122"/>
                <a:ea typeface="黑体" pitchFamily="49" charset="-122"/>
              </a:rPr>
              <a:t> </a:t>
            </a:r>
            <a:r>
              <a:rPr lang="zh-CN" altLang="en-US" sz="1800" dirty="0" smtClean="0">
                <a:latin typeface="黑体" pitchFamily="49" charset="-122"/>
                <a:ea typeface="黑体" pitchFamily="49" charset="-122"/>
              </a:rPr>
              <a:t>根据项目各功能区之间的结构图和功能区列表，编制面积分配表。</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en-US" altLang="zh-CN" sz="1800" dirty="0" smtClean="0">
                <a:latin typeface="黑体" pitchFamily="49" charset="-122"/>
                <a:ea typeface="黑体" pitchFamily="49" charset="-122"/>
              </a:rPr>
              <a:t>3</a:t>
            </a:r>
            <a:r>
              <a:rPr lang="zh-CN" altLang="en-US" sz="1800" dirty="0" smtClean="0">
                <a:latin typeface="黑体" pitchFamily="49" charset="-122"/>
                <a:ea typeface="黑体" pitchFamily="49" charset="-122"/>
              </a:rPr>
              <a:t>）产生文件：项目功能分区及面积分配表（附项目实例如下）</a:t>
            </a:r>
            <a:endParaRPr lang="en-US" altLang="zh-CN" sz="18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graphicFrame>
        <p:nvGraphicFramePr>
          <p:cNvPr id="7" name="内容占位符 6"/>
          <p:cNvGraphicFramePr>
            <a:graphicFrameLocks noGrp="1"/>
          </p:cNvGraphicFramePr>
          <p:nvPr>
            <p:ph idx="1"/>
          </p:nvPr>
        </p:nvGraphicFramePr>
        <p:xfrm>
          <a:off x="971600" y="1556792"/>
          <a:ext cx="7488834" cy="4824540"/>
        </p:xfrm>
        <a:graphic>
          <a:graphicData uri="http://schemas.openxmlformats.org/drawingml/2006/table">
            <a:tbl>
              <a:tblPr/>
              <a:tblGrid>
                <a:gridCol w="504057"/>
                <a:gridCol w="1126626"/>
                <a:gridCol w="745582"/>
                <a:gridCol w="1512168"/>
                <a:gridCol w="792088"/>
                <a:gridCol w="1487717"/>
                <a:gridCol w="1320596"/>
              </a:tblGrid>
              <a:tr h="496855">
                <a:tc>
                  <a:txBody>
                    <a:bodyPr/>
                    <a:lstStyle/>
                    <a:p>
                      <a:pPr algn="ctr">
                        <a:spcAft>
                          <a:spcPts val="0"/>
                        </a:spcAft>
                        <a:tabLst>
                          <a:tab pos="933450" algn="l"/>
                        </a:tabLst>
                      </a:pPr>
                      <a:r>
                        <a:rPr lang="zh-CN" sz="1100" kern="100" dirty="0">
                          <a:latin typeface="宋体" pitchFamily="2" charset="-122"/>
                          <a:ea typeface="宋体" pitchFamily="2" charset="-122"/>
                          <a:cs typeface="Times New Roman"/>
                        </a:rPr>
                        <a:t>序号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宋体" pitchFamily="2" charset="-122"/>
                          <a:ea typeface="宋体" pitchFamily="2" charset="-122"/>
                          <a:cs typeface="Times New Roman"/>
                        </a:rPr>
                        <a:t>现有主要</a:t>
                      </a:r>
                    </a:p>
                    <a:p>
                      <a:pPr algn="ctr">
                        <a:spcAft>
                          <a:spcPts val="0"/>
                        </a:spcAft>
                        <a:tabLst>
                          <a:tab pos="933450" algn="l"/>
                        </a:tabLst>
                      </a:pPr>
                      <a:r>
                        <a:rPr lang="zh-CN" sz="1100" kern="100" dirty="0">
                          <a:latin typeface="宋体" pitchFamily="2" charset="-122"/>
                          <a:ea typeface="宋体" pitchFamily="2" charset="-122"/>
                          <a:cs typeface="Times New Roman"/>
                        </a:rPr>
                        <a:t>建筑功能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宋体" pitchFamily="2" charset="-122"/>
                          <a:ea typeface="宋体" pitchFamily="2" charset="-122"/>
                          <a:cs typeface="Times New Roman"/>
                        </a:rPr>
                        <a:t>建筑面积</a:t>
                      </a:r>
                    </a:p>
                    <a:p>
                      <a:pPr algn="ctr">
                        <a:spcAft>
                          <a:spcPts val="0"/>
                        </a:spcAft>
                        <a:tabLst>
                          <a:tab pos="933450" algn="l"/>
                        </a:tabLst>
                      </a:pP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主要改扩建</a:t>
                      </a:r>
                    </a:p>
                    <a:p>
                      <a:pPr algn="ctr">
                        <a:spcAft>
                          <a:spcPts val="0"/>
                        </a:spcAft>
                        <a:tabLst>
                          <a:tab pos="933450" algn="l"/>
                        </a:tabLst>
                      </a:pPr>
                      <a:r>
                        <a:rPr lang="zh-CN" sz="1100" kern="100">
                          <a:latin typeface="宋体" pitchFamily="2" charset="-122"/>
                          <a:ea typeface="宋体" pitchFamily="2" charset="-122"/>
                          <a:cs typeface="Times New Roman"/>
                        </a:rPr>
                        <a:t>子项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建筑面积</a:t>
                      </a:r>
                    </a:p>
                    <a:p>
                      <a:pPr algn="ctr">
                        <a:spcAft>
                          <a:spcPts val="0"/>
                        </a:spcAft>
                        <a:tabLst>
                          <a:tab pos="933450" algn="l"/>
                        </a:tabLst>
                      </a:pPr>
                      <a:r>
                        <a:rPr lang="zh-CN" sz="1100" kern="100">
                          <a:latin typeface="宋体" pitchFamily="2" charset="-122"/>
                          <a:ea typeface="宋体" pitchFamily="2" charset="-122"/>
                          <a:cs typeface="Times New Roman"/>
                        </a:rPr>
                        <a:t>（</a:t>
                      </a:r>
                      <a:r>
                        <a:rPr lang="en-US" sz="1100" kern="100">
                          <a:latin typeface="宋体" pitchFamily="2" charset="-122"/>
                          <a:ea typeface="宋体" pitchFamily="2" charset="-122"/>
                          <a:cs typeface="Times New Roman"/>
                        </a:rPr>
                        <a:t>m</a:t>
                      </a:r>
                      <a:r>
                        <a:rPr lang="en-US" sz="1100" kern="100" baseline="300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建筑面积差值（</a:t>
                      </a:r>
                      <a:r>
                        <a:rPr lang="en-US" sz="1100" kern="100">
                          <a:latin typeface="宋体" pitchFamily="2" charset="-122"/>
                          <a:ea typeface="宋体" pitchFamily="2" charset="-122"/>
                          <a:cs typeface="Times New Roman"/>
                        </a:rPr>
                        <a:t>m</a:t>
                      </a:r>
                      <a:r>
                        <a:rPr lang="en-US" sz="1100" kern="100" baseline="300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a:t>
                      </a:r>
                    </a:p>
                    <a:p>
                      <a:pPr algn="ctr">
                        <a:spcAft>
                          <a:spcPts val="0"/>
                        </a:spcAft>
                        <a:tabLst>
                          <a:tab pos="933450" algn="l"/>
                        </a:tabLst>
                      </a:pPr>
                      <a:r>
                        <a:rPr lang="zh-CN" sz="1100" kern="100">
                          <a:latin typeface="宋体" pitchFamily="2" charset="-122"/>
                          <a:ea typeface="宋体" pitchFamily="2" charset="-122"/>
                          <a:cs typeface="Times New Roman"/>
                        </a:rPr>
                        <a:t>（改扩建</a:t>
                      </a:r>
                      <a:r>
                        <a:rPr lang="en-US" sz="1100" kern="100">
                          <a:latin typeface="宋体" pitchFamily="2" charset="-122"/>
                          <a:ea typeface="宋体" pitchFamily="2" charset="-122"/>
                          <a:cs typeface="Times New Roman"/>
                        </a:rPr>
                        <a:t>-</a:t>
                      </a:r>
                      <a:r>
                        <a:rPr lang="zh-CN" sz="1100" kern="100">
                          <a:latin typeface="宋体" pitchFamily="2" charset="-122"/>
                          <a:ea typeface="宋体" pitchFamily="2" charset="-122"/>
                          <a:cs typeface="Times New Roman"/>
                        </a:rPr>
                        <a:t>现有）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改扩建子项备注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428">
                <a:tc>
                  <a:txBody>
                    <a:bodyPr/>
                    <a:lstStyle/>
                    <a:p>
                      <a:pPr algn="ctr">
                        <a:spcAft>
                          <a:spcPts val="0"/>
                        </a:spcAft>
                        <a:tabLst>
                          <a:tab pos="933450" algn="l"/>
                        </a:tabLst>
                      </a:pPr>
                      <a:r>
                        <a:rPr lang="en-US" sz="1100" kern="100">
                          <a:latin typeface="宋体" pitchFamily="2" charset="-122"/>
                          <a:ea typeface="宋体" pitchFamily="2" charset="-122"/>
                          <a:cs typeface="Times New Roman"/>
                        </a:rPr>
                        <a:t>1</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门厅大堂用房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1200</a:t>
                      </a:r>
                      <a:endParaRPr lang="zh-CN"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门厅大堂用房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1800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包括新建西大堂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428">
                <a:tc>
                  <a:txBody>
                    <a:bodyPr/>
                    <a:lstStyle/>
                    <a:p>
                      <a:pPr algn="ctr">
                        <a:spcAft>
                          <a:spcPts val="0"/>
                        </a:spcAft>
                        <a:tabLst>
                          <a:tab pos="933450" algn="l"/>
                        </a:tabLst>
                      </a:pPr>
                      <a:r>
                        <a:rPr lang="en-US" sz="1100" kern="100">
                          <a:latin typeface="宋体" pitchFamily="2" charset="-122"/>
                          <a:ea typeface="宋体" pitchFamily="2" charset="-122"/>
                          <a:cs typeface="Times New Roman"/>
                        </a:rPr>
                        <a:t>2</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餐饮用房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3000</a:t>
                      </a:r>
                      <a:endParaRPr lang="zh-CN"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宋体" pitchFamily="2" charset="-122"/>
                          <a:ea typeface="宋体" pitchFamily="2" charset="-122"/>
                          <a:cs typeface="Times New Roman"/>
                        </a:rPr>
                        <a:t>餐饮用房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2550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428">
                <a:tc>
                  <a:txBody>
                    <a:bodyPr/>
                    <a:lstStyle/>
                    <a:p>
                      <a:pPr algn="ctr">
                        <a:spcAft>
                          <a:spcPts val="0"/>
                        </a:spcAft>
                        <a:tabLst>
                          <a:tab pos="933450" algn="l"/>
                        </a:tabLst>
                      </a:pPr>
                      <a:r>
                        <a:rPr lang="en-US" sz="1100" kern="100">
                          <a:latin typeface="宋体" pitchFamily="2" charset="-122"/>
                          <a:ea typeface="宋体" pitchFamily="2" charset="-122"/>
                          <a:cs typeface="Times New Roman"/>
                        </a:rPr>
                        <a:t>3</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会议中心用房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2360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宋体" pitchFamily="2" charset="-122"/>
                          <a:ea typeface="宋体" pitchFamily="2" charset="-122"/>
                          <a:cs typeface="Times New Roman"/>
                        </a:rPr>
                        <a:t>会议中心用房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6450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包括宴会厅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855">
                <a:tc>
                  <a:txBody>
                    <a:bodyPr/>
                    <a:lstStyle/>
                    <a:p>
                      <a:pPr algn="ctr">
                        <a:spcAft>
                          <a:spcPts val="0"/>
                        </a:spcAft>
                        <a:tabLst>
                          <a:tab pos="933450" algn="l"/>
                        </a:tabLst>
                      </a:pPr>
                      <a:r>
                        <a:rPr lang="en-US" sz="1100" kern="100">
                          <a:latin typeface="宋体" pitchFamily="2" charset="-122"/>
                          <a:ea typeface="宋体" pitchFamily="2" charset="-122"/>
                          <a:cs typeface="Times New Roman"/>
                        </a:rPr>
                        <a:t>4</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休闲娱乐健身设施用房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1850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宋体" pitchFamily="2" charset="-122"/>
                          <a:ea typeface="宋体" pitchFamily="2" charset="-122"/>
                          <a:cs typeface="Times New Roman"/>
                        </a:rPr>
                        <a:t>休闲娱乐健身设施用房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4500</a:t>
                      </a:r>
                      <a:endParaRPr lang="zh-CN"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包括两块室外标准网球场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855">
                <a:tc>
                  <a:txBody>
                    <a:bodyPr/>
                    <a:lstStyle/>
                    <a:p>
                      <a:pPr algn="ctr">
                        <a:spcAft>
                          <a:spcPts val="0"/>
                        </a:spcAft>
                        <a:tabLst>
                          <a:tab pos="933450" algn="l"/>
                        </a:tabLst>
                      </a:pPr>
                      <a:r>
                        <a:rPr lang="en-US" sz="1100" kern="100">
                          <a:latin typeface="宋体" pitchFamily="2" charset="-122"/>
                          <a:ea typeface="宋体" pitchFamily="2" charset="-122"/>
                          <a:cs typeface="Times New Roman"/>
                        </a:rPr>
                        <a:t>5</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客房用房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23500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宋体" pitchFamily="2" charset="-122"/>
                          <a:ea typeface="宋体" pitchFamily="2" charset="-122"/>
                          <a:cs typeface="Times New Roman"/>
                        </a:rPr>
                        <a:t>客房及酒店公寓用房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40500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包括原有客房</a:t>
                      </a:r>
                      <a:r>
                        <a:rPr lang="en-US" sz="1100" kern="100">
                          <a:latin typeface="宋体" pitchFamily="2" charset="-122"/>
                          <a:ea typeface="宋体" pitchFamily="2" charset="-122"/>
                          <a:cs typeface="Times New Roman"/>
                        </a:rPr>
                        <a:t>23500m</a:t>
                      </a:r>
                      <a:r>
                        <a:rPr lang="en-US" sz="1100" kern="100" baseline="30000">
                          <a:latin typeface="宋体" pitchFamily="2" charset="-122"/>
                          <a:ea typeface="宋体" pitchFamily="2" charset="-122"/>
                          <a:cs typeface="Times New Roman"/>
                        </a:rPr>
                        <a:t>2</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855">
                <a:tc>
                  <a:txBody>
                    <a:bodyPr/>
                    <a:lstStyle/>
                    <a:p>
                      <a:pPr algn="ctr">
                        <a:spcAft>
                          <a:spcPts val="0"/>
                        </a:spcAft>
                        <a:tabLst>
                          <a:tab pos="933450" algn="l"/>
                        </a:tabLst>
                      </a:pPr>
                      <a:r>
                        <a:rPr lang="en-US" sz="1100" kern="100">
                          <a:latin typeface="宋体" pitchFamily="2" charset="-122"/>
                          <a:ea typeface="宋体" pitchFamily="2" charset="-122"/>
                          <a:cs typeface="Times New Roman"/>
                        </a:rPr>
                        <a:t>6</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员工及行政办公用房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3800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员工及行政办公用房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6800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428">
                <a:tc>
                  <a:txBody>
                    <a:bodyPr/>
                    <a:lstStyle/>
                    <a:p>
                      <a:pPr algn="ctr">
                        <a:spcAft>
                          <a:spcPts val="0"/>
                        </a:spcAft>
                        <a:tabLst>
                          <a:tab pos="933450" algn="l"/>
                        </a:tabLst>
                      </a:pPr>
                      <a:r>
                        <a:rPr lang="en-US" sz="1100" kern="100">
                          <a:latin typeface="宋体" pitchFamily="2" charset="-122"/>
                          <a:ea typeface="宋体" pitchFamily="2" charset="-122"/>
                          <a:cs typeface="Times New Roman"/>
                        </a:rPr>
                        <a:t>7</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390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名品街用房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4500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428">
                <a:tc>
                  <a:txBody>
                    <a:bodyPr/>
                    <a:lstStyle/>
                    <a:p>
                      <a:pPr algn="ctr">
                        <a:spcAft>
                          <a:spcPts val="0"/>
                        </a:spcAft>
                        <a:tabLst>
                          <a:tab pos="933450" algn="l"/>
                        </a:tabLst>
                      </a:pPr>
                      <a:r>
                        <a:rPr lang="en-US" sz="1100" kern="100">
                          <a:latin typeface="宋体" pitchFamily="2" charset="-122"/>
                          <a:ea typeface="宋体" pitchFamily="2" charset="-122"/>
                          <a:cs typeface="Times New Roman"/>
                        </a:rPr>
                        <a:t>8</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设备用房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设备用房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4700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428">
                <a:tc>
                  <a:txBody>
                    <a:bodyPr/>
                    <a:lstStyle/>
                    <a:p>
                      <a:pPr algn="ctr">
                        <a:spcAft>
                          <a:spcPts val="0"/>
                        </a:spcAft>
                        <a:tabLst>
                          <a:tab pos="933450" algn="l"/>
                        </a:tabLst>
                      </a:pPr>
                      <a:r>
                        <a:rPr lang="en-US" sz="1100" kern="100">
                          <a:latin typeface="宋体" pitchFamily="2" charset="-122"/>
                          <a:ea typeface="宋体" pitchFamily="2" charset="-122"/>
                          <a:cs typeface="Times New Roman"/>
                        </a:rPr>
                        <a:t>9</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后勤用房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2100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后勤用房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4500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428">
                <a:tc>
                  <a:txBody>
                    <a:bodyPr/>
                    <a:lstStyle/>
                    <a:p>
                      <a:pPr algn="ctr">
                        <a:spcAft>
                          <a:spcPts val="0"/>
                        </a:spcAft>
                        <a:tabLst>
                          <a:tab pos="933450" algn="l"/>
                        </a:tabLst>
                      </a:pPr>
                      <a:r>
                        <a:rPr lang="en-US" sz="1100" kern="100">
                          <a:latin typeface="宋体" pitchFamily="2" charset="-122"/>
                          <a:ea typeface="宋体" pitchFamily="2" charset="-122"/>
                          <a:cs typeface="Times New Roman"/>
                        </a:rPr>
                        <a:t>10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2400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3000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428">
                <a:tc>
                  <a:txBody>
                    <a:bodyPr/>
                    <a:lstStyle/>
                    <a:p>
                      <a:pPr algn="ctr">
                        <a:spcAft>
                          <a:spcPts val="0"/>
                        </a:spcAft>
                        <a:tabLst>
                          <a:tab pos="933450" algn="l"/>
                        </a:tabLst>
                      </a:pPr>
                      <a:r>
                        <a:rPr lang="en-US" sz="1100" kern="100">
                          <a:latin typeface="宋体" pitchFamily="2" charset="-122"/>
                          <a:ea typeface="宋体" pitchFamily="2" charset="-122"/>
                          <a:cs typeface="Times New Roman"/>
                        </a:rPr>
                        <a:t>11</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停车库用房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13900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428">
                <a:tc>
                  <a:txBody>
                    <a:bodyPr/>
                    <a:lstStyle/>
                    <a:p>
                      <a:pPr algn="ctr">
                        <a:spcAft>
                          <a:spcPts val="0"/>
                        </a:spcAft>
                        <a:tabLst>
                          <a:tab pos="933450" algn="l"/>
                        </a:tabLst>
                      </a:pPr>
                      <a:r>
                        <a:rPr lang="en-US" sz="1100" kern="100">
                          <a:latin typeface="宋体" pitchFamily="2" charset="-122"/>
                          <a:ea typeface="宋体" pitchFamily="2" charset="-122"/>
                          <a:cs typeface="Times New Roman"/>
                        </a:rPr>
                        <a:t>12</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总体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a:spcAft>
                          <a:spcPts val="0"/>
                        </a:spcAft>
                        <a:tabLst>
                          <a:tab pos="933450" algn="l"/>
                        </a:tabLst>
                      </a:pPr>
                      <a:r>
                        <a:rPr lang="zh-CN" sz="1100" kern="100" dirty="0">
                          <a:latin typeface="宋体" pitchFamily="2" charset="-122"/>
                          <a:ea typeface="宋体" pitchFamily="2" charset="-122"/>
                          <a:cs typeface="Times New Roman"/>
                        </a:rPr>
                        <a:t>总体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428">
                <a:tc>
                  <a:txBody>
                    <a:bodyPr/>
                    <a:lstStyle/>
                    <a:p>
                      <a:pPr algn="ctr">
                        <a:spcAft>
                          <a:spcPts val="0"/>
                        </a:spcAft>
                        <a:tabLst>
                          <a:tab pos="933450" algn="l"/>
                        </a:tabLst>
                      </a:pPr>
                      <a:r>
                        <a:rPr lang="en-US" sz="1100" kern="100">
                          <a:latin typeface="宋体" pitchFamily="2" charset="-122"/>
                          <a:ea typeface="宋体" pitchFamily="2" charset="-122"/>
                          <a:cs typeface="Times New Roman"/>
                        </a:rPr>
                        <a:t>13</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其他用房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1400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其他用房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4800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840">
                <a:tc>
                  <a:txBody>
                    <a:bodyPr/>
                    <a:lstStyle/>
                    <a:p>
                      <a:pPr algn="ctr">
                        <a:spcAft>
                          <a:spcPts val="0"/>
                        </a:spcAft>
                        <a:tabLst>
                          <a:tab pos="933450" algn="l"/>
                        </a:tabLst>
                      </a:pPr>
                      <a:r>
                        <a:rPr lang="zh-CN" sz="1100" kern="100">
                          <a:latin typeface="宋体" pitchFamily="2" charset="-122"/>
                          <a:ea typeface="宋体" pitchFamily="2" charset="-122"/>
                          <a:cs typeface="Times New Roman"/>
                        </a:rPr>
                        <a:t>总计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42000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98000</a:t>
                      </a:r>
                      <a:endParaRPr lang="zh-CN"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323528" y="980728"/>
            <a:ext cx="439094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示例</a:t>
            </a:r>
            <a:r>
              <a:rPr kumimoji="0" lang="en-US" altLang="zh-CN"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1</a:t>
            </a: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：某宾馆（扩建）功能分区与面积分配</a:t>
            </a:r>
            <a:r>
              <a:rPr kumimoji="0" lang="zh-CN"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表</a:t>
            </a:r>
            <a:endParaRPr kumimoji="0" lang="zh-CN"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6" name="Rectangle 1"/>
          <p:cNvSpPr>
            <a:spLocks noChangeArrowheads="1"/>
          </p:cNvSpPr>
          <p:nvPr/>
        </p:nvSpPr>
        <p:spPr bwMode="auto">
          <a:xfrm>
            <a:off x="4644008" y="1196752"/>
            <a:ext cx="332655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示例</a:t>
            </a:r>
            <a:r>
              <a:rPr kumimoji="0" lang="en-US" altLang="zh-CN" sz="1400" b="0" i="0" u="none" strike="noStrike" cap="none" normalizeH="0" baseline="0" dirty="0" smtClean="0">
                <a:ln>
                  <a:noFill/>
                </a:ln>
                <a:solidFill>
                  <a:schemeClr val="tx1"/>
                </a:solidFill>
                <a:effectLst/>
                <a:latin typeface="宋体" pitchFamily="2" charset="-122"/>
                <a:cs typeface="Times New Roman" pitchFamily="18" charset="0"/>
              </a:rPr>
              <a:t>1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表</a:t>
            </a:r>
            <a:r>
              <a:rPr kumimoji="0" lang="en-US" altLang="zh-CN" sz="1400" b="0" i="0" u="none" strike="noStrike" cap="none" normalizeH="0" baseline="0" dirty="0" smtClean="0">
                <a:ln>
                  <a:noFill/>
                </a:ln>
                <a:solidFill>
                  <a:schemeClr val="tx1"/>
                </a:solidFill>
                <a:effectLst/>
                <a:latin typeface="宋体" pitchFamily="2" charset="-122"/>
                <a:cs typeface="Times New Roman" pitchFamily="18" charset="0"/>
              </a:rPr>
              <a:t>1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主要改扩建子项面积汇总</a:t>
            </a:r>
            <a:r>
              <a:rPr kumimoji="0" lang="zh-CN" sz="1400" b="0" i="0" u="none" strike="noStrike" cap="none" normalizeH="0" baseline="0" dirty="0" smtClean="0">
                <a:ln>
                  <a:noFill/>
                </a:ln>
                <a:solidFill>
                  <a:schemeClr val="tx1"/>
                </a:solidFill>
                <a:effectLst/>
                <a:latin typeface="宋体" pitchFamily="2" charset="-122"/>
                <a:cs typeface="Times New Roman" pitchFamily="18" charset="0"/>
              </a:rPr>
              <a:t>表</a:t>
            </a:r>
            <a:endParaRPr kumimoji="0" lang="zh-CN" sz="1400" b="0" i="0" u="none" strike="noStrike" cap="none" normalizeH="0" baseline="0" dirty="0" smtClean="0">
              <a:ln>
                <a:noFill/>
              </a:ln>
              <a:solidFill>
                <a:schemeClr val="tx1"/>
              </a:solidFill>
              <a:effectLst/>
              <a:latin typeface="宋体" pitchFamily="2" charset="-122"/>
              <a:cs typeface="宋体" pitchFamily="2"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Rectangle 1"/>
          <p:cNvSpPr>
            <a:spLocks noChangeArrowheads="1"/>
          </p:cNvSpPr>
          <p:nvPr/>
        </p:nvSpPr>
        <p:spPr bwMode="auto">
          <a:xfrm>
            <a:off x="323528" y="965340"/>
            <a:ext cx="339067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示例</a:t>
            </a:r>
            <a:r>
              <a:rPr kumimoji="0" lang="en-US" altLang="zh-CN"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1</a:t>
            </a:r>
            <a:r>
              <a:rPr kumimoji="0" lang="en-US" altLang="zh-CN" sz="1400" b="0" i="0" u="none" strike="noStrike" cap="none" normalizeH="0" baseline="0" dirty="0" smtClean="0">
                <a:ln>
                  <a:noFill/>
                </a:ln>
                <a:solidFill>
                  <a:schemeClr val="tx1"/>
                </a:solidFill>
                <a:effectLst/>
                <a:latin typeface="宋体" pitchFamily="2" charset="-122"/>
                <a:cs typeface="Times New Roman" pitchFamily="18" charset="0"/>
              </a:rPr>
              <a:t>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表</a:t>
            </a:r>
            <a:r>
              <a:rPr kumimoji="0" lang="en-US" altLang="zh-CN" sz="1400" b="0" i="0" u="none" strike="noStrike" cap="none" normalizeH="0" baseline="0" dirty="0" smtClean="0">
                <a:ln>
                  <a:noFill/>
                </a:ln>
                <a:solidFill>
                  <a:schemeClr val="tx1"/>
                </a:solidFill>
                <a:effectLst/>
                <a:latin typeface="宋体" pitchFamily="2" charset="-122"/>
                <a:cs typeface="Times New Roman" pitchFamily="18" charset="0"/>
              </a:rPr>
              <a:t>2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主要改扩建子项面积汇总</a:t>
            </a:r>
            <a:r>
              <a:rPr kumimoji="0" lang="zh-CN" sz="1400" b="0" i="0" u="none" strike="noStrike" cap="none" normalizeH="0" baseline="0" dirty="0" smtClean="0">
                <a:ln>
                  <a:noFill/>
                </a:ln>
                <a:solidFill>
                  <a:schemeClr val="tx1"/>
                </a:solidFill>
                <a:effectLst/>
                <a:latin typeface="宋体" pitchFamily="2" charset="-122"/>
                <a:cs typeface="Times New Roman" pitchFamily="18" charset="0"/>
              </a:rPr>
              <a:t>表</a:t>
            </a:r>
            <a:endParaRPr kumimoji="0" lang="zh-CN" sz="1400" b="0" i="0" u="none" strike="noStrike" cap="none" normalizeH="0" baseline="0" dirty="0" smtClean="0">
              <a:ln>
                <a:noFill/>
              </a:ln>
              <a:solidFill>
                <a:schemeClr val="tx1"/>
              </a:solidFill>
              <a:effectLst/>
              <a:latin typeface="宋体" pitchFamily="2" charset="-122"/>
              <a:cs typeface="宋体" pitchFamily="2" charset="-122"/>
            </a:endParaRPr>
          </a:p>
        </p:txBody>
      </p:sp>
      <p:graphicFrame>
        <p:nvGraphicFramePr>
          <p:cNvPr id="10" name="内容占位符 9"/>
          <p:cNvGraphicFramePr>
            <a:graphicFrameLocks noGrp="1"/>
          </p:cNvGraphicFramePr>
          <p:nvPr>
            <p:ph idx="1"/>
          </p:nvPr>
        </p:nvGraphicFramePr>
        <p:xfrm>
          <a:off x="539552" y="1340768"/>
          <a:ext cx="8229598" cy="4779261"/>
        </p:xfrm>
        <a:graphic>
          <a:graphicData uri="http://schemas.openxmlformats.org/drawingml/2006/table">
            <a:tbl>
              <a:tblPr/>
              <a:tblGrid>
                <a:gridCol w="792088"/>
                <a:gridCol w="1224136"/>
                <a:gridCol w="1080120"/>
                <a:gridCol w="936104"/>
                <a:gridCol w="2259296"/>
                <a:gridCol w="1125080"/>
                <a:gridCol w="812774"/>
              </a:tblGrid>
              <a:tr h="475038">
                <a:tc gridSpan="2">
                  <a:txBody>
                    <a:bodyPr/>
                    <a:lstStyle/>
                    <a:p>
                      <a:pPr marL="0" algn="ctr">
                        <a:lnSpc>
                          <a:spcPct val="120000"/>
                        </a:lnSpc>
                        <a:spcAft>
                          <a:spcPts val="0"/>
                        </a:spcAft>
                        <a:tabLst>
                          <a:tab pos="933450" algn="l"/>
                        </a:tabLst>
                      </a:pPr>
                      <a:r>
                        <a:rPr lang="zh-CN" sz="1100" kern="100" dirty="0">
                          <a:latin typeface="宋体" pitchFamily="2" charset="-122"/>
                          <a:ea typeface="宋体" pitchFamily="2" charset="-122"/>
                          <a:cs typeface="Times New Roman"/>
                        </a:rPr>
                        <a:t>现有建筑功能</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marL="0" algn="ctr">
                        <a:lnSpc>
                          <a:spcPct val="120000"/>
                        </a:lnSpc>
                        <a:spcAft>
                          <a:spcPts val="0"/>
                        </a:spcAft>
                        <a:tabLst>
                          <a:tab pos="933450" algn="l"/>
                        </a:tabLst>
                      </a:pPr>
                      <a:r>
                        <a:rPr lang="zh-CN" sz="1100" kern="100" dirty="0">
                          <a:latin typeface="宋体" pitchFamily="2" charset="-122"/>
                          <a:ea typeface="宋体" pitchFamily="2" charset="-122"/>
                          <a:cs typeface="Times New Roman"/>
                        </a:rPr>
                        <a:t>现有建筑面积（</a:t>
                      </a:r>
                      <a:r>
                        <a:rPr lang="en-US" sz="1100" kern="100" dirty="0">
                          <a:latin typeface="宋体" pitchFamily="2" charset="-122"/>
                          <a:ea typeface="宋体" pitchFamily="2" charset="-122"/>
                          <a:cs typeface="Times New Roman"/>
                        </a:rPr>
                        <a:t>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r>
                        <a:rPr lang="zh-CN" sz="1100" kern="100" dirty="0">
                          <a:latin typeface="宋体" pitchFamily="2" charset="-122"/>
                          <a:ea typeface="宋体" pitchFamily="2" charset="-122"/>
                          <a:cs typeface="Times New Roman"/>
                        </a:rPr>
                        <a:t>备注</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r>
                        <a:rPr lang="zh-CN" sz="1100" kern="100">
                          <a:latin typeface="宋体" pitchFamily="2" charset="-122"/>
                          <a:ea typeface="宋体" pitchFamily="2" charset="-122"/>
                          <a:cs typeface="Times New Roman"/>
                        </a:rPr>
                        <a:t>扩建后建筑功能</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r>
                        <a:rPr lang="zh-CN" sz="1100" kern="100">
                          <a:latin typeface="宋体" pitchFamily="2" charset="-122"/>
                          <a:ea typeface="宋体" pitchFamily="2" charset="-122"/>
                          <a:cs typeface="Times New Roman"/>
                        </a:rPr>
                        <a:t>扩建后建筑面积</a:t>
                      </a:r>
                    </a:p>
                    <a:p>
                      <a:pPr marL="0" algn="ctr">
                        <a:lnSpc>
                          <a:spcPct val="120000"/>
                        </a:lnSpc>
                        <a:spcAft>
                          <a:spcPts val="0"/>
                        </a:spcAft>
                        <a:tabLst>
                          <a:tab pos="933450" algn="l"/>
                        </a:tabLst>
                      </a:pPr>
                      <a:r>
                        <a:rPr lang="zh-CN" sz="1100" kern="100">
                          <a:latin typeface="宋体" pitchFamily="2" charset="-122"/>
                          <a:ea typeface="宋体" pitchFamily="2" charset="-122"/>
                          <a:cs typeface="Times New Roman"/>
                        </a:rPr>
                        <a:t>（</a:t>
                      </a:r>
                      <a:r>
                        <a:rPr lang="en-US" sz="1100" kern="100">
                          <a:latin typeface="宋体" pitchFamily="2" charset="-122"/>
                          <a:ea typeface="宋体" pitchFamily="2" charset="-122"/>
                          <a:cs typeface="Times New Roman"/>
                        </a:rPr>
                        <a:t>m</a:t>
                      </a:r>
                      <a:r>
                        <a:rPr lang="en-US" sz="1100" kern="100" baseline="300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r>
                        <a:rPr lang="zh-CN" sz="1100" kern="100">
                          <a:latin typeface="宋体" pitchFamily="2" charset="-122"/>
                          <a:ea typeface="宋体" pitchFamily="2" charset="-122"/>
                          <a:cs typeface="Times New Roman"/>
                        </a:rPr>
                        <a:t>备注</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042">
                <a:tc gridSpan="7">
                  <a:txBody>
                    <a:bodyPr/>
                    <a:lstStyle/>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（门厅大堂用房）</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346">
                <a:tc rowSpan="12">
                  <a:txBody>
                    <a:bodyPr/>
                    <a:lstStyle/>
                    <a:p>
                      <a:pPr marL="0" algn="ctr">
                        <a:lnSpc>
                          <a:spcPct val="120000"/>
                        </a:lnSpc>
                        <a:spcAft>
                          <a:spcPts val="0"/>
                        </a:spcAft>
                        <a:tabLst>
                          <a:tab pos="933450" algn="l"/>
                        </a:tabLst>
                      </a:pPr>
                      <a:r>
                        <a:rPr lang="zh-CN" sz="1100" kern="100" dirty="0">
                          <a:latin typeface="宋体" pitchFamily="2" charset="-122"/>
                          <a:ea typeface="宋体" pitchFamily="2" charset="-122"/>
                          <a:cs typeface="Times New Roman"/>
                        </a:rPr>
                        <a:t>门厅大堂</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总台及办公室</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r>
                        <a:rPr lang="en-US" sz="1100" kern="100" dirty="0">
                          <a:latin typeface="宋体" pitchFamily="2" charset="-122"/>
                          <a:ea typeface="宋体" pitchFamily="2" charset="-122"/>
                          <a:cs typeface="Times New Roman"/>
                        </a:rPr>
                        <a:t>270</a:t>
                      </a:r>
                      <a:endParaRPr lang="zh-CN" sz="1100" kern="100" dirty="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总台接待</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endParaRPr lang="en-US" sz="1100" kern="10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20000"/>
                        </a:lnSpc>
                      </a:pPr>
                      <a:endParaRPr lang="zh-CN" altLang="en-US" sz="1100">
                        <a:latin typeface="宋体" pitchFamily="2" charset="-122"/>
                        <a:ea typeface="宋体" pitchFamily="2" charset="-122"/>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346">
                <a:tc vMerge="1">
                  <a:txBody>
                    <a:bodyPr/>
                    <a:lstStyle/>
                    <a:p>
                      <a:endParaRPr lang="zh-CN" altLang="en-US"/>
                    </a:p>
                  </a:txBody>
                  <a:tcPr/>
                </a:tc>
                <a:tc>
                  <a:txBody>
                    <a:bodyPr/>
                    <a:lstStyle/>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行李房</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r>
                        <a:rPr lang="en-US" sz="1100" kern="100" dirty="0">
                          <a:latin typeface="宋体" pitchFamily="2" charset="-122"/>
                          <a:ea typeface="宋体" pitchFamily="2" charset="-122"/>
                          <a:cs typeface="Times New Roman"/>
                        </a:rPr>
                        <a:t>60</a:t>
                      </a:r>
                      <a:endParaRPr lang="zh-CN" sz="1100" kern="100" dirty="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总台办公室</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endParaRPr lang="en-US" sz="1100" kern="10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20000"/>
                        </a:lnSpc>
                      </a:pPr>
                      <a:endParaRPr lang="zh-CN" altLang="en-US" sz="1100">
                        <a:latin typeface="宋体" pitchFamily="2" charset="-122"/>
                        <a:ea typeface="宋体" pitchFamily="2" charset="-122"/>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346">
                <a:tc vMerge="1">
                  <a:txBody>
                    <a:bodyPr/>
                    <a:lstStyle/>
                    <a:p>
                      <a:endParaRPr lang="zh-CN" altLang="en-US"/>
                    </a:p>
                  </a:txBody>
                  <a:tcPr/>
                </a:tc>
                <a:tc>
                  <a:txBody>
                    <a:bodyPr/>
                    <a:lstStyle/>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商务中心</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r>
                        <a:rPr lang="en-US" sz="1100" kern="100" dirty="0">
                          <a:latin typeface="宋体" pitchFamily="2" charset="-122"/>
                          <a:ea typeface="宋体" pitchFamily="2" charset="-122"/>
                          <a:cs typeface="Times New Roman"/>
                        </a:rPr>
                        <a:t>40</a:t>
                      </a:r>
                      <a:endParaRPr lang="zh-CN" sz="1100" kern="100" dirty="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行李存放</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endParaRPr lang="en-US" sz="1100" kern="100" dirty="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20000"/>
                        </a:lnSpc>
                      </a:pPr>
                      <a:endParaRPr lang="zh-CN" altLang="en-US" sz="1100">
                        <a:latin typeface="宋体" pitchFamily="2" charset="-122"/>
                        <a:ea typeface="宋体" pitchFamily="2" charset="-122"/>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692">
                <a:tc vMerge="1">
                  <a:txBody>
                    <a:bodyPr/>
                    <a:lstStyle/>
                    <a:p>
                      <a:endParaRPr lang="zh-CN" altLang="en-US"/>
                    </a:p>
                  </a:txBody>
                  <a:tcPr/>
                </a:tc>
                <a:tc>
                  <a:txBody>
                    <a:bodyPr/>
                    <a:lstStyle/>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大堂休息及接待</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r>
                        <a:rPr lang="en-US" sz="1100" kern="100" dirty="0">
                          <a:latin typeface="宋体" pitchFamily="2" charset="-122"/>
                          <a:ea typeface="宋体" pitchFamily="2" charset="-122"/>
                          <a:cs typeface="Times New Roman"/>
                        </a:rPr>
                        <a:t>750</a:t>
                      </a:r>
                      <a:endParaRPr lang="zh-CN" sz="1100" kern="100" dirty="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商务中心（含网络、邮政等服务）</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endParaRPr lang="en-US" sz="1100" kern="100" dirty="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20000"/>
                        </a:lnSpc>
                      </a:pPr>
                      <a:endParaRPr lang="zh-CN" altLang="en-US" sz="1100">
                        <a:latin typeface="宋体" pitchFamily="2" charset="-122"/>
                        <a:ea typeface="宋体" pitchFamily="2" charset="-122"/>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692">
                <a:tc vMerge="1">
                  <a:txBody>
                    <a:bodyPr/>
                    <a:lstStyle/>
                    <a:p>
                      <a:endParaRPr lang="zh-CN" altLang="en-US"/>
                    </a:p>
                  </a:txBody>
                  <a:tcPr/>
                </a:tc>
                <a:tc>
                  <a:txBody>
                    <a:bodyPr/>
                    <a:lstStyle/>
                    <a:p>
                      <a:pPr marL="0" algn="l">
                        <a:lnSpc>
                          <a:spcPct val="120000"/>
                        </a:lnSpc>
                        <a:spcAft>
                          <a:spcPts val="0"/>
                        </a:spcAft>
                        <a:tabLst>
                          <a:tab pos="933450" algn="l"/>
                        </a:tabLst>
                      </a:pPr>
                      <a:r>
                        <a:rPr lang="zh-CN" sz="1100" kern="100">
                          <a:latin typeface="宋体" pitchFamily="2" charset="-122"/>
                          <a:ea typeface="宋体" pitchFamily="2" charset="-122"/>
                          <a:cs typeface="Times New Roman"/>
                        </a:rPr>
                        <a:t>其他</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r>
                        <a:rPr lang="en-US" sz="1100" kern="100">
                          <a:latin typeface="宋体" pitchFamily="2" charset="-122"/>
                          <a:ea typeface="宋体" pitchFamily="2" charset="-122"/>
                          <a:cs typeface="Times New Roman"/>
                        </a:rPr>
                        <a:t>80</a:t>
                      </a:r>
                      <a:endParaRPr lang="zh-CN" sz="1100" kern="10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商店（书店、礼品店、工艺品店等）</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endParaRPr lang="en-US" sz="1100" kern="100" dirty="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20000"/>
                        </a:lnSpc>
                      </a:pPr>
                      <a:endParaRPr lang="zh-CN" altLang="en-US" sz="1100" dirty="0">
                        <a:latin typeface="宋体" pitchFamily="2" charset="-122"/>
                        <a:ea typeface="宋体" pitchFamily="2" charset="-122"/>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346">
                <a:tc vMerge="1">
                  <a:txBody>
                    <a:bodyPr/>
                    <a:lstStyle/>
                    <a:p>
                      <a:endParaRPr lang="zh-CN" altLang="en-US"/>
                    </a:p>
                  </a:txBody>
                  <a:tcPr/>
                </a:tc>
                <a:tc>
                  <a:txBody>
                    <a:bodyPr/>
                    <a:lstStyle/>
                    <a:p>
                      <a:pPr marL="0" algn="l">
                        <a:lnSpc>
                          <a:spcPct val="120000"/>
                        </a:lnSpc>
                        <a:spcAft>
                          <a:spcPts val="0"/>
                        </a:spcAft>
                        <a:tabLst>
                          <a:tab pos="933450" algn="l"/>
                        </a:tabLst>
                      </a:pPr>
                      <a:endParaRPr lang="en-US" sz="1100" kern="10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小件存放</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endParaRPr lang="en-US" sz="1100" kern="100" dirty="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20000"/>
                        </a:lnSpc>
                      </a:pPr>
                      <a:endParaRPr lang="zh-CN" altLang="en-US" sz="1100" dirty="0">
                        <a:latin typeface="宋体" pitchFamily="2" charset="-122"/>
                        <a:ea typeface="宋体" pitchFamily="2" charset="-122"/>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346">
                <a:tc vMerge="1">
                  <a:txBody>
                    <a:bodyPr/>
                    <a:lstStyle/>
                    <a:p>
                      <a:endParaRPr lang="zh-CN" altLang="en-US"/>
                    </a:p>
                  </a:txBody>
                  <a:tcPr/>
                </a:tc>
                <a:tc>
                  <a:txBody>
                    <a:bodyPr/>
                    <a:lstStyle/>
                    <a:p>
                      <a:pPr marL="0" algn="l">
                        <a:lnSpc>
                          <a:spcPct val="120000"/>
                        </a:lnSpc>
                        <a:spcAft>
                          <a:spcPts val="0"/>
                        </a:spcAft>
                        <a:tabLst>
                          <a:tab pos="933450" algn="l"/>
                        </a:tabLst>
                      </a:pPr>
                      <a:endParaRPr lang="en-US" sz="1100" kern="100" dirty="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贵重物品存放</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endParaRPr lang="en-US" sz="1100" kern="100" dirty="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20000"/>
                        </a:lnSpc>
                      </a:pPr>
                      <a:endParaRPr lang="zh-CN" altLang="en-US" sz="1100" dirty="0">
                        <a:latin typeface="宋体" pitchFamily="2" charset="-122"/>
                        <a:ea typeface="宋体" pitchFamily="2" charset="-122"/>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346">
                <a:tc vMerge="1">
                  <a:txBody>
                    <a:bodyPr/>
                    <a:lstStyle/>
                    <a:p>
                      <a:endParaRPr lang="zh-CN" altLang="en-US"/>
                    </a:p>
                  </a:txBody>
                  <a:tcPr/>
                </a:tc>
                <a:tc>
                  <a:txBody>
                    <a:bodyPr/>
                    <a:lstStyle/>
                    <a:p>
                      <a:pPr marL="0" algn="l">
                        <a:lnSpc>
                          <a:spcPct val="120000"/>
                        </a:lnSpc>
                        <a:spcAft>
                          <a:spcPts val="0"/>
                        </a:spcAft>
                        <a:tabLst>
                          <a:tab pos="933450" algn="l"/>
                        </a:tabLst>
                      </a:pPr>
                      <a:endParaRPr lang="en-US" sz="1100" kern="10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大堂副理</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endParaRPr lang="en-US" sz="1100" kern="10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20000"/>
                        </a:lnSpc>
                      </a:pPr>
                      <a:endParaRPr lang="zh-CN" altLang="en-US" sz="1100" dirty="0">
                        <a:latin typeface="宋体" pitchFamily="2" charset="-122"/>
                        <a:ea typeface="宋体" pitchFamily="2" charset="-122"/>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346">
                <a:tc vMerge="1">
                  <a:txBody>
                    <a:bodyPr/>
                    <a:lstStyle/>
                    <a:p>
                      <a:endParaRPr lang="zh-CN" altLang="en-US"/>
                    </a:p>
                  </a:txBody>
                  <a:tcPr/>
                </a:tc>
                <a:tc>
                  <a:txBody>
                    <a:bodyPr/>
                    <a:lstStyle/>
                    <a:p>
                      <a:pPr marL="0" algn="l">
                        <a:lnSpc>
                          <a:spcPct val="120000"/>
                        </a:lnSpc>
                        <a:spcAft>
                          <a:spcPts val="0"/>
                        </a:spcAft>
                        <a:tabLst>
                          <a:tab pos="933450" algn="l"/>
                        </a:tabLst>
                      </a:pPr>
                      <a:endParaRPr lang="en-US" sz="1100" kern="10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旅行社</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endParaRPr lang="en-US" sz="1100" kern="10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20000"/>
                        </a:lnSpc>
                      </a:pPr>
                      <a:endParaRPr lang="zh-CN" altLang="en-US" sz="1100" dirty="0">
                        <a:latin typeface="宋体" pitchFamily="2" charset="-122"/>
                        <a:ea typeface="宋体" pitchFamily="2" charset="-122"/>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346">
                <a:tc vMerge="1">
                  <a:txBody>
                    <a:bodyPr/>
                    <a:lstStyle/>
                    <a:p>
                      <a:endParaRPr lang="zh-CN" altLang="en-US"/>
                    </a:p>
                  </a:txBody>
                  <a:tcPr/>
                </a:tc>
                <a:tc>
                  <a:txBody>
                    <a:bodyPr/>
                    <a:lstStyle/>
                    <a:p>
                      <a:pPr marL="0" algn="l">
                        <a:lnSpc>
                          <a:spcPct val="120000"/>
                        </a:lnSpc>
                        <a:spcAft>
                          <a:spcPts val="0"/>
                        </a:spcAft>
                        <a:tabLst>
                          <a:tab pos="933450" algn="l"/>
                        </a:tabLst>
                      </a:pPr>
                      <a:endParaRPr lang="en-US" sz="1100" kern="10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银行（含外币兑换）</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endParaRPr lang="en-US" sz="1100" kern="10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20000"/>
                        </a:lnSpc>
                      </a:pPr>
                      <a:endParaRPr lang="zh-CN" altLang="en-US" sz="1100" dirty="0">
                        <a:latin typeface="宋体" pitchFamily="2" charset="-122"/>
                        <a:ea typeface="宋体" pitchFamily="2" charset="-122"/>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346">
                <a:tc vMerge="1">
                  <a:txBody>
                    <a:bodyPr/>
                    <a:lstStyle/>
                    <a:p>
                      <a:endParaRPr lang="zh-CN" altLang="en-US"/>
                    </a:p>
                  </a:txBody>
                  <a:tcPr/>
                </a:tc>
                <a:tc>
                  <a:txBody>
                    <a:bodyPr/>
                    <a:lstStyle/>
                    <a:p>
                      <a:pPr marL="0" algn="l">
                        <a:lnSpc>
                          <a:spcPct val="120000"/>
                        </a:lnSpc>
                        <a:spcAft>
                          <a:spcPts val="0"/>
                        </a:spcAft>
                        <a:tabLst>
                          <a:tab pos="933450" algn="l"/>
                        </a:tabLst>
                      </a:pPr>
                      <a:endParaRPr lang="en-US" sz="1100" kern="10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休息大厅</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endParaRPr lang="en-US" sz="1100" kern="10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20000"/>
                        </a:lnSpc>
                      </a:pPr>
                      <a:endParaRPr lang="zh-CN" altLang="en-US" sz="1100" dirty="0">
                        <a:latin typeface="宋体" pitchFamily="2" charset="-122"/>
                        <a:ea typeface="宋体" pitchFamily="2" charset="-122"/>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692">
                <a:tc vMerge="1">
                  <a:txBody>
                    <a:bodyPr/>
                    <a:lstStyle/>
                    <a:p>
                      <a:endParaRPr lang="zh-CN" altLang="en-US"/>
                    </a:p>
                  </a:txBody>
                  <a:tcPr/>
                </a:tc>
                <a:tc>
                  <a:txBody>
                    <a:bodyPr/>
                    <a:lstStyle/>
                    <a:p>
                      <a:pPr marL="0" algn="l">
                        <a:lnSpc>
                          <a:spcPct val="120000"/>
                        </a:lnSpc>
                        <a:spcAft>
                          <a:spcPts val="0"/>
                        </a:spcAft>
                        <a:tabLst>
                          <a:tab pos="933450" algn="l"/>
                        </a:tabLst>
                      </a:pPr>
                      <a:endParaRPr lang="en-US" sz="1100" kern="10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其他配套设施（交通、卫生、服务、设备用房等）</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endParaRPr lang="en-US" sz="1100" kern="100" dirty="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20000"/>
                        </a:lnSpc>
                      </a:pPr>
                      <a:endParaRPr lang="zh-CN" altLang="en-US" sz="1100" dirty="0">
                        <a:latin typeface="宋体" pitchFamily="2" charset="-122"/>
                        <a:ea typeface="宋体" pitchFamily="2" charset="-122"/>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346">
                <a:tc gridSpan="2">
                  <a:txBody>
                    <a:bodyPr/>
                    <a:lstStyle/>
                    <a:p>
                      <a:pPr marL="0" algn="ctr">
                        <a:lnSpc>
                          <a:spcPct val="120000"/>
                        </a:lnSpc>
                        <a:spcAft>
                          <a:spcPts val="0"/>
                        </a:spcAft>
                        <a:tabLst>
                          <a:tab pos="933450" algn="l"/>
                        </a:tabLst>
                      </a:pPr>
                      <a:r>
                        <a:rPr lang="zh-CN" sz="1100" kern="100">
                          <a:latin typeface="宋体" pitchFamily="2" charset="-122"/>
                          <a:ea typeface="宋体" pitchFamily="2" charset="-122"/>
                          <a:cs typeface="Times New Roman"/>
                        </a:rPr>
                        <a:t>建筑面积小计（</a:t>
                      </a:r>
                      <a:r>
                        <a:rPr lang="en-US" sz="1100" kern="100">
                          <a:latin typeface="宋体" pitchFamily="2" charset="-122"/>
                          <a:ea typeface="宋体" pitchFamily="2" charset="-122"/>
                          <a:cs typeface="Times New Roman"/>
                        </a:rPr>
                        <a:t>m</a:t>
                      </a:r>
                      <a:r>
                        <a:rPr lang="en-US" sz="1100" kern="100" baseline="300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a:t>
                      </a: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marL="0" algn="ctr">
                        <a:lnSpc>
                          <a:spcPct val="120000"/>
                        </a:lnSpc>
                        <a:spcAft>
                          <a:spcPts val="0"/>
                        </a:spcAft>
                        <a:tabLst>
                          <a:tab pos="933450" algn="l"/>
                        </a:tabLst>
                      </a:pPr>
                      <a:r>
                        <a:rPr lang="en-US" sz="1100" kern="100">
                          <a:latin typeface="宋体" pitchFamily="2" charset="-122"/>
                          <a:ea typeface="宋体" pitchFamily="2" charset="-122"/>
                          <a:cs typeface="Times New Roman"/>
                        </a:rPr>
                        <a:t>1200</a:t>
                      </a:r>
                      <a:endParaRPr lang="zh-CN" sz="1100" kern="10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20000"/>
                        </a:lnSpc>
                      </a:pPr>
                      <a:endParaRPr lang="zh-CN" altLang="en-US" sz="1100" dirty="0">
                        <a:latin typeface="宋体" pitchFamily="2" charset="-122"/>
                        <a:ea typeface="宋体" pitchFamily="2" charset="-122"/>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0000"/>
                        </a:lnSpc>
                        <a:spcAft>
                          <a:spcPts val="0"/>
                        </a:spcAft>
                        <a:tabLst>
                          <a:tab pos="933450" algn="l"/>
                        </a:tabLst>
                      </a:pPr>
                      <a:r>
                        <a:rPr lang="en-US" sz="1100" kern="100" dirty="0">
                          <a:latin typeface="宋体" pitchFamily="2" charset="-122"/>
                          <a:ea typeface="宋体" pitchFamily="2" charset="-122"/>
                          <a:cs typeface="Times New Roman"/>
                        </a:rPr>
                        <a:t>1800</a:t>
                      </a:r>
                      <a:endParaRPr lang="zh-CN" sz="1100" kern="100" dirty="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20000"/>
                        </a:lnSpc>
                      </a:pPr>
                      <a:endParaRPr lang="zh-CN" altLang="en-US" sz="1100" dirty="0">
                        <a:latin typeface="宋体" pitchFamily="2" charset="-122"/>
                        <a:ea typeface="宋体" pitchFamily="2" charset="-122"/>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781">
                <a:tc gridSpan="7">
                  <a:txBody>
                    <a:bodyPr/>
                    <a:lstStyle/>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注：（</a:t>
                      </a:r>
                      <a:r>
                        <a:rPr lang="en-US" sz="1100" kern="100" dirty="0">
                          <a:latin typeface="宋体" pitchFamily="2" charset="-122"/>
                          <a:ea typeface="宋体" pitchFamily="2" charset="-122"/>
                          <a:cs typeface="Times New Roman"/>
                        </a:rPr>
                        <a:t>1</a:t>
                      </a:r>
                      <a:r>
                        <a:rPr lang="zh-CN" sz="1100" kern="100" dirty="0">
                          <a:latin typeface="宋体" pitchFamily="2" charset="-122"/>
                          <a:ea typeface="宋体" pitchFamily="2" charset="-122"/>
                          <a:cs typeface="Times New Roman"/>
                        </a:rPr>
                        <a:t>）原大堂改建：在原有大堂基础上改建、装修，功能设施及面积可作适当调整；</a:t>
                      </a:r>
                    </a:p>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）关于新建西大堂：主要为会议中心、旅游团体、会议团体提供等级、问询、结账、贵重物品存放等服务，并设有商务中心、行李房、值班经理等用房；</a:t>
                      </a:r>
                    </a:p>
                    <a:p>
                      <a:pPr marL="0" algn="l">
                        <a:lnSpc>
                          <a:spcPct val="120000"/>
                        </a:lnSpc>
                        <a:spcAft>
                          <a:spcPts val="0"/>
                        </a:spcAft>
                        <a:tabLst>
                          <a:tab pos="933450" algn="l"/>
                        </a:tabLst>
                      </a:pP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3</a:t>
                      </a:r>
                      <a:r>
                        <a:rPr lang="zh-CN" sz="1100" kern="100" dirty="0">
                          <a:latin typeface="宋体" pitchFamily="2" charset="-122"/>
                          <a:ea typeface="宋体" pitchFamily="2" charset="-122"/>
                          <a:cs typeface="Times New Roman"/>
                        </a:rPr>
                        <a:t>）西大堂与原有大堂应由较好的</a:t>
                      </a:r>
                      <a:r>
                        <a:rPr lang="zh-CN" sz="1100" kern="100" dirty="0" smtClean="0">
                          <a:latin typeface="宋体" pitchFamily="2" charset="-122"/>
                          <a:ea typeface="宋体" pitchFamily="2" charset="-122"/>
                          <a:cs typeface="Times New Roman"/>
                        </a:rPr>
                        <a:t>联系</a:t>
                      </a:r>
                      <a:r>
                        <a:rPr lang="zh-CN" altLang="en-US" sz="1100" kern="100" dirty="0" smtClean="0">
                          <a:latin typeface="宋体" pitchFamily="2" charset="-122"/>
                          <a:ea typeface="宋体" pitchFamily="2" charset="-122"/>
                          <a:cs typeface="Times New Roman"/>
                        </a:rPr>
                        <a:t>。</a:t>
                      </a:r>
                      <a:endParaRPr lang="zh-CN" sz="1100" kern="100" dirty="0">
                        <a:latin typeface="宋体" pitchFamily="2" charset="-122"/>
                        <a:ea typeface="宋体" pitchFamily="2" charset="-122"/>
                        <a:cs typeface="Times New Roman"/>
                      </a:endParaRPr>
                    </a:p>
                  </a:txBody>
                  <a:tcPr marL="67863" marR="6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Rectangle 1"/>
          <p:cNvSpPr>
            <a:spLocks noChangeArrowheads="1"/>
          </p:cNvSpPr>
          <p:nvPr/>
        </p:nvSpPr>
        <p:spPr bwMode="auto">
          <a:xfrm>
            <a:off x="323528" y="965340"/>
            <a:ext cx="412164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tabLst>
                <a:tab pos="933450" algn="l"/>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示例</a:t>
            </a:r>
            <a:r>
              <a:rPr kumimoji="0" lang="en-US" altLang="zh-CN"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1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表</a:t>
            </a:r>
            <a:r>
              <a:rPr kumimoji="0" lang="en-US" altLang="zh-CN" sz="1400" b="0" i="0" u="none" strike="noStrike" cap="none" normalizeH="0" baseline="0" dirty="0" smtClean="0">
                <a:ln>
                  <a:noFill/>
                </a:ln>
                <a:solidFill>
                  <a:schemeClr val="tx1"/>
                </a:solidFill>
                <a:effectLst/>
                <a:latin typeface="宋体" pitchFamily="2" charset="-122"/>
                <a:cs typeface="Times New Roman" pitchFamily="18" charset="0"/>
              </a:rPr>
              <a:t>2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主要改扩建子项面积汇总</a:t>
            </a:r>
            <a:r>
              <a:rPr kumimoji="0" lang="zh-CN" sz="1400" b="0" i="0" u="none" strike="noStrike" cap="none" normalizeH="0" baseline="0" dirty="0" smtClean="0">
                <a:ln>
                  <a:noFill/>
                </a:ln>
                <a:solidFill>
                  <a:schemeClr val="tx1"/>
                </a:solidFill>
                <a:effectLst/>
                <a:latin typeface="宋体" pitchFamily="2" charset="-122"/>
                <a:cs typeface="Times New Roman" pitchFamily="18" charset="0"/>
              </a:rPr>
              <a:t>表</a:t>
            </a:r>
            <a:r>
              <a:rPr lang="zh-CN" altLang="en-US" sz="1400" dirty="0" smtClean="0">
                <a:latin typeface="宋体" pitchFamily="2" charset="-122"/>
                <a:cs typeface="Times New Roman" pitchFamily="18" charset="0"/>
              </a:rPr>
              <a:t>（续表）</a:t>
            </a:r>
            <a:endParaRPr kumimoji="0" lang="zh-CN" sz="1400" b="0" i="0" u="none" strike="noStrike" cap="none" normalizeH="0" baseline="0" dirty="0" smtClean="0">
              <a:ln>
                <a:noFill/>
              </a:ln>
              <a:solidFill>
                <a:schemeClr val="tx1"/>
              </a:solidFill>
              <a:effectLst/>
              <a:latin typeface="宋体" pitchFamily="2" charset="-122"/>
              <a:cs typeface="宋体" pitchFamily="2" charset="-122"/>
            </a:endParaRPr>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aphicFrame>
        <p:nvGraphicFramePr>
          <p:cNvPr id="8" name="内容占位符 7"/>
          <p:cNvGraphicFramePr>
            <a:graphicFrameLocks noGrp="1"/>
          </p:cNvGraphicFramePr>
          <p:nvPr>
            <p:ph idx="1"/>
          </p:nvPr>
        </p:nvGraphicFramePr>
        <p:xfrm>
          <a:off x="467544" y="1700808"/>
          <a:ext cx="8229600" cy="3582939"/>
        </p:xfrm>
        <a:graphic>
          <a:graphicData uri="http://schemas.openxmlformats.org/drawingml/2006/table">
            <a:tbl>
              <a:tblPr/>
              <a:tblGrid>
                <a:gridCol w="648072"/>
                <a:gridCol w="1751476"/>
                <a:gridCol w="1200852"/>
                <a:gridCol w="1026142"/>
                <a:gridCol w="1681926"/>
                <a:gridCol w="960566"/>
                <a:gridCol w="960566"/>
              </a:tblGrid>
              <a:tr h="470939">
                <a:tc gridSpan="2">
                  <a:txBody>
                    <a:bodyPr/>
                    <a:lstStyle/>
                    <a:p>
                      <a:pPr marL="0" algn="ctr">
                        <a:lnSpc>
                          <a:spcPct val="150000"/>
                        </a:lnSpc>
                        <a:spcAft>
                          <a:spcPts val="0"/>
                        </a:spcAft>
                        <a:tabLst>
                          <a:tab pos="933450" algn="l"/>
                        </a:tabLst>
                      </a:pPr>
                      <a:r>
                        <a:rPr lang="zh-CN" sz="1100" kern="100" dirty="0">
                          <a:latin typeface="宋体" pitchFamily="2" charset="-122"/>
                          <a:ea typeface="宋体" pitchFamily="2" charset="-122"/>
                          <a:cs typeface="Times New Roman"/>
                        </a:rPr>
                        <a:t>现有建筑功能</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marL="0" algn="ctr">
                        <a:lnSpc>
                          <a:spcPct val="150000"/>
                        </a:lnSpc>
                        <a:spcAft>
                          <a:spcPts val="0"/>
                        </a:spcAft>
                        <a:tabLst>
                          <a:tab pos="933450" algn="l"/>
                        </a:tabLst>
                      </a:pPr>
                      <a:r>
                        <a:rPr lang="zh-CN" sz="1100" kern="100" dirty="0">
                          <a:latin typeface="宋体" pitchFamily="2" charset="-122"/>
                          <a:ea typeface="宋体" pitchFamily="2" charset="-122"/>
                          <a:cs typeface="Times New Roman"/>
                        </a:rPr>
                        <a:t>现有建筑面积（</a:t>
                      </a:r>
                      <a:r>
                        <a:rPr lang="en-US" sz="1100" kern="100" dirty="0">
                          <a:latin typeface="宋体" pitchFamily="2" charset="-122"/>
                          <a:ea typeface="宋体" pitchFamily="2" charset="-122"/>
                          <a:cs typeface="Times New Roman"/>
                        </a:rPr>
                        <a:t>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zh-CN" sz="1100" kern="100">
                          <a:latin typeface="宋体" pitchFamily="2" charset="-122"/>
                          <a:ea typeface="宋体" pitchFamily="2" charset="-122"/>
                          <a:cs typeface="Times New Roman"/>
                        </a:rPr>
                        <a:t>备注</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zh-CN" sz="1100" kern="100">
                          <a:latin typeface="宋体" pitchFamily="2" charset="-122"/>
                          <a:ea typeface="宋体" pitchFamily="2" charset="-122"/>
                          <a:cs typeface="Times New Roman"/>
                        </a:rPr>
                        <a:t>扩建后建筑功能</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zh-CN" sz="1100" kern="100" dirty="0">
                          <a:latin typeface="宋体" pitchFamily="2" charset="-122"/>
                          <a:ea typeface="宋体" pitchFamily="2" charset="-122"/>
                          <a:cs typeface="Times New Roman"/>
                        </a:rPr>
                        <a:t>扩建后</a:t>
                      </a:r>
                      <a:r>
                        <a:rPr lang="zh-CN" sz="1100" kern="100" dirty="0" smtClean="0">
                          <a:latin typeface="宋体" pitchFamily="2" charset="-122"/>
                          <a:ea typeface="宋体" pitchFamily="2" charset="-122"/>
                          <a:cs typeface="Times New Roman"/>
                        </a:rPr>
                        <a:t>建筑面积（</a:t>
                      </a:r>
                      <a:r>
                        <a:rPr lang="en-US" sz="1100" kern="100" dirty="0">
                          <a:latin typeface="宋体" pitchFamily="2" charset="-122"/>
                          <a:ea typeface="宋体" pitchFamily="2" charset="-122"/>
                          <a:cs typeface="Times New Roman"/>
                        </a:rPr>
                        <a:t>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zh-CN" sz="1100" kern="100">
                          <a:latin typeface="宋体" pitchFamily="2" charset="-122"/>
                          <a:ea typeface="宋体" pitchFamily="2" charset="-122"/>
                          <a:cs typeface="Times New Roman"/>
                        </a:rPr>
                        <a:t>备注</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980">
                <a:tc gridSpan="7">
                  <a:txBody>
                    <a:bodyPr/>
                    <a:lstStyle/>
                    <a:p>
                      <a:pPr marL="0" algn="l">
                        <a:lnSpc>
                          <a:spcPct val="150000"/>
                        </a:lnSpc>
                        <a:spcAft>
                          <a:spcPts val="0"/>
                        </a:spcAft>
                        <a:tabLst>
                          <a:tab pos="933450" algn="l"/>
                        </a:tabLst>
                      </a:pPr>
                      <a:r>
                        <a:rPr lang="zh-CN" sz="1100" kern="100" dirty="0">
                          <a:latin typeface="宋体" pitchFamily="2" charset="-122"/>
                          <a:ea typeface="宋体" pitchFamily="2" charset="-122"/>
                          <a:cs typeface="Times New Roman"/>
                        </a:rPr>
                        <a:t>（二）餐饮用房</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6980">
                <a:tc rowSpan="7">
                  <a:txBody>
                    <a:bodyPr/>
                    <a:lstStyle/>
                    <a:p>
                      <a:pPr marL="0" algn="ctr">
                        <a:lnSpc>
                          <a:spcPct val="120000"/>
                        </a:lnSpc>
                        <a:spcAft>
                          <a:spcPts val="0"/>
                        </a:spcAft>
                        <a:tabLst>
                          <a:tab pos="933450" algn="l"/>
                        </a:tabLst>
                      </a:pPr>
                      <a:r>
                        <a:rPr lang="zh-CN" sz="1100" kern="100" dirty="0">
                          <a:latin typeface="宋体" pitchFamily="2" charset="-122"/>
                          <a:ea typeface="宋体" pitchFamily="2" charset="-122"/>
                          <a:cs typeface="Times New Roman"/>
                        </a:rPr>
                        <a:t>餐饮</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lnSpc>
                          <a:spcPct val="150000"/>
                        </a:lnSpc>
                        <a:spcAft>
                          <a:spcPts val="0"/>
                        </a:spcAft>
                        <a:tabLst>
                          <a:tab pos="933450" algn="l"/>
                        </a:tabLst>
                      </a:pPr>
                      <a:r>
                        <a:rPr lang="zh-CN" sz="1100" kern="100">
                          <a:latin typeface="宋体" pitchFamily="2" charset="-122"/>
                          <a:ea typeface="宋体" pitchFamily="2" charset="-122"/>
                          <a:cs typeface="Times New Roman"/>
                        </a:rPr>
                        <a:t>风味餐厅（龙吟阁）</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en-US" sz="1100" kern="100" dirty="0">
                          <a:latin typeface="宋体" pitchFamily="2" charset="-122"/>
                          <a:ea typeface="宋体" pitchFamily="2" charset="-122"/>
                          <a:cs typeface="Times New Roman"/>
                        </a:rPr>
                        <a:t>616</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pPr>
                      <a:endParaRPr lang="zh-CN" altLang="en-US" sz="1100" dirty="0">
                        <a:latin typeface="宋体" pitchFamily="2" charset="-122"/>
                        <a:ea typeface="宋体" pitchFamily="2" charset="-122"/>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zh-CN" sz="1100" kern="100">
                          <a:latin typeface="宋体" pitchFamily="2" charset="-122"/>
                          <a:ea typeface="宋体" pitchFamily="2" charset="-122"/>
                          <a:cs typeface="Times New Roman"/>
                        </a:rPr>
                        <a:t>中餐厅</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en-US" sz="1100" kern="100">
                          <a:latin typeface="宋体" pitchFamily="2" charset="-122"/>
                          <a:ea typeface="宋体" pitchFamily="2" charset="-122"/>
                          <a:cs typeface="Times New Roman"/>
                        </a:rPr>
                        <a:t>300</a:t>
                      </a:r>
                      <a:endParaRPr lang="zh-CN"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zh-CN" sz="1100" kern="100">
                          <a:latin typeface="宋体" pitchFamily="2" charset="-122"/>
                          <a:ea typeface="宋体" pitchFamily="2" charset="-122"/>
                          <a:cs typeface="Times New Roman"/>
                        </a:rPr>
                        <a:t>大厅</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980">
                <a:tc vMerge="1">
                  <a:txBody>
                    <a:bodyPr/>
                    <a:lstStyle/>
                    <a:p>
                      <a:endParaRPr lang="zh-CN" altLang="en-US"/>
                    </a:p>
                  </a:txBody>
                  <a:tcPr/>
                </a:tc>
                <a:tc>
                  <a:txBody>
                    <a:bodyPr/>
                    <a:lstStyle/>
                    <a:p>
                      <a:pPr marL="0" algn="l">
                        <a:lnSpc>
                          <a:spcPct val="150000"/>
                        </a:lnSpc>
                        <a:spcAft>
                          <a:spcPts val="0"/>
                        </a:spcAft>
                        <a:tabLst>
                          <a:tab pos="933450" algn="l"/>
                        </a:tabLst>
                      </a:pPr>
                      <a:r>
                        <a:rPr lang="zh-CN" sz="1100" kern="100">
                          <a:latin typeface="宋体" pitchFamily="2" charset="-122"/>
                          <a:ea typeface="宋体" pitchFamily="2" charset="-122"/>
                          <a:cs typeface="Times New Roman"/>
                        </a:rPr>
                        <a:t>中餐厅（海天楼）</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en-US" sz="1100" kern="100" dirty="0">
                          <a:latin typeface="宋体" pitchFamily="2" charset="-122"/>
                          <a:ea typeface="宋体" pitchFamily="2" charset="-122"/>
                          <a:cs typeface="Times New Roman"/>
                        </a:rPr>
                        <a:t>520</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pPr>
                      <a:endParaRPr lang="zh-CN" altLang="en-US" sz="1100" dirty="0">
                        <a:latin typeface="宋体" pitchFamily="2" charset="-122"/>
                        <a:ea typeface="宋体" pitchFamily="2" charset="-122"/>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zh-CN" sz="1100" kern="100" dirty="0">
                          <a:latin typeface="宋体" pitchFamily="2" charset="-122"/>
                          <a:ea typeface="宋体" pitchFamily="2" charset="-122"/>
                          <a:cs typeface="Times New Roman"/>
                        </a:rPr>
                        <a:t>中餐厅包房</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en-US" sz="1100" kern="100">
                          <a:latin typeface="宋体" pitchFamily="2" charset="-122"/>
                          <a:ea typeface="宋体" pitchFamily="2" charset="-122"/>
                          <a:cs typeface="Times New Roman"/>
                        </a:rPr>
                        <a:t>150</a:t>
                      </a:r>
                      <a:endParaRPr lang="zh-CN"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en-US" sz="1100" kern="100">
                          <a:latin typeface="宋体" pitchFamily="2" charset="-122"/>
                          <a:ea typeface="宋体" pitchFamily="2" charset="-122"/>
                          <a:cs typeface="Times New Roman"/>
                        </a:rPr>
                        <a:t>15</a:t>
                      </a:r>
                      <a:r>
                        <a:rPr lang="zh-CN" sz="1100" kern="100">
                          <a:latin typeface="宋体" pitchFamily="2" charset="-122"/>
                          <a:ea typeface="宋体" pitchFamily="2" charset="-122"/>
                          <a:cs typeface="Times New Roman"/>
                        </a:rPr>
                        <a:t>间</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959">
                <a:tc vMerge="1">
                  <a:txBody>
                    <a:bodyPr/>
                    <a:lstStyle/>
                    <a:p>
                      <a:endParaRPr lang="zh-CN" altLang="en-US"/>
                    </a:p>
                  </a:txBody>
                  <a:tcPr/>
                </a:tc>
                <a:tc>
                  <a:txBody>
                    <a:bodyPr/>
                    <a:lstStyle/>
                    <a:p>
                      <a:pPr marL="0" algn="l">
                        <a:lnSpc>
                          <a:spcPct val="150000"/>
                        </a:lnSpc>
                        <a:spcAft>
                          <a:spcPts val="0"/>
                        </a:spcAft>
                        <a:tabLst>
                          <a:tab pos="933450" algn="l"/>
                        </a:tabLst>
                      </a:pPr>
                      <a:r>
                        <a:rPr lang="zh-CN" sz="1100" kern="100" dirty="0">
                          <a:latin typeface="宋体" pitchFamily="2" charset="-122"/>
                          <a:ea typeface="宋体" pitchFamily="2" charset="-122"/>
                          <a:cs typeface="Times New Roman"/>
                        </a:rPr>
                        <a:t>中餐厅二楼（海天楼二楼）</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en-US" sz="1100" kern="100">
                          <a:latin typeface="宋体" pitchFamily="2" charset="-122"/>
                          <a:ea typeface="宋体" pitchFamily="2" charset="-122"/>
                          <a:cs typeface="Times New Roman"/>
                        </a:rPr>
                        <a:t>290</a:t>
                      </a:r>
                      <a:endParaRPr lang="zh-CN"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pPr>
                      <a:endParaRPr lang="zh-CN" altLang="en-US" sz="1100" dirty="0">
                        <a:latin typeface="宋体" pitchFamily="2" charset="-122"/>
                        <a:ea typeface="宋体" pitchFamily="2" charset="-122"/>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zh-CN" sz="1100" kern="100" dirty="0">
                          <a:latin typeface="宋体" pitchFamily="2" charset="-122"/>
                          <a:ea typeface="宋体" pitchFamily="2" charset="-122"/>
                          <a:cs typeface="Times New Roman"/>
                        </a:rPr>
                        <a:t>西餐厅</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en-US" sz="1100" kern="100">
                          <a:latin typeface="宋体" pitchFamily="2" charset="-122"/>
                          <a:ea typeface="宋体" pitchFamily="2" charset="-122"/>
                          <a:cs typeface="Times New Roman"/>
                        </a:rPr>
                        <a:t>380</a:t>
                      </a:r>
                      <a:endParaRPr lang="zh-CN"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zh-CN" sz="1100" kern="100">
                          <a:latin typeface="宋体" pitchFamily="2" charset="-122"/>
                          <a:ea typeface="宋体" pitchFamily="2" charset="-122"/>
                          <a:cs typeface="Times New Roman"/>
                        </a:rPr>
                        <a:t>原址</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980">
                <a:tc vMerge="1">
                  <a:txBody>
                    <a:bodyPr/>
                    <a:lstStyle/>
                    <a:p>
                      <a:endParaRPr lang="zh-CN" altLang="en-US"/>
                    </a:p>
                  </a:txBody>
                  <a:tcPr/>
                </a:tc>
                <a:tc>
                  <a:txBody>
                    <a:bodyPr/>
                    <a:lstStyle/>
                    <a:p>
                      <a:pPr marL="0" algn="l">
                        <a:lnSpc>
                          <a:spcPct val="150000"/>
                        </a:lnSpc>
                        <a:spcAft>
                          <a:spcPts val="0"/>
                        </a:spcAft>
                        <a:tabLst>
                          <a:tab pos="933450" algn="l"/>
                        </a:tabLst>
                      </a:pPr>
                      <a:r>
                        <a:rPr lang="zh-CN" sz="1100" kern="100">
                          <a:latin typeface="宋体" pitchFamily="2" charset="-122"/>
                          <a:ea typeface="宋体" pitchFamily="2" charset="-122"/>
                          <a:cs typeface="Times New Roman"/>
                        </a:rPr>
                        <a:t>西餐厅（枫香厅）</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en-US" sz="1100" kern="100">
                          <a:latin typeface="宋体" pitchFamily="2" charset="-122"/>
                          <a:ea typeface="宋体" pitchFamily="2" charset="-122"/>
                          <a:cs typeface="Times New Roman"/>
                        </a:rPr>
                        <a:t>370</a:t>
                      </a:r>
                      <a:endParaRPr lang="zh-CN"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pPr>
                      <a:endParaRPr lang="zh-CN" altLang="en-US" sz="1100">
                        <a:latin typeface="宋体" pitchFamily="2" charset="-122"/>
                        <a:ea typeface="宋体" pitchFamily="2" charset="-122"/>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zh-CN" sz="1100" kern="100" dirty="0">
                          <a:latin typeface="宋体" pitchFamily="2" charset="-122"/>
                          <a:ea typeface="宋体" pitchFamily="2" charset="-122"/>
                          <a:cs typeface="Times New Roman"/>
                        </a:rPr>
                        <a:t>大堂吧</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en-US" sz="1100" kern="100" dirty="0">
                          <a:latin typeface="宋体" pitchFamily="2" charset="-122"/>
                          <a:ea typeface="宋体" pitchFamily="2" charset="-122"/>
                          <a:cs typeface="Times New Roman"/>
                        </a:rPr>
                        <a:t>180</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zh-CN" sz="1100" kern="100">
                          <a:latin typeface="宋体" pitchFamily="2" charset="-122"/>
                          <a:ea typeface="宋体" pitchFamily="2" charset="-122"/>
                          <a:cs typeface="Times New Roman"/>
                        </a:rPr>
                        <a:t>原址</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980">
                <a:tc vMerge="1">
                  <a:txBody>
                    <a:bodyPr/>
                    <a:lstStyle/>
                    <a:p>
                      <a:endParaRPr lang="zh-CN" altLang="en-US"/>
                    </a:p>
                  </a:txBody>
                  <a:tcPr/>
                </a:tc>
                <a:tc>
                  <a:txBody>
                    <a:bodyPr/>
                    <a:lstStyle/>
                    <a:p>
                      <a:pPr marL="0" algn="l">
                        <a:lnSpc>
                          <a:spcPct val="150000"/>
                        </a:lnSpc>
                        <a:spcAft>
                          <a:spcPts val="0"/>
                        </a:spcAft>
                        <a:tabLst>
                          <a:tab pos="933450" algn="l"/>
                        </a:tabLst>
                      </a:pPr>
                      <a:r>
                        <a:rPr lang="zh-CN" sz="1100" kern="100" dirty="0">
                          <a:latin typeface="宋体" pitchFamily="2" charset="-122"/>
                          <a:ea typeface="宋体" pitchFamily="2" charset="-122"/>
                          <a:cs typeface="Times New Roman"/>
                        </a:rPr>
                        <a:t>大堂吧（桂雨厅）</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en-US" sz="1100" kern="100">
                          <a:latin typeface="宋体" pitchFamily="2" charset="-122"/>
                          <a:ea typeface="宋体" pitchFamily="2" charset="-122"/>
                          <a:cs typeface="Times New Roman"/>
                        </a:rPr>
                        <a:t>180</a:t>
                      </a:r>
                      <a:endParaRPr lang="zh-CN"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pPr>
                      <a:endParaRPr lang="zh-CN" altLang="en-US" sz="1100">
                        <a:latin typeface="宋体" pitchFamily="2" charset="-122"/>
                        <a:ea typeface="宋体" pitchFamily="2" charset="-122"/>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zh-CN" sz="1100" kern="100" dirty="0">
                          <a:latin typeface="宋体" pitchFamily="2" charset="-122"/>
                          <a:ea typeface="宋体" pitchFamily="2" charset="-122"/>
                          <a:cs typeface="Times New Roman"/>
                        </a:rPr>
                        <a:t>酒吧</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en-US" sz="1100" kern="100" dirty="0">
                          <a:latin typeface="宋体" pitchFamily="2" charset="-122"/>
                          <a:ea typeface="宋体" pitchFamily="2" charset="-122"/>
                          <a:cs typeface="Times New Roman"/>
                        </a:rPr>
                        <a:t>250</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endParaRPr lang="en-US"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980">
                <a:tc vMerge="1">
                  <a:txBody>
                    <a:bodyPr/>
                    <a:lstStyle/>
                    <a:p>
                      <a:endParaRPr lang="zh-CN" altLang="en-US"/>
                    </a:p>
                  </a:txBody>
                  <a:tcPr/>
                </a:tc>
                <a:tc>
                  <a:txBody>
                    <a:bodyPr/>
                    <a:lstStyle/>
                    <a:p>
                      <a:pPr marL="0" algn="l">
                        <a:lnSpc>
                          <a:spcPct val="150000"/>
                        </a:lnSpc>
                        <a:spcAft>
                          <a:spcPts val="0"/>
                        </a:spcAft>
                        <a:tabLst>
                          <a:tab pos="933450" algn="l"/>
                        </a:tabLst>
                      </a:pPr>
                      <a:endParaRPr lang="en-US"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endParaRPr lang="en-US"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pPr>
                      <a:endParaRPr lang="zh-CN" altLang="en-US" sz="1100">
                        <a:latin typeface="宋体" pitchFamily="2" charset="-122"/>
                        <a:ea typeface="宋体" pitchFamily="2" charset="-122"/>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zh-CN" sz="1100" kern="100" dirty="0">
                          <a:latin typeface="宋体" pitchFamily="2" charset="-122"/>
                          <a:ea typeface="宋体" pitchFamily="2" charset="-122"/>
                          <a:cs typeface="Times New Roman"/>
                        </a:rPr>
                        <a:t>休闲吧</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en-US" sz="1100" kern="100" dirty="0">
                          <a:latin typeface="宋体" pitchFamily="2" charset="-122"/>
                          <a:ea typeface="宋体" pitchFamily="2" charset="-122"/>
                          <a:cs typeface="Times New Roman"/>
                        </a:rPr>
                        <a:t>150</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endParaRPr lang="en-US"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959">
                <a:tc vMerge="1">
                  <a:txBody>
                    <a:bodyPr/>
                    <a:lstStyle/>
                    <a:p>
                      <a:endParaRPr lang="zh-CN" altLang="en-US"/>
                    </a:p>
                  </a:txBody>
                  <a:tcPr/>
                </a:tc>
                <a:tc>
                  <a:txBody>
                    <a:bodyPr/>
                    <a:lstStyle/>
                    <a:p>
                      <a:pPr marL="0" algn="l">
                        <a:lnSpc>
                          <a:spcPct val="150000"/>
                        </a:lnSpc>
                        <a:spcAft>
                          <a:spcPts val="0"/>
                        </a:spcAft>
                        <a:tabLst>
                          <a:tab pos="933450" algn="l"/>
                        </a:tabLst>
                      </a:pPr>
                      <a:r>
                        <a:rPr lang="zh-CN" sz="1100" kern="100" dirty="0">
                          <a:latin typeface="宋体" pitchFamily="2" charset="-122"/>
                          <a:ea typeface="宋体" pitchFamily="2" charset="-122"/>
                          <a:cs typeface="Times New Roman"/>
                        </a:rPr>
                        <a:t>其他</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en-US" sz="1100" kern="100">
                          <a:latin typeface="宋体" pitchFamily="2" charset="-122"/>
                          <a:ea typeface="宋体" pitchFamily="2" charset="-122"/>
                          <a:cs typeface="Times New Roman"/>
                        </a:rPr>
                        <a:t>1011</a:t>
                      </a:r>
                      <a:endParaRPr lang="zh-CN"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pPr>
                      <a:endParaRPr lang="zh-CN" altLang="en-US" sz="1100">
                        <a:latin typeface="宋体" pitchFamily="2" charset="-122"/>
                        <a:ea typeface="宋体" pitchFamily="2" charset="-122"/>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zh-CN" sz="1100" kern="100" dirty="0">
                          <a:latin typeface="宋体" pitchFamily="2" charset="-122"/>
                          <a:ea typeface="宋体" pitchFamily="2" charset="-122"/>
                          <a:cs typeface="Times New Roman"/>
                        </a:rPr>
                        <a:t>其他配套设施（交通、卫生、服务、设备用房等）</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en-US" sz="1100" kern="100" dirty="0">
                          <a:latin typeface="宋体" pitchFamily="2" charset="-122"/>
                          <a:ea typeface="宋体" pitchFamily="2" charset="-122"/>
                          <a:cs typeface="Times New Roman"/>
                        </a:rPr>
                        <a:t>840</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endParaRPr lang="en-US"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980">
                <a:tc gridSpan="2">
                  <a:txBody>
                    <a:bodyPr/>
                    <a:lstStyle/>
                    <a:p>
                      <a:pPr marL="0" algn="ctr">
                        <a:lnSpc>
                          <a:spcPct val="150000"/>
                        </a:lnSpc>
                        <a:spcAft>
                          <a:spcPts val="0"/>
                        </a:spcAft>
                        <a:tabLst>
                          <a:tab pos="933450" algn="l"/>
                        </a:tabLst>
                      </a:pPr>
                      <a:r>
                        <a:rPr lang="zh-CN" sz="1100" kern="100" dirty="0">
                          <a:latin typeface="宋体" pitchFamily="2" charset="-122"/>
                          <a:ea typeface="宋体" pitchFamily="2" charset="-122"/>
                          <a:cs typeface="Times New Roman"/>
                        </a:rPr>
                        <a:t>建筑面积小计（</a:t>
                      </a:r>
                      <a:r>
                        <a:rPr lang="en-US" sz="1100" kern="100" dirty="0">
                          <a:latin typeface="宋体" pitchFamily="2" charset="-122"/>
                          <a:ea typeface="宋体" pitchFamily="2" charset="-122"/>
                          <a:cs typeface="Times New Roman"/>
                        </a:rPr>
                        <a:t>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marL="0" algn="ctr">
                        <a:lnSpc>
                          <a:spcPct val="150000"/>
                        </a:lnSpc>
                        <a:spcAft>
                          <a:spcPts val="0"/>
                        </a:spcAft>
                        <a:tabLst>
                          <a:tab pos="933450" algn="l"/>
                        </a:tabLst>
                      </a:pPr>
                      <a:r>
                        <a:rPr lang="en-US" sz="1100" kern="100">
                          <a:latin typeface="宋体" pitchFamily="2" charset="-122"/>
                          <a:ea typeface="宋体" pitchFamily="2" charset="-122"/>
                          <a:cs typeface="Times New Roman"/>
                        </a:rPr>
                        <a:t>3000</a:t>
                      </a:r>
                      <a:endParaRPr lang="zh-CN"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pPr>
                      <a:endParaRPr lang="zh-CN" altLang="en-US" sz="1100">
                        <a:latin typeface="宋体" pitchFamily="2" charset="-122"/>
                        <a:ea typeface="宋体" pitchFamily="2" charset="-122"/>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endParaRPr lang="en-US"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r>
                        <a:rPr lang="en-US" sz="1100" kern="100" dirty="0">
                          <a:latin typeface="宋体" pitchFamily="2" charset="-122"/>
                          <a:ea typeface="宋体" pitchFamily="2" charset="-122"/>
                          <a:cs typeface="Times New Roman"/>
                        </a:rPr>
                        <a:t>2550</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933450" algn="l"/>
                        </a:tabLst>
                      </a:pPr>
                      <a:endParaRPr lang="en-US"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959">
                <a:tc gridSpan="7">
                  <a:txBody>
                    <a:bodyPr/>
                    <a:lstStyle/>
                    <a:p>
                      <a:pPr marL="0" indent="-266700" algn="l">
                        <a:lnSpc>
                          <a:spcPct val="150000"/>
                        </a:lnSpc>
                        <a:spcAft>
                          <a:spcPts val="0"/>
                        </a:spcAft>
                        <a:tabLst>
                          <a:tab pos="933450" algn="l"/>
                        </a:tabLst>
                      </a:pPr>
                      <a:r>
                        <a:rPr lang="zh-CN" sz="1100" kern="100" dirty="0">
                          <a:latin typeface="宋体" pitchFamily="2" charset="-122"/>
                          <a:ea typeface="宋体" pitchFamily="2" charset="-122"/>
                          <a:cs typeface="Times New Roman"/>
                        </a:rPr>
                        <a:t>注：（</a:t>
                      </a:r>
                      <a:r>
                        <a:rPr lang="en-US" sz="1100" kern="100" dirty="0">
                          <a:latin typeface="宋体" pitchFamily="2" charset="-122"/>
                          <a:ea typeface="宋体" pitchFamily="2" charset="-122"/>
                          <a:cs typeface="Times New Roman"/>
                        </a:rPr>
                        <a:t>1</a:t>
                      </a:r>
                      <a:r>
                        <a:rPr lang="zh-CN" sz="1100" kern="100" dirty="0">
                          <a:latin typeface="宋体" pitchFamily="2" charset="-122"/>
                          <a:ea typeface="宋体" pitchFamily="2" charset="-122"/>
                          <a:cs typeface="Times New Roman"/>
                        </a:rPr>
                        <a:t>）休闲吧拟结合西餐厅在大堂西侧设置，结合街角绿化，引入自然景色和阳光，创造自然、自在的休闲环境；</a:t>
                      </a:r>
                    </a:p>
                    <a:p>
                      <a:pPr marL="0" indent="200025" algn="l">
                        <a:lnSpc>
                          <a:spcPct val="150000"/>
                        </a:lnSpc>
                        <a:spcAft>
                          <a:spcPts val="0"/>
                        </a:spcAft>
                        <a:tabLst>
                          <a:tab pos="933450" algn="l"/>
                        </a:tabLst>
                      </a:pP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）西餐厅、大堂吧拟在原址改建、</a:t>
                      </a:r>
                      <a:r>
                        <a:rPr lang="zh-CN" sz="1100" kern="100" dirty="0" smtClean="0">
                          <a:latin typeface="宋体" pitchFamily="2" charset="-122"/>
                          <a:ea typeface="宋体" pitchFamily="2" charset="-122"/>
                          <a:cs typeface="Times New Roman"/>
                        </a:rPr>
                        <a:t>装修</a:t>
                      </a:r>
                      <a:r>
                        <a:rPr lang="zh-CN" altLang="en-US" sz="1100" kern="100" dirty="0" smtClean="0">
                          <a:latin typeface="宋体" pitchFamily="2" charset="-122"/>
                          <a:ea typeface="宋体" pitchFamily="2" charset="-122"/>
                          <a:cs typeface="Times New Roman"/>
                        </a:rPr>
                        <a:t>。</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604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Rectangle 1"/>
          <p:cNvSpPr>
            <a:spLocks noChangeArrowheads="1"/>
          </p:cNvSpPr>
          <p:nvPr/>
        </p:nvSpPr>
        <p:spPr bwMode="auto">
          <a:xfrm>
            <a:off x="323528" y="965340"/>
            <a:ext cx="4108817"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tabLst>
                <a:tab pos="933450" algn="l"/>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示例</a:t>
            </a:r>
            <a:r>
              <a:rPr kumimoji="0" lang="en-US" altLang="zh-CN"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1</a:t>
            </a:r>
            <a:r>
              <a:rPr kumimoji="0" lang="en-US" altLang="zh-CN" sz="1400" b="0" i="0" u="none" strike="noStrike" cap="none" normalizeH="0" baseline="0" dirty="0" smtClean="0">
                <a:ln>
                  <a:noFill/>
                </a:ln>
                <a:solidFill>
                  <a:schemeClr val="tx1"/>
                </a:solidFill>
                <a:effectLst/>
                <a:latin typeface="宋体" pitchFamily="2" charset="-122"/>
                <a:cs typeface="Times New Roman" pitchFamily="18" charset="0"/>
              </a:rPr>
              <a:t>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表</a:t>
            </a:r>
            <a:r>
              <a:rPr kumimoji="0" lang="en-US" altLang="zh-CN" sz="1400" b="0" i="0" u="none" strike="noStrike" cap="none" normalizeH="0" baseline="0" dirty="0" smtClean="0">
                <a:ln>
                  <a:noFill/>
                </a:ln>
                <a:solidFill>
                  <a:schemeClr val="tx1"/>
                </a:solidFill>
                <a:effectLst/>
                <a:latin typeface="宋体" pitchFamily="2" charset="-122"/>
                <a:cs typeface="Times New Roman" pitchFamily="18" charset="0"/>
              </a:rPr>
              <a:t>2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主要改扩建子项面积汇总</a:t>
            </a:r>
            <a:r>
              <a:rPr kumimoji="0" lang="zh-CN" sz="1400" b="0" i="0" u="none" strike="noStrike" cap="none" normalizeH="0" baseline="0" dirty="0" smtClean="0">
                <a:ln>
                  <a:noFill/>
                </a:ln>
                <a:solidFill>
                  <a:schemeClr val="tx1"/>
                </a:solidFill>
                <a:effectLst/>
                <a:latin typeface="宋体" pitchFamily="2" charset="-122"/>
                <a:cs typeface="Times New Roman" pitchFamily="18" charset="0"/>
              </a:rPr>
              <a:t>表</a:t>
            </a:r>
            <a:r>
              <a:rPr lang="zh-CN" altLang="en-US" sz="1400" dirty="0" smtClean="0">
                <a:latin typeface="宋体" pitchFamily="2" charset="-122"/>
                <a:cs typeface="Times New Roman" pitchFamily="18" charset="0"/>
              </a:rPr>
              <a:t>（续表）</a:t>
            </a:r>
            <a:endParaRPr kumimoji="0" lang="zh-CN" sz="1400" b="0" i="0" u="none" strike="noStrike" cap="none" normalizeH="0" baseline="0" dirty="0" smtClean="0">
              <a:ln>
                <a:noFill/>
              </a:ln>
              <a:solidFill>
                <a:schemeClr val="tx1"/>
              </a:solidFill>
              <a:effectLst/>
              <a:latin typeface="宋体" pitchFamily="2" charset="-122"/>
              <a:cs typeface="宋体" pitchFamily="2" charset="-122"/>
            </a:endParaRPr>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4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aphicFrame>
        <p:nvGraphicFramePr>
          <p:cNvPr id="11" name="内容占位符 10"/>
          <p:cNvGraphicFramePr>
            <a:graphicFrameLocks noGrp="1"/>
          </p:cNvGraphicFramePr>
          <p:nvPr>
            <p:ph idx="1"/>
          </p:nvPr>
        </p:nvGraphicFramePr>
        <p:xfrm>
          <a:off x="467544" y="1484784"/>
          <a:ext cx="8229600" cy="4526280"/>
        </p:xfrm>
        <a:graphic>
          <a:graphicData uri="http://schemas.openxmlformats.org/drawingml/2006/table">
            <a:tbl>
              <a:tblPr/>
              <a:tblGrid>
                <a:gridCol w="1008112"/>
                <a:gridCol w="1152128"/>
                <a:gridCol w="1080120"/>
                <a:gridCol w="936104"/>
                <a:gridCol w="1872208"/>
                <a:gridCol w="1220362"/>
                <a:gridCol w="960566"/>
              </a:tblGrid>
              <a:tr h="470939">
                <a:tc gridSpan="2">
                  <a:txBody>
                    <a:bodyPr/>
                    <a:lstStyle/>
                    <a:p>
                      <a:pPr algn="ctr">
                        <a:lnSpc>
                          <a:spcPct val="150000"/>
                        </a:lnSpc>
                        <a:spcAft>
                          <a:spcPts val="0"/>
                        </a:spcAft>
                        <a:tabLst>
                          <a:tab pos="933450" algn="l"/>
                        </a:tabLst>
                      </a:pPr>
                      <a:r>
                        <a:rPr lang="zh-CN" sz="1100" kern="100" dirty="0">
                          <a:latin typeface="宋体" pitchFamily="2" charset="-122"/>
                          <a:ea typeface="宋体" pitchFamily="2" charset="-122"/>
                          <a:cs typeface="Times New Roman"/>
                        </a:rPr>
                        <a:t>现有建筑功能</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tabLst>
                          <a:tab pos="933450" algn="l"/>
                        </a:tabLst>
                      </a:pPr>
                      <a:r>
                        <a:rPr lang="zh-CN" sz="1100" kern="100">
                          <a:latin typeface="宋体" pitchFamily="2" charset="-122"/>
                          <a:ea typeface="宋体" pitchFamily="2" charset="-122"/>
                          <a:cs typeface="Times New Roman"/>
                        </a:rPr>
                        <a:t>现有建筑面积（</a:t>
                      </a:r>
                      <a:r>
                        <a:rPr lang="en-US" sz="1100" kern="100">
                          <a:latin typeface="宋体" pitchFamily="2" charset="-122"/>
                          <a:ea typeface="宋体" pitchFamily="2" charset="-122"/>
                          <a:cs typeface="Times New Roman"/>
                        </a:rPr>
                        <a:t>m</a:t>
                      </a:r>
                      <a:r>
                        <a:rPr lang="en-US" sz="1100" kern="100" baseline="300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100" kern="100">
                          <a:latin typeface="宋体" pitchFamily="2" charset="-122"/>
                          <a:ea typeface="宋体" pitchFamily="2" charset="-122"/>
                          <a:cs typeface="Times New Roman"/>
                        </a:rPr>
                        <a:t>备注</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100" kern="100" dirty="0">
                          <a:latin typeface="宋体" pitchFamily="2" charset="-122"/>
                          <a:ea typeface="宋体" pitchFamily="2" charset="-122"/>
                          <a:cs typeface="Times New Roman"/>
                        </a:rPr>
                        <a:t>扩建后建筑功能</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100" kern="100" dirty="0">
                          <a:latin typeface="宋体" pitchFamily="2" charset="-122"/>
                          <a:ea typeface="宋体" pitchFamily="2" charset="-122"/>
                          <a:cs typeface="Times New Roman"/>
                        </a:rPr>
                        <a:t>扩建后建筑面积</a:t>
                      </a:r>
                    </a:p>
                    <a:p>
                      <a:pPr algn="ctr">
                        <a:lnSpc>
                          <a:spcPct val="150000"/>
                        </a:lnSpc>
                        <a:spcAft>
                          <a:spcPts val="0"/>
                        </a:spcAft>
                        <a:tabLst>
                          <a:tab pos="933450" algn="l"/>
                        </a:tabLst>
                      </a:pP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100" kern="100">
                          <a:latin typeface="宋体" pitchFamily="2" charset="-122"/>
                          <a:ea typeface="宋体" pitchFamily="2" charset="-122"/>
                          <a:cs typeface="Times New Roman"/>
                        </a:rPr>
                        <a:t>备注</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980">
                <a:tc gridSpan="7">
                  <a:txBody>
                    <a:bodyPr/>
                    <a:lstStyle/>
                    <a:p>
                      <a:pPr algn="l">
                        <a:lnSpc>
                          <a:spcPct val="150000"/>
                        </a:lnSpc>
                        <a:spcAft>
                          <a:spcPts val="0"/>
                        </a:spcAft>
                        <a:tabLst>
                          <a:tab pos="933450" algn="l"/>
                        </a:tabLst>
                      </a:pPr>
                      <a:r>
                        <a:rPr lang="zh-CN" sz="1100" kern="100" dirty="0">
                          <a:latin typeface="宋体" pitchFamily="2" charset="-122"/>
                          <a:ea typeface="宋体" pitchFamily="2" charset="-122"/>
                          <a:cs typeface="Times New Roman"/>
                        </a:rPr>
                        <a:t>（三）会议中心用房</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6980">
                <a:tc rowSpan="9">
                  <a:txBody>
                    <a:bodyPr/>
                    <a:lstStyle/>
                    <a:p>
                      <a:pPr algn="ctr">
                        <a:lnSpc>
                          <a:spcPct val="150000"/>
                        </a:lnSpc>
                        <a:spcAft>
                          <a:spcPts val="0"/>
                        </a:spcAft>
                        <a:tabLst>
                          <a:tab pos="933450" algn="l"/>
                        </a:tabLst>
                      </a:pPr>
                      <a:r>
                        <a:rPr lang="zh-CN" sz="1100" kern="100" dirty="0">
                          <a:latin typeface="宋体" pitchFamily="2" charset="-122"/>
                          <a:ea typeface="宋体" pitchFamily="2" charset="-122"/>
                          <a:cs typeface="Times New Roman"/>
                        </a:rPr>
                        <a:t>会议设施</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100" kern="100" dirty="0">
                          <a:latin typeface="宋体" pitchFamily="2" charset="-122"/>
                          <a:ea typeface="宋体" pitchFamily="2" charset="-122"/>
                          <a:cs typeface="Times New Roman"/>
                        </a:rPr>
                        <a:t>紫荆厅</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dirty="0">
                          <a:latin typeface="宋体" pitchFamily="2" charset="-122"/>
                          <a:ea typeface="宋体" pitchFamily="2" charset="-122"/>
                          <a:cs typeface="Times New Roman"/>
                        </a:rPr>
                        <a:t>210</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100" kern="100" dirty="0">
                          <a:latin typeface="宋体" pitchFamily="2" charset="-122"/>
                          <a:ea typeface="宋体" pitchFamily="2" charset="-122"/>
                          <a:cs typeface="Times New Roman"/>
                        </a:rPr>
                        <a:t>会议</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100" kern="100" dirty="0">
                          <a:latin typeface="宋体" pitchFamily="2" charset="-122"/>
                          <a:ea typeface="宋体" pitchFamily="2" charset="-122"/>
                          <a:cs typeface="Times New Roman"/>
                        </a:rPr>
                        <a:t>宴会前厅</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dirty="0">
                          <a:latin typeface="宋体" pitchFamily="2" charset="-122"/>
                          <a:ea typeface="宋体" pitchFamily="2" charset="-122"/>
                          <a:cs typeface="Times New Roman"/>
                        </a:rPr>
                        <a:t>600</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a:latin typeface="宋体" pitchFamily="2" charset="-122"/>
                          <a:ea typeface="宋体" pitchFamily="2" charset="-122"/>
                          <a:cs typeface="Times New Roman"/>
                        </a:rPr>
                        <a:t>300m</a:t>
                      </a:r>
                      <a:r>
                        <a:rPr lang="en-US" sz="1100" kern="100" baseline="30000">
                          <a:latin typeface="宋体" pitchFamily="2" charset="-122"/>
                          <a:ea typeface="宋体" pitchFamily="2" charset="-122"/>
                          <a:cs typeface="Times New Roman"/>
                        </a:rPr>
                        <a:t>2</a:t>
                      </a:r>
                      <a:r>
                        <a:rPr lang="en-US" sz="1100" kern="100">
                          <a:latin typeface="宋体" pitchFamily="2" charset="-122"/>
                          <a:ea typeface="宋体" pitchFamily="2" charset="-122"/>
                          <a:cs typeface="Times New Roman"/>
                        </a:rPr>
                        <a:t>*2</a:t>
                      </a:r>
                      <a:endParaRPr lang="zh-CN"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980">
                <a:tc vMerge="1">
                  <a:txBody>
                    <a:bodyPr/>
                    <a:lstStyle/>
                    <a:p>
                      <a:endParaRPr lang="zh-CN" altLang="en-US"/>
                    </a:p>
                  </a:txBody>
                  <a:tcPr/>
                </a:tc>
                <a:tc>
                  <a:txBody>
                    <a:bodyPr/>
                    <a:lstStyle/>
                    <a:p>
                      <a:pPr algn="l">
                        <a:lnSpc>
                          <a:spcPct val="150000"/>
                        </a:lnSpc>
                        <a:spcAft>
                          <a:spcPts val="0"/>
                        </a:spcAft>
                        <a:tabLst>
                          <a:tab pos="933450" algn="l"/>
                        </a:tabLst>
                      </a:pPr>
                      <a:r>
                        <a:rPr lang="zh-CN" sz="1100" kern="100" dirty="0">
                          <a:latin typeface="宋体" pitchFamily="2" charset="-122"/>
                          <a:ea typeface="宋体" pitchFamily="2" charset="-122"/>
                          <a:cs typeface="Times New Roman"/>
                        </a:rPr>
                        <a:t>吐翠厅</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dirty="0">
                          <a:latin typeface="宋体" pitchFamily="2" charset="-122"/>
                          <a:ea typeface="宋体" pitchFamily="2" charset="-122"/>
                          <a:cs typeface="Times New Roman"/>
                        </a:rPr>
                        <a:t>100</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100" kern="100" dirty="0">
                          <a:latin typeface="宋体" pitchFamily="2" charset="-122"/>
                          <a:ea typeface="宋体" pitchFamily="2" charset="-122"/>
                          <a:cs typeface="Times New Roman"/>
                        </a:rPr>
                        <a:t>会议</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100" kern="100" dirty="0">
                          <a:latin typeface="宋体" pitchFamily="2" charset="-122"/>
                          <a:ea typeface="宋体" pitchFamily="2" charset="-122"/>
                          <a:cs typeface="Times New Roman"/>
                        </a:rPr>
                        <a:t>宴会厅</a:t>
                      </a:r>
                      <a:r>
                        <a:rPr lang="en-US" sz="1100" kern="100" dirty="0">
                          <a:latin typeface="宋体" pitchFamily="2" charset="-122"/>
                          <a:ea typeface="宋体" pitchFamily="2" charset="-122"/>
                          <a:cs typeface="Times New Roman"/>
                        </a:rPr>
                        <a:t>1</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a:latin typeface="宋体" pitchFamily="2" charset="-122"/>
                          <a:ea typeface="宋体" pitchFamily="2" charset="-122"/>
                          <a:cs typeface="Times New Roman"/>
                        </a:rPr>
                        <a:t>1000</a:t>
                      </a:r>
                      <a:endParaRPr lang="zh-CN"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100" kern="100">
                          <a:latin typeface="宋体" pitchFamily="2" charset="-122"/>
                          <a:ea typeface="宋体" pitchFamily="2" charset="-122"/>
                          <a:cs typeface="Times New Roman"/>
                        </a:rPr>
                        <a:t>多功能</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980">
                <a:tc vMerge="1">
                  <a:txBody>
                    <a:bodyPr/>
                    <a:lstStyle/>
                    <a:p>
                      <a:endParaRPr lang="zh-CN" altLang="en-US"/>
                    </a:p>
                  </a:txBody>
                  <a:tcPr/>
                </a:tc>
                <a:tc>
                  <a:txBody>
                    <a:bodyPr/>
                    <a:lstStyle/>
                    <a:p>
                      <a:pPr algn="l">
                        <a:lnSpc>
                          <a:spcPct val="150000"/>
                        </a:lnSpc>
                        <a:spcAft>
                          <a:spcPts val="0"/>
                        </a:spcAft>
                        <a:tabLst>
                          <a:tab pos="933450" algn="l"/>
                        </a:tabLst>
                      </a:pPr>
                      <a:r>
                        <a:rPr lang="zh-CN" sz="1100" kern="100">
                          <a:latin typeface="宋体" pitchFamily="2" charset="-122"/>
                          <a:ea typeface="宋体" pitchFamily="2" charset="-122"/>
                          <a:cs typeface="Times New Roman"/>
                        </a:rPr>
                        <a:t>水晶宫</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dirty="0">
                          <a:latin typeface="宋体" pitchFamily="2" charset="-122"/>
                          <a:ea typeface="宋体" pitchFamily="2" charset="-122"/>
                          <a:cs typeface="Times New Roman"/>
                        </a:rPr>
                        <a:t>700</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100" kern="100" dirty="0">
                          <a:latin typeface="宋体" pitchFamily="2" charset="-122"/>
                          <a:ea typeface="宋体" pitchFamily="2" charset="-122"/>
                          <a:cs typeface="Times New Roman"/>
                        </a:rPr>
                        <a:t>会议</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100" kern="100" dirty="0">
                          <a:latin typeface="宋体" pitchFamily="2" charset="-122"/>
                          <a:ea typeface="宋体" pitchFamily="2" charset="-122"/>
                          <a:cs typeface="Times New Roman"/>
                        </a:rPr>
                        <a:t>宴会厅</a:t>
                      </a:r>
                      <a:r>
                        <a:rPr lang="en-US" sz="1100" kern="100" dirty="0">
                          <a:latin typeface="宋体" pitchFamily="2" charset="-122"/>
                          <a:ea typeface="宋体" pitchFamily="2" charset="-122"/>
                          <a:cs typeface="Times New Roman"/>
                        </a:rPr>
                        <a:t>2</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dirty="0">
                          <a:latin typeface="宋体" pitchFamily="2" charset="-122"/>
                          <a:ea typeface="宋体" pitchFamily="2" charset="-122"/>
                          <a:cs typeface="Times New Roman"/>
                        </a:rPr>
                        <a:t>1000</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100" kern="100">
                          <a:latin typeface="宋体" pitchFamily="2" charset="-122"/>
                          <a:ea typeface="宋体" pitchFamily="2" charset="-122"/>
                          <a:cs typeface="Times New Roman"/>
                        </a:rPr>
                        <a:t>多功能</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980">
                <a:tc vMerge="1">
                  <a:txBody>
                    <a:bodyPr/>
                    <a:lstStyle/>
                    <a:p>
                      <a:endParaRPr lang="zh-CN" altLang="en-US"/>
                    </a:p>
                  </a:txBody>
                  <a:tcPr/>
                </a:tc>
                <a:tc>
                  <a:txBody>
                    <a:bodyPr/>
                    <a:lstStyle/>
                    <a:p>
                      <a:pPr algn="l">
                        <a:lnSpc>
                          <a:spcPct val="150000"/>
                        </a:lnSpc>
                        <a:spcAft>
                          <a:spcPts val="0"/>
                        </a:spcAft>
                        <a:tabLst>
                          <a:tab pos="933450" algn="l"/>
                        </a:tabLst>
                      </a:pPr>
                      <a:r>
                        <a:rPr lang="zh-CN" sz="1100" kern="100">
                          <a:latin typeface="宋体" pitchFamily="2" charset="-122"/>
                          <a:ea typeface="宋体" pitchFamily="2" charset="-122"/>
                          <a:cs typeface="Times New Roman"/>
                        </a:rPr>
                        <a:t>水晶宫音控室</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dirty="0">
                          <a:latin typeface="宋体" pitchFamily="2" charset="-122"/>
                          <a:ea typeface="宋体" pitchFamily="2" charset="-122"/>
                          <a:cs typeface="Times New Roman"/>
                        </a:rPr>
                        <a:t>87</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latin typeface="宋体" pitchFamily="2" charset="-122"/>
                        <a:ea typeface="宋体" pitchFamily="2" charset="-122"/>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100" kern="100" dirty="0">
                          <a:latin typeface="宋体" pitchFamily="2" charset="-122"/>
                          <a:ea typeface="宋体" pitchFamily="2" charset="-122"/>
                          <a:cs typeface="Times New Roman"/>
                        </a:rPr>
                        <a:t>中型会议室</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dirty="0">
                          <a:latin typeface="宋体" pitchFamily="2" charset="-122"/>
                          <a:ea typeface="宋体" pitchFamily="2" charset="-122"/>
                          <a:cs typeface="Times New Roman"/>
                        </a:rPr>
                        <a:t>975</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a:latin typeface="宋体" pitchFamily="2" charset="-122"/>
                          <a:ea typeface="宋体" pitchFamily="2" charset="-122"/>
                          <a:cs typeface="Times New Roman"/>
                        </a:rPr>
                        <a:t>15</a:t>
                      </a:r>
                      <a:r>
                        <a:rPr lang="zh-CN" sz="1100" kern="100">
                          <a:latin typeface="宋体" pitchFamily="2" charset="-122"/>
                          <a:ea typeface="宋体" pitchFamily="2" charset="-122"/>
                          <a:cs typeface="Times New Roman"/>
                        </a:rPr>
                        <a:t>间</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980">
                <a:tc vMerge="1">
                  <a:txBody>
                    <a:bodyPr/>
                    <a:lstStyle/>
                    <a:p>
                      <a:endParaRPr lang="zh-CN" altLang="en-US"/>
                    </a:p>
                  </a:txBody>
                  <a:tcPr/>
                </a:tc>
                <a:tc>
                  <a:txBody>
                    <a:bodyPr/>
                    <a:lstStyle/>
                    <a:p>
                      <a:pPr algn="l">
                        <a:lnSpc>
                          <a:spcPct val="150000"/>
                        </a:lnSpc>
                        <a:spcAft>
                          <a:spcPts val="0"/>
                        </a:spcAft>
                        <a:tabLst>
                          <a:tab pos="933450" algn="l"/>
                        </a:tabLst>
                      </a:pPr>
                      <a:r>
                        <a:rPr lang="zh-CN" sz="1100" kern="100">
                          <a:latin typeface="宋体" pitchFamily="2" charset="-122"/>
                          <a:ea typeface="宋体" pitchFamily="2" charset="-122"/>
                          <a:cs typeface="Times New Roman"/>
                        </a:rPr>
                        <a:t>宴会前厅</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a:latin typeface="宋体" pitchFamily="2" charset="-122"/>
                          <a:ea typeface="宋体" pitchFamily="2" charset="-122"/>
                          <a:cs typeface="Times New Roman"/>
                        </a:rPr>
                        <a:t>200</a:t>
                      </a:r>
                      <a:endParaRPr lang="zh-CN"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100" kern="100" dirty="0">
                          <a:latin typeface="宋体" pitchFamily="2" charset="-122"/>
                          <a:ea typeface="宋体" pitchFamily="2" charset="-122"/>
                          <a:cs typeface="Times New Roman"/>
                        </a:rPr>
                        <a:t>放映室</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dirty="0">
                          <a:latin typeface="宋体" pitchFamily="2" charset="-122"/>
                          <a:ea typeface="宋体" pitchFamily="2" charset="-122"/>
                          <a:cs typeface="Times New Roman"/>
                        </a:rPr>
                        <a:t>30</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100" kern="100">
                          <a:latin typeface="宋体" pitchFamily="2" charset="-122"/>
                          <a:ea typeface="宋体" pitchFamily="2" charset="-122"/>
                          <a:cs typeface="Times New Roman"/>
                        </a:rPr>
                        <a:t>若干</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980">
                <a:tc vMerge="1">
                  <a:txBody>
                    <a:bodyPr/>
                    <a:lstStyle/>
                    <a:p>
                      <a:endParaRPr lang="zh-CN" altLang="en-US"/>
                    </a:p>
                  </a:txBody>
                  <a:tcPr/>
                </a:tc>
                <a:tc>
                  <a:txBody>
                    <a:bodyPr/>
                    <a:lstStyle/>
                    <a:p>
                      <a:pPr algn="l">
                        <a:lnSpc>
                          <a:spcPct val="150000"/>
                        </a:lnSpc>
                        <a:spcAft>
                          <a:spcPts val="0"/>
                        </a:spcAft>
                        <a:tabLst>
                          <a:tab pos="933450" algn="l"/>
                        </a:tabLst>
                      </a:pPr>
                      <a:r>
                        <a:rPr lang="zh-CN" sz="1100" kern="100">
                          <a:latin typeface="宋体" pitchFamily="2" charset="-122"/>
                          <a:ea typeface="宋体" pitchFamily="2" charset="-122"/>
                          <a:cs typeface="Times New Roman"/>
                        </a:rPr>
                        <a:t>放映室</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a:latin typeface="宋体" pitchFamily="2" charset="-122"/>
                          <a:ea typeface="宋体" pitchFamily="2" charset="-122"/>
                          <a:cs typeface="Times New Roman"/>
                        </a:rPr>
                        <a:t>80</a:t>
                      </a:r>
                      <a:endParaRPr lang="zh-CN"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100" kern="100" dirty="0">
                          <a:latin typeface="宋体" pitchFamily="2" charset="-122"/>
                          <a:ea typeface="宋体" pitchFamily="2" charset="-122"/>
                          <a:cs typeface="Times New Roman"/>
                        </a:rPr>
                        <a:t>音控室</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dirty="0">
                          <a:latin typeface="宋体" pitchFamily="2" charset="-122"/>
                          <a:ea typeface="宋体" pitchFamily="2" charset="-122"/>
                          <a:cs typeface="Times New Roman"/>
                        </a:rPr>
                        <a:t>30</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100" kern="100" dirty="0">
                          <a:latin typeface="宋体" pitchFamily="2" charset="-122"/>
                          <a:ea typeface="宋体" pitchFamily="2" charset="-122"/>
                          <a:cs typeface="Times New Roman"/>
                        </a:rPr>
                        <a:t>若干</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980">
                <a:tc vMerge="1">
                  <a:txBody>
                    <a:bodyPr/>
                    <a:lstStyle/>
                    <a:p>
                      <a:endParaRPr lang="zh-CN" altLang="en-US"/>
                    </a:p>
                  </a:txBody>
                  <a:tcPr/>
                </a:tc>
                <a:tc>
                  <a:txBody>
                    <a:bodyPr/>
                    <a:lstStyle/>
                    <a:p>
                      <a:pPr algn="l">
                        <a:lnSpc>
                          <a:spcPct val="150000"/>
                        </a:lnSpc>
                        <a:spcAft>
                          <a:spcPts val="0"/>
                        </a:spcAft>
                        <a:tabLst>
                          <a:tab pos="933450" algn="l"/>
                        </a:tabLst>
                      </a:pPr>
                      <a:r>
                        <a:rPr lang="zh-CN" sz="1100" kern="100">
                          <a:latin typeface="宋体" pitchFamily="2" charset="-122"/>
                          <a:ea typeface="宋体" pitchFamily="2" charset="-122"/>
                          <a:cs typeface="Times New Roman"/>
                        </a:rPr>
                        <a:t>宝石厅</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a:latin typeface="宋体" pitchFamily="2" charset="-122"/>
                          <a:ea typeface="宋体" pitchFamily="2" charset="-122"/>
                          <a:cs typeface="Times New Roman"/>
                        </a:rPr>
                        <a:t>150</a:t>
                      </a:r>
                      <a:endParaRPr lang="zh-CN"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100" kern="100" dirty="0">
                          <a:latin typeface="宋体" pitchFamily="2" charset="-122"/>
                          <a:ea typeface="宋体" pitchFamily="2" charset="-122"/>
                          <a:cs typeface="Times New Roman"/>
                        </a:rPr>
                        <a:t>会议</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100" kern="100" dirty="0">
                          <a:latin typeface="宋体" pitchFamily="2" charset="-122"/>
                          <a:ea typeface="宋体" pitchFamily="2" charset="-122"/>
                          <a:cs typeface="Times New Roman"/>
                        </a:rPr>
                        <a:t>接见厅</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a:latin typeface="宋体" pitchFamily="2" charset="-122"/>
                          <a:ea typeface="宋体" pitchFamily="2" charset="-122"/>
                          <a:cs typeface="Times New Roman"/>
                        </a:rPr>
                        <a:t>150</a:t>
                      </a:r>
                      <a:endParaRPr lang="zh-CN"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endParaRPr lang="en-US"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980">
                <a:tc vMerge="1">
                  <a:txBody>
                    <a:bodyPr/>
                    <a:lstStyle/>
                    <a:p>
                      <a:endParaRPr lang="zh-CN" altLang="en-US"/>
                    </a:p>
                  </a:txBody>
                  <a:tcPr/>
                </a:tc>
                <a:tc>
                  <a:txBody>
                    <a:bodyPr/>
                    <a:lstStyle/>
                    <a:p>
                      <a:pPr algn="l">
                        <a:lnSpc>
                          <a:spcPct val="150000"/>
                        </a:lnSpc>
                        <a:spcAft>
                          <a:spcPts val="0"/>
                        </a:spcAft>
                        <a:tabLst>
                          <a:tab pos="933450" algn="l"/>
                        </a:tabLst>
                      </a:pPr>
                      <a:r>
                        <a:rPr lang="zh-CN" sz="1100" kern="100">
                          <a:latin typeface="宋体" pitchFamily="2" charset="-122"/>
                          <a:ea typeface="宋体" pitchFamily="2" charset="-122"/>
                          <a:cs typeface="Times New Roman"/>
                        </a:rPr>
                        <a:t>翡翠厅</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a:latin typeface="宋体" pitchFamily="2" charset="-122"/>
                          <a:ea typeface="宋体" pitchFamily="2" charset="-122"/>
                          <a:cs typeface="Times New Roman"/>
                        </a:rPr>
                        <a:t>150</a:t>
                      </a:r>
                      <a:endParaRPr lang="zh-CN"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100" kern="100" dirty="0">
                          <a:latin typeface="宋体" pitchFamily="2" charset="-122"/>
                          <a:ea typeface="宋体" pitchFamily="2" charset="-122"/>
                          <a:cs typeface="Times New Roman"/>
                        </a:rPr>
                        <a:t>会议</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100" kern="100" dirty="0">
                          <a:latin typeface="宋体" pitchFamily="2" charset="-122"/>
                          <a:ea typeface="宋体" pitchFamily="2" charset="-122"/>
                          <a:cs typeface="Times New Roman"/>
                        </a:rPr>
                        <a:t>贵宾休息室</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a:latin typeface="宋体" pitchFamily="2" charset="-122"/>
                          <a:ea typeface="宋体" pitchFamily="2" charset="-122"/>
                          <a:cs typeface="Times New Roman"/>
                        </a:rPr>
                        <a:t>260</a:t>
                      </a:r>
                      <a:endParaRPr lang="zh-CN"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dirty="0">
                          <a:latin typeface="宋体" pitchFamily="2" charset="-122"/>
                          <a:ea typeface="宋体" pitchFamily="2" charset="-122"/>
                          <a:cs typeface="Times New Roman"/>
                        </a:rPr>
                        <a:t>130m</a:t>
                      </a:r>
                      <a:r>
                        <a:rPr lang="en-US" sz="1100" kern="100" baseline="30000" dirty="0">
                          <a:latin typeface="宋体" pitchFamily="2" charset="-122"/>
                          <a:ea typeface="宋体" pitchFamily="2" charset="-122"/>
                          <a:cs typeface="Times New Roman"/>
                        </a:rPr>
                        <a:t>2</a:t>
                      </a:r>
                      <a:r>
                        <a:rPr lang="en-US" sz="1100" kern="100" dirty="0">
                          <a:latin typeface="宋体" pitchFamily="2" charset="-122"/>
                          <a:ea typeface="宋体" pitchFamily="2" charset="-122"/>
                          <a:cs typeface="Times New Roman"/>
                        </a:rPr>
                        <a:t>*2</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959">
                <a:tc vMerge="1">
                  <a:txBody>
                    <a:bodyPr/>
                    <a:lstStyle/>
                    <a:p>
                      <a:endParaRPr lang="zh-CN" altLang="en-US"/>
                    </a:p>
                  </a:txBody>
                  <a:tcPr/>
                </a:tc>
                <a:tc>
                  <a:txBody>
                    <a:bodyPr/>
                    <a:lstStyle/>
                    <a:p>
                      <a:pPr algn="l">
                        <a:lnSpc>
                          <a:spcPct val="150000"/>
                        </a:lnSpc>
                        <a:spcAft>
                          <a:spcPts val="0"/>
                        </a:spcAft>
                        <a:tabLst>
                          <a:tab pos="933450" algn="l"/>
                        </a:tabLst>
                      </a:pPr>
                      <a:r>
                        <a:rPr lang="zh-CN" sz="1100" kern="100" dirty="0">
                          <a:latin typeface="宋体" pitchFamily="2" charset="-122"/>
                          <a:ea typeface="宋体" pitchFamily="2" charset="-122"/>
                          <a:cs typeface="Times New Roman"/>
                        </a:rPr>
                        <a:t>其他</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a:latin typeface="宋体" pitchFamily="2" charset="-122"/>
                          <a:ea typeface="宋体" pitchFamily="2" charset="-122"/>
                          <a:cs typeface="Times New Roman"/>
                        </a:rPr>
                        <a:t>683</a:t>
                      </a:r>
                      <a:endParaRPr lang="zh-CN"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100" kern="100" dirty="0">
                          <a:latin typeface="宋体" pitchFamily="2" charset="-122"/>
                          <a:ea typeface="宋体" pitchFamily="2" charset="-122"/>
                          <a:cs typeface="Times New Roman"/>
                        </a:rPr>
                        <a:t>其他配套设施（交通、卫生、服务、设备用房等）</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dirty="0">
                          <a:latin typeface="宋体" pitchFamily="2" charset="-122"/>
                          <a:ea typeface="宋体" pitchFamily="2" charset="-122"/>
                          <a:cs typeface="Times New Roman"/>
                        </a:rPr>
                        <a:t>2335</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endParaRPr lang="en-US"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980">
                <a:tc gridSpan="2">
                  <a:txBody>
                    <a:bodyPr/>
                    <a:lstStyle/>
                    <a:p>
                      <a:pPr algn="ctr">
                        <a:lnSpc>
                          <a:spcPct val="150000"/>
                        </a:lnSpc>
                        <a:spcAft>
                          <a:spcPts val="0"/>
                        </a:spcAft>
                        <a:tabLst>
                          <a:tab pos="933450" algn="l"/>
                        </a:tabLst>
                      </a:pPr>
                      <a:r>
                        <a:rPr lang="zh-CN" sz="1100" kern="100">
                          <a:latin typeface="宋体" pitchFamily="2" charset="-122"/>
                          <a:ea typeface="宋体" pitchFamily="2" charset="-122"/>
                          <a:cs typeface="Times New Roman"/>
                        </a:rPr>
                        <a:t>建筑面积小计（</a:t>
                      </a:r>
                      <a:r>
                        <a:rPr lang="en-US" sz="1100" kern="100">
                          <a:latin typeface="宋体" pitchFamily="2" charset="-122"/>
                          <a:ea typeface="宋体" pitchFamily="2" charset="-122"/>
                          <a:cs typeface="Times New Roman"/>
                        </a:rPr>
                        <a:t>m</a:t>
                      </a:r>
                      <a:r>
                        <a:rPr lang="en-US" sz="1100" kern="100" baseline="300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a:t>
                      </a: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tabLst>
                          <a:tab pos="933450" algn="l"/>
                        </a:tabLst>
                      </a:pPr>
                      <a:r>
                        <a:rPr lang="en-US" sz="1100" kern="100">
                          <a:latin typeface="宋体" pitchFamily="2" charset="-122"/>
                          <a:ea typeface="宋体" pitchFamily="2" charset="-122"/>
                          <a:cs typeface="Times New Roman"/>
                        </a:rPr>
                        <a:t>2360</a:t>
                      </a:r>
                      <a:endParaRPr lang="zh-CN" sz="1100" kern="10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dirty="0">
                          <a:latin typeface="宋体" pitchFamily="2" charset="-122"/>
                          <a:ea typeface="宋体" pitchFamily="2" charset="-122"/>
                          <a:cs typeface="Times New Roman"/>
                        </a:rPr>
                        <a:t>6450</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endParaRPr lang="en-US"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018">
                <a:tc gridSpan="7">
                  <a:txBody>
                    <a:bodyPr/>
                    <a:lstStyle/>
                    <a:p>
                      <a:pPr marL="254000" indent="-254000" algn="l">
                        <a:lnSpc>
                          <a:spcPct val="150000"/>
                        </a:lnSpc>
                        <a:spcAft>
                          <a:spcPts val="0"/>
                        </a:spcAft>
                        <a:tabLst>
                          <a:tab pos="933450" algn="l"/>
                        </a:tabLst>
                      </a:pPr>
                      <a:r>
                        <a:rPr lang="zh-CN" sz="1100" kern="100" dirty="0">
                          <a:latin typeface="宋体" pitchFamily="2" charset="-122"/>
                          <a:ea typeface="宋体" pitchFamily="2" charset="-122"/>
                          <a:cs typeface="Times New Roman"/>
                        </a:rPr>
                        <a:t>注：（</a:t>
                      </a:r>
                      <a:r>
                        <a:rPr lang="en-US" sz="1100" kern="100" dirty="0">
                          <a:latin typeface="宋体" pitchFamily="2" charset="-122"/>
                          <a:ea typeface="宋体" pitchFamily="2" charset="-122"/>
                          <a:cs typeface="Times New Roman"/>
                        </a:rPr>
                        <a:t>1</a:t>
                      </a:r>
                      <a:r>
                        <a:rPr lang="zh-CN" sz="1100" kern="100" dirty="0">
                          <a:latin typeface="宋体" pitchFamily="2" charset="-122"/>
                          <a:ea typeface="宋体" pitchFamily="2" charset="-122"/>
                          <a:cs typeface="Times New Roman"/>
                        </a:rPr>
                        <a:t>）新建会议中心应满足同时举行两场以上大型会议的需要，空间宽敞、流线清晰、设施先进、功能多样；</a:t>
                      </a:r>
                    </a:p>
                    <a:p>
                      <a:pPr marL="263525" indent="-63500" algn="l">
                        <a:lnSpc>
                          <a:spcPct val="150000"/>
                        </a:lnSpc>
                        <a:spcAft>
                          <a:spcPts val="0"/>
                        </a:spcAft>
                        <a:tabLst>
                          <a:tab pos="933450" algn="l"/>
                        </a:tabLst>
                      </a:pP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）宴会厅具有多功能性，满足宴会、婚庆、会议、招待会、展厅、观演等不同需求，空间上具有分隔的灵活性，可分隔为若干宴会小厅，同时各小厅均应有单独的出入口和独立音响、照明系统。空间不小于</a:t>
                      </a:r>
                      <a:r>
                        <a:rPr lang="en-US" sz="1100" kern="100" dirty="0">
                          <a:latin typeface="宋体" pitchFamily="2" charset="-122"/>
                          <a:ea typeface="宋体" pitchFamily="2" charset="-122"/>
                          <a:cs typeface="Times New Roman"/>
                        </a:rPr>
                        <a:t>6m</a:t>
                      </a:r>
                      <a:r>
                        <a:rPr lang="zh-CN" sz="1100" kern="100" dirty="0">
                          <a:latin typeface="宋体" pitchFamily="2" charset="-122"/>
                          <a:ea typeface="宋体" pitchFamily="2" charset="-122"/>
                          <a:cs typeface="Times New Roman"/>
                        </a:rPr>
                        <a:t>；</a:t>
                      </a:r>
                    </a:p>
                    <a:p>
                      <a:pPr indent="190500" algn="l">
                        <a:lnSpc>
                          <a:spcPct val="150000"/>
                        </a:lnSpc>
                        <a:spcAft>
                          <a:spcPts val="0"/>
                        </a:spcAft>
                        <a:tabLst>
                          <a:tab pos="933450" algn="l"/>
                        </a:tabLst>
                      </a:pP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3</a:t>
                      </a:r>
                      <a:r>
                        <a:rPr lang="zh-CN" sz="1100" kern="100" dirty="0">
                          <a:latin typeface="宋体" pitchFamily="2" charset="-122"/>
                          <a:ea typeface="宋体" pitchFamily="2" charset="-122"/>
                          <a:cs typeface="Times New Roman"/>
                        </a:rPr>
                        <a:t>）多功能宴会厅的布置应与活动内容、桌椅排列方式相结合，并在设计中加以重点</a:t>
                      </a:r>
                      <a:r>
                        <a:rPr lang="zh-CN" sz="1100" kern="100" dirty="0" smtClean="0">
                          <a:latin typeface="宋体" pitchFamily="2" charset="-122"/>
                          <a:ea typeface="宋体" pitchFamily="2" charset="-122"/>
                          <a:cs typeface="Times New Roman"/>
                        </a:rPr>
                        <a:t>说明</a:t>
                      </a:r>
                      <a:r>
                        <a:rPr lang="zh-CN" altLang="en-US" sz="1100" kern="100" dirty="0" smtClean="0">
                          <a:latin typeface="宋体" pitchFamily="2" charset="-122"/>
                          <a:ea typeface="宋体" pitchFamily="2" charset="-122"/>
                          <a:cs typeface="Times New Roman"/>
                        </a:rPr>
                        <a:t>。</a:t>
                      </a:r>
                      <a:endParaRPr lang="zh-CN" sz="1100" kern="100" dirty="0">
                        <a:latin typeface="宋体" pitchFamily="2" charset="-122"/>
                        <a:ea typeface="宋体" pitchFamily="2" charset="-122"/>
                        <a:cs typeface="Times New Roman"/>
                      </a:endParaRPr>
                    </a:p>
                  </a:txBody>
                  <a:tcPr marL="67277" marR="6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Rectangle 1"/>
          <p:cNvSpPr>
            <a:spLocks noChangeArrowheads="1"/>
          </p:cNvSpPr>
          <p:nvPr/>
        </p:nvSpPr>
        <p:spPr bwMode="auto">
          <a:xfrm>
            <a:off x="323528" y="965340"/>
            <a:ext cx="412164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tabLst>
                <a:tab pos="933450" algn="l"/>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示例</a:t>
            </a:r>
            <a:r>
              <a:rPr kumimoji="0" lang="en-US" altLang="zh-CN"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1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表</a:t>
            </a:r>
            <a:r>
              <a:rPr kumimoji="0" lang="en-US" altLang="zh-CN" sz="1400" b="0" i="0" u="none" strike="noStrike" cap="none" normalizeH="0" baseline="0" dirty="0" smtClean="0">
                <a:ln>
                  <a:noFill/>
                </a:ln>
                <a:solidFill>
                  <a:schemeClr val="tx1"/>
                </a:solidFill>
                <a:effectLst/>
                <a:latin typeface="宋体" pitchFamily="2" charset="-122"/>
                <a:cs typeface="Times New Roman" pitchFamily="18" charset="0"/>
              </a:rPr>
              <a:t>2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主要改扩建子项面积汇总</a:t>
            </a:r>
            <a:r>
              <a:rPr kumimoji="0" lang="zh-CN" sz="1400" b="0" i="0" u="none" strike="noStrike" cap="none" normalizeH="0" baseline="0" dirty="0" smtClean="0">
                <a:ln>
                  <a:noFill/>
                </a:ln>
                <a:solidFill>
                  <a:schemeClr val="tx1"/>
                </a:solidFill>
                <a:effectLst/>
                <a:latin typeface="宋体" pitchFamily="2" charset="-122"/>
                <a:cs typeface="Times New Roman" pitchFamily="18" charset="0"/>
              </a:rPr>
              <a:t>表</a:t>
            </a:r>
            <a:r>
              <a:rPr lang="zh-CN" altLang="en-US" sz="1400" dirty="0" smtClean="0">
                <a:latin typeface="宋体" pitchFamily="2" charset="-122"/>
                <a:cs typeface="Times New Roman" pitchFamily="18" charset="0"/>
              </a:rPr>
              <a:t>（续表）</a:t>
            </a:r>
            <a:endParaRPr kumimoji="0" lang="zh-CN" sz="1400" b="0" i="0" u="none" strike="noStrike" cap="none" normalizeH="0" baseline="0" dirty="0" smtClean="0">
              <a:ln>
                <a:noFill/>
              </a:ln>
              <a:solidFill>
                <a:schemeClr val="tx1"/>
              </a:solidFill>
              <a:effectLst/>
              <a:latin typeface="宋体" pitchFamily="2" charset="-122"/>
              <a:cs typeface="宋体" pitchFamily="2" charset="-122"/>
            </a:endParaRPr>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4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aphicFrame>
        <p:nvGraphicFramePr>
          <p:cNvPr id="12" name="内容占位符 11"/>
          <p:cNvGraphicFramePr>
            <a:graphicFrameLocks noGrp="1"/>
          </p:cNvGraphicFramePr>
          <p:nvPr>
            <p:ph idx="1"/>
          </p:nvPr>
        </p:nvGraphicFramePr>
        <p:xfrm>
          <a:off x="467544" y="1484784"/>
          <a:ext cx="8229600" cy="4482077"/>
        </p:xfrm>
        <a:graphic>
          <a:graphicData uri="http://schemas.openxmlformats.org/drawingml/2006/table">
            <a:tbl>
              <a:tblPr/>
              <a:tblGrid>
                <a:gridCol w="1275427"/>
                <a:gridCol w="1275427"/>
                <a:gridCol w="977538"/>
                <a:gridCol w="864096"/>
                <a:gridCol w="1656184"/>
                <a:gridCol w="1245291"/>
                <a:gridCol w="935637"/>
              </a:tblGrid>
              <a:tr h="458717">
                <a:tc gridSpan="2">
                  <a:txBody>
                    <a:bodyPr/>
                    <a:lstStyle/>
                    <a:p>
                      <a:pPr algn="ctr">
                        <a:spcAft>
                          <a:spcPts val="0"/>
                        </a:spcAft>
                        <a:tabLst>
                          <a:tab pos="933450" algn="l"/>
                        </a:tabLst>
                      </a:pPr>
                      <a:r>
                        <a:rPr lang="zh-CN" sz="1100" kern="100" dirty="0">
                          <a:latin typeface="宋体" pitchFamily="2" charset="-122"/>
                          <a:ea typeface="宋体" pitchFamily="2" charset="-122"/>
                          <a:cs typeface="Times New Roman"/>
                        </a:rPr>
                        <a:t>现有建筑功能</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现有建筑面积（</a:t>
                      </a:r>
                      <a:r>
                        <a:rPr lang="en-US" sz="1100" kern="100">
                          <a:latin typeface="宋体" pitchFamily="2" charset="-122"/>
                          <a:ea typeface="宋体" pitchFamily="2" charset="-122"/>
                          <a:cs typeface="Times New Roman"/>
                        </a:rPr>
                        <a:t>m</a:t>
                      </a:r>
                      <a:r>
                        <a:rPr lang="en-US" sz="1100" kern="100" baseline="300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备注</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扩建后建筑功能</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扩建后建筑面积</a:t>
                      </a:r>
                    </a:p>
                    <a:p>
                      <a:pPr algn="ctr">
                        <a:spcAft>
                          <a:spcPts val="0"/>
                        </a:spcAft>
                        <a:tabLst>
                          <a:tab pos="933450" algn="l"/>
                        </a:tabLst>
                      </a:pPr>
                      <a:r>
                        <a:rPr lang="zh-CN" sz="1100" kern="100">
                          <a:latin typeface="宋体" pitchFamily="2" charset="-122"/>
                          <a:ea typeface="宋体" pitchFamily="2" charset="-122"/>
                          <a:cs typeface="Times New Roman"/>
                        </a:rPr>
                        <a:t>（</a:t>
                      </a:r>
                      <a:r>
                        <a:rPr lang="en-US" sz="1100" kern="100">
                          <a:latin typeface="宋体" pitchFamily="2" charset="-122"/>
                          <a:ea typeface="宋体" pitchFamily="2" charset="-122"/>
                          <a:cs typeface="Times New Roman"/>
                        </a:rPr>
                        <a:t>m</a:t>
                      </a:r>
                      <a:r>
                        <a:rPr lang="en-US" sz="1100" kern="100" baseline="300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备注</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906">
                <a:tc gridSpan="7">
                  <a:txBody>
                    <a:bodyPr/>
                    <a:lstStyle/>
                    <a:p>
                      <a:pPr algn="l">
                        <a:spcAft>
                          <a:spcPts val="0"/>
                        </a:spcAft>
                        <a:tabLst>
                          <a:tab pos="933450" algn="l"/>
                        </a:tabLst>
                      </a:pPr>
                      <a:r>
                        <a:rPr lang="zh-CN" sz="1100" kern="100" dirty="0">
                          <a:latin typeface="宋体" pitchFamily="2" charset="-122"/>
                          <a:ea typeface="宋体" pitchFamily="2" charset="-122"/>
                          <a:cs typeface="Times New Roman"/>
                        </a:rPr>
                        <a:t>（四）休闲娱乐健身设施用房</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2906">
                <a:tc rowSpan="15">
                  <a:txBody>
                    <a:bodyPr/>
                    <a:lstStyle/>
                    <a:p>
                      <a:pPr algn="ctr">
                        <a:spcAft>
                          <a:spcPts val="0"/>
                        </a:spcAft>
                        <a:tabLst>
                          <a:tab pos="933450" algn="l"/>
                        </a:tabLst>
                      </a:pPr>
                      <a:r>
                        <a:rPr lang="zh-CN" sz="1100" kern="100" dirty="0">
                          <a:latin typeface="宋体" pitchFamily="2" charset="-122"/>
                          <a:ea typeface="宋体" pitchFamily="2" charset="-122"/>
                          <a:cs typeface="Times New Roman"/>
                        </a:rPr>
                        <a:t>休闲娱乐健身设施</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足浴中心</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173</a:t>
                      </a:r>
                      <a:endParaRPr lang="zh-CN"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健身中心</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200</a:t>
                      </a:r>
                      <a:endParaRPr lang="zh-CN" sz="1100" kern="100" dirty="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906">
                <a:tc vMerge="1">
                  <a:txBody>
                    <a:bodyPr/>
                    <a:lstStyle/>
                    <a:p>
                      <a:endParaRPr lang="zh-CN" altLang="en-US"/>
                    </a:p>
                  </a:txBody>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健身中心</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240</a:t>
                      </a:r>
                      <a:endParaRPr lang="zh-CN" sz="1100" kern="100" dirty="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桑拿中心</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400</a:t>
                      </a:r>
                      <a:endParaRPr lang="zh-CN"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906">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桑拿中心</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444</a:t>
                      </a:r>
                      <a:endParaRPr lang="zh-CN" sz="1100" kern="100" dirty="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美容美发</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60</a:t>
                      </a:r>
                      <a:endParaRPr lang="zh-CN"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906">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美容厅</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80</a:t>
                      </a:r>
                      <a:endParaRPr lang="zh-CN" sz="1100" kern="100" dirty="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医务室</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30</a:t>
                      </a:r>
                      <a:endParaRPr lang="zh-CN"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906">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医务室</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20</a:t>
                      </a:r>
                      <a:endParaRPr lang="zh-CN" sz="1100" kern="100" dirty="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游泳馆</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800</a:t>
                      </a:r>
                      <a:endParaRPr lang="zh-CN"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906">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钱江湾（原</a:t>
                      </a:r>
                      <a:r>
                        <a:rPr lang="en-US" sz="1100" kern="100">
                          <a:latin typeface="宋体" pitchFamily="2" charset="-122"/>
                          <a:ea typeface="宋体" pitchFamily="2" charset="-122"/>
                          <a:cs typeface="Times New Roman"/>
                        </a:rPr>
                        <a:t>DISCO</a:t>
                      </a:r>
                      <a:r>
                        <a:rPr lang="zh-CN" sz="1100" kern="100">
                          <a:latin typeface="宋体" pitchFamily="2" charset="-122"/>
                          <a:ea typeface="宋体" pitchFamily="2" charset="-122"/>
                          <a:cs typeface="Times New Roman"/>
                        </a:rPr>
                        <a:t>厅）</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400</a:t>
                      </a:r>
                      <a:endParaRPr lang="zh-CN"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游艺游戏室</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100</a:t>
                      </a:r>
                      <a:endParaRPr lang="zh-CN"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906">
                <a:tc vMerge="1">
                  <a:txBody>
                    <a:bodyPr/>
                    <a:lstStyle/>
                    <a:p>
                      <a:endParaRPr lang="zh-CN" altLang="en-US"/>
                    </a:p>
                  </a:txBody>
                  <a:tcPr/>
                </a:tc>
                <a:tc>
                  <a:txBody>
                    <a:bodyPr/>
                    <a:lstStyle/>
                    <a:p>
                      <a:pPr algn="l">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桌球室</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120</a:t>
                      </a:r>
                      <a:endParaRPr lang="zh-CN"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台</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906">
                <a:tc vMerge="1">
                  <a:txBody>
                    <a:bodyPr/>
                    <a:lstStyle/>
                    <a:p>
                      <a:endParaRPr lang="zh-CN" altLang="en-US"/>
                    </a:p>
                  </a:txBody>
                  <a:tcPr/>
                </a:tc>
                <a:tc>
                  <a:txBody>
                    <a:bodyPr/>
                    <a:lstStyle/>
                    <a:p>
                      <a:pPr algn="l">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乒乓室</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120</a:t>
                      </a:r>
                      <a:endParaRPr lang="zh-CN"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台</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906">
                <a:tc vMerge="1">
                  <a:txBody>
                    <a:bodyPr/>
                    <a:lstStyle/>
                    <a:p>
                      <a:endParaRPr lang="zh-CN" altLang="en-US"/>
                    </a:p>
                  </a:txBody>
                  <a:tcPr/>
                </a:tc>
                <a:tc>
                  <a:txBody>
                    <a:bodyPr/>
                    <a:lstStyle/>
                    <a:p>
                      <a:pPr algn="l">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棋牌室</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200</a:t>
                      </a:r>
                      <a:endParaRPr lang="zh-CN"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20m</a:t>
                      </a:r>
                      <a:r>
                        <a:rPr lang="en-US" sz="1100" kern="100" baseline="30000">
                          <a:latin typeface="宋体" pitchFamily="2" charset="-122"/>
                          <a:ea typeface="宋体" pitchFamily="2" charset="-122"/>
                          <a:cs typeface="Times New Roman"/>
                        </a:rPr>
                        <a:t>2</a:t>
                      </a:r>
                      <a:r>
                        <a:rPr lang="en-US" sz="1100" kern="100">
                          <a:latin typeface="宋体" pitchFamily="2" charset="-122"/>
                          <a:ea typeface="宋体" pitchFamily="2" charset="-122"/>
                          <a:cs typeface="Times New Roman"/>
                        </a:rPr>
                        <a:t>*10</a:t>
                      </a:r>
                      <a:endParaRPr lang="zh-CN"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906">
                <a:tc vMerge="1">
                  <a:txBody>
                    <a:bodyPr/>
                    <a:lstStyle/>
                    <a:p>
                      <a:endParaRPr lang="zh-CN" altLang="en-US"/>
                    </a:p>
                  </a:txBody>
                  <a:tcPr/>
                </a:tc>
                <a:tc>
                  <a:txBody>
                    <a:bodyPr/>
                    <a:lstStyle/>
                    <a:p>
                      <a:pPr algn="l">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en-US" sz="1100" kern="100" dirty="0">
                          <a:latin typeface="宋体" pitchFamily="2" charset="-122"/>
                          <a:ea typeface="宋体" pitchFamily="2" charset="-122"/>
                          <a:cs typeface="Times New Roman"/>
                        </a:rPr>
                        <a:t>SPA</a:t>
                      </a:r>
                      <a:endParaRPr lang="zh-CN" sz="1100" kern="100" dirty="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500</a:t>
                      </a:r>
                      <a:endParaRPr lang="zh-CN"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906">
                <a:tc vMerge="1">
                  <a:txBody>
                    <a:bodyPr/>
                    <a:lstStyle/>
                    <a:p>
                      <a:endParaRPr lang="zh-CN" altLang="en-US"/>
                    </a:p>
                  </a:txBody>
                  <a:tcPr/>
                </a:tc>
                <a:tc>
                  <a:txBody>
                    <a:bodyPr/>
                    <a:lstStyle/>
                    <a:p>
                      <a:pPr algn="l">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酒吧</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250</a:t>
                      </a:r>
                      <a:endParaRPr lang="zh-CN"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附设舞池</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906">
                <a:tc vMerge="1">
                  <a:txBody>
                    <a:bodyPr/>
                    <a:lstStyle/>
                    <a:p>
                      <a:endParaRPr lang="zh-CN" altLang="en-US"/>
                    </a:p>
                  </a:txBody>
                  <a:tcPr/>
                </a:tc>
                <a:tc>
                  <a:txBody>
                    <a:bodyPr/>
                    <a:lstStyle/>
                    <a:p>
                      <a:pPr algn="l">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阅览</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80</a:t>
                      </a:r>
                      <a:endParaRPr lang="zh-CN"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906">
                <a:tc vMerge="1">
                  <a:txBody>
                    <a:bodyPr/>
                    <a:lstStyle/>
                    <a:p>
                      <a:endParaRPr lang="zh-CN" altLang="en-US"/>
                    </a:p>
                  </a:txBody>
                  <a:tcPr/>
                </a:tc>
                <a:tc>
                  <a:txBody>
                    <a:bodyPr/>
                    <a:lstStyle/>
                    <a:p>
                      <a:pPr algn="l">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壁球馆</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100</a:t>
                      </a:r>
                      <a:endParaRPr lang="zh-CN"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块</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906">
                <a:tc vMerge="1">
                  <a:txBody>
                    <a:bodyPr/>
                    <a:lstStyle/>
                    <a:p>
                      <a:endParaRPr lang="zh-CN" altLang="en-US"/>
                    </a:p>
                  </a:txBody>
                  <a:tcPr/>
                </a:tc>
                <a:tc>
                  <a:txBody>
                    <a:bodyPr/>
                    <a:lstStyle/>
                    <a:p>
                      <a:pPr algn="l">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网球场</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块</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11">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其他</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493</a:t>
                      </a:r>
                      <a:endParaRPr lang="zh-CN"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其他配套设施（交通、卫生、服务、设备用房等）</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1540</a:t>
                      </a:r>
                      <a:endParaRPr lang="zh-CN" sz="1100" kern="100" dirty="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906">
                <a:tc gridSpan="2">
                  <a:txBody>
                    <a:bodyPr/>
                    <a:lstStyle/>
                    <a:p>
                      <a:pPr algn="ctr">
                        <a:spcAft>
                          <a:spcPts val="0"/>
                        </a:spcAft>
                        <a:tabLst>
                          <a:tab pos="933450" algn="l"/>
                        </a:tabLst>
                      </a:pPr>
                      <a:r>
                        <a:rPr lang="zh-CN" sz="1100" kern="100">
                          <a:latin typeface="宋体" pitchFamily="2" charset="-122"/>
                          <a:ea typeface="宋体" pitchFamily="2" charset="-122"/>
                          <a:cs typeface="Times New Roman"/>
                        </a:rPr>
                        <a:t>建筑面积小计（</a:t>
                      </a:r>
                      <a:r>
                        <a:rPr lang="en-US" sz="1100" kern="100">
                          <a:latin typeface="宋体" pitchFamily="2" charset="-122"/>
                          <a:ea typeface="宋体" pitchFamily="2" charset="-122"/>
                          <a:cs typeface="Times New Roman"/>
                        </a:rPr>
                        <a:t>m</a:t>
                      </a:r>
                      <a:r>
                        <a:rPr lang="en-US" sz="1100" kern="100" baseline="300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a:t>
                      </a: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1850</a:t>
                      </a:r>
                      <a:endParaRPr lang="zh-CN"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4500</a:t>
                      </a:r>
                      <a:endParaRPr lang="zh-CN" sz="1100" kern="100" dirty="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873">
                <a:tc gridSpan="7">
                  <a:txBody>
                    <a:bodyPr/>
                    <a:lstStyle/>
                    <a:p>
                      <a:pPr marL="254000" indent="-254000" algn="l">
                        <a:spcAft>
                          <a:spcPts val="0"/>
                        </a:spcAft>
                        <a:tabLst>
                          <a:tab pos="933450" algn="l"/>
                        </a:tabLst>
                      </a:pPr>
                      <a:r>
                        <a:rPr lang="zh-CN" sz="1100" kern="100" dirty="0">
                          <a:latin typeface="宋体" pitchFamily="2" charset="-122"/>
                          <a:ea typeface="宋体" pitchFamily="2" charset="-122"/>
                          <a:cs typeface="Times New Roman"/>
                        </a:rPr>
                        <a:t>注：（</a:t>
                      </a:r>
                      <a:r>
                        <a:rPr lang="en-US" sz="1100" kern="100" dirty="0">
                          <a:latin typeface="宋体" pitchFamily="2" charset="-122"/>
                          <a:ea typeface="宋体" pitchFamily="2" charset="-122"/>
                          <a:cs typeface="Times New Roman"/>
                        </a:rPr>
                        <a:t>1</a:t>
                      </a:r>
                      <a:r>
                        <a:rPr lang="zh-CN" sz="1100" kern="100" dirty="0">
                          <a:latin typeface="宋体" pitchFamily="2" charset="-122"/>
                          <a:ea typeface="宋体" pitchFamily="2" charset="-122"/>
                          <a:cs typeface="Times New Roman"/>
                        </a:rPr>
                        <a:t>）池水加热系统、池水循环过滤系统；</a:t>
                      </a:r>
                    </a:p>
                    <a:p>
                      <a:pPr marL="263525" indent="-63500" algn="l">
                        <a:spcAft>
                          <a:spcPts val="0"/>
                        </a:spcAft>
                        <a:tabLst>
                          <a:tab pos="933450" algn="l"/>
                        </a:tabLst>
                      </a:pP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）酒吧可结合娱乐中心设置，也可独立设置，兼有歌舞演唱等多项功能，以欢快热烈气氛为主；</a:t>
                      </a:r>
                    </a:p>
                    <a:p>
                      <a:pPr indent="190500" algn="l">
                        <a:spcAft>
                          <a:spcPts val="0"/>
                        </a:spcAft>
                        <a:tabLst>
                          <a:tab pos="933450" algn="l"/>
                        </a:tabLst>
                      </a:pP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3</a:t>
                      </a:r>
                      <a:r>
                        <a:rPr lang="zh-CN" sz="1100" kern="100" dirty="0">
                          <a:latin typeface="宋体" pitchFamily="2" charset="-122"/>
                          <a:ea typeface="宋体" pitchFamily="2" charset="-122"/>
                          <a:cs typeface="Times New Roman"/>
                        </a:rPr>
                        <a:t>）健身休闲娱乐中心应兼顾宾馆内外客人的使用。其中</a:t>
                      </a:r>
                      <a:r>
                        <a:rPr lang="en-US" sz="1100" kern="100" dirty="0">
                          <a:latin typeface="宋体" pitchFamily="2" charset="-122"/>
                          <a:ea typeface="宋体" pitchFamily="2" charset="-122"/>
                          <a:cs typeface="Times New Roman"/>
                        </a:rPr>
                        <a:t>SPA</a:t>
                      </a:r>
                      <a:r>
                        <a:rPr lang="zh-CN" sz="1100" kern="100" dirty="0">
                          <a:latin typeface="宋体" pitchFamily="2" charset="-122"/>
                          <a:ea typeface="宋体" pitchFamily="2" charset="-122"/>
                          <a:cs typeface="Times New Roman"/>
                        </a:rPr>
                        <a:t>部分拟采用会员制，既能与大中心方便联系，又能有所区分，独成</a:t>
                      </a:r>
                      <a:r>
                        <a:rPr lang="zh-CN" sz="1100" kern="100" dirty="0" smtClean="0">
                          <a:latin typeface="宋体" pitchFamily="2" charset="-122"/>
                          <a:ea typeface="宋体" pitchFamily="2" charset="-122"/>
                          <a:cs typeface="Times New Roman"/>
                        </a:rPr>
                        <a:t>一体</a:t>
                      </a:r>
                      <a:r>
                        <a:rPr lang="zh-CN" altLang="en-US" sz="1100" kern="100" dirty="0" smtClean="0">
                          <a:latin typeface="宋体" pitchFamily="2" charset="-122"/>
                          <a:ea typeface="宋体" pitchFamily="2" charset="-122"/>
                          <a:cs typeface="Times New Roman"/>
                        </a:rPr>
                        <a:t>。</a:t>
                      </a:r>
                      <a:endParaRPr lang="zh-CN" sz="1100" kern="100" dirty="0">
                        <a:latin typeface="宋体" pitchFamily="2" charset="-122"/>
                        <a:ea typeface="宋体" pitchFamily="2" charset="-122"/>
                        <a:cs typeface="Times New Roman"/>
                      </a:endParaRPr>
                    </a:p>
                  </a:txBody>
                  <a:tcPr marL="65531" marR="65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624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Rectangle 1"/>
          <p:cNvSpPr>
            <a:spLocks noChangeArrowheads="1"/>
          </p:cNvSpPr>
          <p:nvPr/>
        </p:nvSpPr>
        <p:spPr bwMode="auto">
          <a:xfrm>
            <a:off x="323528" y="965340"/>
            <a:ext cx="412164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tabLst>
                <a:tab pos="933450" algn="l"/>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示例</a:t>
            </a:r>
            <a:r>
              <a:rPr kumimoji="0" lang="en-US" altLang="zh-CN"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1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表</a:t>
            </a:r>
            <a:r>
              <a:rPr kumimoji="0" lang="en-US" altLang="zh-CN" sz="1400" b="0" i="0" u="none" strike="noStrike" cap="none" normalizeH="0" baseline="0" dirty="0" smtClean="0">
                <a:ln>
                  <a:noFill/>
                </a:ln>
                <a:solidFill>
                  <a:schemeClr val="tx1"/>
                </a:solidFill>
                <a:effectLst/>
                <a:latin typeface="宋体" pitchFamily="2" charset="-122"/>
                <a:cs typeface="Times New Roman" pitchFamily="18" charset="0"/>
              </a:rPr>
              <a:t>2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主要改扩建子项面积汇总</a:t>
            </a:r>
            <a:r>
              <a:rPr kumimoji="0" lang="zh-CN" sz="1400" b="0" i="0" u="none" strike="noStrike" cap="none" normalizeH="0" baseline="0" dirty="0" smtClean="0">
                <a:ln>
                  <a:noFill/>
                </a:ln>
                <a:solidFill>
                  <a:schemeClr val="tx1"/>
                </a:solidFill>
                <a:effectLst/>
                <a:latin typeface="宋体" pitchFamily="2" charset="-122"/>
                <a:cs typeface="Times New Roman" pitchFamily="18" charset="0"/>
              </a:rPr>
              <a:t>表</a:t>
            </a:r>
            <a:r>
              <a:rPr lang="zh-CN" altLang="en-US" sz="1400" dirty="0" smtClean="0">
                <a:latin typeface="宋体" pitchFamily="2" charset="-122"/>
                <a:cs typeface="Times New Roman" pitchFamily="18" charset="0"/>
              </a:rPr>
              <a:t>（续表）</a:t>
            </a:r>
            <a:endParaRPr kumimoji="0" lang="zh-CN" sz="1400" b="0" i="0" u="none" strike="noStrike" cap="none" normalizeH="0" baseline="0" dirty="0" smtClean="0">
              <a:ln>
                <a:noFill/>
              </a:ln>
              <a:solidFill>
                <a:schemeClr val="tx1"/>
              </a:solidFill>
              <a:effectLst/>
              <a:latin typeface="宋体" pitchFamily="2" charset="-122"/>
              <a:cs typeface="宋体" pitchFamily="2" charset="-122"/>
            </a:endParaRPr>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4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24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aphicFrame>
        <p:nvGraphicFramePr>
          <p:cNvPr id="11" name="内容占位符 10"/>
          <p:cNvGraphicFramePr>
            <a:graphicFrameLocks noGrp="1"/>
          </p:cNvGraphicFramePr>
          <p:nvPr>
            <p:ph idx="1"/>
          </p:nvPr>
        </p:nvGraphicFramePr>
        <p:xfrm>
          <a:off x="467544" y="1340768"/>
          <a:ext cx="8424935" cy="4978908"/>
        </p:xfrm>
        <a:graphic>
          <a:graphicData uri="http://schemas.openxmlformats.org/drawingml/2006/table">
            <a:tbl>
              <a:tblPr/>
              <a:tblGrid>
                <a:gridCol w="1255041"/>
                <a:gridCol w="1255041"/>
                <a:gridCol w="1090318"/>
                <a:gridCol w="936104"/>
                <a:gridCol w="1878801"/>
                <a:gridCol w="1145535"/>
                <a:gridCol w="864095"/>
              </a:tblGrid>
              <a:tr h="0">
                <a:tc gridSpan="2">
                  <a:txBody>
                    <a:bodyPr/>
                    <a:lstStyle/>
                    <a:p>
                      <a:pPr algn="ctr">
                        <a:lnSpc>
                          <a:spcPct val="110000"/>
                        </a:lnSpc>
                        <a:spcAft>
                          <a:spcPts val="0"/>
                        </a:spcAft>
                        <a:tabLst>
                          <a:tab pos="933450" algn="l"/>
                        </a:tabLst>
                      </a:pPr>
                      <a:r>
                        <a:rPr lang="zh-CN" sz="1100" kern="100" dirty="0">
                          <a:latin typeface="宋体" pitchFamily="2" charset="-122"/>
                          <a:ea typeface="宋体" pitchFamily="2" charset="-122"/>
                          <a:cs typeface="Times New Roman"/>
                        </a:rPr>
                        <a:t>现有建筑功能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10000"/>
                        </a:lnSpc>
                        <a:spcAft>
                          <a:spcPts val="0"/>
                        </a:spcAft>
                        <a:tabLst>
                          <a:tab pos="933450" algn="l"/>
                        </a:tabLst>
                      </a:pPr>
                      <a:r>
                        <a:rPr lang="zh-CN" sz="1100" kern="100" dirty="0">
                          <a:latin typeface="宋体" pitchFamily="2" charset="-122"/>
                          <a:ea typeface="宋体" pitchFamily="2" charset="-122"/>
                          <a:cs typeface="Times New Roman"/>
                        </a:rPr>
                        <a:t>现有建筑面积（</a:t>
                      </a:r>
                      <a:r>
                        <a:rPr lang="en-US" sz="1100" kern="100" dirty="0">
                          <a:latin typeface="宋体" pitchFamily="2" charset="-122"/>
                          <a:ea typeface="宋体" pitchFamily="2" charset="-122"/>
                          <a:cs typeface="Times New Roman"/>
                        </a:rPr>
                        <a:t>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r>
                        <a:rPr lang="zh-CN" sz="1100" kern="100" dirty="0">
                          <a:latin typeface="宋体" pitchFamily="2" charset="-122"/>
                          <a:ea typeface="宋体" pitchFamily="2" charset="-122"/>
                          <a:cs typeface="Times New Roman"/>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r>
                        <a:rPr lang="zh-CN" sz="1100" kern="100" dirty="0">
                          <a:latin typeface="宋体" pitchFamily="2" charset="-122"/>
                          <a:ea typeface="宋体" pitchFamily="2" charset="-122"/>
                          <a:cs typeface="Times New Roman"/>
                        </a:rPr>
                        <a:t>扩建后建筑功能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r>
                        <a:rPr lang="zh-CN" sz="1100" kern="100">
                          <a:latin typeface="宋体" pitchFamily="2" charset="-122"/>
                          <a:ea typeface="宋体" pitchFamily="2" charset="-122"/>
                          <a:cs typeface="Times New Roman"/>
                        </a:rPr>
                        <a:t>扩建后建筑面积</a:t>
                      </a:r>
                    </a:p>
                    <a:p>
                      <a:pPr algn="ctr">
                        <a:lnSpc>
                          <a:spcPct val="110000"/>
                        </a:lnSpc>
                        <a:spcAft>
                          <a:spcPts val="0"/>
                        </a:spcAft>
                        <a:tabLst>
                          <a:tab pos="933450" algn="l"/>
                        </a:tabLst>
                      </a:pPr>
                      <a:r>
                        <a:rPr lang="zh-CN" sz="1100" kern="100">
                          <a:latin typeface="宋体" pitchFamily="2" charset="-122"/>
                          <a:ea typeface="宋体" pitchFamily="2" charset="-122"/>
                          <a:cs typeface="Times New Roman"/>
                        </a:rPr>
                        <a:t>（</a:t>
                      </a:r>
                      <a:r>
                        <a:rPr lang="en-US" sz="1100" kern="100">
                          <a:latin typeface="宋体" pitchFamily="2" charset="-122"/>
                          <a:ea typeface="宋体" pitchFamily="2" charset="-122"/>
                          <a:cs typeface="Times New Roman"/>
                        </a:rPr>
                        <a:t>m</a:t>
                      </a:r>
                      <a:r>
                        <a:rPr lang="en-US" sz="1100" kern="100" baseline="300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r>
                        <a:rPr lang="zh-CN" sz="1100" kern="100" dirty="0">
                          <a:latin typeface="宋体" pitchFamily="2" charset="-122"/>
                          <a:ea typeface="宋体" pitchFamily="2" charset="-122"/>
                          <a:cs typeface="Times New Roman"/>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7">
                  <a:txBody>
                    <a:bodyPr/>
                    <a:lstStyle/>
                    <a:p>
                      <a:pPr algn="l">
                        <a:lnSpc>
                          <a:spcPct val="110000"/>
                        </a:lnSpc>
                        <a:spcAft>
                          <a:spcPts val="0"/>
                        </a:spcAft>
                        <a:tabLst>
                          <a:tab pos="933450" algn="l"/>
                        </a:tabLst>
                      </a:pPr>
                      <a:r>
                        <a:rPr lang="zh-CN" sz="1100" kern="100" dirty="0">
                          <a:latin typeface="宋体" pitchFamily="2" charset="-122"/>
                          <a:ea typeface="宋体" pitchFamily="2" charset="-122"/>
                          <a:cs typeface="Times New Roman"/>
                        </a:rPr>
                        <a:t>（五）客房及酒店公寓用房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0">
                <a:tc rowSpan="7">
                  <a:txBody>
                    <a:bodyPr/>
                    <a:lstStyle/>
                    <a:p>
                      <a:pPr algn="ctr">
                        <a:lnSpc>
                          <a:spcPct val="110000"/>
                        </a:lnSpc>
                        <a:spcAft>
                          <a:spcPts val="0"/>
                        </a:spcAft>
                        <a:tabLst>
                          <a:tab pos="933450" algn="l"/>
                        </a:tabLst>
                      </a:pPr>
                      <a:r>
                        <a:rPr lang="zh-CN" sz="1100" kern="100">
                          <a:latin typeface="宋体" pitchFamily="2" charset="-122"/>
                          <a:ea typeface="宋体" pitchFamily="2" charset="-122"/>
                          <a:cs typeface="Times New Roman"/>
                        </a:rPr>
                        <a:t>客房及酒店公寓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tabLst>
                          <a:tab pos="933450" algn="l"/>
                        </a:tabLst>
                      </a:pPr>
                      <a:r>
                        <a:rPr lang="zh-CN" sz="1100" kern="100" dirty="0">
                          <a:latin typeface="宋体" pitchFamily="2" charset="-122"/>
                          <a:ea typeface="宋体" pitchFamily="2" charset="-122"/>
                          <a:cs typeface="Times New Roman"/>
                        </a:rPr>
                        <a:t>双人标房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r>
                        <a:rPr lang="en-US" sz="1100" kern="100" dirty="0">
                          <a:latin typeface="宋体" pitchFamily="2" charset="-122"/>
                          <a:ea typeface="宋体" pitchFamily="2" charset="-122"/>
                          <a:cs typeface="Times New Roman"/>
                        </a:rPr>
                        <a:t>2019</a:t>
                      </a:r>
                      <a:endParaRPr lang="zh-CN"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r>
                        <a:rPr lang="en-US" sz="1100" kern="100" dirty="0">
                          <a:latin typeface="宋体" pitchFamily="2" charset="-122"/>
                          <a:ea typeface="宋体" pitchFamily="2" charset="-122"/>
                          <a:cs typeface="Times New Roman"/>
                        </a:rPr>
                        <a:t>297</a:t>
                      </a:r>
                      <a:r>
                        <a:rPr lang="zh-CN" sz="1100" kern="100" dirty="0">
                          <a:latin typeface="宋体" pitchFamily="2" charset="-122"/>
                          <a:ea typeface="宋体" pitchFamily="2" charset="-122"/>
                          <a:cs typeface="Times New Roman"/>
                        </a:rPr>
                        <a:t>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tabLst>
                          <a:tab pos="933450" algn="l"/>
                        </a:tabLst>
                      </a:pPr>
                      <a:r>
                        <a:rPr lang="zh-CN" sz="1100" kern="100" dirty="0">
                          <a:latin typeface="宋体" pitchFamily="2" charset="-122"/>
                          <a:ea typeface="宋体" pitchFamily="2" charset="-122"/>
                          <a:cs typeface="Times New Roman"/>
                        </a:rPr>
                        <a:t>双人标房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pPr>
                      <a:endParaRPr lang="zh-CN" altLang="en-US" sz="11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10000"/>
                        </a:lnSpc>
                        <a:spcAft>
                          <a:spcPts val="0"/>
                        </a:spcAft>
                        <a:tabLst>
                          <a:tab pos="933450" algn="l"/>
                        </a:tabLst>
                      </a:pPr>
                      <a:r>
                        <a:rPr lang="zh-CN" sz="1100" kern="100" dirty="0">
                          <a:latin typeface="宋体" pitchFamily="2" charset="-122"/>
                          <a:ea typeface="宋体" pitchFamily="2" charset="-122"/>
                          <a:cs typeface="Times New Roman"/>
                        </a:rPr>
                        <a:t>大床标房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r>
                        <a:rPr lang="en-US" sz="1100" kern="100" dirty="0">
                          <a:latin typeface="宋体" pitchFamily="2" charset="-122"/>
                          <a:ea typeface="宋体" pitchFamily="2" charset="-122"/>
                          <a:cs typeface="Times New Roman"/>
                        </a:rPr>
                        <a:t>1107</a:t>
                      </a:r>
                      <a:endParaRPr lang="zh-CN"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r>
                        <a:rPr lang="en-US" sz="1100" kern="100" dirty="0">
                          <a:latin typeface="宋体" pitchFamily="2" charset="-122"/>
                          <a:ea typeface="宋体" pitchFamily="2" charset="-122"/>
                          <a:cs typeface="Times New Roman"/>
                        </a:rPr>
                        <a:t>41</a:t>
                      </a:r>
                      <a:r>
                        <a:rPr lang="zh-CN" sz="1100" kern="100" dirty="0">
                          <a:latin typeface="宋体" pitchFamily="2" charset="-122"/>
                          <a:ea typeface="宋体" pitchFamily="2" charset="-122"/>
                          <a:cs typeface="Times New Roman"/>
                        </a:rPr>
                        <a:t>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tabLst>
                          <a:tab pos="933450" algn="l"/>
                        </a:tabLst>
                      </a:pPr>
                      <a:r>
                        <a:rPr lang="zh-CN" sz="1100" kern="100">
                          <a:latin typeface="宋体" pitchFamily="2" charset="-122"/>
                          <a:ea typeface="宋体" pitchFamily="2" charset="-122"/>
                          <a:cs typeface="Times New Roman"/>
                        </a:rPr>
                        <a:t>大床标房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pPr>
                      <a:endParaRPr lang="zh-CN" altLang="en-US" sz="110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10000"/>
                        </a:lnSpc>
                        <a:spcAft>
                          <a:spcPts val="0"/>
                        </a:spcAft>
                        <a:tabLst>
                          <a:tab pos="933450" algn="l"/>
                        </a:tabLst>
                      </a:pPr>
                      <a:r>
                        <a:rPr lang="zh-CN" sz="1100" kern="100" dirty="0">
                          <a:latin typeface="宋体" pitchFamily="2" charset="-122"/>
                          <a:ea typeface="宋体" pitchFamily="2" charset="-122"/>
                          <a:cs typeface="Times New Roman"/>
                        </a:rPr>
                        <a:t>标准套房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r>
                        <a:rPr lang="en-US" sz="1100" kern="100" dirty="0">
                          <a:latin typeface="宋体" pitchFamily="2" charset="-122"/>
                          <a:ea typeface="宋体" pitchFamily="2" charset="-122"/>
                          <a:cs typeface="Times New Roman"/>
                        </a:rPr>
                        <a:t>1071</a:t>
                      </a:r>
                      <a:endParaRPr lang="zh-CN"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r>
                        <a:rPr lang="en-US" sz="1100" kern="100" dirty="0">
                          <a:latin typeface="宋体" pitchFamily="2" charset="-122"/>
                          <a:ea typeface="宋体" pitchFamily="2" charset="-122"/>
                          <a:cs typeface="Times New Roman"/>
                        </a:rPr>
                        <a:t>17</a:t>
                      </a:r>
                      <a:r>
                        <a:rPr lang="zh-CN" sz="1100" kern="100" dirty="0">
                          <a:latin typeface="宋体" pitchFamily="2" charset="-122"/>
                          <a:ea typeface="宋体" pitchFamily="2" charset="-122"/>
                          <a:cs typeface="Times New Roman"/>
                        </a:rPr>
                        <a:t>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tabLst>
                          <a:tab pos="933450" algn="l"/>
                        </a:tabLst>
                      </a:pPr>
                      <a:r>
                        <a:rPr lang="zh-CN" sz="1100" kern="100" dirty="0">
                          <a:latin typeface="宋体" pitchFamily="2" charset="-122"/>
                          <a:ea typeface="宋体" pitchFamily="2" charset="-122"/>
                          <a:cs typeface="Times New Roman"/>
                        </a:rPr>
                        <a:t>标准套房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pPr>
                      <a:endParaRPr lang="zh-CN" altLang="en-US" sz="110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10000"/>
                        </a:lnSpc>
                        <a:spcAft>
                          <a:spcPts val="0"/>
                        </a:spcAft>
                        <a:tabLst>
                          <a:tab pos="933450" algn="l"/>
                        </a:tabLst>
                      </a:pPr>
                      <a:r>
                        <a:rPr lang="zh-CN" sz="1100" kern="100">
                          <a:latin typeface="宋体" pitchFamily="2" charset="-122"/>
                          <a:ea typeface="宋体" pitchFamily="2" charset="-122"/>
                          <a:cs typeface="Times New Roman"/>
                        </a:rPr>
                        <a:t>豪华套房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r>
                        <a:rPr lang="en-US" sz="1100" kern="100" dirty="0">
                          <a:latin typeface="宋体" pitchFamily="2" charset="-122"/>
                          <a:ea typeface="宋体" pitchFamily="2" charset="-122"/>
                          <a:cs typeface="Times New Roman"/>
                        </a:rPr>
                        <a:t>730</a:t>
                      </a:r>
                      <a:endParaRPr lang="zh-CN"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r>
                        <a:rPr lang="en-US" sz="1100" kern="100" dirty="0">
                          <a:latin typeface="宋体" pitchFamily="2" charset="-122"/>
                          <a:ea typeface="宋体" pitchFamily="2" charset="-122"/>
                          <a:cs typeface="Times New Roman"/>
                        </a:rPr>
                        <a:t>10</a:t>
                      </a:r>
                      <a:r>
                        <a:rPr lang="zh-CN" sz="1100" kern="100" dirty="0">
                          <a:latin typeface="宋体" pitchFamily="2" charset="-122"/>
                          <a:ea typeface="宋体" pitchFamily="2" charset="-122"/>
                          <a:cs typeface="Times New Roman"/>
                        </a:rPr>
                        <a:t>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tabLst>
                          <a:tab pos="933450" algn="l"/>
                        </a:tabLst>
                      </a:pPr>
                      <a:r>
                        <a:rPr lang="zh-CN" sz="1100" kern="100" dirty="0">
                          <a:latin typeface="宋体" pitchFamily="2" charset="-122"/>
                          <a:ea typeface="宋体" pitchFamily="2" charset="-122"/>
                          <a:cs typeface="Times New Roman"/>
                        </a:rPr>
                        <a:t>豪华套房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pPr>
                      <a:endParaRPr lang="zh-CN" altLang="en-US" sz="110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10000"/>
                        </a:lnSpc>
                        <a:spcAft>
                          <a:spcPts val="0"/>
                        </a:spcAft>
                        <a:tabLst>
                          <a:tab pos="933450" algn="l"/>
                        </a:tabLst>
                      </a:pPr>
                      <a:r>
                        <a:rPr lang="zh-CN" sz="1100" kern="100">
                          <a:latin typeface="宋体" pitchFamily="2" charset="-122"/>
                          <a:ea typeface="宋体" pitchFamily="2" charset="-122"/>
                          <a:cs typeface="Times New Roman"/>
                        </a:rPr>
                        <a:t>总统套房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r>
                        <a:rPr lang="en-US" sz="1100" kern="100" dirty="0">
                          <a:latin typeface="宋体" pitchFamily="2" charset="-122"/>
                          <a:ea typeface="宋体" pitchFamily="2" charset="-122"/>
                          <a:cs typeface="Times New Roman"/>
                        </a:rPr>
                        <a:t>200</a:t>
                      </a:r>
                      <a:endParaRPr lang="zh-CN"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r>
                        <a:rPr lang="en-US" sz="1100" kern="1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tabLst>
                          <a:tab pos="933450" algn="l"/>
                        </a:tabLst>
                      </a:pPr>
                      <a:r>
                        <a:rPr lang="zh-CN" sz="1100" kern="100" dirty="0">
                          <a:latin typeface="宋体" pitchFamily="2" charset="-122"/>
                          <a:ea typeface="宋体" pitchFamily="2" charset="-122"/>
                          <a:cs typeface="Times New Roman"/>
                        </a:rPr>
                        <a:t>总统套房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endParaRPr lang="en-US"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pPr>
                      <a:endParaRPr lang="zh-CN" altLang="en-US" sz="110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10000"/>
                        </a:lnSpc>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endParaRPr lang="en-US"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tabLst>
                          <a:tab pos="933450" algn="l"/>
                        </a:tabLst>
                      </a:pPr>
                      <a:r>
                        <a:rPr lang="zh-CN" sz="1100" kern="100">
                          <a:latin typeface="宋体" pitchFamily="2" charset="-122"/>
                          <a:ea typeface="宋体" pitchFamily="2" charset="-122"/>
                          <a:cs typeface="Times New Roman"/>
                        </a:rPr>
                        <a:t>酒店公寓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endParaRPr lang="en-US"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r>
                        <a:rPr lang="en-US" sz="1100" kern="100" dirty="0">
                          <a:latin typeface="宋体" pitchFamily="2" charset="-122"/>
                          <a:ea typeface="宋体" pitchFamily="2" charset="-122"/>
                          <a:cs typeface="Times New Roman"/>
                        </a:rPr>
                        <a:t>50</a:t>
                      </a:r>
                      <a:r>
                        <a:rPr lang="zh-CN" sz="1100" kern="100" dirty="0">
                          <a:latin typeface="宋体" pitchFamily="2" charset="-122"/>
                          <a:ea typeface="宋体" pitchFamily="2" charset="-122"/>
                          <a:cs typeface="Times New Roman"/>
                        </a:rPr>
                        <a:t>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10000"/>
                        </a:lnSpc>
                        <a:spcAft>
                          <a:spcPts val="0"/>
                        </a:spcAft>
                        <a:tabLst>
                          <a:tab pos="933450" algn="l"/>
                        </a:tabLst>
                      </a:pPr>
                      <a:r>
                        <a:rPr lang="zh-CN" sz="1100" kern="100">
                          <a:latin typeface="宋体" pitchFamily="2" charset="-122"/>
                          <a:ea typeface="宋体" pitchFamily="2" charset="-122"/>
                          <a:cs typeface="Times New Roman"/>
                        </a:rPr>
                        <a:t>其他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r>
                        <a:rPr lang="en-US" sz="1100" kern="100">
                          <a:latin typeface="宋体" pitchFamily="2" charset="-122"/>
                          <a:ea typeface="宋体" pitchFamily="2" charset="-122"/>
                          <a:cs typeface="Times New Roman"/>
                        </a:rPr>
                        <a:t>12373</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tabLst>
                          <a:tab pos="933450" algn="l"/>
                        </a:tabLst>
                      </a:pPr>
                      <a:r>
                        <a:rPr lang="zh-CN" sz="1100" kern="100" dirty="0">
                          <a:latin typeface="宋体" pitchFamily="2" charset="-122"/>
                          <a:ea typeface="宋体" pitchFamily="2" charset="-122"/>
                          <a:cs typeface="Times New Roman"/>
                        </a:rPr>
                        <a:t>其他配套设施（交通、卫生、服务、设备用房等）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endParaRPr lang="en-US"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pPr>
                      <a:endParaRPr lang="zh-CN" altLang="en-US" sz="11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ctr">
                        <a:lnSpc>
                          <a:spcPct val="110000"/>
                        </a:lnSpc>
                        <a:spcAft>
                          <a:spcPts val="0"/>
                        </a:spcAft>
                        <a:tabLst>
                          <a:tab pos="933450" algn="l"/>
                        </a:tabLst>
                      </a:pPr>
                      <a:r>
                        <a:rPr lang="zh-CN" sz="1100" kern="100">
                          <a:latin typeface="宋体" pitchFamily="2" charset="-122"/>
                          <a:ea typeface="宋体" pitchFamily="2" charset="-122"/>
                          <a:cs typeface="Times New Roman"/>
                        </a:rPr>
                        <a:t>建筑面积小计（</a:t>
                      </a:r>
                      <a:r>
                        <a:rPr lang="en-US" sz="1100" kern="100">
                          <a:latin typeface="宋体" pitchFamily="2" charset="-122"/>
                          <a:ea typeface="宋体" pitchFamily="2" charset="-122"/>
                          <a:cs typeface="Times New Roman"/>
                        </a:rPr>
                        <a:t>m</a:t>
                      </a:r>
                      <a:r>
                        <a:rPr lang="en-US" sz="1100" kern="100" baseline="300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10000"/>
                        </a:lnSpc>
                        <a:spcAft>
                          <a:spcPts val="0"/>
                        </a:spcAft>
                        <a:tabLst>
                          <a:tab pos="933450" algn="l"/>
                        </a:tabLst>
                      </a:pPr>
                      <a:r>
                        <a:rPr lang="en-US" sz="1100" kern="100">
                          <a:latin typeface="宋体" pitchFamily="2" charset="-122"/>
                          <a:ea typeface="宋体" pitchFamily="2" charset="-122"/>
                          <a:cs typeface="Times New Roman"/>
                        </a:rPr>
                        <a:t>23500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pPr>
                      <a:endParaRPr lang="zh-CN" altLang="en-US" sz="110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tabLst>
                          <a:tab pos="933450" algn="l"/>
                        </a:tabLst>
                      </a:pPr>
                      <a:r>
                        <a:rPr lang="en-US" sz="1100" kern="100">
                          <a:latin typeface="宋体" pitchFamily="2" charset="-122"/>
                          <a:ea typeface="宋体" pitchFamily="2" charset="-122"/>
                          <a:cs typeface="Times New Roman"/>
                        </a:rPr>
                        <a:t>40500</a:t>
                      </a:r>
                      <a:endParaRPr lang="zh-CN" sz="11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pPr>
                      <a:endParaRPr lang="zh-CN" altLang="en-US" sz="11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7">
                  <a:txBody>
                    <a:bodyPr/>
                    <a:lstStyle/>
                    <a:p>
                      <a:pPr marL="254000" indent="-254000" algn="l">
                        <a:lnSpc>
                          <a:spcPct val="110000"/>
                        </a:lnSpc>
                        <a:spcAft>
                          <a:spcPts val="0"/>
                        </a:spcAft>
                        <a:tabLst>
                          <a:tab pos="933450" algn="l"/>
                        </a:tabLst>
                      </a:pPr>
                      <a:r>
                        <a:rPr lang="zh-CN" sz="1100" kern="100" dirty="0">
                          <a:latin typeface="宋体" pitchFamily="2" charset="-122"/>
                          <a:ea typeface="宋体" pitchFamily="2" charset="-122"/>
                          <a:cs typeface="Times New Roman"/>
                        </a:rPr>
                        <a:t>注：（</a:t>
                      </a:r>
                      <a:r>
                        <a:rPr lang="en-US" sz="1100" kern="100" dirty="0">
                          <a:latin typeface="宋体" pitchFamily="2" charset="-122"/>
                          <a:ea typeface="宋体" pitchFamily="2" charset="-122"/>
                          <a:cs typeface="Times New Roman"/>
                        </a:rPr>
                        <a:t>1</a:t>
                      </a:r>
                      <a:r>
                        <a:rPr lang="zh-CN" sz="1100" kern="100" dirty="0">
                          <a:latin typeface="宋体" pitchFamily="2" charset="-122"/>
                          <a:ea typeface="宋体" pitchFamily="2" charset="-122"/>
                          <a:cs typeface="Times New Roman"/>
                        </a:rPr>
                        <a:t>）原有客房建筑面积为</a:t>
                      </a:r>
                      <a:r>
                        <a:rPr lang="en-US" sz="1100" kern="100" dirty="0">
                          <a:latin typeface="宋体" pitchFamily="2" charset="-122"/>
                          <a:ea typeface="宋体" pitchFamily="2" charset="-122"/>
                          <a:cs typeface="Times New Roman"/>
                        </a:rPr>
                        <a:t>23500 m</a:t>
                      </a:r>
                      <a:r>
                        <a:rPr lang="en-US" sz="1100" kern="100" baseline="30000" dirty="0">
                          <a:latin typeface="宋体" pitchFamily="2" charset="-122"/>
                          <a:ea typeface="宋体" pitchFamily="2" charset="-122"/>
                          <a:cs typeface="Times New Roman"/>
                        </a:rPr>
                        <a:t>2</a:t>
                      </a:r>
                      <a:r>
                        <a:rPr lang="en-US" sz="1100" kern="100" dirty="0">
                          <a:latin typeface="宋体" pitchFamily="2" charset="-122"/>
                          <a:ea typeface="宋体" pitchFamily="2" charset="-122"/>
                          <a:cs typeface="Times New Roman"/>
                        </a:rPr>
                        <a:t>,570</a:t>
                      </a:r>
                      <a:r>
                        <a:rPr lang="zh-CN" sz="1100" kern="100" dirty="0">
                          <a:latin typeface="宋体" pitchFamily="2" charset="-122"/>
                          <a:ea typeface="宋体" pitchFamily="2" charset="-122"/>
                          <a:cs typeface="Times New Roman"/>
                        </a:rPr>
                        <a:t>个自然间，平均每间建筑面积</a:t>
                      </a:r>
                      <a:r>
                        <a:rPr lang="en-US" sz="1100" kern="100" dirty="0">
                          <a:latin typeface="宋体" pitchFamily="2" charset="-122"/>
                          <a:ea typeface="宋体" pitchFamily="2" charset="-122"/>
                          <a:cs typeface="Times New Roman"/>
                        </a:rPr>
                        <a:t>41 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。其中：</a:t>
                      </a:r>
                    </a:p>
                    <a:p>
                      <a:pPr marL="253365" indent="3810" algn="l">
                        <a:lnSpc>
                          <a:spcPct val="110000"/>
                        </a:lnSpc>
                        <a:spcAft>
                          <a:spcPts val="0"/>
                        </a:spcAft>
                        <a:tabLst>
                          <a:tab pos="933450" algn="l"/>
                        </a:tabLst>
                      </a:pPr>
                      <a:r>
                        <a:rPr lang="en-US" sz="1100" kern="100" dirty="0">
                          <a:latin typeface="宋体" pitchFamily="2" charset="-122"/>
                          <a:ea typeface="宋体" pitchFamily="2" charset="-122"/>
                          <a:cs typeface="Times New Roman"/>
                        </a:rPr>
                        <a:t>1</a:t>
                      </a:r>
                      <a:r>
                        <a:rPr lang="zh-CN" sz="1100" kern="100" dirty="0">
                          <a:latin typeface="宋体" pitchFamily="2" charset="-122"/>
                          <a:ea typeface="宋体" pitchFamily="2" charset="-122"/>
                          <a:cs typeface="Times New Roman"/>
                        </a:rPr>
                        <a:t>号楼</a:t>
                      </a:r>
                      <a:r>
                        <a:rPr lang="en-US" sz="1100" kern="100" dirty="0">
                          <a:latin typeface="宋体" pitchFamily="2" charset="-122"/>
                          <a:ea typeface="宋体" pitchFamily="2" charset="-122"/>
                          <a:cs typeface="Times New Roman"/>
                        </a:rPr>
                        <a:t>240</a:t>
                      </a:r>
                      <a:r>
                        <a:rPr lang="zh-CN" sz="1100" kern="100" dirty="0">
                          <a:latin typeface="宋体" pitchFamily="2" charset="-122"/>
                          <a:ea typeface="宋体" pitchFamily="2" charset="-122"/>
                          <a:cs typeface="Times New Roman"/>
                        </a:rPr>
                        <a:t>个自然间，</a:t>
                      </a:r>
                      <a:r>
                        <a:rPr lang="en-US" sz="1100" kern="100" dirty="0">
                          <a:latin typeface="宋体" pitchFamily="2" charset="-122"/>
                          <a:ea typeface="宋体" pitchFamily="2" charset="-122"/>
                          <a:cs typeface="Times New Roman"/>
                        </a:rPr>
                        <a:t>9900 m</a:t>
                      </a:r>
                      <a:r>
                        <a:rPr lang="en-US" sz="1100" kern="100" baseline="30000" dirty="0">
                          <a:latin typeface="宋体" pitchFamily="2" charset="-122"/>
                          <a:ea typeface="宋体" pitchFamily="2" charset="-122"/>
                          <a:cs typeface="Times New Roman"/>
                        </a:rPr>
                        <a:t>2 </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8</a:t>
                      </a:r>
                      <a:r>
                        <a:rPr lang="zh-CN" sz="1100" kern="100" dirty="0">
                          <a:latin typeface="宋体" pitchFamily="2" charset="-122"/>
                          <a:ea typeface="宋体" pitchFamily="2" charset="-122"/>
                          <a:cs typeface="Times New Roman"/>
                        </a:rPr>
                        <a:t>个楼层，每层</a:t>
                      </a:r>
                      <a:r>
                        <a:rPr lang="en-US" sz="1100" kern="100" dirty="0">
                          <a:latin typeface="宋体" pitchFamily="2" charset="-122"/>
                          <a:ea typeface="宋体" pitchFamily="2" charset="-122"/>
                          <a:cs typeface="Times New Roman"/>
                        </a:rPr>
                        <a:t>30</a:t>
                      </a:r>
                      <a:r>
                        <a:rPr lang="zh-CN" sz="1100" kern="100" dirty="0">
                          <a:latin typeface="宋体" pitchFamily="2" charset="-122"/>
                          <a:ea typeface="宋体" pitchFamily="2" charset="-122"/>
                          <a:cs typeface="Times New Roman"/>
                        </a:rPr>
                        <a:t>间自然间；</a:t>
                      </a:r>
                    </a:p>
                    <a:p>
                      <a:pPr marL="253365" indent="3810" algn="l">
                        <a:lnSpc>
                          <a:spcPct val="110000"/>
                        </a:lnSpc>
                        <a:spcAft>
                          <a:spcPts val="0"/>
                        </a:spcAft>
                        <a:tabLst>
                          <a:tab pos="933450" algn="l"/>
                        </a:tabLst>
                      </a:pPr>
                      <a:r>
                        <a:rPr lang="en-US" sz="1100" kern="1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号楼</a:t>
                      </a:r>
                      <a:r>
                        <a:rPr lang="en-US" sz="1100" kern="100" dirty="0">
                          <a:latin typeface="宋体" pitchFamily="2" charset="-122"/>
                          <a:ea typeface="宋体" pitchFamily="2" charset="-122"/>
                          <a:cs typeface="Times New Roman"/>
                        </a:rPr>
                        <a:t>180</a:t>
                      </a:r>
                      <a:r>
                        <a:rPr lang="zh-CN" sz="1100" kern="100" dirty="0">
                          <a:latin typeface="宋体" pitchFamily="2" charset="-122"/>
                          <a:ea typeface="宋体" pitchFamily="2" charset="-122"/>
                          <a:cs typeface="Times New Roman"/>
                        </a:rPr>
                        <a:t>个自然间，</a:t>
                      </a:r>
                      <a:r>
                        <a:rPr lang="en-US" sz="1100" kern="100" dirty="0">
                          <a:latin typeface="宋体" pitchFamily="2" charset="-122"/>
                          <a:ea typeface="宋体" pitchFamily="2" charset="-122"/>
                          <a:cs typeface="Times New Roman"/>
                        </a:rPr>
                        <a:t>7400 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6</a:t>
                      </a:r>
                      <a:r>
                        <a:rPr lang="zh-CN" sz="1100" kern="100" dirty="0">
                          <a:latin typeface="宋体" pitchFamily="2" charset="-122"/>
                          <a:ea typeface="宋体" pitchFamily="2" charset="-122"/>
                          <a:cs typeface="Times New Roman"/>
                        </a:rPr>
                        <a:t>个楼层，每层</a:t>
                      </a:r>
                      <a:r>
                        <a:rPr lang="en-US" sz="1100" kern="100" dirty="0">
                          <a:latin typeface="宋体" pitchFamily="2" charset="-122"/>
                          <a:ea typeface="宋体" pitchFamily="2" charset="-122"/>
                          <a:cs typeface="Times New Roman"/>
                        </a:rPr>
                        <a:t>30</a:t>
                      </a:r>
                      <a:r>
                        <a:rPr lang="zh-CN" sz="1100" kern="100" dirty="0">
                          <a:latin typeface="宋体" pitchFamily="2" charset="-122"/>
                          <a:ea typeface="宋体" pitchFamily="2" charset="-122"/>
                          <a:cs typeface="Times New Roman"/>
                        </a:rPr>
                        <a:t>间自然间；</a:t>
                      </a:r>
                    </a:p>
                    <a:p>
                      <a:pPr marL="253365" indent="3810" algn="l">
                        <a:lnSpc>
                          <a:spcPct val="110000"/>
                        </a:lnSpc>
                        <a:spcAft>
                          <a:spcPts val="0"/>
                        </a:spcAft>
                        <a:tabLst>
                          <a:tab pos="933450" algn="l"/>
                        </a:tabLst>
                      </a:pPr>
                      <a:r>
                        <a:rPr lang="en-US" sz="1100" kern="100" dirty="0">
                          <a:latin typeface="宋体" pitchFamily="2" charset="-122"/>
                          <a:ea typeface="宋体" pitchFamily="2" charset="-122"/>
                          <a:cs typeface="Times New Roman"/>
                        </a:rPr>
                        <a:t>4</a:t>
                      </a:r>
                      <a:r>
                        <a:rPr lang="zh-CN" sz="1100" kern="100" dirty="0">
                          <a:latin typeface="宋体" pitchFamily="2" charset="-122"/>
                          <a:ea typeface="宋体" pitchFamily="2" charset="-122"/>
                          <a:cs typeface="Times New Roman"/>
                        </a:rPr>
                        <a:t>号楼</a:t>
                      </a:r>
                      <a:r>
                        <a:rPr lang="en-US" sz="1100" kern="100" dirty="0">
                          <a:latin typeface="宋体" pitchFamily="2" charset="-122"/>
                          <a:ea typeface="宋体" pitchFamily="2" charset="-122"/>
                          <a:cs typeface="Times New Roman"/>
                        </a:rPr>
                        <a:t>150</a:t>
                      </a:r>
                      <a:r>
                        <a:rPr lang="zh-CN" sz="1100" kern="100" dirty="0">
                          <a:latin typeface="宋体" pitchFamily="2" charset="-122"/>
                          <a:ea typeface="宋体" pitchFamily="2" charset="-122"/>
                          <a:cs typeface="Times New Roman"/>
                        </a:rPr>
                        <a:t>个自然间，</a:t>
                      </a:r>
                      <a:r>
                        <a:rPr lang="en-US" sz="1100" kern="100" dirty="0">
                          <a:latin typeface="宋体" pitchFamily="2" charset="-122"/>
                          <a:ea typeface="宋体" pitchFamily="2" charset="-122"/>
                          <a:cs typeface="Times New Roman"/>
                        </a:rPr>
                        <a:t>6200 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5</a:t>
                      </a:r>
                      <a:r>
                        <a:rPr lang="zh-CN" sz="1100" kern="100" dirty="0">
                          <a:latin typeface="宋体" pitchFamily="2" charset="-122"/>
                          <a:ea typeface="宋体" pitchFamily="2" charset="-122"/>
                          <a:cs typeface="Times New Roman"/>
                        </a:rPr>
                        <a:t>个楼层，每层</a:t>
                      </a:r>
                      <a:r>
                        <a:rPr lang="en-US" sz="1100" kern="100" dirty="0">
                          <a:latin typeface="宋体" pitchFamily="2" charset="-122"/>
                          <a:ea typeface="宋体" pitchFamily="2" charset="-122"/>
                          <a:cs typeface="Times New Roman"/>
                        </a:rPr>
                        <a:t>30</a:t>
                      </a:r>
                      <a:r>
                        <a:rPr lang="zh-CN" sz="1100" kern="100" dirty="0">
                          <a:latin typeface="宋体" pitchFamily="2" charset="-122"/>
                          <a:ea typeface="宋体" pitchFamily="2" charset="-122"/>
                          <a:cs typeface="Times New Roman"/>
                        </a:rPr>
                        <a:t>间自然间</a:t>
                      </a:r>
                      <a:r>
                        <a:rPr lang="en-US" sz="1100" kern="100" dirty="0">
                          <a:latin typeface="宋体" pitchFamily="2" charset="-122"/>
                          <a:ea typeface="宋体" pitchFamily="2" charset="-122"/>
                          <a:cs typeface="Times New Roman"/>
                        </a:rPr>
                        <a:t>.</a:t>
                      </a:r>
                      <a:endParaRPr lang="zh-CN" sz="1100" kern="100" dirty="0">
                        <a:latin typeface="宋体" pitchFamily="2" charset="-122"/>
                        <a:ea typeface="宋体" pitchFamily="2" charset="-122"/>
                        <a:cs typeface="Times New Roman"/>
                      </a:endParaRPr>
                    </a:p>
                    <a:p>
                      <a:pPr marL="253365" indent="3810" algn="l">
                        <a:lnSpc>
                          <a:spcPct val="110000"/>
                        </a:lnSpc>
                        <a:spcAft>
                          <a:spcPts val="0"/>
                        </a:spcAft>
                        <a:tabLst>
                          <a:tab pos="933450" algn="l"/>
                        </a:tabLst>
                      </a:pPr>
                      <a:r>
                        <a:rPr lang="zh-CN" sz="1100" kern="100" dirty="0">
                          <a:latin typeface="宋体" pitchFamily="2" charset="-122"/>
                          <a:ea typeface="宋体" pitchFamily="2" charset="-122"/>
                          <a:cs typeface="Times New Roman"/>
                        </a:rPr>
                        <a:t>拟为</a:t>
                      </a:r>
                      <a:r>
                        <a:rPr lang="en-US" sz="1100" kern="100" dirty="0">
                          <a:latin typeface="宋体" pitchFamily="2" charset="-122"/>
                          <a:ea typeface="宋体" pitchFamily="2" charset="-122"/>
                          <a:cs typeface="Times New Roman"/>
                        </a:rPr>
                        <a:t>570</a:t>
                      </a:r>
                      <a:r>
                        <a:rPr lang="zh-CN" sz="1100" kern="100" dirty="0">
                          <a:latin typeface="宋体" pitchFamily="2" charset="-122"/>
                          <a:ea typeface="宋体" pitchFamily="2" charset="-122"/>
                          <a:cs typeface="Times New Roman"/>
                        </a:rPr>
                        <a:t>个自然间</a:t>
                      </a:r>
                      <a:r>
                        <a:rPr lang="en-US" sz="1100" kern="100" dirty="0">
                          <a:latin typeface="宋体" pitchFamily="2" charset="-122"/>
                          <a:ea typeface="宋体" pitchFamily="2" charset="-122"/>
                          <a:cs typeface="Times New Roman"/>
                        </a:rPr>
                        <a:t>524</a:t>
                      </a:r>
                      <a:r>
                        <a:rPr lang="zh-CN" sz="1100" kern="100" dirty="0">
                          <a:latin typeface="宋体" pitchFamily="2" charset="-122"/>
                          <a:ea typeface="宋体" pitchFamily="2" charset="-122"/>
                          <a:cs typeface="Times New Roman"/>
                        </a:rPr>
                        <a:t>套客房改建为</a:t>
                      </a:r>
                      <a:r>
                        <a:rPr lang="en-US" sz="1100" kern="100" dirty="0">
                          <a:latin typeface="宋体" pitchFamily="2" charset="-122"/>
                          <a:ea typeface="宋体" pitchFamily="2" charset="-122"/>
                          <a:cs typeface="Times New Roman"/>
                        </a:rPr>
                        <a:t>350</a:t>
                      </a:r>
                      <a:r>
                        <a:rPr lang="zh-CN" sz="1100" kern="100" dirty="0">
                          <a:latin typeface="宋体" pitchFamily="2" charset="-122"/>
                          <a:ea typeface="宋体" pitchFamily="2" charset="-122"/>
                          <a:cs typeface="Times New Roman"/>
                        </a:rPr>
                        <a:t>套左右的客房。扩大套内面积、卫生间面积，其中套房的卫生间洁具为</a:t>
                      </a:r>
                      <a:r>
                        <a:rPr lang="en-US" sz="1100" kern="100" dirty="0">
                          <a:latin typeface="宋体" pitchFamily="2" charset="-122"/>
                          <a:ea typeface="宋体" pitchFamily="2" charset="-122"/>
                          <a:cs typeface="Times New Roman"/>
                        </a:rPr>
                        <a:t>4</a:t>
                      </a:r>
                      <a:r>
                        <a:rPr lang="zh-CN" sz="1100" kern="100" dirty="0">
                          <a:latin typeface="宋体" pitchFamily="2" charset="-122"/>
                          <a:ea typeface="宋体" pitchFamily="2" charset="-122"/>
                          <a:cs typeface="Times New Roman"/>
                        </a:rPr>
                        <a:t>件套；</a:t>
                      </a:r>
                      <a:r>
                        <a:rPr lang="en-US" sz="1100" kern="100" dirty="0">
                          <a:latin typeface="宋体" pitchFamily="2" charset="-122"/>
                          <a:ea typeface="宋体" pitchFamily="2" charset="-122"/>
                          <a:cs typeface="Times New Roman"/>
                        </a:rPr>
                        <a:t>70%</a:t>
                      </a:r>
                      <a:r>
                        <a:rPr lang="zh-CN" sz="1100" kern="100" dirty="0">
                          <a:latin typeface="宋体" pitchFamily="2" charset="-122"/>
                          <a:ea typeface="宋体" pitchFamily="2" charset="-122"/>
                          <a:cs typeface="Times New Roman"/>
                        </a:rPr>
                        <a:t>以上的客房面积要求</a:t>
                      </a:r>
                      <a:r>
                        <a:rPr lang="en-US" sz="1100" kern="100" dirty="0">
                          <a:latin typeface="宋体" pitchFamily="2" charset="-122"/>
                          <a:ea typeface="宋体" pitchFamily="2" charset="-122"/>
                          <a:cs typeface="Times New Roman"/>
                        </a:rPr>
                        <a:t>20m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以上（不包括卫生间及走道面积）；不少于</a:t>
                      </a:r>
                      <a:r>
                        <a:rPr lang="en-US" sz="1100" kern="100" dirty="0">
                          <a:latin typeface="宋体" pitchFamily="2" charset="-122"/>
                          <a:ea typeface="宋体" pitchFamily="2" charset="-122"/>
                          <a:cs typeface="Times New Roman"/>
                        </a:rPr>
                        <a:t>50%</a:t>
                      </a:r>
                      <a:r>
                        <a:rPr lang="zh-CN" sz="1100" kern="100" dirty="0">
                          <a:latin typeface="宋体" pitchFamily="2" charset="-122"/>
                          <a:ea typeface="宋体" pitchFamily="2" charset="-122"/>
                          <a:cs typeface="Times New Roman"/>
                        </a:rPr>
                        <a:t>客房卫生间淋雨与浴缸分设，不少于</a:t>
                      </a:r>
                      <a:r>
                        <a:rPr lang="en-US" sz="1100" kern="100" dirty="0">
                          <a:latin typeface="宋体" pitchFamily="2" charset="-122"/>
                          <a:ea typeface="宋体" pitchFamily="2" charset="-122"/>
                          <a:cs typeface="Times New Roman"/>
                        </a:rPr>
                        <a:t>50%</a:t>
                      </a:r>
                      <a:r>
                        <a:rPr lang="zh-CN" sz="1100" kern="100" dirty="0">
                          <a:latin typeface="宋体" pitchFamily="2" charset="-122"/>
                          <a:ea typeface="宋体" pitchFamily="2" charset="-122"/>
                          <a:cs typeface="Times New Roman"/>
                        </a:rPr>
                        <a:t>客房卫生间干湿区分开（或有独立化妆间）；扩大豪华套房及标准套房的比例，是每套平均面积达到</a:t>
                      </a:r>
                      <a:r>
                        <a:rPr lang="en-US" sz="1100" kern="100" dirty="0">
                          <a:latin typeface="宋体" pitchFamily="2" charset="-122"/>
                          <a:ea typeface="宋体" pitchFamily="2" charset="-122"/>
                          <a:cs typeface="Times New Roman"/>
                        </a:rPr>
                        <a:t>62 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p>
                    <a:p>
                      <a:pPr marL="263525" indent="-63500" algn="l">
                        <a:lnSpc>
                          <a:spcPct val="110000"/>
                        </a:lnSpc>
                        <a:spcAft>
                          <a:spcPts val="0"/>
                        </a:spcAft>
                        <a:tabLst>
                          <a:tab pos="933450" algn="l"/>
                        </a:tabLst>
                      </a:pP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）新建</a:t>
                      </a:r>
                      <a:r>
                        <a:rPr lang="en-US" sz="1100" kern="100" dirty="0">
                          <a:latin typeface="宋体" pitchFamily="2" charset="-122"/>
                          <a:ea typeface="宋体" pitchFamily="2" charset="-122"/>
                          <a:cs typeface="Times New Roman"/>
                        </a:rPr>
                        <a:t>200</a:t>
                      </a:r>
                      <a:r>
                        <a:rPr lang="zh-CN" sz="1100" kern="100" dirty="0">
                          <a:latin typeface="宋体" pitchFamily="2" charset="-122"/>
                          <a:ea typeface="宋体" pitchFamily="2" charset="-122"/>
                          <a:cs typeface="Times New Roman"/>
                        </a:rPr>
                        <a:t>间客房，平均每间客房建筑面积以</a:t>
                      </a:r>
                      <a:r>
                        <a:rPr lang="en-US" sz="1100" kern="100" dirty="0">
                          <a:latin typeface="宋体" pitchFamily="2" charset="-122"/>
                          <a:ea typeface="宋体" pitchFamily="2" charset="-122"/>
                          <a:cs typeface="Times New Roman"/>
                        </a:rPr>
                        <a:t>60 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计。新建客房部分建筑面积拟为</a:t>
                      </a:r>
                      <a:r>
                        <a:rPr lang="en-US" sz="1100" kern="100" dirty="0">
                          <a:latin typeface="宋体" pitchFamily="2" charset="-122"/>
                          <a:ea typeface="宋体" pitchFamily="2" charset="-122"/>
                          <a:cs typeface="Times New Roman"/>
                        </a:rPr>
                        <a:t>12000 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。该客房楼拟建于工程二期用地范围；</a:t>
                      </a:r>
                    </a:p>
                    <a:p>
                      <a:pPr marL="263525" indent="-63500" algn="l">
                        <a:lnSpc>
                          <a:spcPct val="110000"/>
                        </a:lnSpc>
                        <a:spcAft>
                          <a:spcPts val="0"/>
                        </a:spcAft>
                        <a:tabLst>
                          <a:tab pos="933450" algn="l"/>
                        </a:tabLst>
                      </a:pP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3</a:t>
                      </a:r>
                      <a:r>
                        <a:rPr lang="zh-CN" sz="1100" kern="100" dirty="0">
                          <a:latin typeface="宋体" pitchFamily="2" charset="-122"/>
                          <a:ea typeface="宋体" pitchFamily="2" charset="-122"/>
                          <a:cs typeface="Times New Roman"/>
                        </a:rPr>
                        <a:t>）建议将行政楼层及</a:t>
                      </a:r>
                      <a:r>
                        <a:rPr lang="en-US" sz="1100" kern="100" dirty="0">
                          <a:latin typeface="宋体" pitchFamily="2" charset="-122"/>
                          <a:ea typeface="宋体" pitchFamily="2" charset="-122"/>
                          <a:cs typeface="Times New Roman"/>
                        </a:rPr>
                        <a:t>“</a:t>
                      </a:r>
                      <a:r>
                        <a:rPr lang="zh-CN" sz="1100" kern="100" dirty="0">
                          <a:latin typeface="宋体" pitchFamily="2" charset="-122"/>
                          <a:ea typeface="宋体" pitchFamily="2" charset="-122"/>
                          <a:cs typeface="Times New Roman"/>
                        </a:rPr>
                        <a:t>休闲餐廊</a:t>
                      </a:r>
                      <a:r>
                        <a:rPr lang="en-US" sz="1100" kern="100" dirty="0">
                          <a:latin typeface="宋体" pitchFamily="2" charset="-122"/>
                          <a:ea typeface="宋体" pitchFamily="2" charset="-122"/>
                          <a:cs typeface="Times New Roman"/>
                        </a:rPr>
                        <a:t>”</a:t>
                      </a:r>
                      <a:r>
                        <a:rPr lang="zh-CN" sz="1100" kern="100" dirty="0">
                          <a:latin typeface="宋体" pitchFamily="2" charset="-122"/>
                          <a:ea typeface="宋体" pitchFamily="2" charset="-122"/>
                          <a:cs typeface="Times New Roman"/>
                        </a:rPr>
                        <a:t>结合</a:t>
                      </a:r>
                      <a:r>
                        <a:rPr lang="en-US" sz="1100" kern="100" dirty="0">
                          <a:latin typeface="宋体" pitchFamily="2" charset="-122"/>
                          <a:ea typeface="宋体" pitchFamily="2" charset="-122"/>
                          <a:cs typeface="Times New Roman"/>
                        </a:rPr>
                        <a:t>1</a:t>
                      </a:r>
                      <a:r>
                        <a:rPr lang="zh-CN" sz="1100" kern="100" dirty="0">
                          <a:latin typeface="宋体" pitchFamily="2" charset="-122"/>
                          <a:ea typeface="宋体" pitchFamily="2" charset="-122"/>
                          <a:cs typeface="Times New Roman"/>
                        </a:rPr>
                        <a:t>号楼改造，在其顶部设置。行政楼层有独立的问询、登记、结账、商务、用餐等功能。高端客户能方便快捷且较为隐蔽安全的抵达楼层。行政楼成套房均应设会议室、休息室，套房面积约</a:t>
                      </a:r>
                      <a:r>
                        <a:rPr lang="en-US" sz="1100" kern="100" dirty="0">
                          <a:latin typeface="宋体" pitchFamily="2" charset="-122"/>
                          <a:ea typeface="宋体" pitchFamily="2" charset="-122"/>
                          <a:cs typeface="Times New Roman"/>
                        </a:rPr>
                        <a:t>80 -100 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p>
                    <a:p>
                      <a:pPr marL="263525" indent="-63500" algn="l">
                        <a:lnSpc>
                          <a:spcPct val="110000"/>
                        </a:lnSpc>
                        <a:spcAft>
                          <a:spcPts val="0"/>
                        </a:spcAft>
                        <a:tabLst>
                          <a:tab pos="933450" algn="l"/>
                        </a:tabLst>
                      </a:pP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4</a:t>
                      </a:r>
                      <a:r>
                        <a:rPr lang="zh-CN" sz="1100" kern="100" dirty="0">
                          <a:latin typeface="宋体" pitchFamily="2" charset="-122"/>
                          <a:ea typeface="宋体" pitchFamily="2" charset="-122"/>
                          <a:cs typeface="Times New Roman"/>
                        </a:rPr>
                        <a:t>）拟在项目二期兴建酒店公寓式常住套房</a:t>
                      </a:r>
                      <a:r>
                        <a:rPr lang="en-US" sz="1100" kern="100" dirty="0">
                          <a:latin typeface="宋体" pitchFamily="2" charset="-122"/>
                          <a:ea typeface="宋体" pitchFamily="2" charset="-122"/>
                          <a:cs typeface="Times New Roman"/>
                        </a:rPr>
                        <a:t>50</a:t>
                      </a:r>
                      <a:r>
                        <a:rPr lang="zh-CN" sz="1100" kern="100" dirty="0">
                          <a:latin typeface="宋体" pitchFamily="2" charset="-122"/>
                          <a:ea typeface="宋体" pitchFamily="2" charset="-122"/>
                          <a:cs typeface="Times New Roman"/>
                        </a:rPr>
                        <a:t>套，每套建筑面积约为</a:t>
                      </a:r>
                      <a:r>
                        <a:rPr lang="en-US" sz="1100" kern="100" dirty="0">
                          <a:latin typeface="宋体" pitchFamily="2" charset="-122"/>
                          <a:ea typeface="宋体" pitchFamily="2" charset="-122"/>
                          <a:cs typeface="Times New Roman"/>
                        </a:rPr>
                        <a:t>100 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，以二房二厅二卫一厨为宜，既设有独立的门厅，又能与酒店良好沟通，同时应具备良好的采光、通风及日照的条件；亦可根据实际情况设部分一房二厅二卫一厨的房型，建筑面积约为</a:t>
                      </a:r>
                      <a:r>
                        <a:rPr lang="en-US" sz="1100" kern="100" dirty="0">
                          <a:latin typeface="宋体" pitchFamily="2" charset="-122"/>
                          <a:ea typeface="宋体" pitchFamily="2" charset="-122"/>
                          <a:cs typeface="Times New Roman"/>
                        </a:rPr>
                        <a:t>80 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左右，总比例不超过</a:t>
                      </a:r>
                      <a:r>
                        <a:rPr lang="en-US" sz="1100" kern="100" dirty="0">
                          <a:latin typeface="宋体" pitchFamily="2" charset="-122"/>
                          <a:ea typeface="宋体" pitchFamily="2" charset="-122"/>
                          <a:cs typeface="Times New Roman"/>
                        </a:rPr>
                        <a:t>30%</a:t>
                      </a:r>
                      <a:r>
                        <a:rPr lang="zh-CN" sz="1100" kern="100" dirty="0">
                          <a:latin typeface="宋体" pitchFamily="2" charset="-122"/>
                          <a:ea typeface="宋体" pitchFamily="2" charset="-122"/>
                          <a:cs typeface="Times New Roman"/>
                        </a:rPr>
                        <a:t>；</a:t>
                      </a:r>
                    </a:p>
                    <a:p>
                      <a:pPr marL="263525" indent="-63500" algn="l">
                        <a:lnSpc>
                          <a:spcPct val="110000"/>
                        </a:lnSpc>
                        <a:spcAft>
                          <a:spcPts val="0"/>
                        </a:spcAft>
                        <a:tabLst>
                          <a:tab pos="933450" algn="l"/>
                        </a:tabLst>
                      </a:pP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5</a:t>
                      </a:r>
                      <a:r>
                        <a:rPr lang="zh-CN" sz="1100" kern="100" dirty="0">
                          <a:latin typeface="宋体" pitchFamily="2" charset="-122"/>
                          <a:ea typeface="宋体" pitchFamily="2" charset="-122"/>
                          <a:cs typeface="Times New Roman"/>
                        </a:rPr>
                        <a:t>）现有</a:t>
                      </a:r>
                      <a:r>
                        <a:rPr lang="en-US" sz="1100" kern="100" dirty="0">
                          <a:latin typeface="宋体" pitchFamily="2" charset="-122"/>
                          <a:ea typeface="宋体" pitchFamily="2" charset="-122"/>
                          <a:cs typeface="Times New Roman"/>
                        </a:rPr>
                        <a:t>524</a:t>
                      </a:r>
                      <a:r>
                        <a:rPr lang="zh-CN" sz="1100" kern="100" dirty="0">
                          <a:latin typeface="宋体" pitchFamily="2" charset="-122"/>
                          <a:ea typeface="宋体" pitchFamily="2" charset="-122"/>
                          <a:cs typeface="Times New Roman"/>
                        </a:rPr>
                        <a:t>套（</a:t>
                      </a:r>
                      <a:r>
                        <a:rPr lang="en-US" sz="1100" kern="100" dirty="0">
                          <a:latin typeface="宋体" pitchFamily="2" charset="-122"/>
                          <a:ea typeface="宋体" pitchFamily="2" charset="-122"/>
                          <a:cs typeface="Times New Roman"/>
                        </a:rPr>
                        <a:t>570</a:t>
                      </a:r>
                      <a:r>
                        <a:rPr lang="zh-CN" sz="1100" kern="100" dirty="0">
                          <a:latin typeface="宋体" pitchFamily="2" charset="-122"/>
                          <a:ea typeface="宋体" pitchFamily="2" charset="-122"/>
                          <a:cs typeface="Times New Roman"/>
                        </a:rPr>
                        <a:t>自然间）客房改扩建后为</a:t>
                      </a:r>
                      <a:r>
                        <a:rPr lang="en-US" sz="1100" kern="100" dirty="0">
                          <a:latin typeface="宋体" pitchFamily="2" charset="-122"/>
                          <a:ea typeface="宋体" pitchFamily="2" charset="-122"/>
                          <a:cs typeface="Times New Roman"/>
                        </a:rPr>
                        <a:t>350</a:t>
                      </a:r>
                      <a:r>
                        <a:rPr lang="zh-CN" sz="1100" kern="100" dirty="0">
                          <a:latin typeface="宋体" pitchFamily="2" charset="-122"/>
                          <a:ea typeface="宋体" pitchFamily="2" charset="-122"/>
                          <a:cs typeface="Times New Roman"/>
                        </a:rPr>
                        <a:t>套客房，新建</a:t>
                      </a:r>
                      <a:r>
                        <a:rPr lang="en-US" sz="1100" kern="100" dirty="0">
                          <a:latin typeface="宋体" pitchFamily="2" charset="-122"/>
                          <a:ea typeface="宋体" pitchFamily="2" charset="-122"/>
                          <a:cs typeface="Times New Roman"/>
                        </a:rPr>
                        <a:t>200</a:t>
                      </a:r>
                      <a:r>
                        <a:rPr lang="zh-CN" sz="1100" kern="100" dirty="0">
                          <a:latin typeface="宋体" pitchFamily="2" charset="-122"/>
                          <a:ea typeface="宋体" pitchFamily="2" charset="-122"/>
                          <a:cs typeface="Times New Roman"/>
                        </a:rPr>
                        <a:t>套（</a:t>
                      </a:r>
                      <a:r>
                        <a:rPr lang="en-US" sz="1100" kern="100" dirty="0">
                          <a:latin typeface="宋体" pitchFamily="2" charset="-122"/>
                          <a:ea typeface="宋体" pitchFamily="2" charset="-122"/>
                          <a:cs typeface="Times New Roman"/>
                        </a:rPr>
                        <a:t>200</a:t>
                      </a:r>
                      <a:r>
                        <a:rPr lang="zh-CN" sz="1100" kern="100" dirty="0">
                          <a:latin typeface="宋体" pitchFamily="2" charset="-122"/>
                          <a:ea typeface="宋体" pitchFamily="2" charset="-122"/>
                          <a:cs typeface="Times New Roman"/>
                        </a:rPr>
                        <a:t>间）客房以及</a:t>
                      </a:r>
                      <a:r>
                        <a:rPr lang="en-US" sz="1100" kern="100" dirty="0">
                          <a:latin typeface="宋体" pitchFamily="2" charset="-122"/>
                          <a:ea typeface="宋体" pitchFamily="2" charset="-122"/>
                          <a:cs typeface="Times New Roman"/>
                        </a:rPr>
                        <a:t>50</a:t>
                      </a:r>
                      <a:r>
                        <a:rPr lang="zh-CN" sz="1100" kern="100" dirty="0">
                          <a:latin typeface="宋体" pitchFamily="2" charset="-122"/>
                          <a:ea typeface="宋体" pitchFamily="2" charset="-122"/>
                          <a:cs typeface="Times New Roman"/>
                        </a:rPr>
                        <a:t>套酒店公寓（记为</a:t>
                      </a:r>
                      <a:r>
                        <a:rPr lang="en-US" sz="1100" kern="100" dirty="0">
                          <a:latin typeface="宋体" pitchFamily="2" charset="-122"/>
                          <a:ea typeface="宋体" pitchFamily="2" charset="-122"/>
                          <a:cs typeface="Times New Roman"/>
                        </a:rPr>
                        <a:t>100</a:t>
                      </a:r>
                      <a:r>
                        <a:rPr lang="zh-CN" sz="1100" kern="100" dirty="0">
                          <a:latin typeface="宋体" pitchFamily="2" charset="-122"/>
                          <a:ea typeface="宋体" pitchFamily="2" charset="-122"/>
                          <a:cs typeface="Times New Roman"/>
                        </a:rPr>
                        <a:t>套客房，每套酒店公寓计</a:t>
                      </a:r>
                      <a:r>
                        <a:rPr lang="en-US" sz="1100" kern="1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套客房），合计扩建后酒店总客房数为</a:t>
                      </a:r>
                      <a:r>
                        <a:rPr lang="en-US" sz="1100" kern="100" dirty="0">
                          <a:latin typeface="宋体" pitchFamily="2" charset="-122"/>
                          <a:ea typeface="宋体" pitchFamily="2" charset="-122"/>
                          <a:cs typeface="Times New Roman"/>
                        </a:rPr>
                        <a:t>650</a:t>
                      </a:r>
                      <a:r>
                        <a:rPr lang="zh-CN" sz="1100" kern="100" dirty="0" smtClean="0">
                          <a:latin typeface="宋体" pitchFamily="2" charset="-122"/>
                          <a:ea typeface="宋体" pitchFamily="2" charset="-122"/>
                          <a:cs typeface="Times New Roman"/>
                        </a:rPr>
                        <a:t>套</a:t>
                      </a:r>
                      <a:r>
                        <a:rPr lang="zh-CN" altLang="en-US" sz="1100" kern="100" dirty="0" smtClean="0">
                          <a:latin typeface="宋体" pitchFamily="2" charset="-122"/>
                          <a:ea typeface="宋体" pitchFamily="2" charset="-122"/>
                          <a:cs typeface="Times New Roman"/>
                        </a:rPr>
                        <a:t>。</a:t>
                      </a:r>
                      <a:endParaRPr lang="zh-CN" sz="11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6451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87624" y="2060848"/>
            <a:ext cx="6264213" cy="2500900"/>
          </a:xfrm>
        </p:spPr>
        <p:txBody>
          <a:bodyPr>
            <a:normAutofit fontScale="90000"/>
          </a:bodyPr>
          <a:lstStyle/>
          <a:p>
            <a:pPr>
              <a:lnSpc>
                <a:spcPct val="150000"/>
              </a:lnSpc>
            </a:pPr>
            <a:r>
              <a:rPr lang="zh-CN" altLang="en-US" sz="2400" dirty="0" smtClean="0">
                <a:solidFill>
                  <a:schemeClr val="tx1"/>
                </a:solidFill>
                <a:latin typeface="黑体" pitchFamily="49" charset="-122"/>
                <a:ea typeface="黑体" pitchFamily="49" charset="-122"/>
              </a:rPr>
              <a:t>一、建设项目前期策划</a:t>
            </a:r>
            <a:r>
              <a:rPr lang="en-US" altLang="zh-CN" sz="2400" dirty="0" smtClean="0">
                <a:solidFill>
                  <a:schemeClr val="tx1"/>
                </a:solidFill>
                <a:latin typeface="黑体" pitchFamily="49" charset="-122"/>
                <a:ea typeface="黑体" pitchFamily="49" charset="-122"/>
              </a:rPr>
              <a:t/>
            </a:r>
            <a:br>
              <a:rPr lang="en-US" altLang="zh-CN" sz="2400" dirty="0" smtClean="0">
                <a:solidFill>
                  <a:schemeClr val="tx1"/>
                </a:solidFill>
                <a:latin typeface="黑体" pitchFamily="49" charset="-122"/>
                <a:ea typeface="黑体" pitchFamily="49" charset="-122"/>
              </a:rPr>
            </a:br>
            <a:r>
              <a:rPr lang="zh-CN" altLang="en-US" sz="2400" dirty="0" smtClean="0">
                <a:solidFill>
                  <a:schemeClr val="tx1"/>
                </a:solidFill>
                <a:latin typeface="黑体" pitchFamily="49" charset="-122"/>
                <a:ea typeface="黑体" pitchFamily="49" charset="-122"/>
              </a:rPr>
              <a:t>二、建设项目产品策划的主要内容</a:t>
            </a:r>
            <a:r>
              <a:rPr lang="en-US" altLang="zh-CN" sz="2400" dirty="0" smtClean="0">
                <a:solidFill>
                  <a:schemeClr val="tx1"/>
                </a:solidFill>
                <a:latin typeface="黑体" pitchFamily="49" charset="-122"/>
                <a:ea typeface="黑体" pitchFamily="49" charset="-122"/>
              </a:rPr>
              <a:t/>
            </a:r>
            <a:br>
              <a:rPr lang="en-US" altLang="zh-CN" sz="2400" dirty="0" smtClean="0">
                <a:solidFill>
                  <a:schemeClr val="tx1"/>
                </a:solidFill>
                <a:latin typeface="黑体" pitchFamily="49" charset="-122"/>
                <a:ea typeface="黑体" pitchFamily="49" charset="-122"/>
              </a:rPr>
            </a:br>
            <a:r>
              <a:rPr lang="zh-CN" altLang="en-US" sz="2400" dirty="0" smtClean="0">
                <a:solidFill>
                  <a:schemeClr val="tx1"/>
                </a:solidFill>
                <a:latin typeface="黑体" pitchFamily="49" charset="-122"/>
                <a:ea typeface="黑体" pitchFamily="49" charset="-122"/>
              </a:rPr>
              <a:t>三、建设项目实施策划的主要内容</a:t>
            </a:r>
            <a:r>
              <a:rPr lang="en-US" altLang="zh-CN" sz="2400" dirty="0" smtClean="0">
                <a:solidFill>
                  <a:schemeClr val="tx1"/>
                </a:solidFill>
                <a:latin typeface="黑体" pitchFamily="49" charset="-122"/>
                <a:ea typeface="黑体" pitchFamily="49" charset="-122"/>
              </a:rPr>
              <a:t/>
            </a:r>
            <a:br>
              <a:rPr lang="en-US" altLang="zh-CN" sz="2400" dirty="0" smtClean="0">
                <a:solidFill>
                  <a:schemeClr val="tx1"/>
                </a:solidFill>
                <a:latin typeface="黑体" pitchFamily="49" charset="-122"/>
                <a:ea typeface="黑体" pitchFamily="49" charset="-122"/>
              </a:rPr>
            </a:br>
            <a:r>
              <a:rPr lang="zh-CN" altLang="en-US" sz="2400" dirty="0" smtClean="0">
                <a:solidFill>
                  <a:schemeClr val="tx1"/>
                </a:solidFill>
                <a:latin typeface="黑体" pitchFamily="49" charset="-122"/>
                <a:ea typeface="黑体" pitchFamily="49" charset="-122"/>
              </a:rPr>
              <a:t>四、项目管理案例</a:t>
            </a:r>
            <a:r>
              <a:rPr lang="en-US" altLang="zh-CN" sz="2400" b="1" dirty="0" smtClean="0">
                <a:solidFill>
                  <a:schemeClr val="tx1"/>
                </a:solidFill>
                <a:latin typeface="华文细黑" pitchFamily="2" charset="-122"/>
                <a:ea typeface="华文细黑" pitchFamily="2" charset="-122"/>
              </a:rPr>
              <a:t/>
            </a:r>
            <a:br>
              <a:rPr lang="en-US" altLang="zh-CN" sz="2400" b="1" dirty="0" smtClean="0">
                <a:solidFill>
                  <a:schemeClr val="tx1"/>
                </a:solidFill>
                <a:latin typeface="华文细黑" pitchFamily="2" charset="-122"/>
                <a:ea typeface="华文细黑" pitchFamily="2" charset="-122"/>
              </a:rPr>
            </a:br>
            <a:endParaRPr lang="zh-CN" altLang="en-US" sz="2400" b="1" dirty="0">
              <a:solidFill>
                <a:schemeClr val="tx1"/>
              </a:solidFill>
              <a:latin typeface="华文细黑" pitchFamily="2" charset="-122"/>
              <a:ea typeface="华文细黑" pitchFamily="2" charset="-122"/>
            </a:endParaRPr>
          </a:p>
        </p:txBody>
      </p:sp>
      <p:sp>
        <p:nvSpPr>
          <p:cNvPr id="5" name="矩形 4"/>
          <p:cNvSpPr/>
          <p:nvPr/>
        </p:nvSpPr>
        <p:spPr>
          <a:xfrm>
            <a:off x="428596" y="214290"/>
            <a:ext cx="1826141" cy="584775"/>
          </a:xfrm>
          <a:prstGeom prst="rect">
            <a:avLst/>
          </a:prstGeom>
        </p:spPr>
        <p:txBody>
          <a:bodyPr wrap="none">
            <a:spAutoFit/>
          </a:bodyPr>
          <a:lstStyle/>
          <a:p>
            <a:r>
              <a:rPr lang="zh-CN" altLang="en-US" sz="3200" dirty="0" smtClean="0">
                <a:latin typeface="黑体" pitchFamily="49" charset="-122"/>
                <a:ea typeface="黑体" pitchFamily="49" charset="-122"/>
              </a:rPr>
              <a:t>主要内容</a:t>
            </a:r>
            <a:endParaRPr lang="zh-CN" altLang="en-US" sz="3200" dirty="0">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Rectangle 1"/>
          <p:cNvSpPr>
            <a:spLocks noChangeArrowheads="1"/>
          </p:cNvSpPr>
          <p:nvPr/>
        </p:nvSpPr>
        <p:spPr bwMode="auto">
          <a:xfrm>
            <a:off x="323528" y="965340"/>
            <a:ext cx="4108817"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tabLst>
                <a:tab pos="933450" algn="l"/>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示例</a:t>
            </a:r>
            <a:r>
              <a:rPr kumimoji="0" lang="en-US" altLang="zh-CN"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1</a:t>
            </a:r>
            <a:r>
              <a:rPr kumimoji="0" lang="en-US" altLang="zh-CN" sz="1400" b="0" i="0" u="none" strike="noStrike" cap="none" normalizeH="0" baseline="0" dirty="0" smtClean="0">
                <a:ln>
                  <a:noFill/>
                </a:ln>
                <a:solidFill>
                  <a:schemeClr val="tx1"/>
                </a:solidFill>
                <a:effectLst/>
                <a:latin typeface="宋体" pitchFamily="2" charset="-122"/>
                <a:cs typeface="Times New Roman" pitchFamily="18" charset="0"/>
              </a:rPr>
              <a:t>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表</a:t>
            </a:r>
            <a:r>
              <a:rPr kumimoji="0" lang="en-US" altLang="zh-CN" sz="1400" b="0" i="0" u="none" strike="noStrike" cap="none" normalizeH="0" baseline="0" dirty="0" smtClean="0">
                <a:ln>
                  <a:noFill/>
                </a:ln>
                <a:solidFill>
                  <a:schemeClr val="tx1"/>
                </a:solidFill>
                <a:effectLst/>
                <a:latin typeface="宋体" pitchFamily="2" charset="-122"/>
                <a:cs typeface="Times New Roman" pitchFamily="18" charset="0"/>
              </a:rPr>
              <a:t>2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主要改扩建子项面积汇总</a:t>
            </a:r>
            <a:r>
              <a:rPr kumimoji="0" lang="zh-CN" sz="1400" b="0" i="0" u="none" strike="noStrike" cap="none" normalizeH="0" baseline="0" dirty="0" smtClean="0">
                <a:ln>
                  <a:noFill/>
                </a:ln>
                <a:solidFill>
                  <a:schemeClr val="tx1"/>
                </a:solidFill>
                <a:effectLst/>
                <a:latin typeface="宋体" pitchFamily="2" charset="-122"/>
                <a:cs typeface="Times New Roman" pitchFamily="18" charset="0"/>
              </a:rPr>
              <a:t>表</a:t>
            </a:r>
            <a:r>
              <a:rPr lang="zh-CN" altLang="en-US" sz="1400" dirty="0" smtClean="0">
                <a:latin typeface="宋体" pitchFamily="2" charset="-122"/>
                <a:cs typeface="Times New Roman" pitchFamily="18" charset="0"/>
              </a:rPr>
              <a:t>（续表）</a:t>
            </a:r>
            <a:endParaRPr kumimoji="0" lang="zh-CN" sz="1400" b="0" i="0" u="none" strike="noStrike" cap="none" normalizeH="0" baseline="0" dirty="0" smtClean="0">
              <a:ln>
                <a:noFill/>
              </a:ln>
              <a:solidFill>
                <a:schemeClr val="tx1"/>
              </a:solidFill>
              <a:effectLst/>
              <a:latin typeface="宋体" pitchFamily="2" charset="-122"/>
              <a:cs typeface="宋体" pitchFamily="2" charset="-122"/>
            </a:endParaRPr>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4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24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aphicFrame>
        <p:nvGraphicFramePr>
          <p:cNvPr id="13" name="表格 12"/>
          <p:cNvGraphicFramePr>
            <a:graphicFrameLocks noGrp="1"/>
          </p:cNvGraphicFramePr>
          <p:nvPr>
            <p:extLst>
              <p:ext uri="{D42A27DB-BD31-4B8C-83A1-F6EECF244321}">
                <p14:modId xmlns:p14="http://schemas.microsoft.com/office/powerpoint/2010/main" val="1105669027"/>
              </p:ext>
            </p:extLst>
          </p:nvPr>
        </p:nvGraphicFramePr>
        <p:xfrm>
          <a:off x="251520" y="1340768"/>
          <a:ext cx="8496943" cy="5391292"/>
        </p:xfrm>
        <a:graphic>
          <a:graphicData uri="http://schemas.openxmlformats.org/drawingml/2006/table">
            <a:tbl>
              <a:tblPr/>
              <a:tblGrid>
                <a:gridCol w="1316860"/>
                <a:gridCol w="1563460"/>
                <a:gridCol w="1080120"/>
                <a:gridCol w="912944"/>
                <a:gridCol w="1691495"/>
                <a:gridCol w="1189613"/>
                <a:gridCol w="742451"/>
              </a:tblGrid>
              <a:tr h="362092">
                <a:tc gridSpan="2">
                  <a:txBody>
                    <a:bodyPr/>
                    <a:lstStyle/>
                    <a:p>
                      <a:pPr algn="ctr">
                        <a:spcAft>
                          <a:spcPts val="0"/>
                        </a:spcAft>
                        <a:tabLst>
                          <a:tab pos="933450" algn="l"/>
                        </a:tabLst>
                      </a:pPr>
                      <a:r>
                        <a:rPr lang="zh-CN" sz="1000" kern="100" dirty="0">
                          <a:latin typeface="Calibri"/>
                          <a:ea typeface="宋体"/>
                          <a:cs typeface="Times New Roman"/>
                        </a:rPr>
                        <a:t>现有建筑功能</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tabLst>
                          <a:tab pos="933450" algn="l"/>
                        </a:tabLst>
                      </a:pPr>
                      <a:r>
                        <a:rPr lang="zh-CN" sz="1000" kern="100" dirty="0">
                          <a:latin typeface="Calibri"/>
                          <a:ea typeface="宋体"/>
                          <a:cs typeface="Times New Roman"/>
                        </a:rPr>
                        <a:t>现有建筑面积（</a:t>
                      </a:r>
                      <a:r>
                        <a:rPr lang="en-US" sz="1000" kern="100" dirty="0">
                          <a:latin typeface="Calibri"/>
                          <a:ea typeface="宋体"/>
                          <a:cs typeface="Times New Roman"/>
                        </a:rPr>
                        <a:t>m</a:t>
                      </a:r>
                      <a:r>
                        <a:rPr lang="en-US" sz="1000" kern="100" baseline="30000" dirty="0">
                          <a:latin typeface="Calibri"/>
                          <a:ea typeface="宋体"/>
                          <a:cs typeface="Times New Roman"/>
                        </a:rPr>
                        <a:t>2</a:t>
                      </a:r>
                      <a:r>
                        <a:rPr lang="zh-CN" sz="1000" kern="100" dirty="0">
                          <a:latin typeface="Calibri"/>
                          <a:ea typeface="宋体"/>
                          <a:cs typeface="Times New Roman"/>
                        </a:rPr>
                        <a:t>）</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000" kern="100" dirty="0">
                          <a:latin typeface="Calibri"/>
                          <a:ea typeface="宋体"/>
                          <a:cs typeface="Times New Roman"/>
                        </a:rPr>
                        <a:t>备注</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000" kern="100">
                          <a:latin typeface="Calibri"/>
                          <a:ea typeface="宋体"/>
                          <a:cs typeface="Times New Roman"/>
                        </a:rPr>
                        <a:t>扩建后建筑功能</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000" kern="100">
                          <a:latin typeface="Calibri"/>
                          <a:ea typeface="宋体"/>
                          <a:cs typeface="Times New Roman"/>
                        </a:rPr>
                        <a:t>扩建后建筑面积</a:t>
                      </a:r>
                    </a:p>
                    <a:p>
                      <a:pPr algn="ctr">
                        <a:spcAft>
                          <a:spcPts val="0"/>
                        </a:spcAft>
                        <a:tabLst>
                          <a:tab pos="933450" algn="l"/>
                        </a:tabLst>
                      </a:pPr>
                      <a:r>
                        <a:rPr lang="zh-CN" sz="1000" kern="100">
                          <a:latin typeface="Calibri"/>
                          <a:ea typeface="宋体"/>
                          <a:cs typeface="Times New Roman"/>
                        </a:rPr>
                        <a:t>（</a:t>
                      </a:r>
                      <a:r>
                        <a:rPr lang="en-US" sz="1000" kern="100">
                          <a:latin typeface="Calibri"/>
                          <a:ea typeface="宋体"/>
                          <a:cs typeface="Times New Roman"/>
                        </a:rPr>
                        <a:t>m</a:t>
                      </a:r>
                      <a:r>
                        <a:rPr lang="en-US" sz="1000" kern="100" baseline="30000">
                          <a:latin typeface="Calibri"/>
                          <a:ea typeface="宋体"/>
                          <a:cs typeface="Times New Roman"/>
                        </a:rPr>
                        <a:t>2</a:t>
                      </a:r>
                      <a:r>
                        <a:rPr lang="zh-CN" sz="1000" kern="100">
                          <a:latin typeface="Calibri"/>
                          <a:ea typeface="宋体"/>
                          <a:cs typeface="Times New Roman"/>
                        </a:rPr>
                        <a:t>）</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000" kern="100" dirty="0">
                          <a:latin typeface="Calibri"/>
                          <a:ea typeface="宋体"/>
                          <a:cs typeface="Times New Roman"/>
                        </a:rPr>
                        <a:t>备注</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gridSpan="7">
                  <a:txBody>
                    <a:bodyPr/>
                    <a:lstStyle/>
                    <a:p>
                      <a:pPr algn="l">
                        <a:spcAft>
                          <a:spcPts val="0"/>
                        </a:spcAft>
                        <a:tabLst>
                          <a:tab pos="933450" algn="l"/>
                        </a:tabLst>
                      </a:pPr>
                      <a:r>
                        <a:rPr lang="zh-CN" sz="1000" kern="100" dirty="0">
                          <a:latin typeface="Calibri"/>
                          <a:ea typeface="宋体"/>
                          <a:cs typeface="Times New Roman"/>
                        </a:rPr>
                        <a:t>（六）员工及行政办公用房</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20698">
                <a:tc rowSpan="30">
                  <a:txBody>
                    <a:bodyPr/>
                    <a:lstStyle/>
                    <a:p>
                      <a:pPr algn="ctr">
                        <a:spcAft>
                          <a:spcPts val="0"/>
                        </a:spcAft>
                        <a:tabLst>
                          <a:tab pos="933450" algn="l"/>
                        </a:tabLst>
                      </a:pPr>
                      <a:r>
                        <a:rPr lang="zh-CN" sz="1000" kern="100" dirty="0">
                          <a:latin typeface="Calibri"/>
                          <a:ea typeface="宋体"/>
                          <a:cs typeface="Times New Roman"/>
                        </a:rPr>
                        <a:t>员工及行政办公用房</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dirty="0">
                          <a:latin typeface="Calibri"/>
                          <a:ea typeface="宋体"/>
                          <a:cs typeface="Times New Roman"/>
                        </a:rPr>
                        <a:t>员工餐厅</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260</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dirty="0">
                          <a:latin typeface="Calibri"/>
                          <a:ea typeface="宋体"/>
                          <a:cs typeface="Times New Roman"/>
                        </a:rPr>
                        <a:t>员工餐厅</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员工厨房</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dirty="0">
                          <a:latin typeface="Calibri"/>
                          <a:ea typeface="宋体"/>
                          <a:cs typeface="Times New Roman"/>
                        </a:rPr>
                        <a:t>87</a:t>
                      </a:r>
                      <a:endParaRPr lang="zh-CN" sz="1000" kern="100" dirty="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员工厨房</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员工餐厅储藏室</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dirty="0">
                          <a:latin typeface="Calibri"/>
                          <a:ea typeface="宋体"/>
                          <a:cs typeface="Times New Roman"/>
                        </a:rPr>
                        <a:t>10</a:t>
                      </a:r>
                      <a:endParaRPr lang="zh-CN" sz="1000" kern="100" dirty="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员工餐厅储藏室</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钟点房</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87</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钟点房</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工程部储藏室</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25</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工程部储藏室</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工程部废料堆场</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260</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工程部废料堆场</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保安部办公室</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58</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保安部办公室</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餐饮部办公室</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58</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餐饮部办公室</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工程部办公室</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30</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工程部办公室</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财务部</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173</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财务部</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美工室</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32</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美工室</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电工组</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20</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电工组</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成本版</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59</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成本版</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验收不</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28</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dirty="0">
                          <a:latin typeface="Calibri"/>
                          <a:ea typeface="宋体"/>
                          <a:cs typeface="Times New Roman"/>
                        </a:rPr>
                        <a:t>验收不</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饼房、办公室</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84</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dirty="0">
                          <a:latin typeface="Calibri"/>
                          <a:ea typeface="宋体"/>
                          <a:cs typeface="Times New Roman"/>
                        </a:rPr>
                        <a:t>饼房、办公室</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2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其他工程部值班室（地下）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90</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dirty="0">
                          <a:latin typeface="Calibri"/>
                          <a:ea typeface="宋体"/>
                          <a:cs typeface="Times New Roman"/>
                        </a:rPr>
                        <a:t>其他工程部值班室（地下）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采购部（地下）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56</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采购部（地下）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印刷方（地下）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72</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dirty="0">
                          <a:latin typeface="Calibri"/>
                          <a:ea typeface="宋体"/>
                          <a:cs typeface="Times New Roman"/>
                        </a:rPr>
                        <a:t>印刷方（地下）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管事部（地下）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120</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dirty="0">
                          <a:latin typeface="Calibri"/>
                          <a:ea typeface="宋体"/>
                          <a:cs typeface="Times New Roman"/>
                        </a:rPr>
                        <a:t>管事部（地下）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制服房（地下）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295</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dirty="0">
                          <a:latin typeface="Calibri"/>
                          <a:ea typeface="宋体"/>
                          <a:cs typeface="Times New Roman"/>
                        </a:rPr>
                        <a:t>制服房（地下）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男更衣室（地下）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196</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dirty="0">
                          <a:latin typeface="Calibri"/>
                          <a:ea typeface="宋体"/>
                          <a:cs typeface="Times New Roman"/>
                        </a:rPr>
                        <a:t>男更衣室（地下）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女更衣室（地下）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196</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女更衣室（地下）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人力部（地下）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204</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人力部（地下）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三行组（地下）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44</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三行组（地下）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机械组（地下）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47</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机械组（地下）</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电话房</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60</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电话房</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电脑房</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60</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电脑房</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销售部</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110</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销售部</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总经理办公室</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170</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总经理办公室</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394">
                <a:tc vMerge="1">
                  <a:txBody>
                    <a:bodyPr/>
                    <a:lstStyle/>
                    <a:p>
                      <a:endParaRPr lang="zh-CN" altLang="en-US"/>
                    </a:p>
                  </a:txBody>
                  <a:tcPr/>
                </a:tc>
                <a:tc>
                  <a:txBody>
                    <a:bodyPr/>
                    <a:lstStyle/>
                    <a:p>
                      <a:pPr algn="l">
                        <a:spcAft>
                          <a:spcPts val="0"/>
                        </a:spcAft>
                        <a:tabLst>
                          <a:tab pos="933450" algn="l"/>
                        </a:tabLst>
                      </a:pPr>
                      <a:r>
                        <a:rPr lang="zh-CN" sz="1000" kern="100">
                          <a:latin typeface="Calibri"/>
                          <a:ea typeface="宋体"/>
                          <a:cs typeface="Times New Roman"/>
                        </a:rPr>
                        <a:t>其他</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812</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其他配套设施（交通、卫生、服务、设备用房等）</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8">
                <a:tc gridSpan="2">
                  <a:txBody>
                    <a:bodyPr/>
                    <a:lstStyle/>
                    <a:p>
                      <a:pPr algn="ctr">
                        <a:spcAft>
                          <a:spcPts val="0"/>
                        </a:spcAft>
                        <a:tabLst>
                          <a:tab pos="933450" algn="l"/>
                        </a:tabLst>
                      </a:pPr>
                      <a:r>
                        <a:rPr lang="zh-CN" sz="1000" kern="100" dirty="0">
                          <a:latin typeface="Calibri"/>
                          <a:ea typeface="宋体"/>
                          <a:cs typeface="Times New Roman"/>
                        </a:rPr>
                        <a:t>建筑面积小计（</a:t>
                      </a:r>
                      <a:r>
                        <a:rPr lang="en-US" sz="1000" kern="100" dirty="0">
                          <a:latin typeface="Calibri"/>
                          <a:ea typeface="宋体"/>
                          <a:cs typeface="Times New Roman"/>
                        </a:rPr>
                        <a:t>m</a:t>
                      </a:r>
                      <a:r>
                        <a:rPr lang="en-US" sz="1000" kern="100" baseline="30000" dirty="0">
                          <a:latin typeface="Calibri"/>
                          <a:ea typeface="宋体"/>
                          <a:cs typeface="Times New Roman"/>
                        </a:rPr>
                        <a:t>2</a:t>
                      </a:r>
                      <a:r>
                        <a:rPr lang="zh-CN" sz="1000" kern="100" dirty="0">
                          <a:latin typeface="Calibri"/>
                          <a:ea typeface="宋体"/>
                          <a:cs typeface="Times New Roman"/>
                        </a:rPr>
                        <a:t>）</a:t>
                      </a: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tabLst>
                          <a:tab pos="933450" algn="l"/>
                        </a:tabLst>
                      </a:pPr>
                      <a:r>
                        <a:rPr lang="en-US" sz="1000" kern="100">
                          <a:latin typeface="Calibri"/>
                          <a:ea typeface="宋体"/>
                          <a:cs typeface="Times New Roman"/>
                        </a:rPr>
                        <a:t>3800</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6800</a:t>
                      </a:r>
                      <a:endParaRPr lang="zh-CN" sz="1000" kern="100">
                        <a:latin typeface="Calibri"/>
                        <a:ea typeface="宋体"/>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000" dirty="0"/>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Rectangle 1"/>
          <p:cNvSpPr>
            <a:spLocks noChangeArrowheads="1"/>
          </p:cNvSpPr>
          <p:nvPr/>
        </p:nvSpPr>
        <p:spPr bwMode="auto">
          <a:xfrm>
            <a:off x="323528" y="965340"/>
            <a:ext cx="412164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tabLst>
                <a:tab pos="933450" algn="l"/>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示例</a:t>
            </a:r>
            <a:r>
              <a:rPr kumimoji="0" lang="en-US" altLang="zh-CN"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1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表</a:t>
            </a:r>
            <a:r>
              <a:rPr kumimoji="0" lang="en-US" altLang="zh-CN" sz="1400" b="0" i="0" u="none" strike="noStrike" cap="none" normalizeH="0" baseline="0" dirty="0" smtClean="0">
                <a:ln>
                  <a:noFill/>
                </a:ln>
                <a:solidFill>
                  <a:schemeClr val="tx1"/>
                </a:solidFill>
                <a:effectLst/>
                <a:latin typeface="宋体" pitchFamily="2" charset="-122"/>
                <a:cs typeface="Times New Roman" pitchFamily="18" charset="0"/>
              </a:rPr>
              <a:t>2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主要改扩建子项面积汇总</a:t>
            </a:r>
            <a:r>
              <a:rPr kumimoji="0" lang="zh-CN" sz="1400" b="0" i="0" u="none" strike="noStrike" cap="none" normalizeH="0" baseline="0" dirty="0" smtClean="0">
                <a:ln>
                  <a:noFill/>
                </a:ln>
                <a:solidFill>
                  <a:schemeClr val="tx1"/>
                </a:solidFill>
                <a:effectLst/>
                <a:latin typeface="宋体" pitchFamily="2" charset="-122"/>
                <a:cs typeface="Times New Roman" pitchFamily="18" charset="0"/>
              </a:rPr>
              <a:t>表</a:t>
            </a:r>
            <a:r>
              <a:rPr lang="zh-CN" altLang="en-US" sz="1400" dirty="0" smtClean="0">
                <a:latin typeface="宋体" pitchFamily="2" charset="-122"/>
                <a:cs typeface="Times New Roman" pitchFamily="18" charset="0"/>
              </a:rPr>
              <a:t>（续表）</a:t>
            </a:r>
            <a:endParaRPr kumimoji="0" lang="zh-CN" sz="1400" b="0" i="0" u="none" strike="noStrike" cap="none" normalizeH="0" baseline="0" dirty="0" smtClean="0">
              <a:ln>
                <a:noFill/>
              </a:ln>
              <a:solidFill>
                <a:schemeClr val="tx1"/>
              </a:solidFill>
              <a:effectLst/>
              <a:latin typeface="宋体" pitchFamily="2" charset="-122"/>
              <a:cs typeface="宋体" pitchFamily="2" charset="-122"/>
            </a:endParaRPr>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4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24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aphicFrame>
        <p:nvGraphicFramePr>
          <p:cNvPr id="13" name="表格 12"/>
          <p:cNvGraphicFramePr>
            <a:graphicFrameLocks noGrp="1"/>
          </p:cNvGraphicFramePr>
          <p:nvPr/>
        </p:nvGraphicFramePr>
        <p:xfrm>
          <a:off x="251520" y="1340768"/>
          <a:ext cx="8496943" cy="762000"/>
        </p:xfrm>
        <a:graphic>
          <a:graphicData uri="http://schemas.openxmlformats.org/drawingml/2006/table">
            <a:tbl>
              <a:tblPr/>
              <a:tblGrid>
                <a:gridCol w="8496943"/>
              </a:tblGrid>
              <a:tr h="574749">
                <a:tc>
                  <a:txBody>
                    <a:bodyPr/>
                    <a:lstStyle/>
                    <a:p>
                      <a:pPr marL="254000" indent="-254000" algn="l">
                        <a:spcAft>
                          <a:spcPts val="0"/>
                        </a:spcAft>
                        <a:tabLst>
                          <a:tab pos="933450" algn="l"/>
                        </a:tabLst>
                      </a:pPr>
                      <a:r>
                        <a:rPr lang="zh-CN" sz="1000" kern="100" dirty="0">
                          <a:latin typeface="宋体" pitchFamily="2" charset="-122"/>
                          <a:ea typeface="宋体" pitchFamily="2" charset="-122"/>
                          <a:cs typeface="Times New Roman"/>
                        </a:rPr>
                        <a:t>注：本工程改造扩建后，总面积达</a:t>
                      </a:r>
                      <a:r>
                        <a:rPr lang="en-US" sz="1000" kern="100" dirty="0">
                          <a:latin typeface="宋体" pitchFamily="2" charset="-122"/>
                          <a:ea typeface="宋体" pitchFamily="2" charset="-122"/>
                          <a:cs typeface="Times New Roman"/>
                        </a:rPr>
                        <a:t>98000 m</a:t>
                      </a:r>
                      <a:r>
                        <a:rPr lang="en-US" sz="1000" kern="100" baseline="30000" dirty="0">
                          <a:latin typeface="宋体" pitchFamily="2" charset="-122"/>
                          <a:ea typeface="宋体" pitchFamily="2" charset="-122"/>
                          <a:cs typeface="Times New Roman"/>
                        </a:rPr>
                        <a:t>2</a:t>
                      </a:r>
                      <a:r>
                        <a:rPr lang="zh-CN" sz="1000" kern="100" dirty="0">
                          <a:latin typeface="宋体" pitchFamily="2" charset="-122"/>
                          <a:ea typeface="宋体" pitchFamily="2" charset="-122"/>
                          <a:cs typeface="Times New Roman"/>
                        </a:rPr>
                        <a:t>，总客房数达</a:t>
                      </a:r>
                      <a:r>
                        <a:rPr lang="en-US" sz="1000" kern="100" dirty="0">
                          <a:latin typeface="宋体" pitchFamily="2" charset="-122"/>
                          <a:ea typeface="宋体" pitchFamily="2" charset="-122"/>
                          <a:cs typeface="Times New Roman"/>
                        </a:rPr>
                        <a:t>650</a:t>
                      </a:r>
                      <a:r>
                        <a:rPr lang="zh-CN" sz="1000" kern="100" dirty="0">
                          <a:latin typeface="宋体" pitchFamily="2" charset="-122"/>
                          <a:ea typeface="宋体" pitchFamily="2" charset="-122"/>
                          <a:cs typeface="Times New Roman"/>
                        </a:rPr>
                        <a:t>套，且会议功能大幅提高，故暂估员工</a:t>
                      </a:r>
                      <a:r>
                        <a:rPr lang="en-US" sz="1000" kern="100" dirty="0">
                          <a:latin typeface="宋体" pitchFamily="2" charset="-122"/>
                          <a:ea typeface="宋体" pitchFamily="2" charset="-122"/>
                          <a:cs typeface="Times New Roman"/>
                        </a:rPr>
                        <a:t>850</a:t>
                      </a:r>
                      <a:r>
                        <a:rPr lang="zh-CN" sz="1000" kern="100" dirty="0">
                          <a:latin typeface="宋体" pitchFamily="2" charset="-122"/>
                          <a:ea typeface="宋体" pitchFamily="2" charset="-122"/>
                          <a:cs typeface="Times New Roman"/>
                        </a:rPr>
                        <a:t>人。现该酒店员工为</a:t>
                      </a:r>
                      <a:r>
                        <a:rPr lang="en-US" sz="1000" kern="100" dirty="0">
                          <a:latin typeface="宋体" pitchFamily="2" charset="-122"/>
                          <a:ea typeface="宋体" pitchFamily="2" charset="-122"/>
                          <a:cs typeface="Times New Roman"/>
                        </a:rPr>
                        <a:t>700</a:t>
                      </a:r>
                      <a:r>
                        <a:rPr lang="zh-CN" sz="1000" kern="100" dirty="0">
                          <a:latin typeface="宋体" pitchFamily="2" charset="-122"/>
                          <a:ea typeface="宋体" pitchFamily="2" charset="-122"/>
                          <a:cs typeface="Times New Roman"/>
                        </a:rPr>
                        <a:t>人，改建完成后，需新增员工</a:t>
                      </a:r>
                      <a:r>
                        <a:rPr lang="en-US" sz="1000" kern="100" dirty="0">
                          <a:latin typeface="宋体" pitchFamily="2" charset="-122"/>
                          <a:ea typeface="宋体" pitchFamily="2" charset="-122"/>
                          <a:cs typeface="Times New Roman"/>
                        </a:rPr>
                        <a:t>150</a:t>
                      </a:r>
                      <a:r>
                        <a:rPr lang="zh-CN" sz="1000" kern="100" dirty="0">
                          <a:latin typeface="宋体" pitchFamily="2" charset="-122"/>
                          <a:ea typeface="宋体" pitchFamily="2" charset="-122"/>
                          <a:cs typeface="Times New Roman"/>
                        </a:rPr>
                        <a:t>人。故员工及行政办公用房暂估为</a:t>
                      </a:r>
                      <a:r>
                        <a:rPr lang="en-US" sz="1000" kern="100" dirty="0">
                          <a:latin typeface="宋体" pitchFamily="2" charset="-122"/>
                          <a:ea typeface="宋体" pitchFamily="2" charset="-122"/>
                          <a:cs typeface="Times New Roman"/>
                        </a:rPr>
                        <a:t>4500 m</a:t>
                      </a:r>
                      <a:r>
                        <a:rPr lang="en-US" sz="1000" kern="100" baseline="30000" dirty="0">
                          <a:latin typeface="宋体" pitchFamily="2" charset="-122"/>
                          <a:ea typeface="宋体" pitchFamily="2" charset="-122"/>
                          <a:cs typeface="Times New Roman"/>
                        </a:rPr>
                        <a:t>2</a:t>
                      </a:r>
                      <a:r>
                        <a:rPr lang="zh-CN" sz="1000" kern="100" dirty="0">
                          <a:latin typeface="宋体" pitchFamily="2" charset="-122"/>
                          <a:ea typeface="宋体" pitchFamily="2" charset="-122"/>
                          <a:cs typeface="Times New Roman"/>
                        </a:rPr>
                        <a:t>使用面积，月河</a:t>
                      </a:r>
                      <a:r>
                        <a:rPr lang="en-US" sz="1000" kern="100" dirty="0">
                          <a:latin typeface="宋体" pitchFamily="2" charset="-122"/>
                          <a:ea typeface="宋体" pitchFamily="2" charset="-122"/>
                          <a:cs typeface="Times New Roman"/>
                        </a:rPr>
                        <a:t>6800 m</a:t>
                      </a:r>
                      <a:r>
                        <a:rPr lang="en-US" sz="1000" kern="100" baseline="30000" dirty="0">
                          <a:latin typeface="宋体" pitchFamily="2" charset="-122"/>
                          <a:ea typeface="宋体" pitchFamily="2" charset="-122"/>
                          <a:cs typeface="Times New Roman"/>
                        </a:rPr>
                        <a:t>2</a:t>
                      </a:r>
                      <a:r>
                        <a:rPr lang="zh-CN" sz="1000" kern="100" dirty="0">
                          <a:latin typeface="宋体" pitchFamily="2" charset="-122"/>
                          <a:ea typeface="宋体" pitchFamily="2" charset="-122"/>
                          <a:cs typeface="Times New Roman"/>
                        </a:rPr>
                        <a:t>及安置面积，具体面积分配参阅原有建筑面积及相关设计指标设定；</a:t>
                      </a:r>
                    </a:p>
                    <a:p>
                      <a:pPr marL="254000" indent="-254000" algn="l">
                        <a:spcAft>
                          <a:spcPts val="0"/>
                        </a:spcAft>
                        <a:tabLst>
                          <a:tab pos="933450" algn="l"/>
                        </a:tabLst>
                      </a:pPr>
                      <a:r>
                        <a:rPr lang="en-US" sz="1000" kern="100" dirty="0">
                          <a:latin typeface="宋体" pitchFamily="2" charset="-122"/>
                          <a:ea typeface="宋体" pitchFamily="2" charset="-122"/>
                          <a:cs typeface="Times New Roman"/>
                        </a:rPr>
                        <a:t>    </a:t>
                      </a:r>
                      <a:r>
                        <a:rPr lang="zh-CN" sz="1000" kern="100" dirty="0">
                          <a:latin typeface="宋体" pitchFamily="2" charset="-122"/>
                          <a:ea typeface="宋体" pitchFamily="2" charset="-122"/>
                          <a:cs typeface="Times New Roman"/>
                        </a:rPr>
                        <a:t>酒店现有部门设置及人员配备：①行政办（</a:t>
                      </a:r>
                      <a:r>
                        <a:rPr lang="en-US" sz="1000" kern="100" dirty="0">
                          <a:latin typeface="宋体" pitchFamily="2" charset="-122"/>
                          <a:ea typeface="宋体" pitchFamily="2" charset="-122"/>
                          <a:cs typeface="Times New Roman"/>
                        </a:rPr>
                        <a:t>4</a:t>
                      </a:r>
                      <a:r>
                        <a:rPr lang="zh-CN" sz="1000" kern="100" dirty="0">
                          <a:latin typeface="宋体" pitchFamily="2" charset="-122"/>
                          <a:ea typeface="宋体" pitchFamily="2" charset="-122"/>
                          <a:cs typeface="Times New Roman"/>
                        </a:rPr>
                        <a:t>女</a:t>
                      </a:r>
                      <a:r>
                        <a:rPr lang="en-US" sz="1000" kern="100" dirty="0">
                          <a:latin typeface="宋体" pitchFamily="2" charset="-122"/>
                          <a:ea typeface="宋体" pitchFamily="2" charset="-122"/>
                          <a:cs typeface="Times New Roman"/>
                        </a:rPr>
                        <a:t>3</a:t>
                      </a:r>
                      <a:r>
                        <a:rPr lang="zh-CN" sz="1000" kern="100" dirty="0">
                          <a:latin typeface="宋体" pitchFamily="2" charset="-122"/>
                          <a:ea typeface="宋体" pitchFamily="2" charset="-122"/>
                          <a:cs typeface="Times New Roman"/>
                        </a:rPr>
                        <a:t>男）；②人力资源部（</a:t>
                      </a:r>
                      <a:r>
                        <a:rPr lang="en-US" sz="1000" kern="100" dirty="0">
                          <a:latin typeface="宋体" pitchFamily="2" charset="-122"/>
                          <a:ea typeface="宋体" pitchFamily="2" charset="-122"/>
                          <a:cs typeface="Times New Roman"/>
                        </a:rPr>
                        <a:t>10</a:t>
                      </a:r>
                      <a:r>
                        <a:rPr lang="zh-CN" sz="1000" kern="100" dirty="0">
                          <a:latin typeface="宋体" pitchFamily="2" charset="-122"/>
                          <a:ea typeface="宋体" pitchFamily="2" charset="-122"/>
                          <a:cs typeface="Times New Roman"/>
                        </a:rPr>
                        <a:t>女</a:t>
                      </a:r>
                      <a:r>
                        <a:rPr lang="en-US" sz="1000" kern="100" dirty="0">
                          <a:latin typeface="宋体" pitchFamily="2" charset="-122"/>
                          <a:ea typeface="宋体" pitchFamily="2" charset="-122"/>
                          <a:cs typeface="Times New Roman"/>
                        </a:rPr>
                        <a:t>7</a:t>
                      </a:r>
                      <a:r>
                        <a:rPr lang="zh-CN" sz="1000" kern="100" dirty="0">
                          <a:latin typeface="宋体" pitchFamily="2" charset="-122"/>
                          <a:ea typeface="宋体" pitchFamily="2" charset="-122"/>
                          <a:cs typeface="Times New Roman"/>
                        </a:rPr>
                        <a:t>男）；③采购部（</a:t>
                      </a:r>
                      <a:r>
                        <a:rPr lang="en-US" sz="1000" kern="100" dirty="0">
                          <a:latin typeface="宋体" pitchFamily="2" charset="-122"/>
                          <a:ea typeface="宋体" pitchFamily="2" charset="-122"/>
                          <a:cs typeface="Times New Roman"/>
                        </a:rPr>
                        <a:t>1</a:t>
                      </a:r>
                      <a:r>
                        <a:rPr lang="zh-CN" sz="1000" kern="100" dirty="0">
                          <a:latin typeface="宋体" pitchFamily="2" charset="-122"/>
                          <a:ea typeface="宋体" pitchFamily="2" charset="-122"/>
                          <a:cs typeface="Times New Roman"/>
                        </a:rPr>
                        <a:t>女</a:t>
                      </a:r>
                      <a:r>
                        <a:rPr lang="en-US" sz="1000" kern="100" dirty="0">
                          <a:latin typeface="宋体" pitchFamily="2" charset="-122"/>
                          <a:ea typeface="宋体" pitchFamily="2" charset="-122"/>
                          <a:cs typeface="Times New Roman"/>
                        </a:rPr>
                        <a:t>3</a:t>
                      </a:r>
                      <a:r>
                        <a:rPr lang="zh-CN" sz="1000" kern="100" dirty="0">
                          <a:latin typeface="宋体" pitchFamily="2" charset="-122"/>
                          <a:ea typeface="宋体" pitchFamily="2" charset="-122"/>
                          <a:cs typeface="Times New Roman"/>
                        </a:rPr>
                        <a:t>男）；④前厅部（</a:t>
                      </a:r>
                      <a:r>
                        <a:rPr lang="en-US" sz="1000" kern="100" dirty="0">
                          <a:latin typeface="宋体" pitchFamily="2" charset="-122"/>
                          <a:ea typeface="宋体" pitchFamily="2" charset="-122"/>
                          <a:cs typeface="Times New Roman"/>
                        </a:rPr>
                        <a:t>51</a:t>
                      </a:r>
                      <a:r>
                        <a:rPr lang="zh-CN" sz="1000" kern="100" dirty="0">
                          <a:latin typeface="宋体" pitchFamily="2" charset="-122"/>
                          <a:ea typeface="宋体" pitchFamily="2" charset="-122"/>
                          <a:cs typeface="Times New Roman"/>
                        </a:rPr>
                        <a:t>女</a:t>
                      </a:r>
                      <a:r>
                        <a:rPr lang="en-US" sz="1000" kern="100" dirty="0">
                          <a:latin typeface="宋体" pitchFamily="2" charset="-122"/>
                          <a:ea typeface="宋体" pitchFamily="2" charset="-122"/>
                          <a:cs typeface="Times New Roman"/>
                        </a:rPr>
                        <a:t>50</a:t>
                      </a:r>
                      <a:r>
                        <a:rPr lang="zh-CN" sz="1000" kern="100" dirty="0">
                          <a:latin typeface="宋体" pitchFamily="2" charset="-122"/>
                          <a:ea typeface="宋体" pitchFamily="2" charset="-122"/>
                          <a:cs typeface="Times New Roman"/>
                        </a:rPr>
                        <a:t>男）；⑤管家部（</a:t>
                      </a:r>
                      <a:r>
                        <a:rPr lang="en-US" sz="1000" kern="100" dirty="0">
                          <a:latin typeface="宋体" pitchFamily="2" charset="-122"/>
                          <a:ea typeface="宋体" pitchFamily="2" charset="-122"/>
                          <a:cs typeface="Times New Roman"/>
                        </a:rPr>
                        <a:t>138</a:t>
                      </a:r>
                      <a:r>
                        <a:rPr lang="zh-CN" sz="1000" kern="100" dirty="0">
                          <a:latin typeface="宋体" pitchFamily="2" charset="-122"/>
                          <a:ea typeface="宋体" pitchFamily="2" charset="-122"/>
                          <a:cs typeface="Times New Roman"/>
                        </a:rPr>
                        <a:t>女</a:t>
                      </a:r>
                      <a:r>
                        <a:rPr lang="en-US" sz="1000" kern="100" dirty="0">
                          <a:latin typeface="宋体" pitchFamily="2" charset="-122"/>
                          <a:ea typeface="宋体" pitchFamily="2" charset="-122"/>
                          <a:cs typeface="Times New Roman"/>
                        </a:rPr>
                        <a:t>30</a:t>
                      </a:r>
                      <a:r>
                        <a:rPr lang="zh-CN" sz="1000" kern="100" dirty="0">
                          <a:latin typeface="宋体" pitchFamily="2" charset="-122"/>
                          <a:ea typeface="宋体" pitchFamily="2" charset="-122"/>
                          <a:cs typeface="Times New Roman"/>
                        </a:rPr>
                        <a:t>男）；⑥保安部（</a:t>
                      </a:r>
                      <a:r>
                        <a:rPr lang="en-US" sz="1000" kern="100" dirty="0">
                          <a:latin typeface="宋体" pitchFamily="2" charset="-122"/>
                          <a:ea typeface="宋体" pitchFamily="2" charset="-122"/>
                          <a:cs typeface="Times New Roman"/>
                        </a:rPr>
                        <a:t>3</a:t>
                      </a:r>
                      <a:r>
                        <a:rPr lang="zh-CN" sz="1000" kern="100" dirty="0">
                          <a:latin typeface="宋体" pitchFamily="2" charset="-122"/>
                          <a:ea typeface="宋体" pitchFamily="2" charset="-122"/>
                          <a:cs typeface="Times New Roman"/>
                        </a:rPr>
                        <a:t>女</a:t>
                      </a:r>
                      <a:r>
                        <a:rPr lang="en-US" sz="1000" kern="100" dirty="0">
                          <a:latin typeface="宋体" pitchFamily="2" charset="-122"/>
                          <a:ea typeface="宋体" pitchFamily="2" charset="-122"/>
                          <a:cs typeface="Times New Roman"/>
                        </a:rPr>
                        <a:t>38</a:t>
                      </a:r>
                      <a:r>
                        <a:rPr lang="zh-CN" sz="1000" kern="100" dirty="0">
                          <a:latin typeface="宋体" pitchFamily="2" charset="-122"/>
                          <a:ea typeface="宋体" pitchFamily="2" charset="-122"/>
                          <a:cs typeface="Times New Roman"/>
                        </a:rPr>
                        <a:t>男）；⑦工程部（</a:t>
                      </a:r>
                      <a:r>
                        <a:rPr lang="en-US" sz="1000" kern="100" dirty="0">
                          <a:latin typeface="宋体" pitchFamily="2" charset="-122"/>
                          <a:ea typeface="宋体" pitchFamily="2" charset="-122"/>
                          <a:cs typeface="Times New Roman"/>
                        </a:rPr>
                        <a:t>3</a:t>
                      </a:r>
                      <a:r>
                        <a:rPr lang="zh-CN" sz="1000" kern="100" dirty="0">
                          <a:latin typeface="宋体" pitchFamily="2" charset="-122"/>
                          <a:ea typeface="宋体" pitchFamily="2" charset="-122"/>
                          <a:cs typeface="Times New Roman"/>
                        </a:rPr>
                        <a:t>女</a:t>
                      </a:r>
                      <a:r>
                        <a:rPr lang="en-US" sz="1000" kern="100" dirty="0">
                          <a:latin typeface="宋体" pitchFamily="2" charset="-122"/>
                          <a:ea typeface="宋体" pitchFamily="2" charset="-122"/>
                          <a:cs typeface="Times New Roman"/>
                        </a:rPr>
                        <a:t>50</a:t>
                      </a:r>
                      <a:r>
                        <a:rPr lang="zh-CN" sz="1000" kern="100" dirty="0">
                          <a:latin typeface="宋体" pitchFamily="2" charset="-122"/>
                          <a:ea typeface="宋体" pitchFamily="2" charset="-122"/>
                          <a:cs typeface="Times New Roman"/>
                        </a:rPr>
                        <a:t>男）；⑧营业部（</a:t>
                      </a:r>
                      <a:r>
                        <a:rPr lang="en-US" sz="1000" kern="100" dirty="0">
                          <a:latin typeface="宋体" pitchFamily="2" charset="-122"/>
                          <a:ea typeface="宋体" pitchFamily="2" charset="-122"/>
                          <a:cs typeface="Times New Roman"/>
                        </a:rPr>
                        <a:t>10</a:t>
                      </a:r>
                      <a:r>
                        <a:rPr lang="zh-CN" sz="1000" kern="100" dirty="0">
                          <a:latin typeface="宋体" pitchFamily="2" charset="-122"/>
                          <a:ea typeface="宋体" pitchFamily="2" charset="-122"/>
                          <a:cs typeface="Times New Roman"/>
                        </a:rPr>
                        <a:t>女</a:t>
                      </a:r>
                      <a:r>
                        <a:rPr lang="en-US" sz="1000" kern="100" dirty="0">
                          <a:latin typeface="宋体" pitchFamily="2" charset="-122"/>
                          <a:ea typeface="宋体" pitchFamily="2" charset="-122"/>
                          <a:cs typeface="Times New Roman"/>
                        </a:rPr>
                        <a:t>2</a:t>
                      </a:r>
                      <a:r>
                        <a:rPr lang="zh-CN" sz="1000" kern="100" dirty="0">
                          <a:latin typeface="宋体" pitchFamily="2" charset="-122"/>
                          <a:ea typeface="宋体" pitchFamily="2" charset="-122"/>
                          <a:cs typeface="Times New Roman"/>
                        </a:rPr>
                        <a:t>男）；⑨餐饮部（</a:t>
                      </a:r>
                      <a:r>
                        <a:rPr lang="en-US" sz="1000" kern="100" dirty="0">
                          <a:latin typeface="宋体" pitchFamily="2" charset="-122"/>
                          <a:ea typeface="宋体" pitchFamily="2" charset="-122"/>
                          <a:cs typeface="Times New Roman"/>
                        </a:rPr>
                        <a:t>113</a:t>
                      </a:r>
                      <a:r>
                        <a:rPr lang="zh-CN" sz="1000" kern="100" dirty="0">
                          <a:latin typeface="宋体" pitchFamily="2" charset="-122"/>
                          <a:ea typeface="宋体" pitchFamily="2" charset="-122"/>
                          <a:cs typeface="Times New Roman"/>
                        </a:rPr>
                        <a:t>女</a:t>
                      </a:r>
                      <a:r>
                        <a:rPr lang="en-US" sz="1000" kern="100" dirty="0">
                          <a:latin typeface="宋体" pitchFamily="2" charset="-122"/>
                          <a:ea typeface="宋体" pitchFamily="2" charset="-122"/>
                          <a:cs typeface="Times New Roman"/>
                        </a:rPr>
                        <a:t>132</a:t>
                      </a:r>
                      <a:r>
                        <a:rPr lang="zh-CN" sz="1000" kern="100" dirty="0">
                          <a:latin typeface="宋体" pitchFamily="2" charset="-122"/>
                          <a:ea typeface="宋体" pitchFamily="2" charset="-122"/>
                          <a:cs typeface="Times New Roman"/>
                        </a:rPr>
                        <a:t>男）；⑩财务部（</a:t>
                      </a:r>
                      <a:r>
                        <a:rPr lang="en-US" sz="1000" kern="100" dirty="0">
                          <a:latin typeface="宋体" pitchFamily="2" charset="-122"/>
                          <a:ea typeface="宋体" pitchFamily="2" charset="-122"/>
                          <a:cs typeface="Times New Roman"/>
                        </a:rPr>
                        <a:t>31</a:t>
                      </a:r>
                      <a:r>
                        <a:rPr lang="zh-CN" sz="1000" kern="100" dirty="0">
                          <a:latin typeface="宋体" pitchFamily="2" charset="-122"/>
                          <a:ea typeface="宋体" pitchFamily="2" charset="-122"/>
                          <a:cs typeface="Times New Roman"/>
                        </a:rPr>
                        <a:t>女</a:t>
                      </a:r>
                      <a:r>
                        <a:rPr lang="en-US" sz="1000" kern="100" dirty="0">
                          <a:latin typeface="宋体" pitchFamily="2" charset="-122"/>
                          <a:ea typeface="宋体" pitchFamily="2" charset="-122"/>
                          <a:cs typeface="Times New Roman"/>
                        </a:rPr>
                        <a:t>18</a:t>
                      </a:r>
                      <a:r>
                        <a:rPr lang="zh-CN" sz="1000" kern="100" dirty="0">
                          <a:latin typeface="宋体" pitchFamily="2" charset="-122"/>
                          <a:ea typeface="宋体" pitchFamily="2" charset="-122"/>
                          <a:cs typeface="Times New Roman"/>
                        </a:rPr>
                        <a:t>男）；总计</a:t>
                      </a:r>
                      <a:r>
                        <a:rPr lang="en-US" sz="1000" kern="100" dirty="0">
                          <a:latin typeface="宋体" pitchFamily="2" charset="-122"/>
                          <a:ea typeface="宋体" pitchFamily="2" charset="-122"/>
                          <a:cs typeface="Times New Roman"/>
                        </a:rPr>
                        <a:t>367</a:t>
                      </a:r>
                      <a:r>
                        <a:rPr lang="zh-CN" sz="1000" kern="100" dirty="0">
                          <a:latin typeface="宋体" pitchFamily="2" charset="-122"/>
                          <a:ea typeface="宋体" pitchFamily="2" charset="-122"/>
                          <a:cs typeface="Times New Roman"/>
                        </a:rPr>
                        <a:t>女</a:t>
                      </a:r>
                      <a:r>
                        <a:rPr lang="en-US" sz="1000" kern="100" dirty="0">
                          <a:latin typeface="宋体" pitchFamily="2" charset="-122"/>
                          <a:ea typeface="宋体" pitchFamily="2" charset="-122"/>
                          <a:cs typeface="Times New Roman"/>
                        </a:rPr>
                        <a:t>333</a:t>
                      </a:r>
                      <a:r>
                        <a:rPr lang="zh-CN" sz="1000" kern="100" dirty="0" smtClean="0">
                          <a:latin typeface="宋体" pitchFamily="2" charset="-122"/>
                          <a:ea typeface="宋体" pitchFamily="2" charset="-122"/>
                          <a:cs typeface="Times New Roman"/>
                        </a:rPr>
                        <a:t>男</a:t>
                      </a:r>
                      <a:r>
                        <a:rPr lang="zh-CN" altLang="en-US" sz="1000" kern="100" dirty="0" smtClean="0">
                          <a:latin typeface="宋体" pitchFamily="2" charset="-122"/>
                          <a:ea typeface="宋体" pitchFamily="2" charset="-122"/>
                          <a:cs typeface="Times New Roman"/>
                        </a:rPr>
                        <a:t>。</a:t>
                      </a:r>
                      <a:endParaRPr lang="zh-CN" sz="1000" kern="100" dirty="0">
                        <a:latin typeface="宋体" pitchFamily="2" charset="-122"/>
                        <a:ea typeface="宋体" pitchFamily="2" charset="-122"/>
                        <a:cs typeface="Times New Roman"/>
                      </a:endParaRPr>
                    </a:p>
                  </a:txBody>
                  <a:tcPr marL="41706" marR="41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aphicFrame>
        <p:nvGraphicFramePr>
          <p:cNvPr id="15" name="表格 14"/>
          <p:cNvGraphicFramePr>
            <a:graphicFrameLocks noGrp="1"/>
          </p:cNvGraphicFramePr>
          <p:nvPr/>
        </p:nvGraphicFramePr>
        <p:xfrm>
          <a:off x="251520" y="2132856"/>
          <a:ext cx="8496942" cy="2998994"/>
        </p:xfrm>
        <a:graphic>
          <a:graphicData uri="http://schemas.openxmlformats.org/drawingml/2006/table">
            <a:tbl>
              <a:tblPr/>
              <a:tblGrid>
                <a:gridCol w="1316860"/>
                <a:gridCol w="1316860"/>
                <a:gridCol w="1038688"/>
                <a:gridCol w="1200977"/>
                <a:gridCol w="1691495"/>
                <a:gridCol w="1139976"/>
                <a:gridCol w="792086"/>
              </a:tblGrid>
              <a:tr h="432048">
                <a:tc gridSpan="2">
                  <a:txBody>
                    <a:bodyPr/>
                    <a:lstStyle/>
                    <a:p>
                      <a:pPr algn="ctr">
                        <a:lnSpc>
                          <a:spcPct val="150000"/>
                        </a:lnSpc>
                        <a:spcAft>
                          <a:spcPts val="0"/>
                        </a:spcAft>
                        <a:tabLst>
                          <a:tab pos="933450" algn="l"/>
                        </a:tabLst>
                      </a:pPr>
                      <a:r>
                        <a:rPr lang="zh-CN" sz="1100" kern="100" dirty="0">
                          <a:latin typeface="宋体" pitchFamily="2" charset="-122"/>
                          <a:ea typeface="宋体" pitchFamily="2" charset="-122"/>
                          <a:cs typeface="Times New Roman"/>
                        </a:rPr>
                        <a:t>现有建筑功能</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tabLst>
                          <a:tab pos="933450" algn="l"/>
                        </a:tabLst>
                      </a:pPr>
                      <a:r>
                        <a:rPr lang="zh-CN" sz="1100" kern="100" dirty="0">
                          <a:latin typeface="宋体" pitchFamily="2" charset="-122"/>
                          <a:ea typeface="宋体" pitchFamily="2" charset="-122"/>
                          <a:cs typeface="Times New Roman"/>
                        </a:rPr>
                        <a:t>现有建筑面积（</a:t>
                      </a:r>
                      <a:r>
                        <a:rPr lang="en-US" sz="1100" kern="100" dirty="0">
                          <a:latin typeface="宋体" pitchFamily="2" charset="-122"/>
                          <a:ea typeface="宋体" pitchFamily="2" charset="-122"/>
                          <a:cs typeface="Times New Roman"/>
                        </a:rPr>
                        <a:t>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100" kern="100" dirty="0">
                          <a:latin typeface="宋体" pitchFamily="2" charset="-122"/>
                          <a:ea typeface="宋体" pitchFamily="2" charset="-122"/>
                          <a:cs typeface="Times New Roman"/>
                        </a:rPr>
                        <a:t>备注</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100" kern="100">
                          <a:latin typeface="宋体" pitchFamily="2" charset="-122"/>
                          <a:ea typeface="宋体" pitchFamily="2" charset="-122"/>
                          <a:cs typeface="Times New Roman"/>
                        </a:rPr>
                        <a:t>扩建后建筑功能</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100" kern="100">
                          <a:latin typeface="宋体" pitchFamily="2" charset="-122"/>
                          <a:ea typeface="宋体" pitchFamily="2" charset="-122"/>
                          <a:cs typeface="Times New Roman"/>
                        </a:rPr>
                        <a:t>扩建后建筑面积</a:t>
                      </a:r>
                    </a:p>
                    <a:p>
                      <a:pPr algn="ctr">
                        <a:lnSpc>
                          <a:spcPct val="150000"/>
                        </a:lnSpc>
                        <a:spcAft>
                          <a:spcPts val="0"/>
                        </a:spcAft>
                        <a:tabLst>
                          <a:tab pos="933450" algn="l"/>
                        </a:tabLst>
                      </a:pPr>
                      <a:r>
                        <a:rPr lang="zh-CN" sz="1100" kern="100">
                          <a:latin typeface="宋体" pitchFamily="2" charset="-122"/>
                          <a:ea typeface="宋体" pitchFamily="2" charset="-122"/>
                          <a:cs typeface="Times New Roman"/>
                        </a:rPr>
                        <a:t>（</a:t>
                      </a:r>
                      <a:r>
                        <a:rPr lang="en-US" sz="1100" kern="100">
                          <a:latin typeface="宋体" pitchFamily="2" charset="-122"/>
                          <a:ea typeface="宋体" pitchFamily="2" charset="-122"/>
                          <a:cs typeface="Times New Roman"/>
                        </a:rPr>
                        <a:t>m</a:t>
                      </a:r>
                      <a:r>
                        <a:rPr lang="en-US" sz="1100" kern="100" baseline="300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100" kern="100" dirty="0">
                          <a:latin typeface="宋体" pitchFamily="2" charset="-122"/>
                          <a:ea typeface="宋体" pitchFamily="2" charset="-122"/>
                          <a:cs typeface="Times New Roman"/>
                        </a:rPr>
                        <a:t>备注</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522">
                <a:tc gridSpan="7">
                  <a:txBody>
                    <a:bodyPr/>
                    <a:lstStyle/>
                    <a:p>
                      <a:pPr algn="l">
                        <a:lnSpc>
                          <a:spcPct val="150000"/>
                        </a:lnSpc>
                        <a:spcAft>
                          <a:spcPts val="0"/>
                        </a:spcAft>
                        <a:tabLst>
                          <a:tab pos="933450" algn="l"/>
                        </a:tabLst>
                      </a:pPr>
                      <a:r>
                        <a:rPr lang="zh-CN" sz="1100" kern="100" dirty="0">
                          <a:latin typeface="宋体" pitchFamily="2" charset="-122"/>
                          <a:ea typeface="宋体" pitchFamily="2" charset="-122"/>
                          <a:cs typeface="Times New Roman"/>
                        </a:rPr>
                        <a:t>（七）平拼接用房</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93522">
                <a:tc rowSpan="2">
                  <a:txBody>
                    <a:bodyPr/>
                    <a:lstStyle/>
                    <a:p>
                      <a:pPr algn="ctr">
                        <a:lnSpc>
                          <a:spcPct val="150000"/>
                        </a:lnSpc>
                        <a:spcAft>
                          <a:spcPts val="0"/>
                        </a:spcAft>
                        <a:tabLst>
                          <a:tab pos="933450" algn="l"/>
                        </a:tabLst>
                      </a:pPr>
                      <a:r>
                        <a:rPr lang="zh-CN" sz="1100" kern="100">
                          <a:latin typeface="宋体" pitchFamily="2" charset="-122"/>
                          <a:ea typeface="宋体" pitchFamily="2" charset="-122"/>
                          <a:cs typeface="Times New Roman"/>
                        </a:rPr>
                        <a:t>名品街用房</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100" kern="100" dirty="0">
                          <a:latin typeface="宋体" pitchFamily="2" charset="-122"/>
                          <a:ea typeface="宋体" pitchFamily="2" charset="-122"/>
                          <a:cs typeface="Times New Roman"/>
                        </a:rPr>
                        <a:t>商场</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dirty="0">
                          <a:latin typeface="宋体" pitchFamily="2" charset="-122"/>
                          <a:ea typeface="宋体" pitchFamily="2" charset="-122"/>
                          <a:cs typeface="Times New Roman"/>
                        </a:rPr>
                        <a:t>260</a:t>
                      </a:r>
                      <a:endParaRPr lang="zh-CN" sz="1100" kern="100" dirty="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100" kern="100">
                          <a:latin typeface="宋体" pitchFamily="2" charset="-122"/>
                          <a:ea typeface="宋体" pitchFamily="2" charset="-122"/>
                          <a:cs typeface="Times New Roman"/>
                        </a:rPr>
                        <a:t>名品街</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a:latin typeface="宋体" pitchFamily="2" charset="-122"/>
                          <a:ea typeface="宋体" pitchFamily="2" charset="-122"/>
                          <a:cs typeface="Times New Roman"/>
                        </a:rPr>
                        <a:t>3000</a:t>
                      </a:r>
                      <a:endParaRPr lang="zh-CN"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4086">
                <a:tc vMerge="1">
                  <a:txBody>
                    <a:bodyPr/>
                    <a:lstStyle/>
                    <a:p>
                      <a:endParaRPr lang="zh-CN" altLang="en-US"/>
                    </a:p>
                  </a:txBody>
                  <a:tcPr/>
                </a:tc>
                <a:tc>
                  <a:txBody>
                    <a:bodyPr/>
                    <a:lstStyle/>
                    <a:p>
                      <a:pPr algn="l">
                        <a:lnSpc>
                          <a:spcPct val="150000"/>
                        </a:lnSpc>
                        <a:spcAft>
                          <a:spcPts val="0"/>
                        </a:spcAft>
                        <a:tabLst>
                          <a:tab pos="933450" algn="l"/>
                        </a:tabLst>
                      </a:pPr>
                      <a:r>
                        <a:rPr lang="zh-CN" sz="1100" kern="100" dirty="0">
                          <a:latin typeface="宋体" pitchFamily="2" charset="-122"/>
                          <a:ea typeface="宋体" pitchFamily="2" charset="-122"/>
                          <a:cs typeface="Times New Roman"/>
                        </a:rPr>
                        <a:t>其他</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dirty="0">
                          <a:latin typeface="宋体" pitchFamily="2" charset="-122"/>
                          <a:ea typeface="宋体" pitchFamily="2" charset="-122"/>
                          <a:cs typeface="Times New Roman"/>
                        </a:rPr>
                        <a:t>130</a:t>
                      </a:r>
                      <a:endParaRPr lang="zh-CN" sz="1100" kern="100" dirty="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100" kern="100" dirty="0">
                          <a:latin typeface="宋体" pitchFamily="2" charset="-122"/>
                          <a:ea typeface="宋体" pitchFamily="2" charset="-122"/>
                          <a:cs typeface="Times New Roman"/>
                        </a:rPr>
                        <a:t>其他配套设施（交通、卫生、服务、设备用房等）</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100" kern="100">
                          <a:latin typeface="宋体" pitchFamily="2" charset="-122"/>
                          <a:ea typeface="宋体" pitchFamily="2" charset="-122"/>
                          <a:cs typeface="Times New Roman"/>
                        </a:rPr>
                        <a:t>1500</a:t>
                      </a:r>
                      <a:endParaRPr lang="zh-CN"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522">
                <a:tc gridSpan="2">
                  <a:txBody>
                    <a:bodyPr/>
                    <a:lstStyle/>
                    <a:p>
                      <a:pPr algn="ctr">
                        <a:lnSpc>
                          <a:spcPct val="150000"/>
                        </a:lnSpc>
                        <a:spcAft>
                          <a:spcPts val="0"/>
                        </a:spcAft>
                        <a:tabLst>
                          <a:tab pos="933450" algn="l"/>
                        </a:tabLst>
                      </a:pPr>
                      <a:r>
                        <a:rPr lang="zh-CN" sz="1100" kern="100">
                          <a:latin typeface="宋体" pitchFamily="2" charset="-122"/>
                          <a:ea typeface="宋体" pitchFamily="2" charset="-122"/>
                          <a:cs typeface="Times New Roman"/>
                        </a:rPr>
                        <a:t>建筑面积小计（</a:t>
                      </a:r>
                      <a:r>
                        <a:rPr lang="en-US" sz="1100" kern="100">
                          <a:latin typeface="宋体" pitchFamily="2" charset="-122"/>
                          <a:ea typeface="宋体" pitchFamily="2" charset="-122"/>
                          <a:cs typeface="Times New Roman"/>
                        </a:rPr>
                        <a:t>m</a:t>
                      </a:r>
                      <a:r>
                        <a:rPr lang="en-US" sz="1100" kern="100" baseline="300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tabLst>
                          <a:tab pos="933450" algn="l"/>
                        </a:tabLst>
                      </a:pPr>
                      <a:r>
                        <a:rPr lang="en-US" sz="1100" kern="100">
                          <a:latin typeface="宋体" pitchFamily="2" charset="-122"/>
                          <a:ea typeface="宋体" pitchFamily="2" charset="-122"/>
                          <a:cs typeface="Times New Roman"/>
                        </a:rPr>
                        <a:t>390</a:t>
                      </a:r>
                      <a:endParaRPr lang="zh-CN"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endParaRPr lang="en-US" sz="1100" kern="100" dirty="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endParaRPr lang="en-US" sz="1100" kern="100" dirty="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608">
                <a:tc gridSpan="7">
                  <a:txBody>
                    <a:bodyPr/>
                    <a:lstStyle/>
                    <a:p>
                      <a:pPr marL="254000" indent="-254000" algn="l">
                        <a:lnSpc>
                          <a:spcPct val="150000"/>
                        </a:lnSpc>
                        <a:spcAft>
                          <a:spcPts val="0"/>
                        </a:spcAft>
                        <a:tabLst>
                          <a:tab pos="933450" algn="l"/>
                        </a:tabLst>
                      </a:pPr>
                      <a:r>
                        <a:rPr lang="zh-CN" sz="1100" kern="100" dirty="0">
                          <a:latin typeface="宋体" pitchFamily="2" charset="-122"/>
                          <a:ea typeface="宋体" pitchFamily="2" charset="-122"/>
                          <a:cs typeface="Times New Roman"/>
                        </a:rPr>
                        <a:t>注：（</a:t>
                      </a:r>
                      <a:r>
                        <a:rPr lang="en-US" sz="1100" kern="100" dirty="0">
                          <a:latin typeface="宋体" pitchFamily="2" charset="-122"/>
                          <a:ea typeface="宋体" pitchFamily="2" charset="-122"/>
                          <a:cs typeface="Times New Roman"/>
                        </a:rPr>
                        <a:t>1</a:t>
                      </a:r>
                      <a:r>
                        <a:rPr lang="zh-CN" sz="1100" kern="100" dirty="0">
                          <a:latin typeface="宋体" pitchFamily="2" charset="-122"/>
                          <a:ea typeface="宋体" pitchFamily="2" charset="-122"/>
                          <a:cs typeface="Times New Roman"/>
                        </a:rPr>
                        <a:t>）在基地西侧沿杭大路，设置名品一条街，引入国际一流品牌专卖店，内容涉及咖啡吧</a:t>
                      </a:r>
                      <a:r>
                        <a:rPr lang="en-US" sz="1100" kern="100" dirty="0">
                          <a:latin typeface="宋体" pitchFamily="2" charset="-122"/>
                          <a:ea typeface="宋体" pitchFamily="2" charset="-122"/>
                          <a:cs typeface="Times New Roman"/>
                        </a:rPr>
                        <a:t>/</a:t>
                      </a:r>
                      <a:r>
                        <a:rPr lang="zh-CN" sz="1100" kern="100" dirty="0">
                          <a:latin typeface="宋体" pitchFamily="2" charset="-122"/>
                          <a:ea typeface="宋体" pitchFamily="2" charset="-122"/>
                          <a:cs typeface="Times New Roman"/>
                        </a:rPr>
                        <a:t>茶馆、休闲、服装、饰品、箱包等种类。该功能区设计应合理布局，既要吸引社会高端客源，又要保证酒店客人使用的便捷性，同时要确保酒店环境的安全和静谧；</a:t>
                      </a:r>
                    </a:p>
                    <a:p>
                      <a:pPr marL="263525" indent="-63500" algn="l">
                        <a:lnSpc>
                          <a:spcPct val="150000"/>
                        </a:lnSpc>
                        <a:spcAft>
                          <a:spcPts val="0"/>
                        </a:spcAft>
                        <a:tabLst>
                          <a:tab pos="933450" algn="l"/>
                        </a:tabLst>
                      </a:pP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）充分利用基地西侧的沿街场地，统一布置各类绿化、小品，营造休闲广场的气氛，在室外广场可适当布置临时餐位</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634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Rectangle 1"/>
          <p:cNvSpPr>
            <a:spLocks noChangeArrowheads="1"/>
          </p:cNvSpPr>
          <p:nvPr/>
        </p:nvSpPr>
        <p:spPr bwMode="auto">
          <a:xfrm>
            <a:off x="323528" y="965340"/>
            <a:ext cx="412164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tabLst>
                <a:tab pos="933450" algn="l"/>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示例</a:t>
            </a:r>
            <a:r>
              <a:rPr kumimoji="0" lang="en-US" altLang="zh-CN"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1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表</a:t>
            </a:r>
            <a:r>
              <a:rPr kumimoji="0" lang="en-US" altLang="zh-CN" sz="1400" b="0" i="0" u="none" strike="noStrike" cap="none" normalizeH="0" baseline="0" dirty="0" smtClean="0">
                <a:ln>
                  <a:noFill/>
                </a:ln>
                <a:solidFill>
                  <a:schemeClr val="tx1"/>
                </a:solidFill>
                <a:effectLst/>
                <a:latin typeface="宋体" pitchFamily="2" charset="-122"/>
                <a:cs typeface="Times New Roman" pitchFamily="18" charset="0"/>
              </a:rPr>
              <a:t>2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主要改扩建子项面积汇总</a:t>
            </a:r>
            <a:r>
              <a:rPr kumimoji="0" lang="zh-CN" sz="1400" b="0" i="0" u="none" strike="noStrike" cap="none" normalizeH="0" baseline="0" dirty="0" smtClean="0">
                <a:ln>
                  <a:noFill/>
                </a:ln>
                <a:solidFill>
                  <a:schemeClr val="tx1"/>
                </a:solidFill>
                <a:effectLst/>
                <a:latin typeface="宋体" pitchFamily="2" charset="-122"/>
                <a:cs typeface="Times New Roman" pitchFamily="18" charset="0"/>
              </a:rPr>
              <a:t>表</a:t>
            </a:r>
            <a:r>
              <a:rPr lang="zh-CN" altLang="en-US" sz="1400" dirty="0" smtClean="0">
                <a:latin typeface="宋体" pitchFamily="2" charset="-122"/>
                <a:cs typeface="Times New Roman" pitchFamily="18" charset="0"/>
              </a:rPr>
              <a:t>（续表）</a:t>
            </a:r>
            <a:endParaRPr kumimoji="0" lang="zh-CN" sz="1400" b="0" i="0" u="none" strike="noStrike" cap="none" normalizeH="0" baseline="0" dirty="0" smtClean="0">
              <a:ln>
                <a:noFill/>
              </a:ln>
              <a:solidFill>
                <a:schemeClr val="tx1"/>
              </a:solidFill>
              <a:effectLst/>
              <a:latin typeface="宋体" pitchFamily="2" charset="-122"/>
              <a:cs typeface="宋体" pitchFamily="2" charset="-122"/>
            </a:endParaRPr>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4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24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aphicFrame>
        <p:nvGraphicFramePr>
          <p:cNvPr id="14" name="表格 13"/>
          <p:cNvGraphicFramePr>
            <a:graphicFrameLocks noGrp="1"/>
          </p:cNvGraphicFramePr>
          <p:nvPr/>
        </p:nvGraphicFramePr>
        <p:xfrm>
          <a:off x="539552" y="1484780"/>
          <a:ext cx="8280920" cy="4526280"/>
        </p:xfrm>
        <a:graphic>
          <a:graphicData uri="http://schemas.openxmlformats.org/drawingml/2006/table">
            <a:tbl>
              <a:tblPr/>
              <a:tblGrid>
                <a:gridCol w="903373"/>
                <a:gridCol w="1780585"/>
                <a:gridCol w="1080097"/>
                <a:gridCol w="1057860"/>
                <a:gridCol w="1614681"/>
                <a:gridCol w="1166795"/>
                <a:gridCol w="677529"/>
              </a:tblGrid>
              <a:tr h="288036">
                <a:tc gridSpan="2">
                  <a:txBody>
                    <a:bodyPr/>
                    <a:lstStyle/>
                    <a:p>
                      <a:pPr algn="ctr">
                        <a:spcAft>
                          <a:spcPts val="0"/>
                        </a:spcAft>
                        <a:tabLst>
                          <a:tab pos="933450" algn="l"/>
                        </a:tabLst>
                      </a:pPr>
                      <a:r>
                        <a:rPr lang="zh-CN" sz="1100" kern="100" dirty="0">
                          <a:latin typeface="宋体" pitchFamily="2" charset="-122"/>
                          <a:ea typeface="宋体" pitchFamily="2" charset="-122"/>
                          <a:cs typeface="Times New Roman"/>
                        </a:rPr>
                        <a:t>现有建筑功能</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tabLst>
                          <a:tab pos="933450" algn="l"/>
                        </a:tabLst>
                      </a:pPr>
                      <a:r>
                        <a:rPr lang="zh-CN" sz="1100" kern="100" dirty="0">
                          <a:latin typeface="宋体" pitchFamily="2" charset="-122"/>
                          <a:ea typeface="宋体" pitchFamily="2" charset="-122"/>
                          <a:cs typeface="Times New Roman"/>
                        </a:rPr>
                        <a:t>现有建筑面积（</a:t>
                      </a:r>
                      <a:r>
                        <a:rPr lang="en-US" sz="1100" kern="100" dirty="0">
                          <a:latin typeface="宋体" pitchFamily="2" charset="-122"/>
                          <a:ea typeface="宋体" pitchFamily="2" charset="-122"/>
                          <a:cs typeface="Times New Roman"/>
                        </a:rPr>
                        <a:t>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宋体" pitchFamily="2" charset="-122"/>
                          <a:ea typeface="宋体" pitchFamily="2" charset="-122"/>
                          <a:cs typeface="Times New Roman"/>
                        </a:rPr>
                        <a:t>备注</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扩建后建筑功能</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扩建后建筑面积</a:t>
                      </a:r>
                    </a:p>
                    <a:p>
                      <a:pPr algn="ctr">
                        <a:spcAft>
                          <a:spcPts val="0"/>
                        </a:spcAft>
                        <a:tabLst>
                          <a:tab pos="933450" algn="l"/>
                        </a:tabLst>
                      </a:pPr>
                      <a:r>
                        <a:rPr lang="zh-CN" sz="1100" kern="100">
                          <a:latin typeface="宋体" pitchFamily="2" charset="-122"/>
                          <a:ea typeface="宋体" pitchFamily="2" charset="-122"/>
                          <a:cs typeface="Times New Roman"/>
                        </a:rPr>
                        <a:t>（</a:t>
                      </a:r>
                      <a:r>
                        <a:rPr lang="en-US" sz="1100" kern="100">
                          <a:latin typeface="宋体" pitchFamily="2" charset="-122"/>
                          <a:ea typeface="宋体" pitchFamily="2" charset="-122"/>
                          <a:cs typeface="Times New Roman"/>
                        </a:rPr>
                        <a:t>m</a:t>
                      </a:r>
                      <a:r>
                        <a:rPr lang="en-US" sz="1100" kern="100" baseline="300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宋体" pitchFamily="2" charset="-122"/>
                          <a:ea typeface="宋体" pitchFamily="2" charset="-122"/>
                          <a:cs typeface="Times New Roman"/>
                        </a:rPr>
                        <a:t>备注</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038">
                <a:tc gridSpan="7">
                  <a:txBody>
                    <a:bodyPr/>
                    <a:lstStyle/>
                    <a:p>
                      <a:pPr algn="l">
                        <a:spcAft>
                          <a:spcPts val="0"/>
                        </a:spcAft>
                        <a:tabLst>
                          <a:tab pos="933450" algn="l"/>
                        </a:tabLst>
                      </a:pPr>
                      <a:r>
                        <a:rPr lang="zh-CN" sz="1100" kern="100" dirty="0">
                          <a:latin typeface="宋体" pitchFamily="2" charset="-122"/>
                          <a:ea typeface="宋体" pitchFamily="2" charset="-122"/>
                          <a:cs typeface="Times New Roman"/>
                        </a:rPr>
                        <a:t>（八）设备用房</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9038">
                <a:tc rowSpan="15">
                  <a:txBody>
                    <a:bodyPr/>
                    <a:lstStyle/>
                    <a:p>
                      <a:pPr algn="ctr">
                        <a:spcAft>
                          <a:spcPts val="0"/>
                        </a:spcAft>
                        <a:tabLst>
                          <a:tab pos="933450" algn="l"/>
                        </a:tabLst>
                      </a:pPr>
                      <a:r>
                        <a:rPr lang="zh-CN" sz="1100" kern="100" dirty="0">
                          <a:latin typeface="宋体" pitchFamily="2" charset="-122"/>
                          <a:ea typeface="宋体" pitchFamily="2" charset="-122"/>
                          <a:cs typeface="Times New Roman"/>
                        </a:rPr>
                        <a:t>设备用房</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en-US" sz="1100" kern="100" dirty="0">
                          <a:latin typeface="宋体" pitchFamily="2" charset="-122"/>
                          <a:ea typeface="宋体" pitchFamily="2" charset="-122"/>
                          <a:cs typeface="Times New Roman"/>
                        </a:rPr>
                        <a:t>1#</a:t>
                      </a:r>
                      <a:r>
                        <a:rPr lang="zh-CN" sz="1100" kern="100" dirty="0">
                          <a:latin typeface="宋体" pitchFamily="2" charset="-122"/>
                          <a:ea typeface="宋体" pitchFamily="2" charset="-122"/>
                          <a:cs typeface="Times New Roman"/>
                        </a:rPr>
                        <a:t>机电房</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14</a:t>
                      </a:r>
                      <a:endParaRPr lang="zh-CN" sz="1100" kern="100" dirty="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给排水设备用房</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1000</a:t>
                      </a:r>
                      <a:endParaRPr lang="zh-CN" sz="1100" kern="100" dirty="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宋体" pitchFamily="2" charset="-122"/>
                          <a:ea typeface="宋体" pitchFamily="2" charset="-122"/>
                          <a:cs typeface="Times New Roman"/>
                        </a:rPr>
                        <a:t>地下</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038">
                <a:tc vMerge="1">
                  <a:txBody>
                    <a:bodyPr/>
                    <a:lstStyle/>
                    <a:p>
                      <a:endParaRPr lang="zh-CN" altLang="en-US"/>
                    </a:p>
                  </a:txBody>
                  <a:tcPr/>
                </a:tc>
                <a:tc>
                  <a:txBody>
                    <a:bodyPr/>
                    <a:lstStyle/>
                    <a:p>
                      <a:pPr algn="l">
                        <a:spcAft>
                          <a:spcPts val="0"/>
                        </a:spcAft>
                        <a:tabLst>
                          <a:tab pos="933450" algn="l"/>
                        </a:tabLst>
                      </a:pPr>
                      <a:r>
                        <a:rPr lang="en-US" sz="1100" kern="1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机电房</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29</a:t>
                      </a:r>
                      <a:endParaRPr lang="zh-CN" sz="1100" kern="100" dirty="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空调设备用房</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1000</a:t>
                      </a:r>
                      <a:endParaRPr lang="zh-CN" sz="1100" kern="100" dirty="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地下</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038">
                <a:tc vMerge="1">
                  <a:txBody>
                    <a:bodyPr/>
                    <a:lstStyle/>
                    <a:p>
                      <a:endParaRPr lang="zh-CN" altLang="en-US"/>
                    </a:p>
                  </a:txBody>
                  <a:tcPr/>
                </a:tc>
                <a:tc>
                  <a:txBody>
                    <a:bodyPr/>
                    <a:lstStyle/>
                    <a:p>
                      <a:pPr algn="l">
                        <a:spcAft>
                          <a:spcPts val="0"/>
                        </a:spcAft>
                        <a:tabLst>
                          <a:tab pos="933450" algn="l"/>
                        </a:tabLst>
                      </a:pPr>
                      <a:r>
                        <a:rPr lang="en-US" sz="1100" kern="100">
                          <a:latin typeface="宋体" pitchFamily="2" charset="-122"/>
                          <a:ea typeface="宋体" pitchFamily="2" charset="-122"/>
                          <a:cs typeface="Times New Roman"/>
                        </a:rPr>
                        <a:t>3#</a:t>
                      </a:r>
                      <a:r>
                        <a:rPr lang="zh-CN" sz="1100" kern="100">
                          <a:latin typeface="宋体" pitchFamily="2" charset="-122"/>
                          <a:ea typeface="宋体" pitchFamily="2" charset="-122"/>
                          <a:cs typeface="Times New Roman"/>
                        </a:rPr>
                        <a:t>机电房</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11</a:t>
                      </a:r>
                      <a:endParaRPr lang="zh-CN"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电气设备用房</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600</a:t>
                      </a:r>
                      <a:endParaRPr lang="zh-CN" sz="1100" kern="100" dirty="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地下</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038">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发电机房</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43</a:t>
                      </a:r>
                      <a:endParaRPr lang="zh-CN"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动力设备用房</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600</a:t>
                      </a:r>
                      <a:endParaRPr lang="zh-CN" sz="1100" kern="100" dirty="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宋体" pitchFamily="2" charset="-122"/>
                          <a:ea typeface="宋体" pitchFamily="2" charset="-122"/>
                          <a:cs typeface="Times New Roman"/>
                        </a:rPr>
                        <a:t>地下</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78">
                <a:tc vMerge="1">
                  <a:txBody>
                    <a:bodyPr/>
                    <a:lstStyle/>
                    <a:p>
                      <a:endParaRPr lang="zh-CN" altLang="en-US"/>
                    </a:p>
                  </a:txBody>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大堂空调房</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29</a:t>
                      </a:r>
                      <a:endParaRPr lang="zh-CN"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其他配套设施（交通、卫生、服务、设备用房等）</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1500</a:t>
                      </a:r>
                      <a:endParaRPr lang="zh-CN" sz="1100" kern="100" dirty="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038">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枫香厅空调机房</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57</a:t>
                      </a:r>
                      <a:endParaRPr lang="zh-CN"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038">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煤气库</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150</a:t>
                      </a:r>
                      <a:endParaRPr lang="zh-CN"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dirty="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038">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锅炉房</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312</a:t>
                      </a:r>
                      <a:endParaRPr lang="zh-CN"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dirty="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038">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消防水泵房（地下）</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36</a:t>
                      </a:r>
                      <a:endParaRPr lang="zh-CN"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dirty="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038">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空调机房（地下）</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660</a:t>
                      </a:r>
                      <a:endParaRPr lang="zh-CN"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dirty="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038">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低压配电房（地下）</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90</a:t>
                      </a:r>
                      <a:endParaRPr lang="zh-CN"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dirty="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038">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游泳池水泵房（地下）</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33</a:t>
                      </a:r>
                      <a:endParaRPr lang="zh-CN"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dirty="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038">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高配室</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160</a:t>
                      </a:r>
                      <a:endParaRPr lang="zh-CN"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038">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变压器室</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75</a:t>
                      </a:r>
                      <a:endParaRPr lang="zh-CN"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038">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其他</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401</a:t>
                      </a:r>
                      <a:endParaRPr lang="zh-CN"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038">
                <a:tc gridSpan="2">
                  <a:txBody>
                    <a:bodyPr/>
                    <a:lstStyle/>
                    <a:p>
                      <a:pPr algn="ctr">
                        <a:spcAft>
                          <a:spcPts val="0"/>
                        </a:spcAft>
                        <a:tabLst>
                          <a:tab pos="933450" algn="l"/>
                        </a:tabLst>
                      </a:pPr>
                      <a:r>
                        <a:rPr lang="zh-CN" sz="1100" kern="100">
                          <a:latin typeface="宋体" pitchFamily="2" charset="-122"/>
                          <a:ea typeface="宋体" pitchFamily="2" charset="-122"/>
                          <a:cs typeface="Times New Roman"/>
                        </a:rPr>
                        <a:t>建筑面积小计（</a:t>
                      </a:r>
                      <a:r>
                        <a:rPr lang="en-US" sz="1100" kern="100">
                          <a:latin typeface="宋体" pitchFamily="2" charset="-122"/>
                          <a:ea typeface="宋体" pitchFamily="2" charset="-122"/>
                          <a:cs typeface="Times New Roman"/>
                        </a:rPr>
                        <a:t>m</a:t>
                      </a:r>
                      <a:r>
                        <a:rPr lang="en-US" sz="1100" kern="100" baseline="300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2100</a:t>
                      </a:r>
                      <a:endParaRPr lang="zh-CN"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4700</a:t>
                      </a:r>
                      <a:endParaRPr lang="zh-CN" sz="1100" kern="100" dirty="0">
                        <a:latin typeface="宋体" pitchFamily="2" charset="-122"/>
                        <a:ea typeface="宋体" pitchFamily="2" charset="-122"/>
                        <a:cs typeface="Times New Roman"/>
                      </a:endParaRP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4655">
                <a:tc gridSpan="7">
                  <a:txBody>
                    <a:bodyPr/>
                    <a:lstStyle/>
                    <a:p>
                      <a:pPr marL="254000" indent="-254000" algn="l">
                        <a:spcAft>
                          <a:spcPts val="0"/>
                        </a:spcAft>
                        <a:tabLst>
                          <a:tab pos="933450" algn="l"/>
                        </a:tabLst>
                      </a:pPr>
                      <a:r>
                        <a:rPr lang="zh-CN" sz="1100" kern="100" dirty="0">
                          <a:latin typeface="宋体" pitchFamily="2" charset="-122"/>
                          <a:ea typeface="宋体" pitchFamily="2" charset="-122"/>
                          <a:cs typeface="Times New Roman"/>
                        </a:rPr>
                        <a:t>注：（</a:t>
                      </a:r>
                      <a:r>
                        <a:rPr lang="en-US" sz="1100" kern="100" dirty="0">
                          <a:latin typeface="宋体" pitchFamily="2" charset="-122"/>
                          <a:ea typeface="宋体" pitchFamily="2" charset="-122"/>
                          <a:cs typeface="Times New Roman"/>
                        </a:rPr>
                        <a:t>1</a:t>
                      </a:r>
                      <a:r>
                        <a:rPr lang="zh-CN" sz="1100" kern="100" dirty="0">
                          <a:latin typeface="宋体" pitchFamily="2" charset="-122"/>
                          <a:ea typeface="宋体" pitchFamily="2" charset="-122"/>
                          <a:cs typeface="Times New Roman"/>
                        </a:rPr>
                        <a:t>）该建筑原有设备经历</a:t>
                      </a:r>
                      <a:r>
                        <a:rPr lang="en-US" sz="1100" kern="100" dirty="0">
                          <a:latin typeface="宋体" pitchFamily="2" charset="-122"/>
                          <a:ea typeface="宋体" pitchFamily="2" charset="-122"/>
                          <a:cs typeface="Times New Roman"/>
                        </a:rPr>
                        <a:t>18</a:t>
                      </a:r>
                      <a:r>
                        <a:rPr lang="zh-CN" sz="1100" kern="100" dirty="0">
                          <a:latin typeface="宋体" pitchFamily="2" charset="-122"/>
                          <a:ea typeface="宋体" pitchFamily="2" charset="-122"/>
                          <a:cs typeface="Times New Roman"/>
                        </a:rPr>
                        <a:t>年的使用，日趋老化陈旧，经有关专家初步论证所有重要设备不宜在新建改建后继续使用，故此次改扩建中，拟将原有石碑一并更换。考虑一、二期工程工期的不一致，为确保一期改建工程一年内顺利完成并正常运营（</a:t>
                      </a:r>
                      <a:r>
                        <a:rPr lang="en-US" sz="1100" kern="100" dirty="0">
                          <a:latin typeface="宋体" pitchFamily="2" charset="-122"/>
                          <a:ea typeface="宋体" pitchFamily="2" charset="-122"/>
                          <a:cs typeface="Times New Roman"/>
                        </a:rPr>
                        <a:t>2006</a:t>
                      </a:r>
                      <a:r>
                        <a:rPr lang="zh-CN" sz="1100" kern="100" dirty="0">
                          <a:latin typeface="宋体" pitchFamily="2" charset="-122"/>
                          <a:ea typeface="宋体" pitchFamily="2" charset="-122"/>
                          <a:cs typeface="Times New Roman"/>
                        </a:rPr>
                        <a:t>年</a:t>
                      </a:r>
                      <a:r>
                        <a:rPr lang="en-US" sz="1100" kern="100" dirty="0">
                          <a:latin typeface="宋体" pitchFamily="2" charset="-122"/>
                          <a:ea typeface="宋体" pitchFamily="2" charset="-122"/>
                          <a:cs typeface="Times New Roman"/>
                        </a:rPr>
                        <a:t>7</a:t>
                      </a:r>
                      <a:r>
                        <a:rPr lang="zh-CN" sz="1100" kern="100" dirty="0">
                          <a:latin typeface="宋体" pitchFamily="2" charset="-122"/>
                          <a:ea typeface="宋体" pitchFamily="2" charset="-122"/>
                          <a:cs typeface="Times New Roman"/>
                        </a:rPr>
                        <a:t>月底前），同时考虑到一、二期整体改扩建项目完成后，设备设施运营管理的经济性、有效性，建议将一、二期程总的设备用房安排在现有建筑的地下室内。设备的采购、安装和运营均以满足一期工程按时开业的前提，分期分批进行扩容。而在一起改建工程中留有足够的扩容条件，现暂估各设备用房合计面积</a:t>
                      </a:r>
                      <a:r>
                        <a:rPr lang="en-US" sz="1100" kern="100" dirty="0">
                          <a:latin typeface="宋体" pitchFamily="2" charset="-122"/>
                          <a:ea typeface="宋体" pitchFamily="2" charset="-122"/>
                          <a:cs typeface="Times New Roman"/>
                        </a:rPr>
                        <a:t>4700m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p>
                    <a:p>
                      <a:pPr indent="190500" algn="l">
                        <a:spcAft>
                          <a:spcPts val="0"/>
                        </a:spcAft>
                        <a:tabLst>
                          <a:tab pos="933450" algn="l"/>
                        </a:tabLst>
                      </a:pP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）本次方案设计中各投标单位对该地下室的改建及设备用房的吧㢟、设备选型的初步方案以及分期实施的计划均应重点说明</a:t>
                      </a:r>
                    </a:p>
                  </a:txBody>
                  <a:tcPr marL="47546" marR="4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665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Rectangle 1"/>
          <p:cNvSpPr>
            <a:spLocks noChangeArrowheads="1"/>
          </p:cNvSpPr>
          <p:nvPr/>
        </p:nvSpPr>
        <p:spPr bwMode="auto">
          <a:xfrm>
            <a:off x="323528" y="965340"/>
            <a:ext cx="412164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tabLst>
                <a:tab pos="933450" algn="l"/>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示例</a:t>
            </a:r>
            <a:r>
              <a:rPr kumimoji="0" lang="en-US" altLang="zh-CN"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1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表</a:t>
            </a:r>
            <a:r>
              <a:rPr kumimoji="0" lang="en-US" altLang="zh-CN" sz="1400" b="0" i="0" u="none" strike="noStrike" cap="none" normalizeH="0" baseline="0" dirty="0" smtClean="0">
                <a:ln>
                  <a:noFill/>
                </a:ln>
                <a:solidFill>
                  <a:schemeClr val="tx1"/>
                </a:solidFill>
                <a:effectLst/>
                <a:latin typeface="宋体" pitchFamily="2" charset="-122"/>
                <a:cs typeface="Times New Roman" pitchFamily="18" charset="0"/>
              </a:rPr>
              <a:t>2  </a:t>
            </a:r>
            <a:r>
              <a:rPr kumimoji="0" lang="zh-CN" altLang="en-US" sz="1400" b="0" i="0" u="none" strike="noStrike" cap="none" normalizeH="0" baseline="0" dirty="0" smtClean="0">
                <a:ln>
                  <a:noFill/>
                </a:ln>
                <a:solidFill>
                  <a:schemeClr val="tx1"/>
                </a:solidFill>
                <a:effectLst/>
                <a:latin typeface="宋体" pitchFamily="2" charset="-122"/>
                <a:cs typeface="Times New Roman" pitchFamily="18" charset="0"/>
              </a:rPr>
              <a:t>主要改扩建子项面积汇总</a:t>
            </a:r>
            <a:r>
              <a:rPr kumimoji="0" lang="zh-CN" sz="1400" b="0" i="0" u="none" strike="noStrike" cap="none" normalizeH="0" baseline="0" dirty="0" smtClean="0">
                <a:ln>
                  <a:noFill/>
                </a:ln>
                <a:solidFill>
                  <a:schemeClr val="tx1"/>
                </a:solidFill>
                <a:effectLst/>
                <a:latin typeface="宋体" pitchFamily="2" charset="-122"/>
                <a:cs typeface="Times New Roman" pitchFamily="18" charset="0"/>
              </a:rPr>
              <a:t>表</a:t>
            </a:r>
            <a:r>
              <a:rPr lang="zh-CN" altLang="en-US" sz="1400" dirty="0" smtClean="0">
                <a:latin typeface="宋体" pitchFamily="2" charset="-122"/>
                <a:cs typeface="Times New Roman" pitchFamily="18" charset="0"/>
              </a:rPr>
              <a:t>（续表）</a:t>
            </a:r>
            <a:endParaRPr kumimoji="0" lang="zh-CN" sz="1400" b="0" i="0" u="none" strike="noStrike" cap="none" normalizeH="0" baseline="0" dirty="0" smtClean="0">
              <a:ln>
                <a:noFill/>
              </a:ln>
              <a:solidFill>
                <a:schemeClr val="tx1"/>
              </a:solidFill>
              <a:effectLst/>
              <a:latin typeface="宋体" pitchFamily="2" charset="-122"/>
              <a:cs typeface="宋体" pitchFamily="2" charset="-122"/>
            </a:endParaRPr>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4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24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65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aphicFrame>
        <p:nvGraphicFramePr>
          <p:cNvPr id="13" name="表格 12"/>
          <p:cNvGraphicFramePr>
            <a:graphicFrameLocks noGrp="1"/>
          </p:cNvGraphicFramePr>
          <p:nvPr/>
        </p:nvGraphicFramePr>
        <p:xfrm>
          <a:off x="395537" y="1340768"/>
          <a:ext cx="8280920" cy="5196840"/>
        </p:xfrm>
        <a:graphic>
          <a:graphicData uri="http://schemas.openxmlformats.org/drawingml/2006/table">
            <a:tbl>
              <a:tblPr/>
              <a:tblGrid>
                <a:gridCol w="1283380"/>
                <a:gridCol w="1283380"/>
                <a:gridCol w="1177655"/>
                <a:gridCol w="1005071"/>
                <a:gridCol w="1648492"/>
                <a:gridCol w="941471"/>
                <a:gridCol w="221390"/>
                <a:gridCol w="720081"/>
              </a:tblGrid>
              <a:tr h="216024">
                <a:tc gridSpan="2">
                  <a:txBody>
                    <a:bodyPr/>
                    <a:lstStyle/>
                    <a:p>
                      <a:pPr algn="ctr">
                        <a:spcAft>
                          <a:spcPts val="0"/>
                        </a:spcAft>
                        <a:tabLst>
                          <a:tab pos="933450" algn="l"/>
                        </a:tabLst>
                      </a:pPr>
                      <a:r>
                        <a:rPr lang="zh-CN" sz="1100" kern="100" dirty="0">
                          <a:latin typeface="宋体" pitchFamily="2" charset="-122"/>
                          <a:ea typeface="宋体" pitchFamily="2" charset="-122"/>
                          <a:cs typeface="Times New Roman"/>
                        </a:rPr>
                        <a:t>现有建筑功能</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现有建筑面积（</a:t>
                      </a:r>
                      <a:r>
                        <a:rPr lang="en-US" sz="1100" kern="100">
                          <a:latin typeface="宋体" pitchFamily="2" charset="-122"/>
                          <a:ea typeface="宋体" pitchFamily="2" charset="-122"/>
                          <a:cs typeface="Times New Roman"/>
                        </a:rPr>
                        <a:t>m</a:t>
                      </a:r>
                      <a:r>
                        <a:rPr lang="en-US" sz="1100" kern="100" baseline="300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备注</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扩建后建筑功能</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933450" algn="l"/>
                        </a:tabLst>
                      </a:pPr>
                      <a:r>
                        <a:rPr lang="zh-CN" sz="1100" kern="100">
                          <a:latin typeface="宋体" pitchFamily="2" charset="-122"/>
                          <a:ea typeface="宋体" pitchFamily="2" charset="-122"/>
                          <a:cs typeface="Times New Roman"/>
                        </a:rPr>
                        <a:t>扩建后建筑面积</a:t>
                      </a:r>
                    </a:p>
                    <a:p>
                      <a:pPr algn="ctr">
                        <a:spcAft>
                          <a:spcPts val="0"/>
                        </a:spcAft>
                        <a:tabLst>
                          <a:tab pos="933450" algn="l"/>
                        </a:tabLst>
                      </a:pPr>
                      <a:r>
                        <a:rPr lang="zh-CN" sz="1100" kern="100">
                          <a:latin typeface="宋体" pitchFamily="2" charset="-122"/>
                          <a:ea typeface="宋体" pitchFamily="2" charset="-122"/>
                          <a:cs typeface="Times New Roman"/>
                        </a:rPr>
                        <a:t>（</a:t>
                      </a:r>
                      <a:r>
                        <a:rPr lang="en-US" sz="1100" kern="100">
                          <a:latin typeface="宋体" pitchFamily="2" charset="-122"/>
                          <a:ea typeface="宋体" pitchFamily="2" charset="-122"/>
                          <a:cs typeface="Times New Roman"/>
                        </a:rPr>
                        <a:t>m</a:t>
                      </a:r>
                      <a:r>
                        <a:rPr lang="en-US" sz="1100" kern="100" baseline="30000">
                          <a:latin typeface="宋体" pitchFamily="2" charset="-122"/>
                          <a:ea typeface="宋体" pitchFamily="2" charset="-122"/>
                          <a:cs typeface="Times New Roman"/>
                        </a:rPr>
                        <a:t>2</a:t>
                      </a:r>
                      <a:r>
                        <a:rPr lang="zh-CN" sz="1100" kern="100">
                          <a:latin typeface="宋体" pitchFamily="2" charset="-122"/>
                          <a:ea typeface="宋体" pitchFamily="2" charset="-122"/>
                          <a:cs typeface="Times New Roman"/>
                        </a:rPr>
                        <a:t>）</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tabLst>
                          <a:tab pos="933450" algn="l"/>
                        </a:tabLst>
                      </a:pPr>
                      <a:endParaRPr lang="zh-CN"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备注</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163">
                <a:tc gridSpan="8">
                  <a:txBody>
                    <a:bodyPr/>
                    <a:lstStyle/>
                    <a:p>
                      <a:pPr algn="l">
                        <a:spcAft>
                          <a:spcPts val="0"/>
                        </a:spcAft>
                        <a:tabLst>
                          <a:tab pos="933450" algn="l"/>
                        </a:tabLst>
                      </a:pPr>
                      <a:r>
                        <a:rPr lang="zh-CN" sz="1100" kern="100" dirty="0">
                          <a:latin typeface="宋体" pitchFamily="2" charset="-122"/>
                          <a:ea typeface="宋体" pitchFamily="2" charset="-122"/>
                          <a:cs typeface="Times New Roman"/>
                        </a:rPr>
                        <a:t>（九）后勤用房</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62163">
                <a:tc rowSpan="10">
                  <a:txBody>
                    <a:bodyPr/>
                    <a:lstStyle/>
                    <a:p>
                      <a:pPr algn="ctr">
                        <a:spcAft>
                          <a:spcPts val="0"/>
                        </a:spcAft>
                        <a:tabLst>
                          <a:tab pos="933450" algn="l"/>
                        </a:tabLst>
                      </a:pPr>
                      <a:r>
                        <a:rPr lang="zh-CN" sz="1100" kern="100" dirty="0">
                          <a:latin typeface="宋体" pitchFamily="2" charset="-122"/>
                          <a:ea typeface="宋体" pitchFamily="2" charset="-122"/>
                          <a:cs typeface="Times New Roman"/>
                        </a:rPr>
                        <a:t>后勤用房</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西厨房</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145</a:t>
                      </a:r>
                      <a:endParaRPr lang="zh-CN" sz="1100" kern="100" dirty="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中餐厅厨房</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163">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龙吟阁厨房</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145</a:t>
                      </a:r>
                      <a:endParaRPr lang="zh-CN" sz="1100" kern="100" dirty="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西餐厅厨房</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163">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宴会厅厨房</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230</a:t>
                      </a:r>
                      <a:endParaRPr lang="zh-CN" sz="1100" kern="100" dirty="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宴会厅厨房</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163">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海天楼厨房</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300</a:t>
                      </a:r>
                      <a:endParaRPr lang="zh-CN" sz="1100" kern="100" dirty="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总仓</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163">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总仓（地下）</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395</a:t>
                      </a:r>
                      <a:endParaRPr lang="zh-CN" sz="1100" kern="100" dirty="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花房</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163">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花房（地下）</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29</a:t>
                      </a:r>
                      <a:endParaRPr lang="zh-CN"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冷库</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163">
                <a:tc vMerge="1">
                  <a:txBody>
                    <a:bodyPr/>
                    <a:lstStyle/>
                    <a:p>
                      <a:endParaRPr lang="zh-CN" altLang="en-US"/>
                    </a:p>
                  </a:txBody>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冷库（地下）</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295</a:t>
                      </a:r>
                      <a:endParaRPr lang="zh-CN"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布草收集仓</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163">
                <a:tc vMerge="1">
                  <a:txBody>
                    <a:bodyPr/>
                    <a:lstStyle/>
                    <a:p>
                      <a:endParaRPr lang="zh-CN" altLang="en-US"/>
                    </a:p>
                  </a:txBody>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布草收集仓</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19</a:t>
                      </a:r>
                      <a:endParaRPr lang="zh-CN"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洗衣房</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328">
                <a:tc vMerge="1">
                  <a:txBody>
                    <a:bodyPr/>
                    <a:lstStyle/>
                    <a:p>
                      <a:endParaRPr lang="zh-CN" altLang="en-US"/>
                    </a:p>
                  </a:txBody>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洗衣房（地下）</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446</a:t>
                      </a:r>
                      <a:endParaRPr lang="zh-CN"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dirty="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宋体" pitchFamily="2" charset="-122"/>
                          <a:ea typeface="宋体" pitchFamily="2" charset="-122"/>
                          <a:cs typeface="Times New Roman"/>
                        </a:rPr>
                        <a:t>其他配套设施（交通、卫生、服务、设备用房等）</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163">
                <a:tc vMerge="1">
                  <a:txBody>
                    <a:bodyPr/>
                    <a:lstStyle/>
                    <a:p>
                      <a:endParaRPr lang="zh-CN" altLang="en-US"/>
                    </a:p>
                  </a:txBody>
                  <a:tcPr/>
                </a:tc>
                <a:tc>
                  <a:txBody>
                    <a:bodyPr/>
                    <a:lstStyle/>
                    <a:p>
                      <a:pPr algn="l">
                        <a:spcAft>
                          <a:spcPts val="0"/>
                        </a:spcAft>
                        <a:tabLst>
                          <a:tab pos="933450" algn="l"/>
                        </a:tabLst>
                      </a:pPr>
                      <a:r>
                        <a:rPr lang="zh-CN" sz="1100" kern="100" dirty="0">
                          <a:latin typeface="宋体" pitchFamily="2" charset="-122"/>
                          <a:ea typeface="宋体" pitchFamily="2" charset="-122"/>
                          <a:cs typeface="Times New Roman"/>
                        </a:rPr>
                        <a:t>其他</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396</a:t>
                      </a:r>
                      <a:endParaRPr lang="zh-CN"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endParaRPr lang="en-US" sz="1100" kern="100" dirty="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163">
                <a:tc gridSpan="2">
                  <a:txBody>
                    <a:bodyPr/>
                    <a:lstStyle/>
                    <a:p>
                      <a:pPr algn="ctr">
                        <a:spcAft>
                          <a:spcPts val="0"/>
                        </a:spcAft>
                        <a:tabLst>
                          <a:tab pos="933450" algn="l"/>
                        </a:tabLst>
                      </a:pPr>
                      <a:r>
                        <a:rPr lang="zh-CN" sz="1100" kern="100" dirty="0">
                          <a:latin typeface="宋体" pitchFamily="2" charset="-122"/>
                          <a:ea typeface="宋体" pitchFamily="2" charset="-122"/>
                          <a:cs typeface="Times New Roman"/>
                        </a:rPr>
                        <a:t>建筑面积小计（</a:t>
                      </a:r>
                      <a:r>
                        <a:rPr lang="en-US" sz="1100" kern="100" dirty="0">
                          <a:latin typeface="宋体" pitchFamily="2" charset="-122"/>
                          <a:ea typeface="宋体" pitchFamily="2" charset="-122"/>
                          <a:cs typeface="Times New Roman"/>
                        </a:rPr>
                        <a:t>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tabLst>
                          <a:tab pos="933450" algn="l"/>
                        </a:tabLst>
                      </a:pPr>
                      <a:r>
                        <a:rPr lang="en-US" sz="1100" kern="100">
                          <a:latin typeface="宋体" pitchFamily="2" charset="-122"/>
                          <a:ea typeface="宋体" pitchFamily="2" charset="-122"/>
                          <a:cs typeface="Times New Roman"/>
                        </a:rPr>
                        <a:t>2400</a:t>
                      </a:r>
                      <a:endParaRPr lang="zh-CN"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933450" algn="l"/>
                        </a:tabLst>
                      </a:pPr>
                      <a:r>
                        <a:rPr lang="en-US" sz="1100" kern="100">
                          <a:latin typeface="宋体" pitchFamily="2" charset="-122"/>
                          <a:ea typeface="宋体" pitchFamily="2" charset="-122"/>
                          <a:cs typeface="Times New Roman"/>
                        </a:rPr>
                        <a:t>4500</a:t>
                      </a:r>
                      <a:endParaRPr lang="zh-CN"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163">
                <a:tc gridSpan="8">
                  <a:txBody>
                    <a:bodyPr/>
                    <a:lstStyle/>
                    <a:p>
                      <a:pPr indent="200025" algn="l">
                        <a:spcAft>
                          <a:spcPts val="0"/>
                        </a:spcAft>
                        <a:tabLst>
                          <a:tab pos="933450" algn="l"/>
                        </a:tabLst>
                      </a:pPr>
                      <a:r>
                        <a:rPr lang="zh-CN" sz="1100" kern="100" dirty="0">
                          <a:latin typeface="宋体" pitchFamily="2" charset="-122"/>
                          <a:ea typeface="宋体" pitchFamily="2" charset="-122"/>
                          <a:cs typeface="Times New Roman"/>
                        </a:rPr>
                        <a:t>注：厨房应考虑高空排放废弃的要求。</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62163">
                <a:tc gridSpan="8">
                  <a:txBody>
                    <a:bodyPr/>
                    <a:lstStyle/>
                    <a:p>
                      <a:pPr algn="l">
                        <a:spcAft>
                          <a:spcPts val="0"/>
                        </a:spcAft>
                        <a:tabLst>
                          <a:tab pos="933450" algn="l"/>
                        </a:tabLst>
                      </a:pPr>
                      <a:r>
                        <a:rPr lang="zh-CN" sz="1100" kern="100" dirty="0">
                          <a:latin typeface="宋体" pitchFamily="2" charset="-122"/>
                          <a:ea typeface="宋体" pitchFamily="2" charset="-122"/>
                          <a:cs typeface="Times New Roman"/>
                        </a:rPr>
                        <a:t>（十）会所用房</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62163">
                <a:tc gridSpan="5">
                  <a:txBody>
                    <a:bodyPr/>
                    <a:lstStyle/>
                    <a:p>
                      <a:pPr algn="l">
                        <a:spcAft>
                          <a:spcPts val="0"/>
                        </a:spcAft>
                        <a:tabLst>
                          <a:tab pos="933450" algn="l"/>
                        </a:tabLst>
                      </a:pPr>
                      <a:r>
                        <a:rPr lang="zh-CN" sz="1100" kern="100" dirty="0">
                          <a:latin typeface="宋体" pitchFamily="2" charset="-122"/>
                          <a:ea typeface="宋体" pitchFamily="2" charset="-122"/>
                          <a:cs typeface="Times New Roman"/>
                        </a:rPr>
                        <a:t>建筑面积小计（</a:t>
                      </a:r>
                      <a:r>
                        <a:rPr lang="en-US" sz="1100" kern="100" dirty="0">
                          <a:latin typeface="宋体" pitchFamily="2" charset="-122"/>
                          <a:ea typeface="宋体" pitchFamily="2" charset="-122"/>
                          <a:cs typeface="Times New Roman"/>
                        </a:rPr>
                        <a:t>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ctr">
                        <a:spcAft>
                          <a:spcPts val="0"/>
                        </a:spcAft>
                        <a:tabLst>
                          <a:tab pos="933450" algn="l"/>
                        </a:tabLst>
                      </a:pPr>
                      <a:r>
                        <a:rPr lang="en-US" sz="1100" kern="100">
                          <a:latin typeface="宋体" pitchFamily="2" charset="-122"/>
                          <a:ea typeface="宋体" pitchFamily="2" charset="-122"/>
                          <a:cs typeface="Times New Roman"/>
                        </a:rPr>
                        <a:t>2000</a:t>
                      </a:r>
                      <a:endParaRPr lang="zh-CN"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163">
                <a:tc gridSpan="5">
                  <a:txBody>
                    <a:bodyPr/>
                    <a:lstStyle/>
                    <a:p>
                      <a:pPr algn="l">
                        <a:spcAft>
                          <a:spcPts val="0"/>
                        </a:spcAft>
                        <a:tabLst>
                          <a:tab pos="933450" algn="l"/>
                        </a:tabLst>
                      </a:pPr>
                      <a:r>
                        <a:rPr lang="zh-CN" sz="1100" kern="100" dirty="0">
                          <a:latin typeface="宋体" pitchFamily="2" charset="-122"/>
                          <a:ea typeface="宋体" pitchFamily="2" charset="-122"/>
                          <a:cs typeface="Times New Roman"/>
                        </a:rPr>
                        <a:t>其他配套设施（交通、卫生、服务、设备用房等）（</a:t>
                      </a:r>
                      <a:r>
                        <a:rPr lang="en-US" sz="1100" kern="100" dirty="0">
                          <a:latin typeface="宋体" pitchFamily="2" charset="-122"/>
                          <a:ea typeface="宋体" pitchFamily="2" charset="-122"/>
                          <a:cs typeface="Times New Roman"/>
                        </a:rPr>
                        <a:t>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ctr">
                        <a:spcAft>
                          <a:spcPts val="0"/>
                        </a:spcAft>
                        <a:tabLst>
                          <a:tab pos="933450" algn="l"/>
                        </a:tabLst>
                      </a:pPr>
                      <a:r>
                        <a:rPr lang="en-US" sz="1100" kern="100">
                          <a:latin typeface="宋体" pitchFamily="2" charset="-122"/>
                          <a:ea typeface="宋体" pitchFamily="2" charset="-122"/>
                          <a:cs typeface="Times New Roman"/>
                        </a:rPr>
                        <a:t>1000</a:t>
                      </a:r>
                      <a:endParaRPr lang="zh-CN"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163">
                <a:tc gridSpan="5">
                  <a:txBody>
                    <a:bodyPr/>
                    <a:lstStyle/>
                    <a:p>
                      <a:pPr algn="l">
                        <a:spcAft>
                          <a:spcPts val="0"/>
                        </a:spcAft>
                        <a:tabLst>
                          <a:tab pos="933450" algn="l"/>
                        </a:tabLst>
                      </a:pPr>
                      <a:r>
                        <a:rPr lang="zh-CN" sz="1100" kern="100" dirty="0">
                          <a:latin typeface="宋体" pitchFamily="2" charset="-122"/>
                          <a:ea typeface="宋体" pitchFamily="2" charset="-122"/>
                          <a:cs typeface="Times New Roman"/>
                        </a:rPr>
                        <a:t>建筑面积小计（</a:t>
                      </a:r>
                      <a:r>
                        <a:rPr lang="en-US" sz="1100" kern="100" dirty="0">
                          <a:latin typeface="宋体" pitchFamily="2" charset="-122"/>
                          <a:ea typeface="宋体" pitchFamily="2" charset="-122"/>
                          <a:cs typeface="Times New Roman"/>
                        </a:rPr>
                        <a:t>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ctr">
                        <a:spcAft>
                          <a:spcPts val="0"/>
                        </a:spcAft>
                        <a:tabLst>
                          <a:tab pos="933450" algn="l"/>
                        </a:tabLst>
                      </a:pPr>
                      <a:r>
                        <a:rPr lang="en-US" sz="1100" kern="100">
                          <a:latin typeface="宋体" pitchFamily="2" charset="-122"/>
                          <a:ea typeface="宋体" pitchFamily="2" charset="-122"/>
                          <a:cs typeface="Times New Roman"/>
                        </a:rPr>
                        <a:t>3000</a:t>
                      </a:r>
                      <a:endParaRPr lang="zh-CN"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sz="1100">
                        <a:latin typeface="宋体" pitchFamily="2" charset="-122"/>
                        <a:ea typeface="宋体" pitchFamily="2" charset="-122"/>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328">
                <a:tc gridSpan="8">
                  <a:txBody>
                    <a:bodyPr/>
                    <a:lstStyle/>
                    <a:p>
                      <a:pPr indent="200025" algn="l">
                        <a:spcAft>
                          <a:spcPts val="0"/>
                        </a:spcAft>
                        <a:tabLst>
                          <a:tab pos="933450" algn="l"/>
                        </a:tabLst>
                      </a:pPr>
                      <a:r>
                        <a:rPr lang="zh-CN" sz="1100" kern="100" dirty="0">
                          <a:latin typeface="宋体" pitchFamily="2" charset="-122"/>
                          <a:ea typeface="宋体" pitchFamily="2" charset="-122"/>
                          <a:cs typeface="Times New Roman"/>
                        </a:rPr>
                        <a:t>注：该工程拟设计</a:t>
                      </a:r>
                      <a:r>
                        <a:rPr lang="en-US" sz="1100" kern="100" dirty="0">
                          <a:latin typeface="宋体" pitchFamily="2" charset="-122"/>
                          <a:ea typeface="宋体" pitchFamily="2" charset="-122"/>
                          <a:cs typeface="Times New Roman"/>
                        </a:rPr>
                        <a:t>2000m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会所，采用会员制，可供酒店外会员、酒店公寓客人及行政楼层客人使用，可结合酒店公寓或行政楼布置，也可与会员是</a:t>
                      </a:r>
                      <a:r>
                        <a:rPr lang="en-US" sz="1100" kern="100" dirty="0">
                          <a:latin typeface="宋体" pitchFamily="2" charset="-122"/>
                          <a:ea typeface="宋体" pitchFamily="2" charset="-122"/>
                          <a:cs typeface="Times New Roman"/>
                        </a:rPr>
                        <a:t>SPA</a:t>
                      </a:r>
                      <a:r>
                        <a:rPr lang="zh-CN" sz="1100" kern="100" dirty="0">
                          <a:latin typeface="宋体" pitchFamily="2" charset="-122"/>
                          <a:ea typeface="宋体" pitchFamily="2" charset="-122"/>
                          <a:cs typeface="Times New Roman"/>
                        </a:rPr>
                        <a:t>相结合。会所主题另定。</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62163">
                <a:tc gridSpan="8">
                  <a:txBody>
                    <a:bodyPr/>
                    <a:lstStyle/>
                    <a:p>
                      <a:pPr algn="l">
                        <a:spcAft>
                          <a:spcPts val="0"/>
                        </a:spcAft>
                        <a:tabLst>
                          <a:tab pos="933450" algn="l"/>
                        </a:tabLst>
                      </a:pPr>
                      <a:r>
                        <a:rPr lang="zh-CN" sz="1100" kern="100" dirty="0">
                          <a:latin typeface="宋体" pitchFamily="2" charset="-122"/>
                          <a:ea typeface="宋体" pitchFamily="2" charset="-122"/>
                          <a:cs typeface="Times New Roman"/>
                        </a:rPr>
                        <a:t>（十一）停车库用房（新建）</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62163">
                <a:tc gridSpan="5">
                  <a:txBody>
                    <a:bodyPr/>
                    <a:lstStyle/>
                    <a:p>
                      <a:pPr algn="l">
                        <a:spcAft>
                          <a:spcPts val="0"/>
                        </a:spcAft>
                        <a:tabLst>
                          <a:tab pos="933450" algn="l"/>
                        </a:tabLst>
                      </a:pPr>
                      <a:r>
                        <a:rPr lang="zh-CN" sz="1100" kern="100" dirty="0">
                          <a:latin typeface="宋体" pitchFamily="2" charset="-122"/>
                          <a:ea typeface="宋体" pitchFamily="2" charset="-122"/>
                          <a:cs typeface="Times New Roman"/>
                        </a:rPr>
                        <a:t>建筑面积小计（</a:t>
                      </a:r>
                      <a:r>
                        <a:rPr lang="en-US" sz="1100" kern="100" dirty="0">
                          <a:latin typeface="宋体" pitchFamily="2" charset="-122"/>
                          <a:ea typeface="宋体" pitchFamily="2" charset="-122"/>
                          <a:cs typeface="Times New Roman"/>
                        </a:rPr>
                        <a:t>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spcAft>
                          <a:spcPts val="0"/>
                        </a:spcAft>
                        <a:tabLst>
                          <a:tab pos="933450" algn="l"/>
                        </a:tabLst>
                      </a:pPr>
                      <a:r>
                        <a:rPr lang="en-US" sz="1100" kern="100" dirty="0">
                          <a:latin typeface="宋体" pitchFamily="2" charset="-122"/>
                          <a:ea typeface="宋体" pitchFamily="2" charset="-122"/>
                          <a:cs typeface="Times New Roman"/>
                        </a:rPr>
                        <a:t>13900</a:t>
                      </a:r>
                      <a:endParaRPr lang="zh-CN" sz="1100" kern="100" dirty="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933450" algn="l"/>
                        </a:tabLst>
                      </a:pPr>
                      <a:endParaRPr lang="en-US" sz="1100" kern="100">
                        <a:latin typeface="宋体" pitchFamily="2" charset="-122"/>
                        <a:ea typeface="宋体" pitchFamily="2" charset="-122"/>
                        <a:cs typeface="Times New Roman"/>
                      </a:endParaRP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308884">
                <a:tc gridSpan="8">
                  <a:txBody>
                    <a:bodyPr/>
                    <a:lstStyle/>
                    <a:p>
                      <a:pPr marL="254000" indent="-254000" algn="l">
                        <a:spcAft>
                          <a:spcPts val="0"/>
                        </a:spcAft>
                        <a:tabLst>
                          <a:tab pos="933450" algn="l"/>
                        </a:tabLst>
                      </a:pPr>
                      <a:r>
                        <a:rPr lang="zh-CN" sz="1100" kern="100" dirty="0">
                          <a:latin typeface="宋体" pitchFamily="2" charset="-122"/>
                          <a:ea typeface="宋体" pitchFamily="2" charset="-122"/>
                          <a:cs typeface="Times New Roman"/>
                        </a:rPr>
                        <a:t>注：（</a:t>
                      </a:r>
                      <a:r>
                        <a:rPr lang="en-US" sz="1100" kern="100" dirty="0">
                          <a:latin typeface="宋体" pitchFamily="2" charset="-122"/>
                          <a:ea typeface="宋体" pitchFamily="2" charset="-122"/>
                          <a:cs typeface="Times New Roman"/>
                        </a:rPr>
                        <a:t>1</a:t>
                      </a:r>
                      <a:r>
                        <a:rPr lang="zh-CN" sz="1100" kern="100" dirty="0">
                          <a:latin typeface="宋体" pitchFamily="2" charset="-122"/>
                          <a:ea typeface="宋体" pitchFamily="2" charset="-122"/>
                          <a:cs typeface="Times New Roman"/>
                        </a:rPr>
                        <a:t>）该工程拟在南广场地下及二期地下设</a:t>
                      </a:r>
                      <a:r>
                        <a:rPr lang="en-US" sz="1100" kern="100" dirty="0">
                          <a:latin typeface="宋体" pitchFamily="2" charset="-122"/>
                          <a:ea typeface="宋体" pitchFamily="2" charset="-122"/>
                          <a:cs typeface="Times New Roman"/>
                        </a:rPr>
                        <a:t>350</a:t>
                      </a:r>
                      <a:r>
                        <a:rPr lang="zh-CN" sz="1100" kern="100" dirty="0">
                          <a:latin typeface="宋体" pitchFamily="2" charset="-122"/>
                          <a:ea typeface="宋体" pitchFamily="2" charset="-122"/>
                          <a:cs typeface="Times New Roman"/>
                        </a:rPr>
                        <a:t>个车位的机动车停车库，</a:t>
                      </a:r>
                      <a:r>
                        <a:rPr lang="en-US" sz="1100" kern="100" dirty="0">
                          <a:latin typeface="宋体" pitchFamily="2" charset="-122"/>
                          <a:ea typeface="宋体" pitchFamily="2" charset="-122"/>
                          <a:cs typeface="Times New Roman"/>
                        </a:rPr>
                        <a:t>250</a:t>
                      </a:r>
                      <a:r>
                        <a:rPr lang="zh-CN" sz="1100" kern="100" dirty="0">
                          <a:latin typeface="宋体" pitchFamily="2" charset="-122"/>
                          <a:ea typeface="宋体" pitchFamily="2" charset="-122"/>
                          <a:cs typeface="Times New Roman"/>
                        </a:rPr>
                        <a:t>辆非机动车停车场地。前广场地下约</a:t>
                      </a:r>
                      <a:r>
                        <a:rPr lang="en-US" sz="1100" kern="100" dirty="0">
                          <a:latin typeface="宋体" pitchFamily="2" charset="-122"/>
                          <a:ea typeface="宋体" pitchFamily="2" charset="-122"/>
                          <a:cs typeface="Times New Roman"/>
                        </a:rPr>
                        <a:t>60</a:t>
                      </a:r>
                      <a:r>
                        <a:rPr lang="zh-CN" sz="1100" kern="100" dirty="0">
                          <a:latin typeface="宋体" pitchFamily="2" charset="-122"/>
                          <a:ea typeface="宋体" pitchFamily="2" charset="-122"/>
                          <a:cs typeface="Times New Roman"/>
                        </a:rPr>
                        <a:t>个地下停车位，面积约</a:t>
                      </a:r>
                      <a:r>
                        <a:rPr lang="en-US" sz="1100" kern="100" dirty="0">
                          <a:latin typeface="宋体" pitchFamily="2" charset="-122"/>
                          <a:ea typeface="宋体" pitchFamily="2" charset="-122"/>
                          <a:cs typeface="Times New Roman"/>
                        </a:rPr>
                        <a:t>3000m</a:t>
                      </a:r>
                      <a:r>
                        <a:rPr lang="en-US" sz="1100" kern="100" baseline="300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a:t>
                      </a:r>
                    </a:p>
                    <a:p>
                      <a:pPr indent="190500" algn="l">
                        <a:spcAft>
                          <a:spcPts val="0"/>
                        </a:spcAft>
                        <a:tabLst>
                          <a:tab pos="933450" algn="l"/>
                        </a:tabLst>
                      </a:pP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）该停车库应综合考虑人防设施统一安排，平战结合</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62163">
                <a:tc gridSpan="8">
                  <a:txBody>
                    <a:bodyPr/>
                    <a:lstStyle/>
                    <a:p>
                      <a:pPr algn="l">
                        <a:spcAft>
                          <a:spcPts val="0"/>
                        </a:spcAft>
                        <a:tabLst>
                          <a:tab pos="933450" algn="l"/>
                        </a:tabLst>
                      </a:pPr>
                      <a:r>
                        <a:rPr lang="zh-CN" sz="1100" kern="100" dirty="0">
                          <a:latin typeface="宋体" pitchFamily="2" charset="-122"/>
                          <a:ea typeface="宋体" pitchFamily="2" charset="-122"/>
                          <a:cs typeface="Times New Roman"/>
                        </a:rPr>
                        <a:t>（十二）总体</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63326">
                <a:tc gridSpan="8">
                  <a:txBody>
                    <a:bodyPr/>
                    <a:lstStyle/>
                    <a:p>
                      <a:pPr marL="254000" indent="-254000" algn="l">
                        <a:spcAft>
                          <a:spcPts val="0"/>
                        </a:spcAft>
                        <a:tabLst>
                          <a:tab pos="933450" algn="l"/>
                        </a:tabLst>
                      </a:pPr>
                      <a:r>
                        <a:rPr lang="zh-CN" sz="1100" kern="100" dirty="0">
                          <a:latin typeface="宋体" pitchFamily="2" charset="-122"/>
                          <a:ea typeface="宋体" pitchFamily="2" charset="-122"/>
                          <a:cs typeface="Times New Roman"/>
                        </a:rPr>
                        <a:t>注：（</a:t>
                      </a:r>
                      <a:r>
                        <a:rPr lang="en-US" sz="1100" kern="100" dirty="0">
                          <a:latin typeface="宋体" pitchFamily="2" charset="-122"/>
                          <a:ea typeface="宋体" pitchFamily="2" charset="-122"/>
                          <a:cs typeface="Times New Roman"/>
                        </a:rPr>
                        <a:t>1</a:t>
                      </a:r>
                      <a:r>
                        <a:rPr lang="zh-CN" sz="1100" kern="100" dirty="0">
                          <a:latin typeface="宋体" pitchFamily="2" charset="-122"/>
                          <a:ea typeface="宋体" pitchFamily="2" charset="-122"/>
                          <a:cs typeface="Times New Roman"/>
                        </a:rPr>
                        <a:t>）该项目为庭园式宾馆，位于曙光路、杭大路路口，拥有</a:t>
                      </a:r>
                      <a:r>
                        <a:rPr lang="en-US" sz="1100" kern="100" dirty="0">
                          <a:latin typeface="宋体" pitchFamily="2" charset="-122"/>
                          <a:ea typeface="宋体" pitchFamily="2" charset="-122"/>
                          <a:cs typeface="Times New Roman"/>
                        </a:rPr>
                        <a:t>400</a:t>
                      </a:r>
                      <a:r>
                        <a:rPr lang="zh-CN" sz="1100" kern="100" dirty="0">
                          <a:latin typeface="宋体" pitchFamily="2" charset="-122"/>
                          <a:ea typeface="宋体" pitchFamily="2" charset="-122"/>
                          <a:cs typeface="Times New Roman"/>
                        </a:rPr>
                        <a:t>多米长的沿街各类广场以及街角集中绿地，本次设计应对内庭花园与沿街广场统一规划，在满足不同功能要求的同时，内外呼应，相得益彰；</a:t>
                      </a:r>
                    </a:p>
                    <a:p>
                      <a:pPr indent="190500" algn="l">
                        <a:spcAft>
                          <a:spcPts val="0"/>
                        </a:spcAft>
                        <a:tabLst>
                          <a:tab pos="933450" algn="l"/>
                        </a:tabLst>
                      </a:pP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2</a:t>
                      </a:r>
                      <a:r>
                        <a:rPr lang="zh-CN" sz="1100" kern="100" dirty="0">
                          <a:latin typeface="宋体" pitchFamily="2" charset="-122"/>
                          <a:ea typeface="宋体" pitchFamily="2" charset="-122"/>
                          <a:cs typeface="Times New Roman"/>
                        </a:rPr>
                        <a:t>）主要可考虑停车场、中心旗杆、喷水池、园林、小品、门房等设施</a:t>
                      </a:r>
                    </a:p>
                  </a:txBody>
                  <a:tcPr marL="48541" marR="485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Rectangle 1"/>
          <p:cNvSpPr>
            <a:spLocks noChangeArrowheads="1"/>
          </p:cNvSpPr>
          <p:nvPr/>
        </p:nvSpPr>
        <p:spPr bwMode="auto">
          <a:xfrm>
            <a:off x="323528" y="1052736"/>
            <a:ext cx="390363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tabLst>
                <a:tab pos="933450" algn="l"/>
              </a:tabLst>
            </a:pP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示例</a:t>
            </a:r>
            <a:r>
              <a:rPr kumimoji="0" lang="en-US" altLang="zh-CN"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2  </a:t>
            </a: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三亚海棠湾国际购物中心</a:t>
            </a:r>
            <a:endParaRPr kumimoji="0" lang="zh-CN"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4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24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65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 name="Rectangle 1"/>
          <p:cNvSpPr>
            <a:spLocks noChangeArrowheads="1"/>
          </p:cNvSpPr>
          <p:nvPr/>
        </p:nvSpPr>
        <p:spPr bwMode="auto">
          <a:xfrm>
            <a:off x="395536" y="1700808"/>
            <a:ext cx="849694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150000"/>
              </a:lnSpc>
              <a:tabLst>
                <a:tab pos="933450" algn="l"/>
              </a:tabLst>
            </a:pPr>
            <a:r>
              <a:rPr lang="zh-CN" altLang="en-US" sz="2000" dirty="0" smtClean="0">
                <a:latin typeface="宋体" pitchFamily="2" charset="-122"/>
                <a:cs typeface="Times New Roman" pitchFamily="18" charset="0"/>
              </a:rPr>
              <a:t>    </a:t>
            </a:r>
            <a:r>
              <a:rPr lang="zh-CN" altLang="en-US" sz="2000" dirty="0" smtClean="0">
                <a:latin typeface="黑体" pitchFamily="49" charset="-122"/>
                <a:ea typeface="黑体" pitchFamily="49" charset="-122"/>
                <a:cs typeface="Times New Roman" pitchFamily="18" charset="0"/>
              </a:rPr>
              <a:t>三亚海棠湾国际购物中心占地面积</a:t>
            </a:r>
            <a:r>
              <a:rPr lang="en-US" altLang="zh-CN" sz="2000" dirty="0" smtClean="0">
                <a:latin typeface="黑体" pitchFamily="49" charset="-122"/>
                <a:ea typeface="黑体" pitchFamily="49" charset="-122"/>
                <a:cs typeface="Times New Roman" pitchFamily="18" charset="0"/>
              </a:rPr>
              <a:t>123.51</a:t>
            </a:r>
            <a:r>
              <a:rPr lang="zh-CN" altLang="en-US" sz="2000" dirty="0" smtClean="0">
                <a:latin typeface="黑体" pitchFamily="49" charset="-122"/>
                <a:ea typeface="黑体" pitchFamily="49" charset="-122"/>
                <a:cs typeface="Times New Roman" pitchFamily="18" charset="0"/>
              </a:rPr>
              <a:t>亩，容积率</a:t>
            </a:r>
            <a:r>
              <a:rPr lang="en-US" altLang="zh-CN" sz="2000" dirty="0" smtClean="0">
                <a:latin typeface="黑体" pitchFamily="49" charset="-122"/>
                <a:ea typeface="黑体" pitchFamily="49" charset="-122"/>
                <a:cs typeface="Times New Roman" pitchFamily="18" charset="0"/>
              </a:rPr>
              <a:t>0.86</a:t>
            </a:r>
            <a:r>
              <a:rPr lang="zh-CN" altLang="en-US" sz="2000" dirty="0" smtClean="0">
                <a:latin typeface="黑体" pitchFamily="49" charset="-122"/>
                <a:ea typeface="黑体" pitchFamily="49" charset="-122"/>
                <a:cs typeface="Times New Roman" pitchFamily="18" charset="0"/>
              </a:rPr>
              <a:t>，总建筑面积</a:t>
            </a:r>
            <a:r>
              <a:rPr lang="en-US" altLang="zh-CN" sz="2000" dirty="0" smtClean="0">
                <a:latin typeface="黑体" pitchFamily="49" charset="-122"/>
                <a:ea typeface="黑体" pitchFamily="49" charset="-122"/>
                <a:cs typeface="Times New Roman" pitchFamily="18" charset="0"/>
              </a:rPr>
              <a:t>117180</a:t>
            </a:r>
            <a:r>
              <a:rPr lang="zh-CN" altLang="en-US" sz="2000" dirty="0" smtClean="0">
                <a:latin typeface="黑体" pitchFamily="49" charset="-122"/>
                <a:ea typeface="黑体" pitchFamily="49" charset="-122"/>
                <a:cs typeface="宋体" pitchFamily="2" charset="-122"/>
              </a:rPr>
              <a:t>㎡</a:t>
            </a:r>
            <a:r>
              <a:rPr lang="zh-CN" altLang="en-US" sz="2000" dirty="0" smtClean="0">
                <a:latin typeface="黑体" pitchFamily="49" charset="-122"/>
                <a:ea typeface="黑体" pitchFamily="49" charset="-122"/>
                <a:cs typeface="Times New Roman" pitchFamily="18" charset="0"/>
              </a:rPr>
              <a:t>，地上建筑面积（计容面积）</a:t>
            </a:r>
            <a:r>
              <a:rPr lang="en-US" altLang="zh-CN" sz="2000" dirty="0" smtClean="0">
                <a:latin typeface="黑体" pitchFamily="49" charset="-122"/>
                <a:ea typeface="黑体" pitchFamily="49" charset="-122"/>
                <a:cs typeface="Times New Roman" pitchFamily="18" charset="0"/>
              </a:rPr>
              <a:t>70812</a:t>
            </a:r>
            <a:r>
              <a:rPr lang="zh-CN" altLang="en-US" sz="2000" dirty="0" smtClean="0">
                <a:latin typeface="黑体" pitchFamily="49" charset="-122"/>
                <a:ea typeface="黑体" pitchFamily="49" charset="-122"/>
                <a:cs typeface="宋体" pitchFamily="2" charset="-122"/>
              </a:rPr>
              <a:t>㎡</a:t>
            </a:r>
            <a:r>
              <a:rPr lang="zh-CN" altLang="en-US" sz="2000" dirty="0" smtClean="0">
                <a:latin typeface="黑体" pitchFamily="49" charset="-122"/>
                <a:ea typeface="黑体" pitchFamily="49" charset="-122"/>
                <a:cs typeface="Times New Roman" pitchFamily="18" charset="0"/>
              </a:rPr>
              <a:t>（其中免税部分</a:t>
            </a:r>
            <a:r>
              <a:rPr lang="en-US" altLang="zh-CN" sz="2000" dirty="0" smtClean="0">
                <a:latin typeface="黑体" pitchFamily="49" charset="-122"/>
                <a:ea typeface="黑体" pitchFamily="49" charset="-122"/>
                <a:cs typeface="Times New Roman" pitchFamily="18" charset="0"/>
              </a:rPr>
              <a:t>60812</a:t>
            </a:r>
            <a:r>
              <a:rPr lang="zh-CN" altLang="en-US" sz="2000" dirty="0" smtClean="0">
                <a:latin typeface="黑体" pitchFamily="49" charset="-122"/>
                <a:ea typeface="黑体" pitchFamily="49" charset="-122"/>
                <a:cs typeface="宋体" pitchFamily="2" charset="-122"/>
              </a:rPr>
              <a:t>㎡</a:t>
            </a:r>
            <a:r>
              <a:rPr lang="zh-CN" altLang="en-US" sz="2000" dirty="0" smtClean="0">
                <a:latin typeface="黑体" pitchFamily="49" charset="-122"/>
                <a:ea typeface="黑体" pitchFamily="49" charset="-122"/>
                <a:cs typeface="Times New Roman" pitchFamily="18" charset="0"/>
              </a:rPr>
              <a:t>、有税部分</a:t>
            </a:r>
            <a:r>
              <a:rPr lang="en-US" altLang="zh-CN" sz="2000" dirty="0" smtClean="0">
                <a:latin typeface="黑体" pitchFamily="49" charset="-122"/>
                <a:ea typeface="黑体" pitchFamily="49" charset="-122"/>
                <a:cs typeface="Times New Roman" pitchFamily="18" charset="0"/>
              </a:rPr>
              <a:t>10000</a:t>
            </a:r>
            <a:r>
              <a:rPr lang="zh-CN" altLang="en-US" sz="2000" dirty="0" smtClean="0">
                <a:latin typeface="黑体" pitchFamily="49" charset="-122"/>
                <a:ea typeface="黑体" pitchFamily="49" charset="-122"/>
                <a:cs typeface="宋体" pitchFamily="2" charset="-122"/>
              </a:rPr>
              <a:t>㎡</a:t>
            </a:r>
            <a:r>
              <a:rPr lang="zh-CN" altLang="en-US" sz="2000" dirty="0" smtClean="0">
                <a:latin typeface="黑体" pitchFamily="49" charset="-122"/>
                <a:ea typeface="黑体" pitchFamily="49" charset="-122"/>
                <a:cs typeface="Times New Roman" pitchFamily="18" charset="0"/>
              </a:rPr>
              <a:t>），地下建筑面积</a:t>
            </a:r>
            <a:r>
              <a:rPr lang="en-US" altLang="zh-CN" sz="2000" dirty="0" smtClean="0">
                <a:latin typeface="黑体" pitchFamily="49" charset="-122"/>
                <a:ea typeface="黑体" pitchFamily="49" charset="-122"/>
                <a:cs typeface="Times New Roman" pitchFamily="18" charset="0"/>
              </a:rPr>
              <a:t>46368</a:t>
            </a:r>
            <a:r>
              <a:rPr lang="zh-CN" altLang="en-US" sz="2000" dirty="0" smtClean="0">
                <a:latin typeface="黑体" pitchFamily="49" charset="-122"/>
                <a:ea typeface="黑体" pitchFamily="49" charset="-122"/>
                <a:cs typeface="宋体" pitchFamily="2" charset="-122"/>
              </a:rPr>
              <a:t>㎡</a:t>
            </a:r>
            <a:r>
              <a:rPr lang="zh-CN" altLang="en-US" sz="2000" dirty="0" smtClean="0">
                <a:latin typeface="黑体" pitchFamily="49" charset="-122"/>
                <a:ea typeface="黑体" pitchFamily="49" charset="-122"/>
                <a:cs typeface="Times New Roman" pitchFamily="18" charset="0"/>
              </a:rPr>
              <a:t>（主要用于管理用房及地下车库）。</a:t>
            </a:r>
            <a:endParaRPr lang="en-US" altLang="zh-CN" sz="2000" dirty="0" smtClean="0">
              <a:latin typeface="黑体" pitchFamily="49" charset="-122"/>
              <a:ea typeface="黑体" pitchFamily="49" charset="-122"/>
              <a:cs typeface="Times New Roman" pitchFamily="18" charset="0"/>
            </a:endParaRPr>
          </a:p>
          <a:p>
            <a:pPr lvl="0">
              <a:lnSpc>
                <a:spcPct val="150000"/>
              </a:lnSpc>
              <a:tabLst>
                <a:tab pos="933450" algn="l"/>
              </a:tabLst>
            </a:pP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    咨询方通过对日本冲绳岛、韩国济州岛和三亚免税商业消费者的对比分析，基本确定了不同客户群的主要特征，从而进一步测算出各种类别商品的营业面积规模，按照保守、推荐和乐观三</a:t>
            </a:r>
            <a:r>
              <a:rPr lang="zh-CN" altLang="en-US" sz="2000" dirty="0" smtClean="0">
                <a:latin typeface="黑体" pitchFamily="49" charset="-122"/>
                <a:ea typeface="黑体" pitchFamily="49" charset="-122"/>
                <a:cs typeface="宋体" pitchFamily="2" charset="-122"/>
              </a:rPr>
              <a:t>种情况给出了相应的免税购物建议面积，分别为</a:t>
            </a:r>
            <a:r>
              <a:rPr lang="en-US" altLang="zh-CN" sz="2000" dirty="0" smtClean="0">
                <a:latin typeface="黑体" pitchFamily="49" charset="-122"/>
                <a:ea typeface="黑体" pitchFamily="49" charset="-122"/>
                <a:cs typeface="宋体" pitchFamily="2" charset="-122"/>
              </a:rPr>
              <a:t>20000</a:t>
            </a:r>
            <a:r>
              <a:rPr lang="zh-CN" altLang="en-US" sz="2000" dirty="0" smtClean="0">
                <a:latin typeface="黑体" pitchFamily="49" charset="-122"/>
                <a:ea typeface="黑体" pitchFamily="49" charset="-122"/>
                <a:cs typeface="宋体" pitchFamily="2" charset="-122"/>
              </a:rPr>
              <a:t>㎡、</a:t>
            </a:r>
            <a:r>
              <a:rPr lang="en-US" altLang="zh-CN" sz="2000" dirty="0" smtClean="0">
                <a:latin typeface="黑体" pitchFamily="49" charset="-122"/>
                <a:ea typeface="黑体" pitchFamily="49" charset="-122"/>
                <a:cs typeface="宋体" pitchFamily="2" charset="-122"/>
              </a:rPr>
              <a:t>50000</a:t>
            </a:r>
            <a:r>
              <a:rPr lang="zh-CN" altLang="en-US" sz="2000" dirty="0" smtClean="0">
                <a:latin typeface="黑体" pitchFamily="49" charset="-122"/>
                <a:ea typeface="黑体" pitchFamily="49" charset="-122"/>
                <a:cs typeface="宋体" pitchFamily="2" charset="-122"/>
              </a:rPr>
              <a:t>㎡、</a:t>
            </a:r>
            <a:r>
              <a:rPr lang="en-US" altLang="zh-CN" sz="2000" dirty="0" smtClean="0">
                <a:latin typeface="黑体" pitchFamily="49" charset="-122"/>
                <a:ea typeface="黑体" pitchFamily="49" charset="-122"/>
                <a:cs typeface="宋体" pitchFamily="2" charset="-122"/>
              </a:rPr>
              <a:t>65000</a:t>
            </a:r>
            <a:r>
              <a:rPr lang="zh-CN" altLang="en-US" sz="2000" dirty="0" smtClean="0">
                <a:latin typeface="黑体" pitchFamily="49" charset="-122"/>
                <a:ea typeface="黑体" pitchFamily="49" charset="-122"/>
                <a:cs typeface="宋体" pitchFamily="2" charset="-122"/>
              </a:rPr>
              <a:t>㎡。</a:t>
            </a:r>
            <a:endParaRPr kumimoji="0" lang="zh-CN"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Rectangle 1"/>
          <p:cNvSpPr>
            <a:spLocks noChangeArrowheads="1"/>
          </p:cNvSpPr>
          <p:nvPr/>
        </p:nvSpPr>
        <p:spPr bwMode="auto">
          <a:xfrm>
            <a:off x="323528" y="1052736"/>
            <a:ext cx="390363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tabLst>
                <a:tab pos="933450" algn="l"/>
              </a:tabLst>
            </a:pP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示例</a:t>
            </a:r>
            <a:r>
              <a:rPr kumimoji="0" lang="en-US" altLang="zh-CN"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2  </a:t>
            </a: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三亚海棠湾国际购物中心</a:t>
            </a:r>
            <a:endParaRPr kumimoji="0" lang="zh-CN"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4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24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65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 name="Rectangle 1"/>
          <p:cNvSpPr>
            <a:spLocks noChangeArrowheads="1"/>
          </p:cNvSpPr>
          <p:nvPr/>
        </p:nvSpPr>
        <p:spPr bwMode="auto">
          <a:xfrm>
            <a:off x="395536" y="1520725"/>
            <a:ext cx="849694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150000"/>
              </a:lnSpc>
              <a:tabLst>
                <a:tab pos="933450" algn="l"/>
              </a:tabLst>
            </a:pPr>
            <a:r>
              <a:rPr lang="zh-CN" altLang="en-US" sz="2000" dirty="0" smtClean="0">
                <a:latin typeface="宋体" pitchFamily="2" charset="-122"/>
                <a:cs typeface="Times New Roman" pitchFamily="18" charset="0"/>
              </a:rPr>
              <a:t>    </a:t>
            </a: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根据政府免税政策的规定，免税商品仅限定为进口品，根据市场调研情况本项目考虑商品种类为：首饰、工艺品、手表、香水、化妆品、笔、眼镜（含太阳镜）、丝巾、领带、毛织品、棉织品、服装服饰、鞋帽、皮带、箱包、小皮件、糖果、体育用品共</a:t>
            </a:r>
            <a:r>
              <a:rPr kumimoji="0" lang="en-US" altLang="zh-CN"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18</a:t>
            </a: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种。对于人气较旺的电子产品，则不在免税购买范围，因此最终基本按照</a:t>
            </a:r>
            <a:r>
              <a:rPr kumimoji="0" lang="en-US" altLang="zh-CN"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50000</a:t>
            </a:r>
            <a:r>
              <a:rPr lang="zh-CN" altLang="en-US" sz="2000" dirty="0" smtClean="0">
                <a:latin typeface="黑体" pitchFamily="49" charset="-122"/>
                <a:ea typeface="黑体" pitchFamily="49" charset="-122"/>
                <a:cs typeface="宋体" pitchFamily="2" charset="-122"/>
              </a:rPr>
              <a:t>㎡</a:t>
            </a: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进行业态布置。</a:t>
            </a:r>
            <a:endParaRPr kumimoji="0" lang="en-US" altLang="zh-CN"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a:p>
            <a:pPr lvl="0">
              <a:lnSpc>
                <a:spcPct val="150000"/>
              </a:lnSpc>
              <a:tabLst>
                <a:tab pos="933450" algn="l"/>
              </a:tabLst>
            </a:pPr>
            <a:r>
              <a:rPr lang="en-US" altLang="zh-CN" sz="2000" dirty="0" smtClean="0">
                <a:latin typeface="黑体" pitchFamily="49" charset="-122"/>
                <a:ea typeface="黑体" pitchFamily="49" charset="-122"/>
                <a:cs typeface="宋体" pitchFamily="2" charset="-122"/>
              </a:rPr>
              <a:t>    </a:t>
            </a:r>
            <a:r>
              <a:rPr lang="zh-CN" altLang="en-US" sz="2000" dirty="0" smtClean="0">
                <a:latin typeface="黑体" pitchFamily="49" charset="-122"/>
                <a:ea typeface="黑体" pitchFamily="49" charset="-122"/>
                <a:cs typeface="宋体" pitchFamily="2" charset="-122"/>
              </a:rPr>
              <a:t>如下表：</a:t>
            </a:r>
            <a:endParaRPr kumimoji="0" lang="zh-CN"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Rectangle 1"/>
          <p:cNvSpPr>
            <a:spLocks noChangeArrowheads="1"/>
          </p:cNvSpPr>
          <p:nvPr/>
        </p:nvSpPr>
        <p:spPr bwMode="auto">
          <a:xfrm>
            <a:off x="323528" y="1052736"/>
            <a:ext cx="390363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tabLst>
                <a:tab pos="933450" algn="l"/>
              </a:tabLst>
            </a:pP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示例</a:t>
            </a:r>
            <a:r>
              <a:rPr kumimoji="0" lang="en-US" altLang="zh-CN"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2  </a:t>
            </a: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三亚海棠湾国际购物中心</a:t>
            </a:r>
            <a:endParaRPr kumimoji="0" lang="zh-CN"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4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24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65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aphicFrame>
        <p:nvGraphicFramePr>
          <p:cNvPr id="15" name="表格 14"/>
          <p:cNvGraphicFramePr>
            <a:graphicFrameLocks noGrp="1"/>
          </p:cNvGraphicFramePr>
          <p:nvPr/>
        </p:nvGraphicFramePr>
        <p:xfrm>
          <a:off x="1907704" y="2060848"/>
          <a:ext cx="5976664" cy="4271719"/>
        </p:xfrm>
        <a:graphic>
          <a:graphicData uri="http://schemas.openxmlformats.org/drawingml/2006/table">
            <a:tbl>
              <a:tblPr/>
              <a:tblGrid>
                <a:gridCol w="1008112"/>
                <a:gridCol w="2664296"/>
                <a:gridCol w="1296144"/>
                <a:gridCol w="1008112"/>
              </a:tblGrid>
              <a:tr h="279304">
                <a:tc>
                  <a:txBody>
                    <a:bodyPr/>
                    <a:lstStyle/>
                    <a:p>
                      <a:pPr algn="ctr">
                        <a:spcAft>
                          <a:spcPts val="0"/>
                        </a:spcAft>
                      </a:pPr>
                      <a:r>
                        <a:rPr lang="zh-CN" sz="1100" kern="100" dirty="0">
                          <a:latin typeface="宋体" pitchFamily="2" charset="-122"/>
                          <a:ea typeface="宋体" pitchFamily="2" charset="-122"/>
                          <a:cs typeface="Times New Roman"/>
                        </a:rPr>
                        <a:t>商业类型</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dirty="0">
                          <a:latin typeface="宋体" pitchFamily="2" charset="-122"/>
                          <a:ea typeface="宋体" pitchFamily="2" charset="-122"/>
                          <a:cs typeface="Times New Roman"/>
                        </a:rPr>
                        <a:t>品牌举例</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dirty="0">
                          <a:latin typeface="宋体" pitchFamily="2" charset="-122"/>
                          <a:ea typeface="宋体" pitchFamily="2" charset="-122"/>
                          <a:cs typeface="Times New Roman"/>
                        </a:rPr>
                        <a:t>经营</a:t>
                      </a:r>
                      <a:r>
                        <a:rPr lang="zh-CN" sz="1100" kern="100" dirty="0" smtClean="0">
                          <a:latin typeface="宋体" pitchFamily="2" charset="-122"/>
                          <a:ea typeface="宋体" pitchFamily="2" charset="-122"/>
                          <a:cs typeface="Times New Roman"/>
                        </a:rPr>
                        <a:t>面积（</a:t>
                      </a:r>
                      <a:r>
                        <a:rPr lang="zh-CN" sz="1100" kern="100" dirty="0">
                          <a:latin typeface="宋体" pitchFamily="2" charset="-122"/>
                          <a:ea typeface="宋体" pitchFamily="2" charset="-122"/>
                          <a:cs typeface="Times New Roman"/>
                        </a:rPr>
                        <a:t>㎡）</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dirty="0">
                          <a:latin typeface="宋体" pitchFamily="2" charset="-122"/>
                          <a:ea typeface="宋体" pitchFamily="2" charset="-122"/>
                          <a:cs typeface="Times New Roman"/>
                        </a:rPr>
                        <a:t>经营模式</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815">
                <a:tc>
                  <a:txBody>
                    <a:bodyPr/>
                    <a:lstStyle/>
                    <a:p>
                      <a:pPr algn="just">
                        <a:spcAft>
                          <a:spcPts val="0"/>
                        </a:spcAft>
                      </a:pPr>
                      <a:r>
                        <a:rPr lang="zh-CN" sz="1100" kern="100" dirty="0">
                          <a:latin typeface="宋体" pitchFamily="2" charset="-122"/>
                          <a:ea typeface="宋体" pitchFamily="2" charset="-122"/>
                          <a:cs typeface="Times New Roman"/>
                        </a:rPr>
                        <a:t>精品专卖</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dirty="0">
                          <a:latin typeface="宋体" pitchFamily="2" charset="-122"/>
                          <a:ea typeface="宋体" pitchFamily="2" charset="-122"/>
                          <a:cs typeface="Times New Roman"/>
                        </a:rPr>
                        <a:t>服装：</a:t>
                      </a:r>
                      <a:r>
                        <a:rPr lang="en-US" sz="1100" kern="100" dirty="0">
                          <a:latin typeface="宋体" pitchFamily="2" charset="-122"/>
                          <a:ea typeface="宋体" pitchFamily="2" charset="-122"/>
                          <a:cs typeface="Times New Roman"/>
                        </a:rPr>
                        <a:t>Burberry</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Boss</a:t>
                      </a:r>
                      <a:r>
                        <a:rPr lang="zh-CN" sz="1100" kern="100" dirty="0">
                          <a:latin typeface="宋体" pitchFamily="2" charset="-122"/>
                          <a:ea typeface="宋体" pitchFamily="2" charset="-122"/>
                          <a:cs typeface="Times New Roman"/>
                        </a:rPr>
                        <a:t>等</a:t>
                      </a:r>
                    </a:p>
                    <a:p>
                      <a:pPr algn="just">
                        <a:spcAft>
                          <a:spcPts val="0"/>
                        </a:spcAft>
                      </a:pPr>
                      <a:r>
                        <a:rPr lang="zh-CN" sz="1100" kern="100" dirty="0">
                          <a:latin typeface="宋体" pitchFamily="2" charset="-122"/>
                          <a:ea typeface="宋体" pitchFamily="2" charset="-122"/>
                          <a:cs typeface="Times New Roman"/>
                        </a:rPr>
                        <a:t>皮具：</a:t>
                      </a:r>
                      <a:r>
                        <a:rPr lang="en-US" sz="1100" kern="100" dirty="0">
                          <a:latin typeface="宋体" pitchFamily="2" charset="-122"/>
                          <a:ea typeface="宋体" pitchFamily="2" charset="-122"/>
                          <a:cs typeface="Times New Roman"/>
                        </a:rPr>
                        <a:t>Prada</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Gucci</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Dior</a:t>
                      </a:r>
                      <a:r>
                        <a:rPr lang="zh-CN" sz="1100" kern="100" dirty="0">
                          <a:latin typeface="宋体" pitchFamily="2" charset="-122"/>
                          <a:ea typeface="宋体" pitchFamily="2" charset="-122"/>
                          <a:cs typeface="Times New Roman"/>
                        </a:rPr>
                        <a:t>等</a:t>
                      </a:r>
                    </a:p>
                    <a:p>
                      <a:pPr algn="just">
                        <a:spcAft>
                          <a:spcPts val="0"/>
                        </a:spcAft>
                      </a:pPr>
                      <a:r>
                        <a:rPr lang="zh-CN" sz="1100" kern="100" dirty="0">
                          <a:latin typeface="宋体" pitchFamily="2" charset="-122"/>
                          <a:ea typeface="宋体" pitchFamily="2" charset="-122"/>
                          <a:cs typeface="Times New Roman"/>
                        </a:rPr>
                        <a:t>钟表</a:t>
                      </a:r>
                      <a:r>
                        <a:rPr lang="en-US" sz="1100" kern="100" dirty="0">
                          <a:latin typeface="宋体" pitchFamily="2" charset="-122"/>
                          <a:ea typeface="宋体" pitchFamily="2" charset="-122"/>
                          <a:cs typeface="Times New Roman"/>
                        </a:rPr>
                        <a:t>/</a:t>
                      </a:r>
                      <a:r>
                        <a:rPr lang="zh-CN" sz="1100" kern="100" dirty="0">
                          <a:latin typeface="宋体" pitchFamily="2" charset="-122"/>
                          <a:ea typeface="宋体" pitchFamily="2" charset="-122"/>
                          <a:cs typeface="Times New Roman"/>
                        </a:rPr>
                        <a:t>珠宝：</a:t>
                      </a:r>
                      <a:r>
                        <a:rPr lang="en-US" sz="1100" kern="100" dirty="0">
                          <a:latin typeface="宋体" pitchFamily="2" charset="-122"/>
                          <a:ea typeface="宋体" pitchFamily="2" charset="-122"/>
                          <a:cs typeface="Times New Roman"/>
                        </a:rPr>
                        <a:t>Cartier</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Rolex</a:t>
                      </a:r>
                      <a:r>
                        <a:rPr lang="zh-CN" sz="1100" kern="100" dirty="0">
                          <a:latin typeface="宋体" pitchFamily="2" charset="-122"/>
                          <a:ea typeface="宋体" pitchFamily="2" charset="-122"/>
                          <a:cs typeface="Times New Roman"/>
                        </a:rPr>
                        <a:t>、周大福等</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dirty="0">
                          <a:latin typeface="宋体" pitchFamily="2" charset="-122"/>
                          <a:ea typeface="宋体" pitchFamily="2" charset="-122"/>
                          <a:cs typeface="Times New Roman"/>
                        </a:rPr>
                        <a:t>11000</a:t>
                      </a:r>
                      <a:endParaRPr lang="zh-CN" sz="1100" kern="100" dirty="0">
                        <a:latin typeface="宋体" pitchFamily="2" charset="-122"/>
                        <a:ea typeface="宋体" pitchFamily="2"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dirty="0">
                          <a:latin typeface="宋体" pitchFamily="2" charset="-122"/>
                          <a:ea typeface="宋体" pitchFamily="2" charset="-122"/>
                          <a:cs typeface="Times New Roman"/>
                        </a:rPr>
                        <a:t>自营</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algn="just">
                        <a:spcAft>
                          <a:spcPts val="0"/>
                        </a:spcAft>
                      </a:pPr>
                      <a:r>
                        <a:rPr lang="zh-CN" sz="1100" kern="100" dirty="0">
                          <a:latin typeface="宋体" pitchFamily="2" charset="-122"/>
                          <a:ea typeface="宋体" pitchFamily="2" charset="-122"/>
                          <a:cs typeface="Times New Roman"/>
                        </a:rPr>
                        <a:t>香水</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kern="100" dirty="0">
                          <a:latin typeface="宋体" pitchFamily="2" charset="-122"/>
                          <a:ea typeface="宋体" pitchFamily="2" charset="-122"/>
                          <a:cs typeface="Times New Roman"/>
                        </a:rPr>
                        <a:t>Chanel</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CD</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Gucci</a:t>
                      </a:r>
                      <a:r>
                        <a:rPr lang="zh-CN" sz="1100" kern="100" dirty="0">
                          <a:latin typeface="宋体" pitchFamily="2" charset="-122"/>
                          <a:ea typeface="宋体" pitchFamily="2" charset="-122"/>
                          <a:cs typeface="Times New Roman"/>
                        </a:rPr>
                        <a:t>等</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dirty="0">
                          <a:latin typeface="宋体" pitchFamily="2" charset="-122"/>
                          <a:ea typeface="宋体" pitchFamily="2" charset="-122"/>
                          <a:cs typeface="Times New Roman"/>
                        </a:rPr>
                        <a:t>100</a:t>
                      </a:r>
                      <a:endParaRPr lang="zh-CN" sz="1100" kern="100" dirty="0">
                        <a:latin typeface="宋体" pitchFamily="2" charset="-122"/>
                        <a:ea typeface="宋体" pitchFamily="2"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a:latin typeface="宋体" pitchFamily="2" charset="-122"/>
                          <a:ea typeface="宋体" pitchFamily="2" charset="-122"/>
                          <a:cs typeface="Times New Roman"/>
                        </a:rPr>
                        <a:t>自营</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04">
                <a:tc>
                  <a:txBody>
                    <a:bodyPr/>
                    <a:lstStyle/>
                    <a:p>
                      <a:pPr algn="just">
                        <a:spcAft>
                          <a:spcPts val="0"/>
                        </a:spcAft>
                      </a:pPr>
                      <a:r>
                        <a:rPr lang="zh-CN" sz="1100" kern="100">
                          <a:latin typeface="宋体" pitchFamily="2" charset="-122"/>
                          <a:ea typeface="宋体" pitchFamily="2" charset="-122"/>
                          <a:cs typeface="Times New Roman"/>
                        </a:rPr>
                        <a:t>化妆品</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kern="100" dirty="0">
                          <a:latin typeface="宋体" pitchFamily="2" charset="-122"/>
                          <a:ea typeface="宋体" pitchFamily="2" charset="-122"/>
                          <a:cs typeface="Times New Roman"/>
                        </a:rPr>
                        <a:t>Estee Lauder</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Chanel</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SKII</a:t>
                      </a:r>
                      <a:r>
                        <a:rPr lang="zh-CN" sz="1100" kern="100" dirty="0">
                          <a:latin typeface="宋体" pitchFamily="2" charset="-122"/>
                          <a:ea typeface="宋体" pitchFamily="2" charset="-122"/>
                          <a:cs typeface="Times New Roman"/>
                        </a:rPr>
                        <a:t>等</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dirty="0">
                          <a:latin typeface="宋体" pitchFamily="2" charset="-122"/>
                          <a:ea typeface="宋体" pitchFamily="2" charset="-122"/>
                          <a:cs typeface="Times New Roman"/>
                        </a:rPr>
                        <a:t>1000</a:t>
                      </a:r>
                      <a:endParaRPr lang="zh-CN" sz="1100" kern="100" dirty="0">
                        <a:latin typeface="宋体" pitchFamily="2" charset="-122"/>
                        <a:ea typeface="宋体" pitchFamily="2"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a:latin typeface="宋体" pitchFamily="2" charset="-122"/>
                          <a:ea typeface="宋体" pitchFamily="2" charset="-122"/>
                          <a:cs typeface="Times New Roman"/>
                        </a:rPr>
                        <a:t>自营</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04">
                <a:tc>
                  <a:txBody>
                    <a:bodyPr/>
                    <a:lstStyle/>
                    <a:p>
                      <a:pPr algn="just">
                        <a:spcAft>
                          <a:spcPts val="0"/>
                        </a:spcAft>
                      </a:pPr>
                      <a:r>
                        <a:rPr lang="zh-CN" sz="1100" kern="100">
                          <a:latin typeface="宋体" pitchFamily="2" charset="-122"/>
                          <a:ea typeface="宋体" pitchFamily="2" charset="-122"/>
                          <a:cs typeface="Times New Roman"/>
                        </a:rPr>
                        <a:t>手表</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kern="100" dirty="0">
                          <a:latin typeface="宋体" pitchFamily="2" charset="-122"/>
                          <a:ea typeface="宋体" pitchFamily="2" charset="-122"/>
                          <a:cs typeface="Times New Roman"/>
                        </a:rPr>
                        <a:t>Omega</a:t>
                      </a:r>
                      <a:r>
                        <a:rPr lang="zh-CN" sz="1100" kern="100" dirty="0">
                          <a:latin typeface="宋体" pitchFamily="2" charset="-122"/>
                          <a:ea typeface="宋体" pitchFamily="2" charset="-122"/>
                          <a:cs typeface="Times New Roman"/>
                        </a:rPr>
                        <a:t>、</a:t>
                      </a:r>
                      <a:r>
                        <a:rPr lang="en-US" sz="1100" kern="100" dirty="0" err="1">
                          <a:latin typeface="宋体" pitchFamily="2" charset="-122"/>
                          <a:ea typeface="宋体" pitchFamily="2" charset="-122"/>
                          <a:cs typeface="Times New Roman"/>
                        </a:rPr>
                        <a:t>Longines</a:t>
                      </a:r>
                      <a:r>
                        <a:rPr lang="zh-CN" sz="1100" kern="100" dirty="0">
                          <a:latin typeface="宋体" pitchFamily="2" charset="-122"/>
                          <a:ea typeface="宋体" pitchFamily="2" charset="-122"/>
                          <a:cs typeface="Times New Roman"/>
                        </a:rPr>
                        <a:t>、</a:t>
                      </a:r>
                      <a:r>
                        <a:rPr lang="en-US" sz="1100" kern="100" dirty="0" err="1">
                          <a:latin typeface="宋体" pitchFamily="2" charset="-122"/>
                          <a:ea typeface="宋体" pitchFamily="2" charset="-122"/>
                          <a:cs typeface="Times New Roman"/>
                        </a:rPr>
                        <a:t>Tissot</a:t>
                      </a:r>
                      <a:r>
                        <a:rPr lang="zh-CN" sz="1100" kern="100" dirty="0">
                          <a:latin typeface="宋体" pitchFamily="2" charset="-122"/>
                          <a:ea typeface="宋体" pitchFamily="2" charset="-122"/>
                          <a:cs typeface="Times New Roman"/>
                        </a:rPr>
                        <a:t>等</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dirty="0">
                          <a:latin typeface="宋体" pitchFamily="2" charset="-122"/>
                          <a:ea typeface="宋体" pitchFamily="2" charset="-122"/>
                          <a:cs typeface="Times New Roman"/>
                        </a:rPr>
                        <a:t>900</a:t>
                      </a:r>
                      <a:endParaRPr lang="zh-CN" sz="1100" kern="100" dirty="0">
                        <a:latin typeface="宋体" pitchFamily="2" charset="-122"/>
                        <a:ea typeface="宋体" pitchFamily="2"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a:latin typeface="宋体" pitchFamily="2" charset="-122"/>
                          <a:ea typeface="宋体" pitchFamily="2" charset="-122"/>
                          <a:cs typeface="Times New Roman"/>
                        </a:rPr>
                        <a:t>自营</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04">
                <a:tc>
                  <a:txBody>
                    <a:bodyPr/>
                    <a:lstStyle/>
                    <a:p>
                      <a:pPr algn="just">
                        <a:spcAft>
                          <a:spcPts val="0"/>
                        </a:spcAft>
                      </a:pPr>
                      <a:r>
                        <a:rPr lang="zh-CN" sz="1100" kern="100">
                          <a:latin typeface="宋体" pitchFamily="2" charset="-122"/>
                          <a:ea typeface="宋体" pitchFamily="2" charset="-122"/>
                          <a:cs typeface="Times New Roman"/>
                        </a:rPr>
                        <a:t>箱包</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kern="100" dirty="0" err="1">
                          <a:latin typeface="宋体" pitchFamily="2" charset="-122"/>
                          <a:ea typeface="宋体" pitchFamily="2" charset="-122"/>
                          <a:cs typeface="Times New Roman"/>
                        </a:rPr>
                        <a:t>Romova</a:t>
                      </a:r>
                      <a:r>
                        <a:rPr lang="zh-CN" sz="1100" kern="100" dirty="0">
                          <a:latin typeface="宋体" pitchFamily="2" charset="-122"/>
                          <a:ea typeface="宋体" pitchFamily="2" charset="-122"/>
                          <a:cs typeface="Times New Roman"/>
                        </a:rPr>
                        <a:t>、</a:t>
                      </a:r>
                      <a:r>
                        <a:rPr lang="en-US" sz="1100" kern="100" dirty="0" err="1">
                          <a:latin typeface="宋体" pitchFamily="2" charset="-122"/>
                          <a:ea typeface="宋体" pitchFamily="2" charset="-122"/>
                          <a:cs typeface="Times New Roman"/>
                        </a:rPr>
                        <a:t>Tumi</a:t>
                      </a:r>
                      <a:r>
                        <a:rPr lang="zh-CN" sz="1100" kern="100" dirty="0">
                          <a:latin typeface="宋体" pitchFamily="2" charset="-122"/>
                          <a:ea typeface="宋体" pitchFamily="2" charset="-122"/>
                          <a:cs typeface="Times New Roman"/>
                        </a:rPr>
                        <a:t>、</a:t>
                      </a:r>
                      <a:r>
                        <a:rPr lang="en-US" sz="1100" kern="100" dirty="0" err="1">
                          <a:latin typeface="宋体" pitchFamily="2" charset="-122"/>
                          <a:ea typeface="宋体" pitchFamily="2" charset="-122"/>
                          <a:cs typeface="Times New Roman"/>
                        </a:rPr>
                        <a:t>Victorinox</a:t>
                      </a:r>
                      <a:r>
                        <a:rPr lang="zh-CN" sz="1100" kern="100" dirty="0">
                          <a:latin typeface="宋体" pitchFamily="2" charset="-122"/>
                          <a:ea typeface="宋体" pitchFamily="2" charset="-122"/>
                          <a:cs typeface="Times New Roman"/>
                        </a:rPr>
                        <a:t>等</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dirty="0">
                          <a:latin typeface="宋体" pitchFamily="2" charset="-122"/>
                          <a:ea typeface="宋体" pitchFamily="2" charset="-122"/>
                          <a:cs typeface="Times New Roman"/>
                        </a:rPr>
                        <a:t>400</a:t>
                      </a:r>
                      <a:endParaRPr lang="zh-CN" sz="1100" kern="100" dirty="0">
                        <a:latin typeface="宋体" pitchFamily="2" charset="-122"/>
                        <a:ea typeface="宋体" pitchFamily="2"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dirty="0">
                          <a:latin typeface="宋体" pitchFamily="2" charset="-122"/>
                          <a:ea typeface="宋体" pitchFamily="2" charset="-122"/>
                          <a:cs typeface="Times New Roman"/>
                        </a:rPr>
                        <a:t>自营</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04">
                <a:tc>
                  <a:txBody>
                    <a:bodyPr/>
                    <a:lstStyle/>
                    <a:p>
                      <a:pPr algn="just">
                        <a:spcAft>
                          <a:spcPts val="0"/>
                        </a:spcAft>
                      </a:pPr>
                      <a:r>
                        <a:rPr lang="zh-CN" sz="1100" kern="100">
                          <a:latin typeface="宋体" pitchFamily="2" charset="-122"/>
                          <a:ea typeface="宋体" pitchFamily="2" charset="-122"/>
                          <a:cs typeface="Times New Roman"/>
                        </a:rPr>
                        <a:t>首饰</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kern="100" dirty="0">
                          <a:latin typeface="宋体" pitchFamily="2" charset="-122"/>
                          <a:ea typeface="宋体" pitchFamily="2" charset="-122"/>
                          <a:cs typeface="Times New Roman"/>
                        </a:rPr>
                        <a:t>Links of London</a:t>
                      </a:r>
                      <a:r>
                        <a:rPr lang="zh-CN" sz="1100" kern="100" dirty="0">
                          <a:latin typeface="宋体" pitchFamily="2" charset="-122"/>
                          <a:ea typeface="宋体" pitchFamily="2" charset="-122"/>
                          <a:cs typeface="Times New Roman"/>
                        </a:rPr>
                        <a:t>、</a:t>
                      </a:r>
                      <a:r>
                        <a:rPr lang="en-US" sz="1100" kern="100" dirty="0" err="1">
                          <a:latin typeface="宋体" pitchFamily="2" charset="-122"/>
                          <a:ea typeface="宋体" pitchFamily="2" charset="-122"/>
                          <a:cs typeface="Times New Roman"/>
                        </a:rPr>
                        <a:t>Swarovshi</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Esprit</a:t>
                      </a:r>
                      <a:r>
                        <a:rPr lang="zh-CN" sz="1100" kern="100" dirty="0">
                          <a:latin typeface="宋体" pitchFamily="2" charset="-122"/>
                          <a:ea typeface="宋体" pitchFamily="2" charset="-122"/>
                          <a:cs typeface="Times New Roman"/>
                        </a:rPr>
                        <a:t>等</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dirty="0">
                          <a:latin typeface="宋体" pitchFamily="2" charset="-122"/>
                          <a:ea typeface="宋体" pitchFamily="2" charset="-122"/>
                          <a:cs typeface="Times New Roman"/>
                        </a:rPr>
                        <a:t>600</a:t>
                      </a:r>
                      <a:endParaRPr lang="zh-CN" sz="1100" kern="100" dirty="0">
                        <a:latin typeface="宋体" pitchFamily="2" charset="-122"/>
                        <a:ea typeface="宋体" pitchFamily="2"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dirty="0">
                          <a:latin typeface="宋体" pitchFamily="2" charset="-122"/>
                          <a:ea typeface="宋体" pitchFamily="2" charset="-122"/>
                          <a:cs typeface="Times New Roman"/>
                        </a:rPr>
                        <a:t>自营</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04">
                <a:tc>
                  <a:txBody>
                    <a:bodyPr/>
                    <a:lstStyle/>
                    <a:p>
                      <a:pPr algn="just">
                        <a:spcAft>
                          <a:spcPts val="0"/>
                        </a:spcAft>
                      </a:pPr>
                      <a:r>
                        <a:rPr lang="zh-CN" sz="1100" kern="100">
                          <a:latin typeface="宋体" pitchFamily="2" charset="-122"/>
                          <a:ea typeface="宋体" pitchFamily="2" charset="-122"/>
                          <a:cs typeface="Times New Roman"/>
                        </a:rPr>
                        <a:t>太阳眼镜</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kern="100" dirty="0">
                          <a:latin typeface="宋体" pitchFamily="2" charset="-122"/>
                          <a:ea typeface="宋体" pitchFamily="2" charset="-122"/>
                          <a:cs typeface="Times New Roman"/>
                        </a:rPr>
                        <a:t>Gucci</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Prada</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Burberry</a:t>
                      </a:r>
                      <a:r>
                        <a:rPr lang="zh-CN" sz="1100" kern="100" dirty="0">
                          <a:latin typeface="宋体" pitchFamily="2" charset="-122"/>
                          <a:ea typeface="宋体" pitchFamily="2" charset="-122"/>
                          <a:cs typeface="Times New Roman"/>
                        </a:rPr>
                        <a:t>等</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dirty="0">
                          <a:latin typeface="宋体" pitchFamily="2" charset="-122"/>
                          <a:ea typeface="宋体" pitchFamily="2" charset="-122"/>
                          <a:cs typeface="Times New Roman"/>
                        </a:rPr>
                        <a:t>100</a:t>
                      </a:r>
                      <a:endParaRPr lang="zh-CN" sz="1100" kern="100" dirty="0">
                        <a:latin typeface="宋体" pitchFamily="2" charset="-122"/>
                        <a:ea typeface="宋体" pitchFamily="2"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dirty="0">
                          <a:latin typeface="宋体" pitchFamily="2" charset="-122"/>
                          <a:ea typeface="宋体" pitchFamily="2" charset="-122"/>
                          <a:cs typeface="Times New Roman"/>
                        </a:rPr>
                        <a:t>自营</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04">
                <a:tc>
                  <a:txBody>
                    <a:bodyPr/>
                    <a:lstStyle/>
                    <a:p>
                      <a:pPr algn="just">
                        <a:spcAft>
                          <a:spcPts val="0"/>
                        </a:spcAft>
                      </a:pPr>
                      <a:r>
                        <a:rPr lang="zh-CN" sz="1100" kern="100">
                          <a:latin typeface="宋体" pitchFamily="2" charset="-122"/>
                          <a:ea typeface="宋体" pitchFamily="2" charset="-122"/>
                          <a:cs typeface="Times New Roman"/>
                        </a:rPr>
                        <a:t>家居</a:t>
                      </a:r>
                      <a:r>
                        <a:rPr lang="en-US" sz="1100" kern="100">
                          <a:latin typeface="宋体" pitchFamily="2" charset="-122"/>
                          <a:ea typeface="宋体" pitchFamily="2" charset="-122"/>
                          <a:cs typeface="Times New Roman"/>
                        </a:rPr>
                        <a:t>/</a:t>
                      </a:r>
                      <a:r>
                        <a:rPr lang="zh-CN" sz="1100" kern="100">
                          <a:latin typeface="宋体" pitchFamily="2" charset="-122"/>
                          <a:ea typeface="宋体" pitchFamily="2" charset="-122"/>
                          <a:cs typeface="Times New Roman"/>
                        </a:rPr>
                        <a:t>家电</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a:latin typeface="宋体" pitchFamily="2" charset="-122"/>
                          <a:ea typeface="宋体" pitchFamily="2" charset="-122"/>
                          <a:cs typeface="Times New Roman"/>
                        </a:rPr>
                        <a:t>飞利浦、松下、博朗等</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dirty="0">
                          <a:latin typeface="宋体" pitchFamily="2" charset="-122"/>
                          <a:ea typeface="宋体" pitchFamily="2" charset="-122"/>
                          <a:cs typeface="Times New Roman"/>
                        </a:rPr>
                        <a:t>200</a:t>
                      </a:r>
                      <a:endParaRPr lang="zh-CN" sz="1100" kern="100" dirty="0">
                        <a:latin typeface="宋体" pitchFamily="2" charset="-122"/>
                        <a:ea typeface="宋体" pitchFamily="2"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dirty="0">
                          <a:latin typeface="宋体" pitchFamily="2" charset="-122"/>
                          <a:ea typeface="宋体" pitchFamily="2" charset="-122"/>
                          <a:cs typeface="Times New Roman"/>
                        </a:rPr>
                        <a:t>自营</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652">
                <a:tc>
                  <a:txBody>
                    <a:bodyPr/>
                    <a:lstStyle/>
                    <a:p>
                      <a:pPr algn="just">
                        <a:spcAft>
                          <a:spcPts val="0"/>
                        </a:spcAft>
                      </a:pPr>
                      <a:r>
                        <a:rPr lang="zh-CN" sz="1100" kern="100">
                          <a:latin typeface="宋体" pitchFamily="2" charset="-122"/>
                          <a:ea typeface="宋体" pitchFamily="2" charset="-122"/>
                          <a:cs typeface="Times New Roman"/>
                        </a:rPr>
                        <a:t>数码精品</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a:latin typeface="宋体" pitchFamily="2" charset="-122"/>
                          <a:ea typeface="宋体" pitchFamily="2" charset="-122"/>
                          <a:cs typeface="Times New Roman"/>
                        </a:rPr>
                        <a:t>莱卡、佳能、尼康等</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dirty="0">
                          <a:latin typeface="宋体" pitchFamily="2" charset="-122"/>
                          <a:ea typeface="宋体" pitchFamily="2" charset="-122"/>
                          <a:cs typeface="Times New Roman"/>
                        </a:rPr>
                        <a:t>300</a:t>
                      </a:r>
                      <a:endParaRPr lang="zh-CN" sz="1100" kern="100" dirty="0">
                        <a:latin typeface="宋体" pitchFamily="2" charset="-122"/>
                        <a:ea typeface="宋体" pitchFamily="2"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dirty="0">
                          <a:latin typeface="宋体" pitchFamily="2" charset="-122"/>
                          <a:ea typeface="宋体" pitchFamily="2" charset="-122"/>
                          <a:cs typeface="Times New Roman"/>
                        </a:rPr>
                        <a:t>自营</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04">
                <a:tc>
                  <a:txBody>
                    <a:bodyPr/>
                    <a:lstStyle/>
                    <a:p>
                      <a:pPr algn="just">
                        <a:spcAft>
                          <a:spcPts val="0"/>
                        </a:spcAft>
                      </a:pPr>
                      <a:r>
                        <a:rPr lang="zh-CN" sz="1100" kern="100">
                          <a:latin typeface="宋体" pitchFamily="2" charset="-122"/>
                          <a:ea typeface="宋体" pitchFamily="2" charset="-122"/>
                          <a:cs typeface="Times New Roman"/>
                        </a:rPr>
                        <a:t>免税食品</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a:latin typeface="宋体" pitchFamily="2" charset="-122"/>
                          <a:ea typeface="宋体" pitchFamily="2" charset="-122"/>
                          <a:cs typeface="Times New Roman"/>
                        </a:rPr>
                        <a:t>费列罗、卡夫、玛氏等</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dirty="0">
                          <a:latin typeface="宋体" pitchFamily="2" charset="-122"/>
                          <a:ea typeface="宋体" pitchFamily="2" charset="-122"/>
                          <a:cs typeface="Times New Roman"/>
                        </a:rPr>
                        <a:t>100</a:t>
                      </a:r>
                      <a:endParaRPr lang="zh-CN" sz="1100" kern="100" dirty="0">
                        <a:latin typeface="宋体" pitchFamily="2" charset="-122"/>
                        <a:ea typeface="宋体" pitchFamily="2"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dirty="0">
                          <a:latin typeface="宋体" pitchFamily="2" charset="-122"/>
                          <a:ea typeface="宋体" pitchFamily="2" charset="-122"/>
                          <a:cs typeface="Times New Roman"/>
                        </a:rPr>
                        <a:t>自营</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652">
                <a:tc>
                  <a:txBody>
                    <a:bodyPr/>
                    <a:lstStyle/>
                    <a:p>
                      <a:pPr algn="just">
                        <a:spcAft>
                          <a:spcPts val="0"/>
                        </a:spcAft>
                      </a:pPr>
                      <a:r>
                        <a:rPr lang="zh-CN" sz="1100" kern="100">
                          <a:latin typeface="宋体" pitchFamily="2" charset="-122"/>
                          <a:ea typeface="宋体" pitchFamily="2" charset="-122"/>
                          <a:cs typeface="Times New Roman"/>
                        </a:rPr>
                        <a:t>数码体验</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kern="100">
                          <a:latin typeface="宋体" pitchFamily="2" charset="-122"/>
                          <a:ea typeface="宋体" pitchFamily="2" charset="-122"/>
                          <a:cs typeface="Times New Roman"/>
                        </a:rPr>
                        <a:t>Apple</a:t>
                      </a:r>
                      <a:r>
                        <a:rPr lang="zh-CN" sz="1100" kern="100">
                          <a:latin typeface="宋体" pitchFamily="2" charset="-122"/>
                          <a:ea typeface="宋体" pitchFamily="2" charset="-122"/>
                          <a:cs typeface="Times New Roman"/>
                        </a:rPr>
                        <a:t>、索尼</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dirty="0">
                          <a:latin typeface="宋体" pitchFamily="2" charset="-122"/>
                          <a:ea typeface="宋体" pitchFamily="2" charset="-122"/>
                          <a:cs typeface="Times New Roman"/>
                        </a:rPr>
                        <a:t>700</a:t>
                      </a:r>
                      <a:endParaRPr lang="zh-CN" sz="1100" kern="100" dirty="0">
                        <a:latin typeface="宋体" pitchFamily="2" charset="-122"/>
                        <a:ea typeface="宋体" pitchFamily="2"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dirty="0">
                          <a:latin typeface="宋体" pitchFamily="2" charset="-122"/>
                          <a:ea typeface="宋体" pitchFamily="2" charset="-122"/>
                          <a:cs typeface="Times New Roman"/>
                        </a:rPr>
                        <a:t>租赁</a:t>
                      </a:r>
                      <a:r>
                        <a:rPr lang="en-US" sz="1100" kern="100" dirty="0">
                          <a:latin typeface="宋体" pitchFamily="2" charset="-122"/>
                          <a:ea typeface="宋体" pitchFamily="2" charset="-122"/>
                          <a:cs typeface="Times New Roman"/>
                        </a:rPr>
                        <a:t>/</a:t>
                      </a:r>
                      <a:r>
                        <a:rPr lang="zh-CN" sz="1100" kern="100" dirty="0">
                          <a:latin typeface="宋体" pitchFamily="2" charset="-122"/>
                          <a:ea typeface="宋体" pitchFamily="2" charset="-122"/>
                          <a:cs typeface="Times New Roman"/>
                        </a:rPr>
                        <a:t>联营</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04">
                <a:tc>
                  <a:txBody>
                    <a:bodyPr/>
                    <a:lstStyle/>
                    <a:p>
                      <a:pPr algn="just">
                        <a:spcAft>
                          <a:spcPts val="0"/>
                        </a:spcAft>
                      </a:pPr>
                      <a:r>
                        <a:rPr lang="zh-CN" sz="1100" kern="100">
                          <a:latin typeface="宋体" pitchFamily="2" charset="-122"/>
                          <a:ea typeface="宋体" pitchFamily="2" charset="-122"/>
                          <a:cs typeface="Times New Roman"/>
                        </a:rPr>
                        <a:t>中国服饰</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a:latin typeface="宋体" pitchFamily="2" charset="-122"/>
                          <a:ea typeface="宋体" pitchFamily="2" charset="-122"/>
                          <a:cs typeface="Times New Roman"/>
                        </a:rPr>
                        <a:t>上海唐、夏姿</a:t>
                      </a:r>
                      <a:r>
                        <a:rPr lang="en-US" sz="1100" kern="100">
                          <a:latin typeface="宋体" pitchFamily="2" charset="-122"/>
                          <a:ea typeface="宋体" pitchFamily="2" charset="-122"/>
                          <a:cs typeface="Times New Roman"/>
                        </a:rPr>
                        <a:t>-</a:t>
                      </a:r>
                      <a:r>
                        <a:rPr lang="zh-CN" sz="1100" kern="100">
                          <a:latin typeface="宋体" pitchFamily="2" charset="-122"/>
                          <a:ea typeface="宋体" pitchFamily="2" charset="-122"/>
                          <a:cs typeface="Times New Roman"/>
                        </a:rPr>
                        <a:t>陈、</a:t>
                      </a:r>
                      <a:r>
                        <a:rPr lang="en-US" sz="1100" kern="100">
                          <a:latin typeface="宋体" pitchFamily="2" charset="-122"/>
                          <a:ea typeface="宋体" pitchFamily="2" charset="-122"/>
                          <a:cs typeface="Times New Roman"/>
                        </a:rPr>
                        <a:t>NE Tiger</a:t>
                      </a:r>
                      <a:r>
                        <a:rPr lang="zh-CN" sz="1100" kern="100">
                          <a:latin typeface="宋体" pitchFamily="2" charset="-122"/>
                          <a:ea typeface="宋体" pitchFamily="2" charset="-122"/>
                          <a:cs typeface="Times New Roman"/>
                        </a:rPr>
                        <a:t>、上海徐等</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dirty="0">
                          <a:latin typeface="宋体" pitchFamily="2" charset="-122"/>
                          <a:ea typeface="宋体" pitchFamily="2" charset="-122"/>
                          <a:cs typeface="Times New Roman"/>
                        </a:rPr>
                        <a:t>500</a:t>
                      </a:r>
                      <a:endParaRPr lang="zh-CN" sz="1100" kern="100" dirty="0">
                        <a:latin typeface="宋体" pitchFamily="2" charset="-122"/>
                        <a:ea typeface="宋体" pitchFamily="2"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dirty="0">
                          <a:latin typeface="宋体" pitchFamily="2" charset="-122"/>
                          <a:ea typeface="宋体" pitchFamily="2" charset="-122"/>
                          <a:cs typeface="Times New Roman"/>
                        </a:rPr>
                        <a:t>租赁</a:t>
                      </a:r>
                      <a:r>
                        <a:rPr lang="en-US" sz="1100" kern="100" dirty="0">
                          <a:latin typeface="宋体" pitchFamily="2" charset="-122"/>
                          <a:ea typeface="宋体" pitchFamily="2" charset="-122"/>
                          <a:cs typeface="Times New Roman"/>
                        </a:rPr>
                        <a:t>/</a:t>
                      </a:r>
                      <a:r>
                        <a:rPr lang="zh-CN" sz="1100" kern="100" dirty="0">
                          <a:latin typeface="宋体" pitchFamily="2" charset="-122"/>
                          <a:ea typeface="宋体" pitchFamily="2" charset="-122"/>
                          <a:cs typeface="Times New Roman"/>
                        </a:rPr>
                        <a:t>联营</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04">
                <a:tc>
                  <a:txBody>
                    <a:bodyPr/>
                    <a:lstStyle/>
                    <a:p>
                      <a:pPr algn="just">
                        <a:spcAft>
                          <a:spcPts val="0"/>
                        </a:spcAft>
                      </a:pPr>
                      <a:r>
                        <a:rPr lang="zh-CN" sz="1100" kern="100">
                          <a:latin typeface="宋体" pitchFamily="2" charset="-122"/>
                          <a:ea typeface="宋体" pitchFamily="2" charset="-122"/>
                          <a:cs typeface="Times New Roman"/>
                        </a:rPr>
                        <a:t>内衣</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kern="100">
                          <a:latin typeface="宋体" pitchFamily="2" charset="-122"/>
                          <a:ea typeface="宋体" pitchFamily="2" charset="-122"/>
                          <a:cs typeface="Times New Roman"/>
                        </a:rPr>
                        <a:t>Jefen</a:t>
                      </a:r>
                      <a:r>
                        <a:rPr lang="zh-CN" sz="1100" kern="100">
                          <a:latin typeface="宋体" pitchFamily="2" charset="-122"/>
                          <a:ea typeface="宋体" pitchFamily="2" charset="-122"/>
                          <a:cs typeface="Times New Roman"/>
                        </a:rPr>
                        <a:t>、</a:t>
                      </a:r>
                      <a:r>
                        <a:rPr lang="en-US" sz="1100" kern="100">
                          <a:latin typeface="宋体" pitchFamily="2" charset="-122"/>
                          <a:ea typeface="宋体" pitchFamily="2" charset="-122"/>
                          <a:cs typeface="Times New Roman"/>
                        </a:rPr>
                        <a:t>Aimer</a:t>
                      </a:r>
                      <a:r>
                        <a:rPr lang="zh-CN" sz="1100" kern="100">
                          <a:latin typeface="宋体" pitchFamily="2" charset="-122"/>
                          <a:ea typeface="宋体" pitchFamily="2" charset="-122"/>
                          <a:cs typeface="Times New Roman"/>
                        </a:rPr>
                        <a:t>、</a:t>
                      </a:r>
                      <a:r>
                        <a:rPr lang="en-US" sz="1100" kern="100">
                          <a:latin typeface="宋体" pitchFamily="2" charset="-122"/>
                          <a:ea typeface="宋体" pitchFamily="2" charset="-122"/>
                          <a:cs typeface="Times New Roman"/>
                        </a:rPr>
                        <a:t>California</a:t>
                      </a:r>
                      <a:r>
                        <a:rPr lang="zh-CN" sz="1100" kern="100">
                          <a:latin typeface="宋体" pitchFamily="2" charset="-122"/>
                          <a:ea typeface="宋体" pitchFamily="2" charset="-122"/>
                          <a:cs typeface="Times New Roman"/>
                        </a:rPr>
                        <a:t>等</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dirty="0">
                          <a:latin typeface="宋体" pitchFamily="2" charset="-122"/>
                          <a:ea typeface="宋体" pitchFamily="2" charset="-122"/>
                          <a:cs typeface="Times New Roman"/>
                        </a:rPr>
                        <a:t>200</a:t>
                      </a:r>
                      <a:endParaRPr lang="zh-CN" sz="1100" kern="100" dirty="0">
                        <a:latin typeface="宋体" pitchFamily="2" charset="-122"/>
                        <a:ea typeface="宋体" pitchFamily="2"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dirty="0">
                          <a:latin typeface="宋体" pitchFamily="2" charset="-122"/>
                          <a:ea typeface="宋体" pitchFamily="2" charset="-122"/>
                          <a:cs typeface="Times New Roman"/>
                        </a:rPr>
                        <a:t>租赁</a:t>
                      </a:r>
                      <a:r>
                        <a:rPr lang="en-US" sz="1100" kern="100" dirty="0">
                          <a:latin typeface="宋体" pitchFamily="2" charset="-122"/>
                          <a:ea typeface="宋体" pitchFamily="2" charset="-122"/>
                          <a:cs typeface="Times New Roman"/>
                        </a:rPr>
                        <a:t>/</a:t>
                      </a:r>
                      <a:r>
                        <a:rPr lang="zh-CN" sz="1100" kern="100" dirty="0">
                          <a:latin typeface="宋体" pitchFamily="2" charset="-122"/>
                          <a:ea typeface="宋体" pitchFamily="2" charset="-122"/>
                          <a:cs typeface="Times New Roman"/>
                        </a:rPr>
                        <a:t>联营</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04">
                <a:tc>
                  <a:txBody>
                    <a:bodyPr/>
                    <a:lstStyle/>
                    <a:p>
                      <a:pPr algn="just">
                        <a:spcAft>
                          <a:spcPts val="0"/>
                        </a:spcAft>
                      </a:pPr>
                      <a:r>
                        <a:rPr lang="zh-CN" sz="1100" kern="100">
                          <a:latin typeface="宋体" pitchFamily="2" charset="-122"/>
                          <a:ea typeface="宋体" pitchFamily="2" charset="-122"/>
                          <a:cs typeface="Times New Roman"/>
                        </a:rPr>
                        <a:t>其他配套</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a:latin typeface="宋体" pitchFamily="2" charset="-122"/>
                          <a:ea typeface="宋体" pitchFamily="2" charset="-122"/>
                          <a:cs typeface="Times New Roman"/>
                        </a:rPr>
                        <a:t>星巴克咖啡、哈根达斯等</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dirty="0">
                          <a:latin typeface="宋体" pitchFamily="2" charset="-122"/>
                          <a:ea typeface="宋体" pitchFamily="2" charset="-122"/>
                          <a:cs typeface="Times New Roman"/>
                        </a:rPr>
                        <a:t>200</a:t>
                      </a:r>
                      <a:endParaRPr lang="zh-CN" sz="1100" kern="100" dirty="0">
                        <a:latin typeface="宋体" pitchFamily="2" charset="-122"/>
                        <a:ea typeface="宋体" pitchFamily="2"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kern="100" dirty="0">
                          <a:latin typeface="宋体" pitchFamily="2" charset="-122"/>
                          <a:ea typeface="宋体" pitchFamily="2" charset="-122"/>
                          <a:cs typeface="Times New Roman"/>
                        </a:rPr>
                        <a:t>租赁</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652">
                <a:tc>
                  <a:txBody>
                    <a:bodyPr/>
                    <a:lstStyle/>
                    <a:p>
                      <a:pPr algn="just">
                        <a:spcAft>
                          <a:spcPts val="0"/>
                        </a:spcAft>
                      </a:pPr>
                      <a:r>
                        <a:rPr lang="zh-CN" sz="1100" kern="100">
                          <a:latin typeface="宋体" pitchFamily="2" charset="-122"/>
                          <a:ea typeface="宋体" pitchFamily="2" charset="-122"/>
                          <a:cs typeface="Times New Roman"/>
                        </a:rPr>
                        <a:t>合计面积</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100" kern="100">
                        <a:latin typeface="宋体" pitchFamily="2" charset="-122"/>
                        <a:ea typeface="宋体" pitchFamily="2"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dirty="0">
                          <a:latin typeface="宋体" pitchFamily="2" charset="-122"/>
                          <a:ea typeface="宋体" pitchFamily="2" charset="-122"/>
                          <a:cs typeface="Times New Roman"/>
                        </a:rPr>
                        <a:t>约</a:t>
                      </a:r>
                      <a:r>
                        <a:rPr lang="en-US" sz="1100" kern="100" dirty="0">
                          <a:latin typeface="宋体" pitchFamily="2" charset="-122"/>
                          <a:ea typeface="宋体" pitchFamily="2" charset="-122"/>
                          <a:cs typeface="Times New Roman"/>
                        </a:rPr>
                        <a:t>25000</a:t>
                      </a:r>
                      <a:endParaRPr lang="zh-CN" sz="1100" kern="100" dirty="0">
                        <a:latin typeface="宋体" pitchFamily="2" charset="-122"/>
                        <a:ea typeface="宋体" pitchFamily="2"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100" kern="100" dirty="0">
                        <a:latin typeface="宋体" pitchFamily="2" charset="-122"/>
                        <a:ea typeface="宋体" pitchFamily="2"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769" name="Rectangle 1"/>
          <p:cNvSpPr>
            <a:spLocks noChangeArrowheads="1"/>
          </p:cNvSpPr>
          <p:nvPr/>
        </p:nvSpPr>
        <p:spPr bwMode="auto">
          <a:xfrm>
            <a:off x="683568" y="1484784"/>
            <a:ext cx="326243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免税购物精品店品牌经营面积策划</a:t>
            </a:r>
            <a:endParaRPr kumimoji="0" lang="zh-CN"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Rectangle 1"/>
          <p:cNvSpPr>
            <a:spLocks noChangeArrowheads="1"/>
          </p:cNvSpPr>
          <p:nvPr/>
        </p:nvSpPr>
        <p:spPr bwMode="auto">
          <a:xfrm>
            <a:off x="323528" y="1052736"/>
            <a:ext cx="390363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tabLst>
                <a:tab pos="933450" algn="l"/>
              </a:tabLst>
            </a:pP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示例</a:t>
            </a:r>
            <a:r>
              <a:rPr kumimoji="0" lang="en-US" altLang="zh-CN"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2  </a:t>
            </a: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三亚海棠湾国际购物中心</a:t>
            </a:r>
            <a:endParaRPr kumimoji="0" lang="zh-CN"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4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24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65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aphicFrame>
        <p:nvGraphicFramePr>
          <p:cNvPr id="14" name="表格 13"/>
          <p:cNvGraphicFramePr>
            <a:graphicFrameLocks noGrp="1"/>
          </p:cNvGraphicFramePr>
          <p:nvPr/>
        </p:nvGraphicFramePr>
        <p:xfrm>
          <a:off x="2051720" y="2157616"/>
          <a:ext cx="5817455" cy="2560506"/>
        </p:xfrm>
        <a:graphic>
          <a:graphicData uri="http://schemas.openxmlformats.org/drawingml/2006/table">
            <a:tbl>
              <a:tblPr/>
              <a:tblGrid>
                <a:gridCol w="864096"/>
                <a:gridCol w="2664296"/>
                <a:gridCol w="1120931"/>
                <a:gridCol w="1168132"/>
              </a:tblGrid>
              <a:tr h="0">
                <a:tc>
                  <a:txBody>
                    <a:bodyPr/>
                    <a:lstStyle/>
                    <a:p>
                      <a:pPr algn="ctr">
                        <a:lnSpc>
                          <a:spcPct val="150000"/>
                        </a:lnSpc>
                        <a:spcAft>
                          <a:spcPts val="0"/>
                        </a:spcAft>
                      </a:pPr>
                      <a:r>
                        <a:rPr lang="zh-CN" sz="1100" kern="100" dirty="0">
                          <a:latin typeface="宋体" pitchFamily="2" charset="-122"/>
                          <a:ea typeface="宋体" pitchFamily="2" charset="-122"/>
                          <a:cs typeface="Times New Roman"/>
                        </a:rPr>
                        <a:t>商业类型</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100" kern="100" dirty="0">
                          <a:latin typeface="宋体" pitchFamily="2" charset="-122"/>
                          <a:ea typeface="宋体" pitchFamily="2" charset="-122"/>
                          <a:cs typeface="Times New Roman"/>
                        </a:rPr>
                        <a:t>品牌举例</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100" kern="100" dirty="0">
                          <a:latin typeface="宋体" pitchFamily="2" charset="-122"/>
                          <a:ea typeface="宋体" pitchFamily="2" charset="-122"/>
                          <a:cs typeface="Times New Roman"/>
                        </a:rPr>
                        <a:t>经营</a:t>
                      </a:r>
                      <a:r>
                        <a:rPr lang="zh-CN" sz="1100" kern="100" dirty="0" smtClean="0">
                          <a:latin typeface="宋体" pitchFamily="2" charset="-122"/>
                          <a:ea typeface="宋体" pitchFamily="2" charset="-122"/>
                          <a:cs typeface="Times New Roman"/>
                        </a:rPr>
                        <a:t>面积（</a:t>
                      </a:r>
                      <a:r>
                        <a:rPr lang="zh-CN" sz="1100" kern="100" dirty="0">
                          <a:latin typeface="宋体" pitchFamily="2" charset="-122"/>
                          <a:ea typeface="宋体" pitchFamily="2" charset="-122"/>
                          <a:cs typeface="Times New Roman"/>
                        </a:rPr>
                        <a:t>㎡）</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100" kern="100" dirty="0">
                          <a:latin typeface="宋体" pitchFamily="2" charset="-122"/>
                          <a:ea typeface="宋体" pitchFamily="2" charset="-122"/>
                          <a:cs typeface="Times New Roman"/>
                        </a:rPr>
                        <a:t>经营模式</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576">
                <a:tc>
                  <a:txBody>
                    <a:bodyPr/>
                    <a:lstStyle/>
                    <a:p>
                      <a:pPr algn="just">
                        <a:lnSpc>
                          <a:spcPct val="150000"/>
                        </a:lnSpc>
                        <a:spcAft>
                          <a:spcPts val="0"/>
                        </a:spcAft>
                      </a:pPr>
                      <a:r>
                        <a:rPr lang="zh-CN" sz="1100" kern="100" dirty="0">
                          <a:latin typeface="宋体" pitchFamily="2" charset="-122"/>
                          <a:ea typeface="宋体" pitchFamily="2" charset="-122"/>
                          <a:cs typeface="Times New Roman"/>
                        </a:rPr>
                        <a:t>童装精品</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a:latin typeface="宋体" pitchFamily="2" charset="-122"/>
                          <a:ea typeface="宋体" pitchFamily="2" charset="-122"/>
                          <a:cs typeface="Times New Roman"/>
                        </a:rPr>
                        <a:t>Baby Dior</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D&amp;G</a:t>
                      </a:r>
                      <a:r>
                        <a:rPr lang="zh-CN" sz="1100" kern="100" dirty="0">
                          <a:latin typeface="宋体" pitchFamily="2" charset="-122"/>
                          <a:ea typeface="宋体" pitchFamily="2" charset="-122"/>
                          <a:cs typeface="Times New Roman"/>
                        </a:rPr>
                        <a:t>、</a:t>
                      </a:r>
                      <a:r>
                        <a:rPr lang="en-US" sz="1100" kern="100" dirty="0" err="1">
                          <a:latin typeface="宋体" pitchFamily="2" charset="-122"/>
                          <a:ea typeface="宋体" pitchFamily="2" charset="-122"/>
                          <a:cs typeface="Times New Roman"/>
                        </a:rPr>
                        <a:t>Fendi</a:t>
                      </a:r>
                      <a:r>
                        <a:rPr lang="zh-CN" sz="1100" kern="100" dirty="0">
                          <a:latin typeface="宋体" pitchFamily="2" charset="-122"/>
                          <a:ea typeface="宋体" pitchFamily="2" charset="-122"/>
                          <a:cs typeface="Times New Roman"/>
                        </a:rPr>
                        <a:t>等</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a:latin typeface="宋体" pitchFamily="2" charset="-122"/>
                          <a:ea typeface="宋体" pitchFamily="2" charset="-122"/>
                          <a:cs typeface="Times New Roman"/>
                        </a:rPr>
                        <a:t>800</a:t>
                      </a:r>
                      <a:endParaRPr lang="zh-CN" sz="1100" kern="100" dirty="0">
                        <a:latin typeface="宋体" pitchFamily="2" charset="-122"/>
                        <a:ea typeface="宋体" pitchFamily="2" charset="-122"/>
                        <a:cs typeface="Times New Roman"/>
                      </a:endParaRP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dirty="0">
                          <a:latin typeface="宋体" pitchFamily="2" charset="-122"/>
                          <a:ea typeface="宋体" pitchFamily="2" charset="-122"/>
                          <a:cs typeface="Times New Roman"/>
                        </a:rPr>
                        <a:t>自营</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136">
                <a:tc>
                  <a:txBody>
                    <a:bodyPr/>
                    <a:lstStyle/>
                    <a:p>
                      <a:pPr algn="just">
                        <a:lnSpc>
                          <a:spcPct val="150000"/>
                        </a:lnSpc>
                        <a:spcAft>
                          <a:spcPts val="0"/>
                        </a:spcAft>
                      </a:pPr>
                      <a:r>
                        <a:rPr lang="zh-CN" sz="1100" kern="100" dirty="0">
                          <a:latin typeface="宋体" pitchFamily="2" charset="-122"/>
                          <a:ea typeface="宋体" pitchFamily="2" charset="-122"/>
                          <a:cs typeface="Times New Roman"/>
                        </a:rPr>
                        <a:t>精品玩具店</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err="1">
                          <a:latin typeface="宋体" pitchFamily="2" charset="-122"/>
                          <a:ea typeface="宋体" pitchFamily="2" charset="-122"/>
                          <a:cs typeface="Times New Roman"/>
                        </a:rPr>
                        <a:t>XoXo</a:t>
                      </a:r>
                      <a:r>
                        <a:rPr lang="zh-CN" sz="1100" kern="100" dirty="0">
                          <a:latin typeface="宋体" pitchFamily="2" charset="-122"/>
                          <a:ea typeface="宋体" pitchFamily="2" charset="-122"/>
                          <a:cs typeface="Times New Roman"/>
                        </a:rPr>
                        <a:t>、贝印、</a:t>
                      </a:r>
                      <a:r>
                        <a:rPr lang="en-US" sz="1100" kern="100" dirty="0" err="1">
                          <a:latin typeface="宋体" pitchFamily="2" charset="-122"/>
                          <a:ea typeface="宋体" pitchFamily="2" charset="-122"/>
                          <a:cs typeface="Times New Roman"/>
                        </a:rPr>
                        <a:t>Nici</a:t>
                      </a:r>
                      <a:r>
                        <a:rPr lang="zh-CN" sz="1100" kern="100" dirty="0">
                          <a:latin typeface="宋体" pitchFamily="2" charset="-122"/>
                          <a:ea typeface="宋体" pitchFamily="2" charset="-122"/>
                          <a:cs typeface="Times New Roman"/>
                        </a:rPr>
                        <a:t>等</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a:latin typeface="宋体" pitchFamily="2" charset="-122"/>
                          <a:ea typeface="宋体" pitchFamily="2" charset="-122"/>
                          <a:cs typeface="Times New Roman"/>
                        </a:rPr>
                        <a:t>400</a:t>
                      </a:r>
                      <a:endParaRPr lang="zh-CN" sz="1100" kern="100" dirty="0">
                        <a:latin typeface="宋体" pitchFamily="2" charset="-122"/>
                        <a:ea typeface="宋体" pitchFamily="2" charset="-122"/>
                        <a:cs typeface="Times New Roman"/>
                      </a:endParaRP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a:latin typeface="宋体" pitchFamily="2" charset="-122"/>
                          <a:ea typeface="宋体" pitchFamily="2" charset="-122"/>
                          <a:cs typeface="Times New Roman"/>
                        </a:rPr>
                        <a:t>自营</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66">
                <a:tc>
                  <a:txBody>
                    <a:bodyPr/>
                    <a:lstStyle/>
                    <a:p>
                      <a:pPr algn="just">
                        <a:lnSpc>
                          <a:spcPct val="150000"/>
                        </a:lnSpc>
                        <a:spcAft>
                          <a:spcPts val="0"/>
                        </a:spcAft>
                      </a:pPr>
                      <a:r>
                        <a:rPr lang="zh-CN" sz="1100" kern="100">
                          <a:latin typeface="宋体" pitchFamily="2" charset="-122"/>
                          <a:ea typeface="宋体" pitchFamily="2" charset="-122"/>
                          <a:cs typeface="Times New Roman"/>
                        </a:rPr>
                        <a:t>世界礼品廊</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dirty="0">
                          <a:latin typeface="宋体" pitchFamily="2" charset="-122"/>
                          <a:ea typeface="宋体" pitchFamily="2" charset="-122"/>
                          <a:cs typeface="Times New Roman"/>
                        </a:rPr>
                        <a:t>日本特色礼品、泰国特色礼品等</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a:latin typeface="宋体" pitchFamily="2" charset="-122"/>
                          <a:ea typeface="宋体" pitchFamily="2" charset="-122"/>
                          <a:cs typeface="Times New Roman"/>
                        </a:rPr>
                        <a:t>300</a:t>
                      </a:r>
                      <a:endParaRPr lang="zh-CN" sz="1100" kern="100" dirty="0">
                        <a:latin typeface="宋体" pitchFamily="2" charset="-122"/>
                        <a:ea typeface="宋体" pitchFamily="2" charset="-122"/>
                        <a:cs typeface="Times New Roman"/>
                      </a:endParaRP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dirty="0">
                          <a:latin typeface="宋体" pitchFamily="2" charset="-122"/>
                          <a:ea typeface="宋体" pitchFamily="2" charset="-122"/>
                          <a:cs typeface="Times New Roman"/>
                        </a:rPr>
                        <a:t>自营</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12">
                <a:tc>
                  <a:txBody>
                    <a:bodyPr/>
                    <a:lstStyle/>
                    <a:p>
                      <a:pPr algn="just">
                        <a:lnSpc>
                          <a:spcPct val="150000"/>
                        </a:lnSpc>
                        <a:spcAft>
                          <a:spcPts val="0"/>
                        </a:spcAft>
                      </a:pPr>
                      <a:r>
                        <a:rPr lang="zh-CN" sz="1100" kern="100">
                          <a:latin typeface="宋体" pitchFamily="2" charset="-122"/>
                          <a:ea typeface="宋体" pitchFamily="2" charset="-122"/>
                          <a:cs typeface="Times New Roman"/>
                        </a:rPr>
                        <a:t>巧克力</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a:latin typeface="宋体" pitchFamily="2" charset="-122"/>
                          <a:ea typeface="宋体" pitchFamily="2" charset="-122"/>
                          <a:cs typeface="Times New Roman"/>
                        </a:rPr>
                        <a:t>Godiva</a:t>
                      </a:r>
                      <a:r>
                        <a:rPr lang="zh-CN" sz="1100" kern="100" dirty="0">
                          <a:latin typeface="宋体" pitchFamily="2" charset="-122"/>
                          <a:ea typeface="宋体" pitchFamily="2" charset="-122"/>
                          <a:cs typeface="Times New Roman"/>
                        </a:rPr>
                        <a:t>、</a:t>
                      </a:r>
                      <a:r>
                        <a:rPr lang="en-US" sz="1100" kern="100" dirty="0" err="1">
                          <a:latin typeface="宋体" pitchFamily="2" charset="-122"/>
                          <a:ea typeface="宋体" pitchFamily="2" charset="-122"/>
                          <a:cs typeface="Times New Roman"/>
                        </a:rPr>
                        <a:t>Feodora</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ISIS</a:t>
                      </a:r>
                      <a:r>
                        <a:rPr lang="zh-CN" sz="1100" kern="100" dirty="0">
                          <a:latin typeface="宋体" pitchFamily="2" charset="-122"/>
                          <a:ea typeface="宋体" pitchFamily="2" charset="-122"/>
                          <a:cs typeface="Times New Roman"/>
                        </a:rPr>
                        <a:t>等</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a:latin typeface="宋体" pitchFamily="2" charset="-122"/>
                          <a:ea typeface="宋体" pitchFamily="2" charset="-122"/>
                          <a:cs typeface="Times New Roman"/>
                        </a:rPr>
                        <a:t>100</a:t>
                      </a:r>
                      <a:endParaRPr lang="zh-CN" sz="1100" kern="100">
                        <a:latin typeface="宋体" pitchFamily="2" charset="-122"/>
                        <a:ea typeface="宋体" pitchFamily="2" charset="-122"/>
                        <a:cs typeface="Times New Roman"/>
                      </a:endParaRP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dirty="0">
                          <a:latin typeface="宋体" pitchFamily="2" charset="-122"/>
                          <a:ea typeface="宋体" pitchFamily="2" charset="-122"/>
                          <a:cs typeface="Times New Roman"/>
                        </a:rPr>
                        <a:t>自营</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366">
                <a:tc>
                  <a:txBody>
                    <a:bodyPr/>
                    <a:lstStyle/>
                    <a:p>
                      <a:pPr algn="just">
                        <a:lnSpc>
                          <a:spcPct val="150000"/>
                        </a:lnSpc>
                        <a:spcAft>
                          <a:spcPts val="0"/>
                        </a:spcAft>
                      </a:pPr>
                      <a:r>
                        <a:rPr lang="zh-CN" sz="1100" kern="100">
                          <a:latin typeface="宋体" pitchFamily="2" charset="-122"/>
                          <a:ea typeface="宋体" pitchFamily="2" charset="-122"/>
                          <a:cs typeface="Times New Roman"/>
                        </a:rPr>
                        <a:t>工艺品</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dirty="0">
                          <a:latin typeface="宋体" pitchFamily="2" charset="-122"/>
                          <a:ea typeface="宋体" pitchFamily="2" charset="-122"/>
                          <a:cs typeface="Times New Roman"/>
                        </a:rPr>
                        <a:t>法兰瓷、琉璃工房、大马锡等</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a:latin typeface="宋体" pitchFamily="2" charset="-122"/>
                          <a:ea typeface="宋体" pitchFamily="2" charset="-122"/>
                          <a:cs typeface="Times New Roman"/>
                        </a:rPr>
                        <a:t>300</a:t>
                      </a:r>
                      <a:endParaRPr lang="zh-CN" sz="1100" kern="100" dirty="0">
                        <a:latin typeface="宋体" pitchFamily="2" charset="-122"/>
                        <a:ea typeface="宋体" pitchFamily="2" charset="-122"/>
                        <a:cs typeface="Times New Roman"/>
                      </a:endParaRP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dirty="0">
                          <a:latin typeface="宋体" pitchFamily="2" charset="-122"/>
                          <a:ea typeface="宋体" pitchFamily="2" charset="-122"/>
                          <a:cs typeface="Times New Roman"/>
                        </a:rPr>
                        <a:t>自营</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352">
                <a:tc>
                  <a:txBody>
                    <a:bodyPr/>
                    <a:lstStyle/>
                    <a:p>
                      <a:pPr algn="just">
                        <a:lnSpc>
                          <a:spcPct val="150000"/>
                        </a:lnSpc>
                        <a:spcAft>
                          <a:spcPts val="0"/>
                        </a:spcAft>
                      </a:pPr>
                      <a:r>
                        <a:rPr lang="zh-CN" sz="1100" kern="100">
                          <a:latin typeface="宋体" pitchFamily="2" charset="-122"/>
                          <a:ea typeface="宋体" pitchFamily="2" charset="-122"/>
                          <a:cs typeface="Times New Roman"/>
                        </a:rPr>
                        <a:t>家居礼品</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a:latin typeface="宋体" pitchFamily="2" charset="-122"/>
                          <a:ea typeface="宋体" pitchFamily="2" charset="-122"/>
                          <a:cs typeface="Times New Roman"/>
                        </a:rPr>
                        <a:t>emo+</a:t>
                      </a:r>
                      <a:r>
                        <a:rPr lang="zh-CN" sz="1100" kern="100">
                          <a:latin typeface="宋体" pitchFamily="2" charset="-122"/>
                          <a:ea typeface="宋体" pitchFamily="2" charset="-122"/>
                          <a:cs typeface="Times New Roman"/>
                        </a:rPr>
                        <a:t>、</a:t>
                      </a:r>
                      <a:r>
                        <a:rPr lang="en-US" sz="1100" kern="100">
                          <a:latin typeface="宋体" pitchFamily="2" charset="-122"/>
                          <a:ea typeface="宋体" pitchFamily="2" charset="-122"/>
                          <a:cs typeface="Times New Roman"/>
                        </a:rPr>
                        <a:t>Drogman</a:t>
                      </a:r>
                      <a:r>
                        <a:rPr lang="zh-CN" sz="1100" kern="100">
                          <a:latin typeface="宋体" pitchFamily="2" charset="-122"/>
                          <a:ea typeface="宋体" pitchFamily="2" charset="-122"/>
                          <a:cs typeface="Times New Roman"/>
                        </a:rPr>
                        <a:t>、</a:t>
                      </a:r>
                      <a:r>
                        <a:rPr lang="en-US" sz="1100" kern="100">
                          <a:latin typeface="宋体" pitchFamily="2" charset="-122"/>
                          <a:ea typeface="宋体" pitchFamily="2" charset="-122"/>
                          <a:cs typeface="Times New Roman"/>
                        </a:rPr>
                        <a:t>Alees</a:t>
                      </a:r>
                      <a:r>
                        <a:rPr lang="zh-CN" sz="1100" kern="100">
                          <a:latin typeface="宋体" pitchFamily="2" charset="-122"/>
                          <a:ea typeface="宋体" pitchFamily="2" charset="-122"/>
                          <a:cs typeface="Times New Roman"/>
                        </a:rPr>
                        <a:t>等</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a:latin typeface="宋体" pitchFamily="2" charset="-122"/>
                          <a:ea typeface="宋体" pitchFamily="2" charset="-122"/>
                          <a:cs typeface="Times New Roman"/>
                        </a:rPr>
                        <a:t>500</a:t>
                      </a:r>
                      <a:endParaRPr lang="zh-CN" sz="1100" kern="100" dirty="0">
                        <a:latin typeface="宋体" pitchFamily="2" charset="-122"/>
                        <a:ea typeface="宋体" pitchFamily="2" charset="-122"/>
                        <a:cs typeface="Times New Roman"/>
                      </a:endParaRP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dirty="0">
                          <a:latin typeface="宋体" pitchFamily="2" charset="-122"/>
                          <a:ea typeface="宋体" pitchFamily="2" charset="-122"/>
                          <a:cs typeface="Times New Roman"/>
                        </a:rPr>
                        <a:t>自营</a:t>
                      </a:r>
                      <a:r>
                        <a:rPr lang="en-US" sz="1100" kern="100" dirty="0">
                          <a:latin typeface="宋体" pitchFamily="2" charset="-122"/>
                          <a:ea typeface="宋体" pitchFamily="2" charset="-122"/>
                          <a:cs typeface="Times New Roman"/>
                        </a:rPr>
                        <a:t>/</a:t>
                      </a:r>
                      <a:r>
                        <a:rPr lang="zh-CN" sz="1100" kern="100" dirty="0">
                          <a:latin typeface="宋体" pitchFamily="2" charset="-122"/>
                          <a:ea typeface="宋体" pitchFamily="2" charset="-122"/>
                          <a:cs typeface="Times New Roman"/>
                        </a:rPr>
                        <a:t>联营</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538">
                <a:tc>
                  <a:txBody>
                    <a:bodyPr/>
                    <a:lstStyle/>
                    <a:p>
                      <a:pPr algn="just">
                        <a:lnSpc>
                          <a:spcPct val="150000"/>
                        </a:lnSpc>
                        <a:spcAft>
                          <a:spcPts val="0"/>
                        </a:spcAft>
                      </a:pPr>
                      <a:r>
                        <a:rPr lang="zh-CN" sz="1100" kern="100">
                          <a:latin typeface="宋体" pitchFamily="2" charset="-122"/>
                          <a:ea typeface="宋体" pitchFamily="2" charset="-122"/>
                          <a:cs typeface="Times New Roman"/>
                        </a:rPr>
                        <a:t>旗舰体验店</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a:latin typeface="宋体" pitchFamily="2" charset="-122"/>
                          <a:ea typeface="宋体" pitchFamily="2" charset="-122"/>
                          <a:cs typeface="Times New Roman"/>
                        </a:rPr>
                        <a:t>Hello Kitty</a:t>
                      </a:r>
                      <a:r>
                        <a:rPr lang="zh-CN" sz="1100" kern="100">
                          <a:latin typeface="宋体" pitchFamily="2" charset="-122"/>
                          <a:ea typeface="宋体" pitchFamily="2" charset="-122"/>
                          <a:cs typeface="Times New Roman"/>
                        </a:rPr>
                        <a:t>、芭比、迪士尼</a:t>
                      </a:r>
                      <a:r>
                        <a:rPr lang="en-US" sz="1100" kern="100">
                          <a:latin typeface="宋体" pitchFamily="2" charset="-122"/>
                          <a:ea typeface="宋体" pitchFamily="2" charset="-122"/>
                          <a:cs typeface="Times New Roman"/>
                        </a:rPr>
                        <a:t>Store</a:t>
                      </a:r>
                      <a:r>
                        <a:rPr lang="zh-CN" sz="1100" kern="100">
                          <a:latin typeface="宋体" pitchFamily="2" charset="-122"/>
                          <a:ea typeface="宋体" pitchFamily="2" charset="-122"/>
                          <a:cs typeface="Times New Roman"/>
                        </a:rPr>
                        <a:t>等</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a:latin typeface="宋体" pitchFamily="2" charset="-122"/>
                          <a:ea typeface="宋体" pitchFamily="2" charset="-122"/>
                          <a:cs typeface="Times New Roman"/>
                        </a:rPr>
                        <a:t>600</a:t>
                      </a:r>
                      <a:endParaRPr lang="zh-CN" sz="1100" kern="100" dirty="0">
                        <a:latin typeface="宋体" pitchFamily="2" charset="-122"/>
                        <a:ea typeface="宋体" pitchFamily="2" charset="-122"/>
                        <a:cs typeface="Times New Roman"/>
                      </a:endParaRP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dirty="0">
                          <a:latin typeface="宋体" pitchFamily="2" charset="-122"/>
                          <a:ea typeface="宋体" pitchFamily="2" charset="-122"/>
                          <a:cs typeface="Times New Roman"/>
                        </a:rPr>
                        <a:t>授权自营</a:t>
                      </a:r>
                      <a:r>
                        <a:rPr lang="en-US" sz="1100" kern="100" dirty="0">
                          <a:latin typeface="宋体" pitchFamily="2" charset="-122"/>
                          <a:ea typeface="宋体" pitchFamily="2" charset="-122"/>
                          <a:cs typeface="Times New Roman"/>
                        </a:rPr>
                        <a:t>/</a:t>
                      </a:r>
                      <a:r>
                        <a:rPr lang="zh-CN" sz="1100" kern="100" dirty="0">
                          <a:latin typeface="宋体" pitchFamily="2" charset="-122"/>
                          <a:ea typeface="宋体" pitchFamily="2" charset="-122"/>
                          <a:cs typeface="Times New Roman"/>
                        </a:rPr>
                        <a:t>联营</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algn="just">
                        <a:lnSpc>
                          <a:spcPct val="150000"/>
                        </a:lnSpc>
                        <a:spcAft>
                          <a:spcPts val="0"/>
                        </a:spcAft>
                      </a:pPr>
                      <a:r>
                        <a:rPr lang="zh-CN" sz="1100" kern="100">
                          <a:latin typeface="宋体" pitchFamily="2" charset="-122"/>
                          <a:ea typeface="宋体" pitchFamily="2" charset="-122"/>
                          <a:cs typeface="Times New Roman"/>
                        </a:rPr>
                        <a:t>专业礼品</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a:latin typeface="宋体" pitchFamily="2" charset="-122"/>
                          <a:ea typeface="宋体" pitchFamily="2" charset="-122"/>
                          <a:cs typeface="Times New Roman"/>
                        </a:rPr>
                        <a:t>同仁堂、八马茶叶、燕窝专卖等</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a:latin typeface="宋体" pitchFamily="2" charset="-122"/>
                          <a:ea typeface="宋体" pitchFamily="2" charset="-122"/>
                          <a:cs typeface="Times New Roman"/>
                        </a:rPr>
                        <a:t>300</a:t>
                      </a:r>
                      <a:endParaRPr lang="zh-CN" sz="1100" kern="100">
                        <a:latin typeface="宋体" pitchFamily="2" charset="-122"/>
                        <a:ea typeface="宋体" pitchFamily="2" charset="-122"/>
                        <a:cs typeface="Times New Roman"/>
                      </a:endParaRP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dirty="0">
                          <a:latin typeface="宋体" pitchFamily="2" charset="-122"/>
                          <a:ea typeface="宋体" pitchFamily="2" charset="-122"/>
                          <a:cs typeface="Times New Roman"/>
                        </a:rPr>
                        <a:t>租赁</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84">
                <a:tc>
                  <a:txBody>
                    <a:bodyPr/>
                    <a:lstStyle/>
                    <a:p>
                      <a:pPr algn="just">
                        <a:lnSpc>
                          <a:spcPct val="150000"/>
                        </a:lnSpc>
                        <a:spcAft>
                          <a:spcPts val="0"/>
                        </a:spcAft>
                      </a:pPr>
                      <a:r>
                        <a:rPr lang="zh-CN" sz="1100" kern="100">
                          <a:latin typeface="宋体" pitchFamily="2" charset="-122"/>
                          <a:ea typeface="宋体" pitchFamily="2" charset="-122"/>
                          <a:cs typeface="Times New Roman"/>
                        </a:rPr>
                        <a:t>合计面积</a:t>
                      </a: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100" kern="100">
                        <a:latin typeface="宋体" pitchFamily="2" charset="-122"/>
                        <a:ea typeface="宋体" pitchFamily="2" charset="-122"/>
                        <a:cs typeface="Times New Roman"/>
                      </a:endParaRP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dirty="0" smtClean="0">
                          <a:latin typeface="宋体" pitchFamily="2" charset="-122"/>
                          <a:ea typeface="宋体" pitchFamily="2" charset="-122"/>
                          <a:cs typeface="Times New Roman"/>
                        </a:rPr>
                        <a:t>约</a:t>
                      </a:r>
                      <a:r>
                        <a:rPr lang="en-US" sz="1100" kern="100" dirty="0" smtClean="0">
                          <a:latin typeface="宋体" pitchFamily="2" charset="-122"/>
                          <a:ea typeface="宋体" pitchFamily="2" charset="-122"/>
                          <a:cs typeface="Times New Roman"/>
                        </a:rPr>
                        <a:t>5000</a:t>
                      </a:r>
                      <a:endParaRPr lang="zh-CN" sz="1100" kern="100" dirty="0">
                        <a:latin typeface="宋体" pitchFamily="2" charset="-122"/>
                        <a:ea typeface="宋体" pitchFamily="2" charset="-122"/>
                        <a:cs typeface="Times New Roman"/>
                      </a:endParaRP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100" kern="100" dirty="0">
                        <a:latin typeface="宋体" pitchFamily="2" charset="-122"/>
                        <a:ea typeface="宋体" pitchFamily="2" charset="-122"/>
                        <a:cs typeface="Times New Roman"/>
                      </a:endParaRPr>
                    </a:p>
                  </a:txBody>
                  <a:tcPr marL="37171" marR="37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81" name="Rectangle 1"/>
          <p:cNvSpPr>
            <a:spLocks noChangeArrowheads="1"/>
          </p:cNvSpPr>
          <p:nvPr/>
        </p:nvSpPr>
        <p:spPr bwMode="auto">
          <a:xfrm>
            <a:off x="899592" y="1628800"/>
            <a:ext cx="2441694"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免税购物商业</a:t>
            </a:r>
            <a:r>
              <a:rPr kumimoji="0" lang="en-US" altLang="zh-CN"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a:t>
            </a: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玩具</a:t>
            </a:r>
            <a:r>
              <a:rPr kumimoji="0" lang="en-US" altLang="zh-CN"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a:t>
            </a: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礼品</a:t>
            </a:r>
            <a:endPar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Rectangle 1"/>
          <p:cNvSpPr>
            <a:spLocks noChangeArrowheads="1"/>
          </p:cNvSpPr>
          <p:nvPr/>
        </p:nvSpPr>
        <p:spPr bwMode="auto">
          <a:xfrm>
            <a:off x="323528" y="1052736"/>
            <a:ext cx="390363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tabLst>
                <a:tab pos="933450" algn="l"/>
              </a:tabLst>
            </a:pP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示例</a:t>
            </a:r>
            <a:r>
              <a:rPr kumimoji="0" lang="en-US" altLang="zh-CN"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2  </a:t>
            </a: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三亚海棠湾国际购物中心</a:t>
            </a:r>
            <a:endParaRPr kumimoji="0" lang="zh-CN"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4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24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65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aphicFrame>
        <p:nvGraphicFramePr>
          <p:cNvPr id="15" name="表格 14"/>
          <p:cNvGraphicFramePr>
            <a:graphicFrameLocks noGrp="1"/>
          </p:cNvGraphicFramePr>
          <p:nvPr/>
        </p:nvGraphicFramePr>
        <p:xfrm>
          <a:off x="1619672" y="2276872"/>
          <a:ext cx="6408712" cy="3268980"/>
        </p:xfrm>
        <a:graphic>
          <a:graphicData uri="http://schemas.openxmlformats.org/drawingml/2006/table">
            <a:tbl>
              <a:tblPr/>
              <a:tblGrid>
                <a:gridCol w="864096"/>
                <a:gridCol w="3456384"/>
                <a:gridCol w="1152128"/>
                <a:gridCol w="936104"/>
              </a:tblGrid>
              <a:tr h="216024">
                <a:tc>
                  <a:txBody>
                    <a:bodyPr/>
                    <a:lstStyle/>
                    <a:p>
                      <a:pPr algn="ctr">
                        <a:lnSpc>
                          <a:spcPct val="150000"/>
                        </a:lnSpc>
                        <a:spcAft>
                          <a:spcPts val="0"/>
                        </a:spcAft>
                      </a:pPr>
                      <a:r>
                        <a:rPr lang="zh-CN" sz="1100" kern="100" dirty="0">
                          <a:latin typeface="宋体" pitchFamily="2" charset="-122"/>
                          <a:ea typeface="宋体" pitchFamily="2" charset="-122"/>
                          <a:cs typeface="Times New Roman"/>
                        </a:rPr>
                        <a:t>商业类型</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100" kern="100" dirty="0">
                          <a:latin typeface="宋体" pitchFamily="2" charset="-122"/>
                          <a:ea typeface="宋体" pitchFamily="2" charset="-122"/>
                          <a:cs typeface="Times New Roman"/>
                        </a:rPr>
                        <a:t>品牌举例</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100" kern="100" dirty="0">
                          <a:latin typeface="宋体" pitchFamily="2" charset="-122"/>
                          <a:ea typeface="宋体" pitchFamily="2" charset="-122"/>
                          <a:cs typeface="Times New Roman"/>
                        </a:rPr>
                        <a:t>经营</a:t>
                      </a:r>
                      <a:r>
                        <a:rPr lang="zh-CN" sz="1100" kern="100" dirty="0" smtClean="0">
                          <a:latin typeface="宋体" pitchFamily="2" charset="-122"/>
                          <a:ea typeface="宋体" pitchFamily="2" charset="-122"/>
                          <a:cs typeface="Times New Roman"/>
                        </a:rPr>
                        <a:t>面积（</a:t>
                      </a:r>
                      <a:r>
                        <a:rPr lang="zh-CN" sz="1100" kern="100" dirty="0">
                          <a:latin typeface="宋体" pitchFamily="2" charset="-122"/>
                          <a:ea typeface="宋体" pitchFamily="2" charset="-122"/>
                          <a:cs typeface="Times New Roman"/>
                        </a:rPr>
                        <a:t>㎡）</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100" kern="100" dirty="0">
                          <a:latin typeface="宋体" pitchFamily="2" charset="-122"/>
                          <a:ea typeface="宋体" pitchFamily="2" charset="-122"/>
                          <a:cs typeface="Times New Roman"/>
                        </a:rPr>
                        <a:t>经营模式</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
                <a:tc>
                  <a:txBody>
                    <a:bodyPr/>
                    <a:lstStyle/>
                    <a:p>
                      <a:pPr algn="just">
                        <a:lnSpc>
                          <a:spcPct val="150000"/>
                        </a:lnSpc>
                        <a:spcAft>
                          <a:spcPts val="0"/>
                        </a:spcAft>
                      </a:pPr>
                      <a:r>
                        <a:rPr lang="zh-CN" sz="1100" kern="100" dirty="0">
                          <a:latin typeface="宋体" pitchFamily="2" charset="-122"/>
                          <a:ea typeface="宋体" pitchFamily="2" charset="-122"/>
                          <a:cs typeface="Times New Roman"/>
                        </a:rPr>
                        <a:t>运动旗舰店</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a:latin typeface="宋体" pitchFamily="2" charset="-122"/>
                          <a:ea typeface="宋体" pitchFamily="2" charset="-122"/>
                          <a:cs typeface="Times New Roman"/>
                        </a:rPr>
                        <a:t>NBA Store &amp; NBA</a:t>
                      </a:r>
                      <a:r>
                        <a:rPr lang="zh-CN" sz="1100" kern="100" dirty="0">
                          <a:latin typeface="宋体" pitchFamily="2" charset="-122"/>
                          <a:ea typeface="宋体" pitchFamily="2" charset="-122"/>
                          <a:cs typeface="Times New Roman"/>
                        </a:rPr>
                        <a:t>餐厅、</a:t>
                      </a:r>
                      <a:r>
                        <a:rPr lang="en-US" sz="1100" kern="100" dirty="0">
                          <a:latin typeface="宋体" pitchFamily="2" charset="-122"/>
                          <a:ea typeface="宋体" pitchFamily="2" charset="-122"/>
                          <a:cs typeface="Times New Roman"/>
                        </a:rPr>
                        <a:t>FIFA Store</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Adidas</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Nike</a:t>
                      </a:r>
                      <a:r>
                        <a:rPr lang="zh-CN" sz="1100" kern="100" dirty="0">
                          <a:latin typeface="宋体" pitchFamily="2" charset="-122"/>
                          <a:ea typeface="宋体" pitchFamily="2" charset="-122"/>
                          <a:cs typeface="Times New Roman"/>
                        </a:rPr>
                        <a:t>等</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a:latin typeface="宋体" pitchFamily="2" charset="-122"/>
                          <a:ea typeface="宋体" pitchFamily="2" charset="-122"/>
                          <a:cs typeface="Times New Roman"/>
                        </a:rPr>
                        <a:t>10000</a:t>
                      </a:r>
                      <a:endParaRPr lang="zh-CN" sz="1100" kern="100">
                        <a:latin typeface="宋体" pitchFamily="2" charset="-122"/>
                        <a:ea typeface="宋体" pitchFamily="2" charset="-122"/>
                        <a:cs typeface="Times New Roman"/>
                      </a:endParaRP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dirty="0">
                          <a:latin typeface="宋体" pitchFamily="2" charset="-122"/>
                          <a:ea typeface="宋体" pitchFamily="2" charset="-122"/>
                          <a:cs typeface="Times New Roman"/>
                        </a:rPr>
                        <a:t>自营</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78">
                <a:tc>
                  <a:txBody>
                    <a:bodyPr/>
                    <a:lstStyle/>
                    <a:p>
                      <a:pPr algn="just">
                        <a:lnSpc>
                          <a:spcPct val="150000"/>
                        </a:lnSpc>
                        <a:spcAft>
                          <a:spcPts val="0"/>
                        </a:spcAft>
                      </a:pPr>
                      <a:r>
                        <a:rPr lang="zh-CN" sz="1100" kern="100">
                          <a:latin typeface="宋体" pitchFamily="2" charset="-122"/>
                          <a:ea typeface="宋体" pitchFamily="2" charset="-122"/>
                          <a:cs typeface="Times New Roman"/>
                        </a:rPr>
                        <a:t>高尔夫</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a:latin typeface="宋体" pitchFamily="2" charset="-122"/>
                          <a:ea typeface="宋体" pitchFamily="2" charset="-122"/>
                          <a:cs typeface="Times New Roman"/>
                        </a:rPr>
                        <a:t>Dunlop</a:t>
                      </a:r>
                      <a:r>
                        <a:rPr lang="zh-CN" sz="1100" kern="100" dirty="0">
                          <a:latin typeface="宋体" pitchFamily="2" charset="-122"/>
                          <a:ea typeface="宋体" pitchFamily="2" charset="-122"/>
                          <a:cs typeface="Times New Roman"/>
                        </a:rPr>
                        <a:t>、</a:t>
                      </a:r>
                      <a:r>
                        <a:rPr lang="en-US" sz="1100" kern="100" dirty="0" err="1">
                          <a:latin typeface="宋体" pitchFamily="2" charset="-122"/>
                          <a:ea typeface="宋体" pitchFamily="2" charset="-122"/>
                          <a:cs typeface="Times New Roman"/>
                        </a:rPr>
                        <a:t>Callway</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Wilson</a:t>
                      </a:r>
                      <a:r>
                        <a:rPr lang="zh-CN" sz="1100" kern="100" dirty="0">
                          <a:latin typeface="宋体" pitchFamily="2" charset="-122"/>
                          <a:ea typeface="宋体" pitchFamily="2" charset="-122"/>
                          <a:cs typeface="Times New Roman"/>
                        </a:rPr>
                        <a:t>等</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a:latin typeface="宋体" pitchFamily="2" charset="-122"/>
                          <a:ea typeface="宋体" pitchFamily="2" charset="-122"/>
                          <a:cs typeface="Times New Roman"/>
                        </a:rPr>
                        <a:t>400</a:t>
                      </a:r>
                      <a:endParaRPr lang="zh-CN" sz="1100" kern="100">
                        <a:latin typeface="宋体" pitchFamily="2" charset="-122"/>
                        <a:ea typeface="宋体" pitchFamily="2" charset="-122"/>
                        <a:cs typeface="Times New Roman"/>
                      </a:endParaRP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a:latin typeface="宋体" pitchFamily="2" charset="-122"/>
                          <a:ea typeface="宋体" pitchFamily="2" charset="-122"/>
                          <a:cs typeface="Times New Roman"/>
                        </a:rPr>
                        <a:t>自营</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42">
                <a:tc>
                  <a:txBody>
                    <a:bodyPr/>
                    <a:lstStyle/>
                    <a:p>
                      <a:pPr algn="just">
                        <a:lnSpc>
                          <a:spcPct val="150000"/>
                        </a:lnSpc>
                        <a:spcAft>
                          <a:spcPts val="0"/>
                        </a:spcAft>
                      </a:pPr>
                      <a:r>
                        <a:rPr lang="zh-CN" sz="1100" kern="100">
                          <a:latin typeface="宋体" pitchFamily="2" charset="-122"/>
                          <a:ea typeface="宋体" pitchFamily="2" charset="-122"/>
                          <a:cs typeface="Times New Roman"/>
                        </a:rPr>
                        <a:t>雪上运动</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err="1">
                          <a:latin typeface="宋体" pitchFamily="2" charset="-122"/>
                          <a:ea typeface="宋体" pitchFamily="2" charset="-122"/>
                          <a:cs typeface="Times New Roman"/>
                        </a:rPr>
                        <a:t>Quiksiler</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Fischer</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ATOMIC</a:t>
                      </a:r>
                      <a:r>
                        <a:rPr lang="zh-CN" sz="1100" kern="100" dirty="0">
                          <a:latin typeface="宋体" pitchFamily="2" charset="-122"/>
                          <a:ea typeface="宋体" pitchFamily="2" charset="-122"/>
                          <a:cs typeface="Times New Roman"/>
                        </a:rPr>
                        <a:t>等</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a:latin typeface="宋体" pitchFamily="2" charset="-122"/>
                          <a:ea typeface="宋体" pitchFamily="2" charset="-122"/>
                          <a:cs typeface="Times New Roman"/>
                        </a:rPr>
                        <a:t>400</a:t>
                      </a:r>
                      <a:endParaRPr lang="zh-CN" sz="1100" kern="100" dirty="0">
                        <a:latin typeface="宋体" pitchFamily="2" charset="-122"/>
                        <a:ea typeface="宋体" pitchFamily="2" charset="-122"/>
                        <a:cs typeface="Times New Roman"/>
                      </a:endParaRP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a:latin typeface="宋体" pitchFamily="2" charset="-122"/>
                          <a:ea typeface="宋体" pitchFamily="2" charset="-122"/>
                          <a:cs typeface="Times New Roman"/>
                        </a:rPr>
                        <a:t>自营</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zh-CN" sz="1100" kern="100">
                          <a:latin typeface="宋体" pitchFamily="2" charset="-122"/>
                          <a:ea typeface="宋体" pitchFamily="2" charset="-122"/>
                          <a:cs typeface="Times New Roman"/>
                        </a:rPr>
                        <a:t>冰上运动</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a:latin typeface="宋体" pitchFamily="2" charset="-122"/>
                          <a:ea typeface="宋体" pitchFamily="2" charset="-122"/>
                          <a:cs typeface="Times New Roman"/>
                        </a:rPr>
                        <a:t>INTEX</a:t>
                      </a:r>
                      <a:r>
                        <a:rPr lang="zh-CN" sz="1100" kern="100" dirty="0">
                          <a:latin typeface="宋体" pitchFamily="2" charset="-122"/>
                          <a:ea typeface="宋体" pitchFamily="2" charset="-122"/>
                          <a:cs typeface="Times New Roman"/>
                        </a:rPr>
                        <a:t>、</a:t>
                      </a:r>
                      <a:r>
                        <a:rPr lang="en-US" sz="1100" kern="100" dirty="0" err="1">
                          <a:latin typeface="宋体" pitchFamily="2" charset="-122"/>
                          <a:ea typeface="宋体" pitchFamily="2" charset="-122"/>
                          <a:cs typeface="Times New Roman"/>
                        </a:rPr>
                        <a:t>Exploer</a:t>
                      </a:r>
                      <a:r>
                        <a:rPr lang="zh-CN" sz="1100" kern="100" dirty="0">
                          <a:latin typeface="宋体" pitchFamily="2" charset="-122"/>
                          <a:ea typeface="宋体" pitchFamily="2" charset="-122"/>
                          <a:cs typeface="Times New Roman"/>
                        </a:rPr>
                        <a:t>、</a:t>
                      </a:r>
                      <a:r>
                        <a:rPr lang="en-US" sz="1100" kern="100" dirty="0" err="1">
                          <a:latin typeface="宋体" pitchFamily="2" charset="-122"/>
                          <a:ea typeface="宋体" pitchFamily="2" charset="-122"/>
                          <a:cs typeface="Times New Roman"/>
                        </a:rPr>
                        <a:t>Torspor</a:t>
                      </a:r>
                      <a:r>
                        <a:rPr lang="zh-CN" sz="1100" kern="100" dirty="0">
                          <a:latin typeface="宋体" pitchFamily="2" charset="-122"/>
                          <a:ea typeface="宋体" pitchFamily="2" charset="-122"/>
                          <a:cs typeface="Times New Roman"/>
                        </a:rPr>
                        <a:t>等</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a:latin typeface="宋体" pitchFamily="2" charset="-122"/>
                          <a:ea typeface="宋体" pitchFamily="2" charset="-122"/>
                          <a:cs typeface="Times New Roman"/>
                        </a:rPr>
                        <a:t>200</a:t>
                      </a:r>
                      <a:endParaRPr lang="zh-CN" sz="1100" kern="100" dirty="0">
                        <a:latin typeface="宋体" pitchFamily="2" charset="-122"/>
                        <a:ea typeface="宋体" pitchFamily="2" charset="-122"/>
                        <a:cs typeface="Times New Roman"/>
                      </a:endParaRP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dirty="0">
                          <a:latin typeface="宋体" pitchFamily="2" charset="-122"/>
                          <a:ea typeface="宋体" pitchFamily="2" charset="-122"/>
                          <a:cs typeface="Times New Roman"/>
                        </a:rPr>
                        <a:t>自营</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95">
                <a:tc>
                  <a:txBody>
                    <a:bodyPr/>
                    <a:lstStyle/>
                    <a:p>
                      <a:pPr algn="just">
                        <a:lnSpc>
                          <a:spcPct val="150000"/>
                        </a:lnSpc>
                        <a:spcAft>
                          <a:spcPts val="0"/>
                        </a:spcAft>
                      </a:pPr>
                      <a:r>
                        <a:rPr lang="zh-CN" sz="1100" kern="100">
                          <a:latin typeface="宋体" pitchFamily="2" charset="-122"/>
                          <a:ea typeface="宋体" pitchFamily="2" charset="-122"/>
                          <a:cs typeface="Times New Roman"/>
                        </a:rPr>
                        <a:t>球类运动</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a:latin typeface="宋体" pitchFamily="2" charset="-122"/>
                          <a:ea typeface="宋体" pitchFamily="2" charset="-122"/>
                          <a:cs typeface="Times New Roman"/>
                        </a:rPr>
                        <a:t>Head</a:t>
                      </a:r>
                      <a:r>
                        <a:rPr lang="zh-CN" sz="1100" kern="100" dirty="0">
                          <a:latin typeface="宋体" pitchFamily="2" charset="-122"/>
                          <a:ea typeface="宋体" pitchFamily="2" charset="-122"/>
                          <a:cs typeface="Times New Roman"/>
                        </a:rPr>
                        <a:t>、</a:t>
                      </a:r>
                      <a:r>
                        <a:rPr lang="en-US" sz="1100" kern="100" dirty="0">
                          <a:latin typeface="宋体" pitchFamily="2" charset="-122"/>
                          <a:ea typeface="宋体" pitchFamily="2" charset="-122"/>
                          <a:cs typeface="Times New Roman"/>
                        </a:rPr>
                        <a:t>Penn</a:t>
                      </a:r>
                      <a:r>
                        <a:rPr lang="zh-CN" sz="1100" kern="100" dirty="0">
                          <a:latin typeface="宋体" pitchFamily="2" charset="-122"/>
                          <a:ea typeface="宋体" pitchFamily="2" charset="-122"/>
                          <a:cs typeface="Times New Roman"/>
                        </a:rPr>
                        <a:t>、</a:t>
                      </a:r>
                      <a:r>
                        <a:rPr lang="en-US" sz="1100" kern="100" dirty="0" err="1">
                          <a:latin typeface="宋体" pitchFamily="2" charset="-122"/>
                          <a:ea typeface="宋体" pitchFamily="2" charset="-122"/>
                          <a:cs typeface="Times New Roman"/>
                        </a:rPr>
                        <a:t>Babolat</a:t>
                      </a:r>
                      <a:r>
                        <a:rPr lang="zh-CN" sz="1100" kern="100" dirty="0">
                          <a:latin typeface="宋体" pitchFamily="2" charset="-122"/>
                          <a:ea typeface="宋体" pitchFamily="2" charset="-122"/>
                          <a:cs typeface="Times New Roman"/>
                        </a:rPr>
                        <a:t>等</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a:latin typeface="宋体" pitchFamily="2" charset="-122"/>
                          <a:ea typeface="宋体" pitchFamily="2" charset="-122"/>
                          <a:cs typeface="Times New Roman"/>
                        </a:rPr>
                        <a:t>400</a:t>
                      </a:r>
                      <a:endParaRPr lang="zh-CN" sz="1100" kern="100">
                        <a:latin typeface="宋体" pitchFamily="2" charset="-122"/>
                        <a:ea typeface="宋体" pitchFamily="2" charset="-122"/>
                        <a:cs typeface="Times New Roman"/>
                      </a:endParaRP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dirty="0">
                          <a:latin typeface="宋体" pitchFamily="2" charset="-122"/>
                          <a:ea typeface="宋体" pitchFamily="2" charset="-122"/>
                          <a:cs typeface="Times New Roman"/>
                        </a:rPr>
                        <a:t>自营</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366">
                <a:tc>
                  <a:txBody>
                    <a:bodyPr/>
                    <a:lstStyle/>
                    <a:p>
                      <a:pPr algn="just">
                        <a:lnSpc>
                          <a:spcPct val="150000"/>
                        </a:lnSpc>
                        <a:spcAft>
                          <a:spcPts val="0"/>
                        </a:spcAft>
                      </a:pPr>
                      <a:r>
                        <a:rPr lang="zh-CN" sz="1100" kern="100">
                          <a:latin typeface="宋体" pitchFamily="2" charset="-122"/>
                          <a:ea typeface="宋体" pitchFamily="2" charset="-122"/>
                          <a:cs typeface="Times New Roman"/>
                        </a:rPr>
                        <a:t>潜水用具</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err="1">
                          <a:latin typeface="宋体" pitchFamily="2" charset="-122"/>
                          <a:ea typeface="宋体" pitchFamily="2" charset="-122"/>
                          <a:cs typeface="Times New Roman"/>
                        </a:rPr>
                        <a:t>Scubapro</a:t>
                      </a:r>
                      <a:r>
                        <a:rPr lang="zh-CN" sz="1100" kern="100" dirty="0">
                          <a:latin typeface="宋体" pitchFamily="2" charset="-122"/>
                          <a:ea typeface="宋体" pitchFamily="2" charset="-122"/>
                          <a:cs typeface="Times New Roman"/>
                        </a:rPr>
                        <a:t>、</a:t>
                      </a:r>
                      <a:r>
                        <a:rPr lang="en-US" sz="1100" kern="100" dirty="0" err="1">
                          <a:latin typeface="宋体" pitchFamily="2" charset="-122"/>
                          <a:ea typeface="宋体" pitchFamily="2" charset="-122"/>
                          <a:cs typeface="Times New Roman"/>
                        </a:rPr>
                        <a:t>Tusa</a:t>
                      </a:r>
                      <a:r>
                        <a:rPr lang="zh-CN" sz="1100" kern="100" dirty="0">
                          <a:latin typeface="宋体" pitchFamily="2" charset="-122"/>
                          <a:ea typeface="宋体" pitchFamily="2" charset="-122"/>
                          <a:cs typeface="Times New Roman"/>
                        </a:rPr>
                        <a:t>、</a:t>
                      </a:r>
                      <a:r>
                        <a:rPr lang="en-US" sz="1100" kern="100" dirty="0" err="1">
                          <a:latin typeface="宋体" pitchFamily="2" charset="-122"/>
                          <a:ea typeface="宋体" pitchFamily="2" charset="-122"/>
                          <a:cs typeface="Times New Roman"/>
                        </a:rPr>
                        <a:t>Dacor</a:t>
                      </a:r>
                      <a:r>
                        <a:rPr lang="zh-CN" sz="1100" kern="100" dirty="0">
                          <a:latin typeface="宋体" pitchFamily="2" charset="-122"/>
                          <a:ea typeface="宋体" pitchFamily="2" charset="-122"/>
                          <a:cs typeface="Times New Roman"/>
                        </a:rPr>
                        <a:t>等</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a:latin typeface="宋体" pitchFamily="2" charset="-122"/>
                          <a:ea typeface="宋体" pitchFamily="2" charset="-122"/>
                          <a:cs typeface="Times New Roman"/>
                        </a:rPr>
                        <a:t>300</a:t>
                      </a:r>
                      <a:endParaRPr lang="zh-CN" sz="1100" kern="100" dirty="0">
                        <a:latin typeface="宋体" pitchFamily="2" charset="-122"/>
                        <a:ea typeface="宋体" pitchFamily="2" charset="-122"/>
                        <a:cs typeface="Times New Roman"/>
                      </a:endParaRP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dirty="0">
                          <a:latin typeface="宋体" pitchFamily="2" charset="-122"/>
                          <a:ea typeface="宋体" pitchFamily="2" charset="-122"/>
                          <a:cs typeface="Times New Roman"/>
                        </a:rPr>
                        <a:t>自营</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643">
                <a:tc>
                  <a:txBody>
                    <a:bodyPr/>
                    <a:lstStyle/>
                    <a:p>
                      <a:pPr algn="just">
                        <a:lnSpc>
                          <a:spcPct val="150000"/>
                        </a:lnSpc>
                        <a:spcAft>
                          <a:spcPts val="0"/>
                        </a:spcAft>
                      </a:pPr>
                      <a:r>
                        <a:rPr lang="zh-CN" sz="1100" kern="100">
                          <a:latin typeface="宋体" pitchFamily="2" charset="-122"/>
                          <a:ea typeface="宋体" pitchFamily="2" charset="-122"/>
                          <a:cs typeface="Times New Roman"/>
                        </a:rPr>
                        <a:t>水上运动</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a:latin typeface="宋体" pitchFamily="2" charset="-122"/>
                          <a:ea typeface="宋体" pitchFamily="2" charset="-122"/>
                          <a:cs typeface="Times New Roman"/>
                        </a:rPr>
                        <a:t>Quiksiler</a:t>
                      </a:r>
                      <a:r>
                        <a:rPr lang="zh-CN" sz="1100" kern="100">
                          <a:latin typeface="宋体" pitchFamily="2" charset="-122"/>
                          <a:ea typeface="宋体" pitchFamily="2" charset="-122"/>
                          <a:cs typeface="Times New Roman"/>
                        </a:rPr>
                        <a:t>、</a:t>
                      </a:r>
                      <a:r>
                        <a:rPr lang="en-US" sz="1100" kern="100">
                          <a:latin typeface="宋体" pitchFamily="2" charset="-122"/>
                          <a:ea typeface="宋体" pitchFamily="2" charset="-122"/>
                          <a:cs typeface="Times New Roman"/>
                        </a:rPr>
                        <a:t>Hobie Surf</a:t>
                      </a:r>
                      <a:r>
                        <a:rPr lang="zh-CN" sz="1100" kern="100">
                          <a:latin typeface="宋体" pitchFamily="2" charset="-122"/>
                          <a:ea typeface="宋体" pitchFamily="2" charset="-122"/>
                          <a:cs typeface="Times New Roman"/>
                        </a:rPr>
                        <a:t>、</a:t>
                      </a:r>
                      <a:r>
                        <a:rPr lang="en-US" sz="1100" kern="100">
                          <a:latin typeface="宋体" pitchFamily="2" charset="-122"/>
                          <a:ea typeface="宋体" pitchFamily="2" charset="-122"/>
                          <a:cs typeface="Times New Roman"/>
                        </a:rPr>
                        <a:t>Roxy</a:t>
                      </a:r>
                      <a:r>
                        <a:rPr lang="zh-CN" sz="1100" kern="100">
                          <a:latin typeface="宋体" pitchFamily="2" charset="-122"/>
                          <a:ea typeface="宋体" pitchFamily="2" charset="-122"/>
                          <a:cs typeface="Times New Roman"/>
                        </a:rPr>
                        <a:t>等</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a:latin typeface="宋体" pitchFamily="2" charset="-122"/>
                          <a:ea typeface="宋体" pitchFamily="2" charset="-122"/>
                          <a:cs typeface="Times New Roman"/>
                        </a:rPr>
                        <a:t>300</a:t>
                      </a:r>
                      <a:endParaRPr lang="zh-CN" sz="1100" kern="100" dirty="0">
                        <a:latin typeface="宋体" pitchFamily="2" charset="-122"/>
                        <a:ea typeface="宋体" pitchFamily="2" charset="-122"/>
                        <a:cs typeface="Times New Roman"/>
                      </a:endParaRP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dirty="0">
                          <a:latin typeface="宋体" pitchFamily="2" charset="-122"/>
                          <a:ea typeface="宋体" pitchFamily="2" charset="-122"/>
                          <a:cs typeface="Times New Roman"/>
                        </a:rPr>
                        <a:t>自营</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16">
                <a:tc>
                  <a:txBody>
                    <a:bodyPr/>
                    <a:lstStyle/>
                    <a:p>
                      <a:pPr algn="just">
                        <a:lnSpc>
                          <a:spcPct val="150000"/>
                        </a:lnSpc>
                        <a:spcAft>
                          <a:spcPts val="0"/>
                        </a:spcAft>
                      </a:pPr>
                      <a:r>
                        <a:rPr lang="zh-CN" sz="1100" kern="100">
                          <a:latin typeface="宋体" pitchFamily="2" charset="-122"/>
                          <a:ea typeface="宋体" pitchFamily="2" charset="-122"/>
                          <a:cs typeface="Times New Roman"/>
                        </a:rPr>
                        <a:t>自行车</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a:latin typeface="宋体" pitchFamily="2" charset="-122"/>
                          <a:ea typeface="宋体" pitchFamily="2" charset="-122"/>
                          <a:cs typeface="Times New Roman"/>
                        </a:rPr>
                        <a:t>SPECIALIZED</a:t>
                      </a:r>
                      <a:r>
                        <a:rPr lang="zh-CN" sz="1100" kern="100">
                          <a:latin typeface="宋体" pitchFamily="2" charset="-122"/>
                          <a:ea typeface="宋体" pitchFamily="2" charset="-122"/>
                          <a:cs typeface="Times New Roman"/>
                        </a:rPr>
                        <a:t>、</a:t>
                      </a:r>
                      <a:r>
                        <a:rPr lang="en-US" sz="1100" kern="100">
                          <a:latin typeface="宋体" pitchFamily="2" charset="-122"/>
                          <a:ea typeface="宋体" pitchFamily="2" charset="-122"/>
                          <a:cs typeface="Times New Roman"/>
                        </a:rPr>
                        <a:t>CANONDALE</a:t>
                      </a:r>
                      <a:r>
                        <a:rPr lang="zh-CN" sz="1100" kern="100">
                          <a:latin typeface="宋体" pitchFamily="2" charset="-122"/>
                          <a:ea typeface="宋体" pitchFamily="2" charset="-122"/>
                          <a:cs typeface="Times New Roman"/>
                        </a:rPr>
                        <a:t>、</a:t>
                      </a:r>
                      <a:r>
                        <a:rPr lang="en-US" sz="1100" kern="100">
                          <a:latin typeface="宋体" pitchFamily="2" charset="-122"/>
                          <a:ea typeface="宋体" pitchFamily="2" charset="-122"/>
                          <a:cs typeface="Times New Roman"/>
                        </a:rPr>
                        <a:t>MONGOOSEdeng</a:t>
                      </a:r>
                      <a:endParaRPr lang="zh-CN" sz="1100" kern="100">
                        <a:latin typeface="宋体" pitchFamily="2" charset="-122"/>
                        <a:ea typeface="宋体" pitchFamily="2" charset="-122"/>
                        <a:cs typeface="Times New Roman"/>
                      </a:endParaRP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a:latin typeface="宋体" pitchFamily="2" charset="-122"/>
                          <a:ea typeface="宋体" pitchFamily="2" charset="-122"/>
                          <a:cs typeface="Times New Roman"/>
                        </a:rPr>
                        <a:t>300</a:t>
                      </a:r>
                      <a:endParaRPr lang="zh-CN" sz="1100" kern="100" dirty="0">
                        <a:latin typeface="宋体" pitchFamily="2" charset="-122"/>
                        <a:ea typeface="宋体" pitchFamily="2" charset="-122"/>
                        <a:cs typeface="Times New Roman"/>
                      </a:endParaRP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dirty="0">
                          <a:latin typeface="宋体" pitchFamily="2" charset="-122"/>
                          <a:ea typeface="宋体" pitchFamily="2" charset="-122"/>
                          <a:cs typeface="Times New Roman"/>
                        </a:rPr>
                        <a:t>自营</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zh-CN" sz="1100" kern="100">
                          <a:latin typeface="宋体" pitchFamily="2" charset="-122"/>
                          <a:ea typeface="宋体" pitchFamily="2" charset="-122"/>
                          <a:cs typeface="Times New Roman"/>
                        </a:rPr>
                        <a:t>渔具</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a:latin typeface="宋体" pitchFamily="2" charset="-122"/>
                          <a:ea typeface="宋体" pitchFamily="2" charset="-122"/>
                          <a:cs typeface="Times New Roman"/>
                        </a:rPr>
                        <a:t>Megabass</a:t>
                      </a:r>
                      <a:r>
                        <a:rPr lang="zh-CN" sz="1100" kern="100">
                          <a:latin typeface="宋体" pitchFamily="2" charset="-122"/>
                          <a:ea typeface="宋体" pitchFamily="2" charset="-122"/>
                          <a:cs typeface="Times New Roman"/>
                        </a:rPr>
                        <a:t>、</a:t>
                      </a:r>
                      <a:r>
                        <a:rPr lang="en-US" sz="1100" kern="100">
                          <a:latin typeface="宋体" pitchFamily="2" charset="-122"/>
                          <a:ea typeface="宋体" pitchFamily="2" charset="-122"/>
                          <a:cs typeface="Times New Roman"/>
                        </a:rPr>
                        <a:t>Every Greendeng</a:t>
                      </a:r>
                      <a:endParaRPr lang="zh-CN" sz="1100" kern="100">
                        <a:latin typeface="宋体" pitchFamily="2" charset="-122"/>
                        <a:ea typeface="宋体" pitchFamily="2" charset="-122"/>
                        <a:cs typeface="Times New Roman"/>
                      </a:endParaRP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dirty="0">
                          <a:latin typeface="宋体" pitchFamily="2" charset="-122"/>
                          <a:ea typeface="宋体" pitchFamily="2" charset="-122"/>
                          <a:cs typeface="Times New Roman"/>
                        </a:rPr>
                        <a:t>300</a:t>
                      </a:r>
                      <a:endParaRPr lang="zh-CN" sz="1100" kern="100" dirty="0">
                        <a:latin typeface="宋体" pitchFamily="2" charset="-122"/>
                        <a:ea typeface="宋体" pitchFamily="2" charset="-122"/>
                        <a:cs typeface="Times New Roman"/>
                      </a:endParaRP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dirty="0">
                          <a:latin typeface="宋体" pitchFamily="2" charset="-122"/>
                          <a:ea typeface="宋体" pitchFamily="2" charset="-122"/>
                          <a:cs typeface="Times New Roman"/>
                        </a:rPr>
                        <a:t>自营</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32">
                <a:tc>
                  <a:txBody>
                    <a:bodyPr/>
                    <a:lstStyle/>
                    <a:p>
                      <a:pPr algn="just">
                        <a:lnSpc>
                          <a:spcPct val="150000"/>
                        </a:lnSpc>
                        <a:spcAft>
                          <a:spcPts val="0"/>
                        </a:spcAft>
                      </a:pPr>
                      <a:r>
                        <a:rPr lang="zh-CN" sz="1100" kern="100">
                          <a:latin typeface="宋体" pitchFamily="2" charset="-122"/>
                          <a:ea typeface="宋体" pitchFamily="2" charset="-122"/>
                          <a:cs typeface="Times New Roman"/>
                        </a:rPr>
                        <a:t>户外用品</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a:latin typeface="宋体" pitchFamily="2" charset="-122"/>
                          <a:ea typeface="宋体" pitchFamily="2" charset="-122"/>
                          <a:cs typeface="Times New Roman"/>
                        </a:rPr>
                        <a:t>Jan Sport</a:t>
                      </a:r>
                      <a:r>
                        <a:rPr lang="zh-CN" sz="1100" kern="100">
                          <a:latin typeface="宋体" pitchFamily="2" charset="-122"/>
                          <a:ea typeface="宋体" pitchFamily="2" charset="-122"/>
                          <a:cs typeface="Times New Roman"/>
                        </a:rPr>
                        <a:t>、</a:t>
                      </a:r>
                      <a:r>
                        <a:rPr lang="en-US" sz="1100" kern="100">
                          <a:latin typeface="宋体" pitchFamily="2" charset="-122"/>
                          <a:ea typeface="宋体" pitchFamily="2" charset="-122"/>
                          <a:cs typeface="Times New Roman"/>
                        </a:rPr>
                        <a:t>Columbia</a:t>
                      </a:r>
                      <a:r>
                        <a:rPr lang="zh-CN" sz="1100" kern="100">
                          <a:latin typeface="宋体" pitchFamily="2" charset="-122"/>
                          <a:ea typeface="宋体" pitchFamily="2" charset="-122"/>
                          <a:cs typeface="Times New Roman"/>
                        </a:rPr>
                        <a:t>、</a:t>
                      </a:r>
                      <a:r>
                        <a:rPr lang="en-US" sz="1100" kern="100">
                          <a:latin typeface="宋体" pitchFamily="2" charset="-122"/>
                          <a:ea typeface="宋体" pitchFamily="2" charset="-122"/>
                          <a:cs typeface="Times New Roman"/>
                        </a:rPr>
                        <a:t>Lafuma</a:t>
                      </a:r>
                      <a:r>
                        <a:rPr lang="zh-CN" sz="1100" kern="100">
                          <a:latin typeface="宋体" pitchFamily="2" charset="-122"/>
                          <a:ea typeface="宋体" pitchFamily="2" charset="-122"/>
                          <a:cs typeface="Times New Roman"/>
                        </a:rPr>
                        <a:t>等</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a:latin typeface="宋体" pitchFamily="2" charset="-122"/>
                          <a:ea typeface="宋体" pitchFamily="2" charset="-122"/>
                          <a:cs typeface="Times New Roman"/>
                        </a:rPr>
                        <a:t>500</a:t>
                      </a:r>
                      <a:endParaRPr lang="zh-CN" sz="1100" kern="100">
                        <a:latin typeface="宋体" pitchFamily="2" charset="-122"/>
                        <a:ea typeface="宋体" pitchFamily="2" charset="-122"/>
                        <a:cs typeface="Times New Roman"/>
                      </a:endParaRP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dirty="0">
                          <a:latin typeface="宋体" pitchFamily="2" charset="-122"/>
                          <a:ea typeface="宋体" pitchFamily="2" charset="-122"/>
                          <a:cs typeface="Times New Roman"/>
                        </a:rPr>
                        <a:t>自营</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02">
                <a:tc>
                  <a:txBody>
                    <a:bodyPr/>
                    <a:lstStyle/>
                    <a:p>
                      <a:pPr algn="just">
                        <a:lnSpc>
                          <a:spcPct val="150000"/>
                        </a:lnSpc>
                        <a:spcAft>
                          <a:spcPts val="0"/>
                        </a:spcAft>
                      </a:pPr>
                      <a:r>
                        <a:rPr lang="zh-CN" sz="1100" kern="100">
                          <a:latin typeface="宋体" pitchFamily="2" charset="-122"/>
                          <a:ea typeface="宋体" pitchFamily="2" charset="-122"/>
                          <a:cs typeface="Times New Roman"/>
                        </a:rPr>
                        <a:t>其他配套</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a:latin typeface="宋体" pitchFamily="2" charset="-122"/>
                          <a:ea typeface="宋体" pitchFamily="2" charset="-122"/>
                          <a:cs typeface="Times New Roman"/>
                        </a:rPr>
                        <a:t>汉堡王、水果捞等</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kern="100">
                          <a:latin typeface="宋体" pitchFamily="2" charset="-122"/>
                          <a:ea typeface="宋体" pitchFamily="2" charset="-122"/>
                          <a:cs typeface="Times New Roman"/>
                        </a:rPr>
                        <a:t>150</a:t>
                      </a:r>
                      <a:endParaRPr lang="zh-CN" sz="1100" kern="100">
                        <a:latin typeface="宋体" pitchFamily="2" charset="-122"/>
                        <a:ea typeface="宋体" pitchFamily="2" charset="-122"/>
                        <a:cs typeface="Times New Roman"/>
                      </a:endParaRP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dirty="0">
                          <a:latin typeface="宋体" pitchFamily="2" charset="-122"/>
                          <a:ea typeface="宋体" pitchFamily="2" charset="-122"/>
                          <a:cs typeface="Times New Roman"/>
                        </a:rPr>
                        <a:t>租赁</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zh-CN" sz="1100" kern="100">
                          <a:latin typeface="宋体" pitchFamily="2" charset="-122"/>
                          <a:ea typeface="宋体" pitchFamily="2" charset="-122"/>
                          <a:cs typeface="Times New Roman"/>
                        </a:rPr>
                        <a:t>合计面积</a:t>
                      </a: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100" kern="100">
                        <a:latin typeface="宋体" pitchFamily="2" charset="-122"/>
                        <a:ea typeface="宋体" pitchFamily="2" charset="-122"/>
                        <a:cs typeface="Times New Roman"/>
                      </a:endParaRP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100" kern="100">
                          <a:latin typeface="宋体" pitchFamily="2" charset="-122"/>
                          <a:ea typeface="宋体" pitchFamily="2" charset="-122"/>
                          <a:cs typeface="Times New Roman"/>
                        </a:rPr>
                        <a:t>约</a:t>
                      </a:r>
                      <a:r>
                        <a:rPr lang="en-US" sz="1100" kern="100">
                          <a:latin typeface="宋体" pitchFamily="2" charset="-122"/>
                          <a:ea typeface="宋体" pitchFamily="2" charset="-122"/>
                          <a:cs typeface="Times New Roman"/>
                        </a:rPr>
                        <a:t>20000</a:t>
                      </a:r>
                      <a:endParaRPr lang="zh-CN" sz="1100" kern="100">
                        <a:latin typeface="宋体" pitchFamily="2" charset="-122"/>
                        <a:ea typeface="宋体" pitchFamily="2" charset="-122"/>
                        <a:cs typeface="Times New Roman"/>
                      </a:endParaRP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100" kern="100" dirty="0">
                        <a:latin typeface="宋体" pitchFamily="2" charset="-122"/>
                        <a:ea typeface="宋体" pitchFamily="2" charset="-122"/>
                        <a:cs typeface="Times New Roman"/>
                      </a:endParaRPr>
                    </a:p>
                  </a:txBody>
                  <a:tcPr marL="31102" marR="31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2705" name="Rectangle 1"/>
          <p:cNvSpPr>
            <a:spLocks noChangeArrowheads="1"/>
          </p:cNvSpPr>
          <p:nvPr/>
        </p:nvSpPr>
        <p:spPr bwMode="auto">
          <a:xfrm>
            <a:off x="1331640" y="1628800"/>
            <a:ext cx="233910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免税购物商业</a:t>
            </a:r>
            <a:r>
              <a:rPr kumimoji="0" lang="en-US" altLang="zh-CN"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a:t>
            </a: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运动系列</a:t>
            </a:r>
            <a:endPar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16" name="Rectangle 1"/>
          <p:cNvSpPr>
            <a:spLocks noChangeArrowheads="1"/>
          </p:cNvSpPr>
          <p:nvPr/>
        </p:nvSpPr>
        <p:spPr bwMode="auto">
          <a:xfrm>
            <a:off x="755576" y="5373216"/>
            <a:ext cx="264687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业态布置平面图示例如下：</a:t>
            </a:r>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4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24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65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14" name="图片 13" descr="x594.jpg"/>
          <p:cNvPicPr>
            <a:picLocks noChangeAspect="1"/>
          </p:cNvPicPr>
          <p:nvPr/>
        </p:nvPicPr>
        <p:blipFill>
          <a:blip r:embed="rId2" cstate="print"/>
          <a:srcRect l="8263" t="5455" r="5901" b="4341"/>
          <a:stretch>
            <a:fillRect/>
          </a:stretch>
        </p:blipFill>
        <p:spPr>
          <a:xfrm>
            <a:off x="683568" y="1025352"/>
            <a:ext cx="7848872" cy="5832648"/>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251520" y="980728"/>
            <a:ext cx="8607330" cy="5184576"/>
          </a:xfrm>
        </p:spPr>
        <p:txBody>
          <a:bodyPr>
            <a:normAutofit fontScale="25000" lnSpcReduction="20000"/>
          </a:bodyPr>
          <a:lstStyle/>
          <a:p>
            <a:pPr marL="0" indent="0">
              <a:lnSpc>
                <a:spcPct val="170000"/>
              </a:lnSpc>
              <a:spcBef>
                <a:spcPct val="0"/>
              </a:spcBef>
              <a:buNone/>
            </a:pPr>
            <a:r>
              <a:rPr lang="en-US" altLang="zh-CN" sz="8000" b="1" dirty="0" smtClean="0">
                <a:latin typeface="黑体" pitchFamily="49" charset="-122"/>
                <a:ea typeface="黑体" pitchFamily="49" charset="-122"/>
              </a:rPr>
              <a:t>1</a:t>
            </a:r>
            <a:r>
              <a:rPr lang="zh-CN" altLang="en-US" sz="8000" b="1" dirty="0" smtClean="0">
                <a:latin typeface="黑体" pitchFamily="49" charset="-122"/>
                <a:ea typeface="黑体" pitchFamily="49" charset="-122"/>
              </a:rPr>
              <a:t>、概念</a:t>
            </a:r>
            <a:endParaRPr lang="en-US" altLang="zh-CN" sz="8000" b="1" dirty="0" smtClean="0">
              <a:latin typeface="黑体" pitchFamily="49" charset="-122"/>
              <a:ea typeface="黑体" pitchFamily="49" charset="-122"/>
            </a:endParaRPr>
          </a:p>
          <a:p>
            <a:pPr marL="0" lvl="0" indent="0" hangingPunct="1">
              <a:lnSpc>
                <a:spcPct val="170000"/>
              </a:lnSpc>
              <a:spcBef>
                <a:spcPct val="0"/>
              </a:spcBef>
              <a:buNone/>
            </a:pPr>
            <a:r>
              <a:rPr lang="en-US" altLang="zh-CN" sz="8000" dirty="0" smtClean="0">
                <a:latin typeface="黑体" pitchFamily="49" charset="-122"/>
                <a:ea typeface="黑体" pitchFamily="49" charset="-122"/>
              </a:rPr>
              <a:t>    </a:t>
            </a:r>
            <a:r>
              <a:rPr lang="zh-CN" altLang="en-US" sz="8000" dirty="0" smtClean="0">
                <a:latin typeface="黑体" pitchFamily="49" charset="-122"/>
                <a:ea typeface="黑体" pitchFamily="49" charset="-122"/>
              </a:rPr>
              <a:t>建设</a:t>
            </a:r>
            <a:r>
              <a:rPr lang="zh-CN" altLang="zh-CN" sz="8000" dirty="0" smtClean="0">
                <a:latin typeface="黑体" pitchFamily="49" charset="-122"/>
                <a:ea typeface="黑体" pitchFamily="49" charset="-122"/>
              </a:rPr>
              <a:t>项目</a:t>
            </a:r>
            <a:r>
              <a:rPr lang="zh-CN" altLang="en-US" sz="8000" dirty="0" smtClean="0">
                <a:latin typeface="黑体" pitchFamily="49" charset="-122"/>
                <a:ea typeface="黑体" pitchFamily="49" charset="-122"/>
              </a:rPr>
              <a:t>前期</a:t>
            </a:r>
            <a:r>
              <a:rPr lang="zh-CN" altLang="zh-CN" sz="8000" dirty="0" smtClean="0">
                <a:latin typeface="黑体" pitchFamily="49" charset="-122"/>
                <a:ea typeface="黑体" pitchFamily="49" charset="-122"/>
              </a:rPr>
              <a:t>策划</a:t>
            </a:r>
            <a:r>
              <a:rPr lang="zh-CN" altLang="en-US" sz="8000" dirty="0" smtClean="0">
                <a:latin typeface="黑体" pitchFamily="49" charset="-122"/>
                <a:ea typeface="黑体" pitchFamily="49" charset="-122"/>
              </a:rPr>
              <a:t>是确定项目目标及项目管理目标的一项重要工作，是项目建设成功的基本前提，其根本目的是为建设项目的决策和实施增值。</a:t>
            </a:r>
            <a:endParaRPr lang="en-US" altLang="zh-CN" sz="8000" dirty="0" smtClean="0">
              <a:latin typeface="黑体" pitchFamily="49" charset="-122"/>
              <a:ea typeface="黑体" pitchFamily="49" charset="-122"/>
            </a:endParaRPr>
          </a:p>
          <a:p>
            <a:pPr marL="0" lvl="0" indent="0" hangingPunct="1">
              <a:lnSpc>
                <a:spcPct val="170000"/>
              </a:lnSpc>
              <a:spcBef>
                <a:spcPct val="0"/>
              </a:spcBef>
              <a:buNone/>
            </a:pPr>
            <a:r>
              <a:rPr lang="zh-CN" altLang="en-US" sz="8000" dirty="0" smtClean="0">
                <a:latin typeface="黑体" pitchFamily="49" charset="-122"/>
                <a:ea typeface="黑体" pitchFamily="49" charset="-122"/>
              </a:rPr>
              <a:t>    建设项目前期策划是指在项目建设前期，通过调查研究和收集建设项目的相关资料，在充分占有信息的基础上，运用组织、管理、经济和技术等工具，对建设项目产品的形成和建设项目产品的实施，进行全面系统的分析，定义、估计和计划安排，形成建设项目产品策划书、建设项目管理策划书等策划成果的活动。</a:t>
            </a:r>
            <a:endParaRPr lang="en-US" altLang="zh-CN" sz="8000" dirty="0" smtClean="0">
              <a:latin typeface="黑体" pitchFamily="49" charset="-122"/>
              <a:ea typeface="黑体" pitchFamily="49" charset="-122"/>
            </a:endParaRPr>
          </a:p>
          <a:p>
            <a:pPr marL="0" lvl="0" indent="0" hangingPunct="1">
              <a:lnSpc>
                <a:spcPct val="170000"/>
              </a:lnSpc>
              <a:spcBef>
                <a:spcPct val="0"/>
              </a:spcBef>
              <a:buNone/>
            </a:pPr>
            <a:r>
              <a:rPr lang="zh-CN" altLang="en-US" sz="8000" dirty="0" smtClean="0">
                <a:latin typeface="黑体" pitchFamily="49" charset="-122"/>
                <a:ea typeface="黑体" pitchFamily="49" charset="-122"/>
              </a:rPr>
              <a:t>    建设项目前期策划是使项目建设者的工作有正确的方向和明确的目标。</a:t>
            </a:r>
          </a:p>
          <a:p>
            <a:pPr marL="0" indent="0" hangingPunct="1">
              <a:lnSpc>
                <a:spcPct val="170000"/>
              </a:lnSpc>
              <a:spcBef>
                <a:spcPct val="0"/>
              </a:spcBef>
              <a:buNone/>
            </a:pPr>
            <a:r>
              <a:rPr lang="zh-CN" altLang="en-US" sz="8000" dirty="0" smtClean="0">
                <a:latin typeface="黑体" pitchFamily="49" charset="-122"/>
                <a:ea typeface="黑体" pitchFamily="49" charset="-122"/>
              </a:rPr>
              <a:t>    建设项目前期策划是在项目前期所做的一种预测性工作，其成果不是一成不变的，随着项目的深入，应随着项目实际情况和需要不断丰富和完善。</a:t>
            </a:r>
            <a:endParaRPr lang="zh-CN" altLang="en-US" sz="8000" dirty="0">
              <a:latin typeface="黑体" pitchFamily="49" charset="-122"/>
              <a:ea typeface="黑体" pitchFamily="49" charset="-122"/>
            </a:endParaRPr>
          </a:p>
        </p:txBody>
      </p:sp>
      <p:sp>
        <p:nvSpPr>
          <p:cNvPr id="7" name="矩形 6"/>
          <p:cNvSpPr/>
          <p:nvPr/>
        </p:nvSpPr>
        <p:spPr>
          <a:xfrm>
            <a:off x="357158" y="214290"/>
            <a:ext cx="5510986" cy="573042"/>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一、建设项目前期策划</a:t>
            </a:r>
            <a:endParaRPr lang="en-US" altLang="zh-CN" sz="2800" dirty="0" smtClean="0">
              <a:solidFill>
                <a:srgbClr val="FF0000"/>
              </a:solidFill>
              <a:latin typeface="黑体" pitchFamily="49" charset="-122"/>
              <a:ea typeface="黑体" pitchFamily="49" charset="-122"/>
            </a:endParaRPr>
          </a:p>
        </p:txBody>
      </p:sp>
      <p:sp>
        <p:nvSpPr>
          <p:cNvPr id="31" name="内容占位符 2"/>
          <p:cNvSpPr txBox="1">
            <a:spLocks/>
          </p:cNvSpPr>
          <p:nvPr/>
        </p:nvSpPr>
        <p:spPr bwMode="auto">
          <a:xfrm>
            <a:off x="467544" y="2996952"/>
            <a:ext cx="8229600" cy="3143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914400" rtl="0" eaLnBrk="0" fontAlgn="base" latinLnBrk="0" hangingPunct="0">
              <a:lnSpc>
                <a:spcPct val="150000"/>
              </a:lnSpc>
              <a:spcBef>
                <a:spcPts val="0"/>
              </a:spcBef>
              <a:spcAft>
                <a:spcPct val="0"/>
              </a:spcAft>
              <a:buClr>
                <a:schemeClr val="accent1"/>
              </a:buClr>
              <a:buSzTx/>
              <a:buFont typeface="Wingdings" pitchFamily="2" charset="2"/>
              <a:buNone/>
              <a:tabLst/>
              <a:defRPr/>
            </a:pPr>
            <a:r>
              <a:rPr kumimoji="0" lang="zh-CN" altLang="en-US" sz="2400" b="1" i="0" u="none" strike="noStrike" kern="0" cap="none" spc="0" normalizeH="0" baseline="0" noProof="0" dirty="0" smtClean="0">
                <a:ln>
                  <a:noFill/>
                </a:ln>
                <a:solidFill>
                  <a:schemeClr val="tx1"/>
                </a:solidFill>
                <a:effectLst/>
                <a:uLnTx/>
                <a:uFillTx/>
                <a:latin typeface="华文细黑" pitchFamily="2" charset="-122"/>
                <a:ea typeface="华文细黑" pitchFamily="2" charset="-122"/>
                <a:cs typeface="+mn-cs"/>
              </a:rPr>
              <a:t>        </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68952" cy="5400600"/>
          </a:xfrm>
        </p:spPr>
        <p:txBody>
          <a:bodyPr>
            <a:noAutofit/>
          </a:bodyPr>
          <a:lstStyle/>
          <a:p>
            <a:pPr marL="0" indent="0" hangingPunct="1">
              <a:lnSpc>
                <a:spcPct val="140000"/>
              </a:lnSpc>
              <a:spcBef>
                <a:spcPct val="0"/>
              </a:spcBef>
              <a:buNone/>
            </a:pPr>
            <a:r>
              <a:rPr lang="en-US" altLang="zh-CN" sz="1800" dirty="0" smtClean="0">
                <a:latin typeface="黑体" pitchFamily="49" charset="-122"/>
                <a:ea typeface="黑体" pitchFamily="49" charset="-122"/>
              </a:rPr>
              <a:t>4</a:t>
            </a:r>
            <a:r>
              <a:rPr lang="zh-CN" altLang="en-US" sz="1800" dirty="0" smtClean="0">
                <a:latin typeface="黑体" pitchFamily="49" charset="-122"/>
                <a:ea typeface="黑体" pitchFamily="49" charset="-122"/>
              </a:rPr>
              <a:t>、项目经济规划</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en-US" altLang="zh-CN" sz="1800" dirty="0" smtClean="0">
                <a:latin typeface="黑体" pitchFamily="49" charset="-122"/>
                <a:ea typeface="黑体" pitchFamily="49" charset="-122"/>
              </a:rPr>
              <a:t>1</a:t>
            </a:r>
            <a:r>
              <a:rPr lang="zh-CN" altLang="en-US" sz="1800" dirty="0" smtClean="0">
                <a:latin typeface="黑体" pitchFamily="49" charset="-122"/>
                <a:ea typeface="黑体" pitchFamily="49" charset="-122"/>
              </a:rPr>
              <a:t>）掌握信息</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1</a:t>
            </a:r>
            <a:r>
              <a:rPr lang="zh-CN" altLang="en-US" sz="1800" dirty="0" smtClean="0">
                <a:latin typeface="黑体" pitchFamily="49" charset="-122"/>
                <a:ea typeface="黑体" pitchFamily="49" charset="-122"/>
              </a:rPr>
              <a:t>）项目环境调查与分析报告；（</a:t>
            </a:r>
            <a:r>
              <a:rPr lang="en-US" altLang="zh-CN" sz="1800" dirty="0" smtClean="0">
                <a:latin typeface="黑体" pitchFamily="49" charset="-122"/>
                <a:ea typeface="黑体" pitchFamily="49" charset="-122"/>
              </a:rPr>
              <a:t>2</a:t>
            </a:r>
            <a:r>
              <a:rPr lang="zh-CN" altLang="en-US" sz="1800" dirty="0" smtClean="0">
                <a:latin typeface="黑体" pitchFamily="49" charset="-122"/>
                <a:ea typeface="黑体" pitchFamily="49" charset="-122"/>
              </a:rPr>
              <a:t>）项目需求与功能分析报告；</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3</a:t>
            </a:r>
            <a:r>
              <a:rPr lang="zh-CN" altLang="en-US" sz="1800" dirty="0" smtClean="0">
                <a:latin typeface="黑体" pitchFamily="49" charset="-122"/>
                <a:ea typeface="黑体" pitchFamily="49" charset="-122"/>
              </a:rPr>
              <a:t>）项目功能分区及面积分配表。</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en-US" altLang="zh-CN" sz="1800" dirty="0" smtClean="0">
                <a:latin typeface="黑体" pitchFamily="49" charset="-122"/>
                <a:ea typeface="黑体" pitchFamily="49" charset="-122"/>
              </a:rPr>
              <a:t>2</a:t>
            </a:r>
            <a:r>
              <a:rPr lang="zh-CN" altLang="en-US" sz="1800" dirty="0" smtClean="0">
                <a:latin typeface="黑体" pitchFamily="49" charset="-122"/>
                <a:ea typeface="黑体" pitchFamily="49" charset="-122"/>
              </a:rPr>
              <a:t>）工作内容</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1</a:t>
            </a:r>
            <a:r>
              <a:rPr lang="zh-CN" altLang="en-US" sz="1800" dirty="0" smtClean="0">
                <a:latin typeface="黑体" pitchFamily="49" charset="-122"/>
                <a:ea typeface="黑体" pitchFamily="49" charset="-122"/>
              </a:rPr>
              <a:t>）根据项目的功能需求、面积要求，结合环境调查中有关的经济造价资料，对实现项目建设目标所需的投资进行估算；</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2</a:t>
            </a:r>
            <a:r>
              <a:rPr lang="zh-CN" altLang="en-US" sz="1800" dirty="0" smtClean="0">
                <a:latin typeface="黑体" pitchFamily="49" charset="-122"/>
                <a:ea typeface="黑体" pitchFamily="49" charset="-122"/>
              </a:rPr>
              <a:t>）结合项目结构，按项目结构进行投资划分，明确实现各功能所需要的投资；</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3</a:t>
            </a:r>
            <a:r>
              <a:rPr lang="zh-CN" altLang="en-US" sz="1800" dirty="0" smtClean="0">
                <a:latin typeface="黑体" pitchFamily="49" charset="-122"/>
                <a:ea typeface="黑体" pitchFamily="49" charset="-122"/>
              </a:rPr>
              <a:t>）根据建设单位的使用要求，运用价值工程的分析方法，对实现各功能区所需的投资进行分析与调整；</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4</a:t>
            </a:r>
            <a:r>
              <a:rPr lang="zh-CN" altLang="en-US" sz="1800" dirty="0" smtClean="0">
                <a:latin typeface="黑体" pitchFamily="49" charset="-122"/>
                <a:ea typeface="黑体" pitchFamily="49" charset="-122"/>
              </a:rPr>
              <a:t>）结合建设单位的资金融资计划和项目建设进度节点的要求，为建设单位编制资金投入计划。</a:t>
            </a:r>
          </a:p>
          <a:p>
            <a:pPr marL="0" indent="0" hangingPunct="1">
              <a:lnSpc>
                <a:spcPct val="140000"/>
              </a:lnSpc>
              <a:spcBef>
                <a:spcPct val="0"/>
              </a:spcBef>
              <a:buNone/>
            </a:pPr>
            <a:r>
              <a:rPr lang="en-US" altLang="zh-CN" sz="1800" dirty="0" smtClean="0">
                <a:latin typeface="黑体" pitchFamily="49" charset="-122"/>
                <a:ea typeface="黑体" pitchFamily="49" charset="-122"/>
              </a:rPr>
              <a:t>3</a:t>
            </a:r>
            <a:r>
              <a:rPr lang="zh-CN" altLang="en-US" sz="1800" dirty="0" smtClean="0">
                <a:latin typeface="黑体" pitchFamily="49" charset="-122"/>
                <a:ea typeface="黑体" pitchFamily="49" charset="-122"/>
              </a:rPr>
              <a:t>）产生文件</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sym typeface="Wingdings" pitchFamily="2" charset="2"/>
              </a:rPr>
              <a:t>（</a:t>
            </a:r>
            <a:r>
              <a:rPr lang="en-US" altLang="zh-CN" sz="1800" dirty="0" smtClean="0">
                <a:latin typeface="黑体" pitchFamily="49" charset="-122"/>
                <a:ea typeface="黑体" pitchFamily="49" charset="-122"/>
                <a:sym typeface="Wingdings" pitchFamily="2" charset="2"/>
              </a:rPr>
              <a:t>1</a:t>
            </a:r>
            <a:r>
              <a:rPr lang="zh-CN" altLang="en-US" sz="1800" dirty="0" smtClean="0">
                <a:latin typeface="黑体" pitchFamily="49" charset="-122"/>
                <a:ea typeface="黑体" pitchFamily="49" charset="-122"/>
                <a:sym typeface="Wingdings" pitchFamily="2" charset="2"/>
              </a:rPr>
              <a:t>）</a:t>
            </a:r>
            <a:r>
              <a:rPr lang="zh-CN" altLang="en-US" sz="1800" dirty="0" smtClean="0">
                <a:latin typeface="黑体" pitchFamily="49" charset="-122"/>
                <a:ea typeface="黑体" pitchFamily="49" charset="-122"/>
              </a:rPr>
              <a:t>项目投资估算；（</a:t>
            </a:r>
            <a:r>
              <a:rPr lang="en-US" altLang="zh-CN" sz="1800" dirty="0" smtClean="0">
                <a:latin typeface="黑体" pitchFamily="49" charset="-122"/>
                <a:ea typeface="黑体" pitchFamily="49" charset="-122"/>
              </a:rPr>
              <a:t>2</a:t>
            </a:r>
            <a:r>
              <a:rPr lang="zh-CN" altLang="en-US" sz="1800" dirty="0" smtClean="0">
                <a:latin typeface="黑体" pitchFamily="49" charset="-122"/>
                <a:ea typeface="黑体" pitchFamily="49" charset="-122"/>
              </a:rPr>
              <a:t>）项目资金投入计划。（附项目实例如下）</a:t>
            </a:r>
            <a:endParaRPr lang="en-US" altLang="zh-CN" sz="18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内容占位符 5"/>
          <p:cNvSpPr>
            <a:spLocks noGrp="1"/>
          </p:cNvSpPr>
          <p:nvPr>
            <p:ph idx="1"/>
          </p:nvPr>
        </p:nvSpPr>
        <p:spPr>
          <a:xfrm>
            <a:off x="395536" y="1124744"/>
            <a:ext cx="3960440" cy="360040"/>
          </a:xfrm>
        </p:spPr>
        <p:txBody>
          <a:bodyPr/>
          <a:lstStyle/>
          <a:p>
            <a:pPr>
              <a:buNone/>
            </a:pPr>
            <a:r>
              <a:rPr lang="zh-CN" altLang="en-US" sz="1600" dirty="0" smtClean="0">
                <a:latin typeface="黑体" pitchFamily="49" charset="-122"/>
                <a:ea typeface="黑体" pitchFamily="49" charset="-122"/>
              </a:rPr>
              <a:t>示例</a:t>
            </a:r>
            <a:r>
              <a:rPr lang="en-US" altLang="zh-CN" sz="1600" dirty="0" smtClean="0">
                <a:latin typeface="黑体" pitchFamily="49" charset="-122"/>
                <a:ea typeface="黑体" pitchFamily="49" charset="-122"/>
              </a:rPr>
              <a:t>1 </a:t>
            </a:r>
            <a:r>
              <a:rPr lang="zh-CN" altLang="en-US" sz="1600" dirty="0" smtClean="0">
                <a:latin typeface="黑体" pitchFamily="49" charset="-122"/>
                <a:ea typeface="黑体" pitchFamily="49" charset="-122"/>
              </a:rPr>
              <a:t>某宾馆改造投资估算表（简表）</a:t>
            </a:r>
            <a:endParaRPr lang="zh-CN" altLang="en-US" sz="1600" dirty="0">
              <a:latin typeface="黑体" pitchFamily="49" charset="-122"/>
              <a:ea typeface="黑体" pitchFamily="49" charset="-122"/>
            </a:endParaRPr>
          </a:p>
        </p:txBody>
      </p:sp>
      <p:graphicFrame>
        <p:nvGraphicFramePr>
          <p:cNvPr id="7" name="表格 6"/>
          <p:cNvGraphicFramePr>
            <a:graphicFrameLocks noGrp="1"/>
          </p:cNvGraphicFramePr>
          <p:nvPr/>
        </p:nvGraphicFramePr>
        <p:xfrm>
          <a:off x="1187624" y="1772816"/>
          <a:ext cx="6984776" cy="3696808"/>
        </p:xfrm>
        <a:graphic>
          <a:graphicData uri="http://schemas.openxmlformats.org/drawingml/2006/table">
            <a:tbl>
              <a:tblPr/>
              <a:tblGrid>
                <a:gridCol w="432048"/>
                <a:gridCol w="1584176"/>
                <a:gridCol w="1080120"/>
                <a:gridCol w="864096"/>
                <a:gridCol w="720080"/>
                <a:gridCol w="648072"/>
                <a:gridCol w="720080"/>
                <a:gridCol w="936104"/>
              </a:tblGrid>
              <a:tr h="288032">
                <a:tc>
                  <a:txBody>
                    <a:bodyPr/>
                    <a:lstStyle/>
                    <a:p>
                      <a:pPr algn="ctr">
                        <a:spcAft>
                          <a:spcPts val="0"/>
                        </a:spcAft>
                        <a:tabLst>
                          <a:tab pos="933450" algn="l"/>
                        </a:tabLst>
                      </a:pPr>
                      <a:r>
                        <a:rPr lang="zh-CN" sz="1100" kern="100" dirty="0">
                          <a:latin typeface="宋体" pitchFamily="2" charset="-122"/>
                          <a:ea typeface="宋体" pitchFamily="2" charset="-122"/>
                          <a:cs typeface="Times New Roman"/>
                        </a:rPr>
                        <a:t>序号</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宋体" pitchFamily="2" charset="-122"/>
                          <a:ea typeface="宋体" pitchFamily="2" charset="-122"/>
                          <a:cs typeface="Times New Roman"/>
                        </a:rPr>
                        <a:t>工程和费用名称</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宋体" pitchFamily="2" charset="-122"/>
                          <a:ea typeface="宋体" pitchFamily="2" charset="-122"/>
                          <a:cs typeface="Times New Roman"/>
                        </a:rPr>
                        <a:t>建筑工程费用</a:t>
                      </a:r>
                    </a:p>
                    <a:p>
                      <a:pPr algn="ctr">
                        <a:spcAft>
                          <a:spcPts val="0"/>
                        </a:spcAft>
                        <a:tabLst>
                          <a:tab pos="933450" algn="l"/>
                        </a:tabLst>
                      </a:pPr>
                      <a:r>
                        <a:rPr lang="zh-CN" sz="1100" kern="100" dirty="0">
                          <a:latin typeface="宋体" pitchFamily="2" charset="-122"/>
                          <a:ea typeface="宋体" pitchFamily="2" charset="-122"/>
                          <a:cs typeface="Times New Roman"/>
                        </a:rPr>
                        <a:t>（万元）</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设备费用</a:t>
                      </a:r>
                    </a:p>
                    <a:p>
                      <a:pPr algn="ctr">
                        <a:spcAft>
                          <a:spcPts val="0"/>
                        </a:spcAft>
                        <a:tabLst>
                          <a:tab pos="933450" algn="l"/>
                        </a:tabLst>
                      </a:pPr>
                      <a:r>
                        <a:rPr lang="zh-CN" sz="1100" kern="100">
                          <a:latin typeface="宋体" pitchFamily="2" charset="-122"/>
                          <a:ea typeface="宋体" pitchFamily="2" charset="-122"/>
                          <a:cs typeface="Times New Roman"/>
                        </a:rPr>
                        <a:t>（万元）</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总价</a:t>
                      </a:r>
                    </a:p>
                    <a:p>
                      <a:pPr algn="ctr">
                        <a:spcAft>
                          <a:spcPts val="0"/>
                        </a:spcAft>
                        <a:tabLst>
                          <a:tab pos="933450" algn="l"/>
                        </a:tabLst>
                      </a:pPr>
                      <a:r>
                        <a:rPr lang="zh-CN" sz="1100" kern="100">
                          <a:latin typeface="宋体" pitchFamily="2" charset="-122"/>
                          <a:ea typeface="宋体" pitchFamily="2" charset="-122"/>
                          <a:cs typeface="Times New Roman"/>
                        </a:rPr>
                        <a:t>（万元）</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宋体" pitchFamily="2" charset="-122"/>
                          <a:ea typeface="宋体" pitchFamily="2" charset="-122"/>
                          <a:cs typeface="Times New Roman"/>
                        </a:rPr>
                        <a:t>单位</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宋体" pitchFamily="2" charset="-122"/>
                          <a:ea typeface="宋体" pitchFamily="2" charset="-122"/>
                          <a:cs typeface="Times New Roman"/>
                        </a:rPr>
                        <a:t>数量</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宋体" pitchFamily="2" charset="-122"/>
                          <a:ea typeface="宋体" pitchFamily="2" charset="-122"/>
                          <a:cs typeface="Times New Roman"/>
                        </a:rPr>
                        <a:t>单位价值</a:t>
                      </a:r>
                    </a:p>
                    <a:p>
                      <a:pPr algn="ctr">
                        <a:spcAft>
                          <a:spcPts val="0"/>
                        </a:spcAft>
                        <a:tabLst>
                          <a:tab pos="933450" algn="l"/>
                        </a:tabLst>
                      </a:pPr>
                      <a:r>
                        <a:rPr lang="zh-CN" sz="1100" kern="100" dirty="0">
                          <a:latin typeface="宋体" pitchFamily="2" charset="-122"/>
                          <a:ea typeface="宋体" pitchFamily="2" charset="-122"/>
                          <a:cs typeface="Times New Roman"/>
                        </a:rPr>
                        <a:t>（万元）</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24">
                <a:tc>
                  <a:txBody>
                    <a:bodyPr/>
                    <a:lstStyle/>
                    <a:p>
                      <a:pPr algn="just">
                        <a:spcAft>
                          <a:spcPts val="0"/>
                        </a:spcAft>
                        <a:tabLst>
                          <a:tab pos="933450" algn="l"/>
                        </a:tabLst>
                      </a:pPr>
                      <a:r>
                        <a:rPr lang="zh-CN" sz="1100" kern="100">
                          <a:latin typeface="宋体" pitchFamily="2" charset="-122"/>
                          <a:ea typeface="宋体" pitchFamily="2" charset="-122"/>
                          <a:cs typeface="Times New Roman"/>
                        </a:rPr>
                        <a:t>一</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dirty="0">
                          <a:latin typeface="宋体" pitchFamily="2" charset="-122"/>
                          <a:ea typeface="宋体" pitchFamily="2" charset="-122"/>
                          <a:cs typeface="Times New Roman"/>
                        </a:rPr>
                        <a:t>建筑安装工程费</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80">
                <a:tc>
                  <a:txBody>
                    <a:bodyPr/>
                    <a:lstStyle/>
                    <a:p>
                      <a:pPr algn="just">
                        <a:spcAft>
                          <a:spcPts val="0"/>
                        </a:spcAft>
                        <a:tabLst>
                          <a:tab pos="933450" algn="l"/>
                        </a:tabLst>
                      </a:pPr>
                      <a:r>
                        <a:rPr lang="en-US" sz="1100" kern="100">
                          <a:latin typeface="宋体" pitchFamily="2" charset="-122"/>
                          <a:ea typeface="宋体" pitchFamily="2" charset="-122"/>
                          <a:cs typeface="Times New Roman"/>
                        </a:rPr>
                        <a:t>1</a:t>
                      </a:r>
                      <a:endParaRPr lang="zh-CN"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a:latin typeface="宋体" pitchFamily="2" charset="-122"/>
                          <a:ea typeface="宋体" pitchFamily="2" charset="-122"/>
                          <a:cs typeface="Times New Roman"/>
                        </a:rPr>
                        <a:t>室外总体</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80">
                <a:tc>
                  <a:txBody>
                    <a:bodyPr/>
                    <a:lstStyle/>
                    <a:p>
                      <a:pPr algn="just">
                        <a:spcAft>
                          <a:spcPts val="0"/>
                        </a:spcAft>
                        <a:tabLst>
                          <a:tab pos="933450" algn="l"/>
                        </a:tabLst>
                      </a:pPr>
                      <a:r>
                        <a:rPr lang="en-US" sz="1100" kern="100">
                          <a:latin typeface="宋体" pitchFamily="2" charset="-122"/>
                          <a:ea typeface="宋体" pitchFamily="2" charset="-122"/>
                          <a:cs typeface="Times New Roman"/>
                        </a:rPr>
                        <a:t>1.1</a:t>
                      </a:r>
                      <a:endParaRPr lang="zh-CN"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80">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a:latin typeface="宋体" pitchFamily="2" charset="-122"/>
                          <a:ea typeface="宋体" pitchFamily="2" charset="-122"/>
                          <a:cs typeface="Times New Roman"/>
                        </a:rPr>
                        <a:t>小计</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80">
                <a:tc>
                  <a:txBody>
                    <a:bodyPr/>
                    <a:lstStyle/>
                    <a:p>
                      <a:pPr algn="just">
                        <a:spcAft>
                          <a:spcPts val="0"/>
                        </a:spcAft>
                        <a:tabLst>
                          <a:tab pos="933450" algn="l"/>
                        </a:tabLst>
                      </a:pPr>
                      <a:r>
                        <a:rPr lang="en-US" sz="1100" kern="100">
                          <a:latin typeface="宋体" pitchFamily="2" charset="-122"/>
                          <a:ea typeface="宋体" pitchFamily="2" charset="-122"/>
                          <a:cs typeface="Times New Roman"/>
                        </a:rPr>
                        <a:t>2</a:t>
                      </a:r>
                      <a:endParaRPr lang="zh-CN"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a:latin typeface="宋体" pitchFamily="2" charset="-122"/>
                          <a:ea typeface="宋体" pitchFamily="2" charset="-122"/>
                          <a:cs typeface="Times New Roman"/>
                        </a:rPr>
                        <a:t>改建工程</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80">
                <a:tc>
                  <a:txBody>
                    <a:bodyPr/>
                    <a:lstStyle/>
                    <a:p>
                      <a:pPr algn="just">
                        <a:spcAft>
                          <a:spcPts val="0"/>
                        </a:spcAft>
                        <a:tabLst>
                          <a:tab pos="933450" algn="l"/>
                        </a:tabLst>
                      </a:pPr>
                      <a:r>
                        <a:rPr lang="en-US" sz="1100" kern="100">
                          <a:latin typeface="宋体" pitchFamily="2" charset="-122"/>
                          <a:ea typeface="宋体" pitchFamily="2" charset="-122"/>
                          <a:cs typeface="Times New Roman"/>
                        </a:rPr>
                        <a:t>2.1</a:t>
                      </a:r>
                      <a:endParaRPr lang="zh-CN"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80">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a:latin typeface="宋体" pitchFamily="2" charset="-122"/>
                          <a:ea typeface="宋体" pitchFamily="2" charset="-122"/>
                          <a:cs typeface="Times New Roman"/>
                        </a:rPr>
                        <a:t>小计</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16">
                <a:tc>
                  <a:txBody>
                    <a:bodyPr/>
                    <a:lstStyle/>
                    <a:p>
                      <a:pPr algn="just">
                        <a:spcAft>
                          <a:spcPts val="0"/>
                        </a:spcAft>
                        <a:tabLst>
                          <a:tab pos="933450" algn="l"/>
                        </a:tabLst>
                      </a:pPr>
                      <a:r>
                        <a:rPr lang="en-US" sz="1100" kern="100">
                          <a:latin typeface="宋体" pitchFamily="2" charset="-122"/>
                          <a:ea typeface="宋体" pitchFamily="2" charset="-122"/>
                          <a:cs typeface="Times New Roman"/>
                        </a:rPr>
                        <a:t>3</a:t>
                      </a:r>
                      <a:endParaRPr lang="zh-CN"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a:latin typeface="宋体" pitchFamily="2" charset="-122"/>
                          <a:ea typeface="宋体" pitchFamily="2" charset="-122"/>
                          <a:cs typeface="Times New Roman"/>
                        </a:rPr>
                        <a:t>酒店专用设备</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8">
                <a:tc>
                  <a:txBody>
                    <a:bodyPr/>
                    <a:lstStyle/>
                    <a:p>
                      <a:pPr algn="just">
                        <a:spcAft>
                          <a:spcPts val="0"/>
                        </a:spcAft>
                        <a:tabLst>
                          <a:tab pos="933450" algn="l"/>
                        </a:tabLst>
                      </a:pPr>
                      <a:r>
                        <a:rPr lang="en-US" sz="1100" kern="100">
                          <a:latin typeface="宋体" pitchFamily="2" charset="-122"/>
                          <a:ea typeface="宋体" pitchFamily="2" charset="-122"/>
                          <a:cs typeface="Times New Roman"/>
                        </a:rPr>
                        <a:t>3.1</a:t>
                      </a:r>
                      <a:endParaRPr lang="zh-CN"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80">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a:latin typeface="宋体" pitchFamily="2" charset="-122"/>
                          <a:ea typeface="宋体" pitchFamily="2" charset="-122"/>
                          <a:cs typeface="Times New Roman"/>
                        </a:rPr>
                        <a:t>小计</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552">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a:latin typeface="宋体" pitchFamily="2" charset="-122"/>
                          <a:ea typeface="宋体" pitchFamily="2" charset="-122"/>
                          <a:cs typeface="Times New Roman"/>
                        </a:rPr>
                        <a:t>建筑安装工程费用合计</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en-US" sz="1100" kern="100" dirty="0">
                          <a:latin typeface="宋体" pitchFamily="2" charset="-122"/>
                          <a:ea typeface="宋体" pitchFamily="2" charset="-122"/>
                          <a:cs typeface="Times New Roman"/>
                        </a:rPr>
                        <a:t>14387</a:t>
                      </a:r>
                      <a:endParaRPr lang="zh-CN"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en-US" sz="1100" kern="100">
                          <a:latin typeface="宋体" pitchFamily="2" charset="-122"/>
                          <a:ea typeface="宋体" pitchFamily="2" charset="-122"/>
                          <a:cs typeface="Times New Roman"/>
                        </a:rPr>
                        <a:t>15859</a:t>
                      </a:r>
                      <a:endParaRPr lang="zh-CN"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en-US" sz="1100" kern="100" dirty="0">
                          <a:latin typeface="宋体" pitchFamily="2" charset="-122"/>
                          <a:ea typeface="宋体" pitchFamily="2" charset="-122"/>
                          <a:cs typeface="Times New Roman"/>
                        </a:rPr>
                        <a:t>30246</a:t>
                      </a:r>
                      <a:endParaRPr lang="zh-CN"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dirty="0">
                          <a:latin typeface="宋体" pitchFamily="2" charset="-122"/>
                          <a:ea typeface="宋体" pitchFamily="2" charset="-122"/>
                          <a:cs typeface="Times New Roman"/>
                        </a:rPr>
                        <a:t>㎡</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en-US" sz="1100" kern="100" dirty="0">
                          <a:latin typeface="宋体" pitchFamily="2" charset="-122"/>
                          <a:ea typeface="宋体" pitchFamily="2" charset="-122"/>
                          <a:cs typeface="Times New Roman"/>
                        </a:rPr>
                        <a:t>43044</a:t>
                      </a:r>
                      <a:endParaRPr lang="zh-CN"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en-US" sz="1100" kern="100" dirty="0">
                          <a:latin typeface="宋体" pitchFamily="2" charset="-122"/>
                          <a:ea typeface="宋体" pitchFamily="2" charset="-122"/>
                          <a:cs typeface="Times New Roman"/>
                        </a:rPr>
                        <a:t>7027</a:t>
                      </a:r>
                      <a:endParaRPr lang="zh-CN"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08">
                <a:tc>
                  <a:txBody>
                    <a:bodyPr/>
                    <a:lstStyle/>
                    <a:p>
                      <a:pPr algn="just">
                        <a:spcAft>
                          <a:spcPts val="0"/>
                        </a:spcAft>
                        <a:tabLst>
                          <a:tab pos="933450" algn="l"/>
                        </a:tabLst>
                      </a:pPr>
                      <a:r>
                        <a:rPr lang="zh-CN" sz="1100" kern="100">
                          <a:latin typeface="宋体" pitchFamily="2" charset="-122"/>
                          <a:ea typeface="宋体" pitchFamily="2" charset="-122"/>
                          <a:cs typeface="Times New Roman"/>
                        </a:rPr>
                        <a:t>二</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a:latin typeface="宋体" pitchFamily="2" charset="-122"/>
                          <a:ea typeface="宋体" pitchFamily="2" charset="-122"/>
                          <a:cs typeface="Times New Roman"/>
                        </a:rPr>
                        <a:t>其他工程费用</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392">
                <a:tc>
                  <a:txBody>
                    <a:bodyPr/>
                    <a:lstStyle/>
                    <a:p>
                      <a:pPr algn="just">
                        <a:spcAft>
                          <a:spcPts val="0"/>
                        </a:spcAft>
                        <a:tabLst>
                          <a:tab pos="933450" algn="l"/>
                        </a:tabLst>
                      </a:pPr>
                      <a:r>
                        <a:rPr lang="en-US" sz="1100" kern="100">
                          <a:latin typeface="宋体" pitchFamily="2" charset="-122"/>
                          <a:ea typeface="宋体" pitchFamily="2" charset="-122"/>
                          <a:cs typeface="Times New Roman"/>
                        </a:rPr>
                        <a:t>1</a:t>
                      </a:r>
                      <a:endParaRPr lang="zh-CN"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a:latin typeface="宋体" pitchFamily="2" charset="-122"/>
                          <a:ea typeface="宋体" pitchFamily="2" charset="-122"/>
                          <a:cs typeface="Times New Roman"/>
                        </a:rPr>
                        <a:t>前期咨询费</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en-US" sz="1100" kern="100">
                          <a:latin typeface="宋体" pitchFamily="2" charset="-122"/>
                          <a:ea typeface="宋体" pitchFamily="2" charset="-122"/>
                          <a:cs typeface="Times New Roman"/>
                        </a:rPr>
                        <a:t>15</a:t>
                      </a:r>
                      <a:endParaRPr lang="zh-CN"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a:latin typeface="宋体" pitchFamily="2" charset="-122"/>
                          <a:ea typeface="宋体" pitchFamily="2" charset="-122"/>
                          <a:cs typeface="Times New Roman"/>
                        </a:rPr>
                        <a:t>建安费</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en-US" sz="1100" kern="100" dirty="0">
                          <a:latin typeface="宋体" pitchFamily="2" charset="-122"/>
                          <a:ea typeface="宋体" pitchFamily="2" charset="-122"/>
                          <a:cs typeface="Times New Roman"/>
                        </a:rPr>
                        <a:t>0.05%</a:t>
                      </a:r>
                      <a:endParaRPr lang="zh-CN"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933450" algn="l"/>
                        </a:tabLst>
                      </a:pPr>
                      <a:r>
                        <a:rPr lang="en-US" sz="1100" kern="100">
                          <a:latin typeface="宋体" pitchFamily="2" charset="-122"/>
                          <a:ea typeface="宋体" pitchFamily="2" charset="-122"/>
                          <a:cs typeface="Times New Roman"/>
                        </a:rPr>
                        <a:t>2</a:t>
                      </a:r>
                      <a:endParaRPr lang="zh-CN"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40">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a:latin typeface="宋体" pitchFamily="2" charset="-122"/>
                          <a:ea typeface="宋体" pitchFamily="2" charset="-122"/>
                          <a:cs typeface="Times New Roman"/>
                        </a:rPr>
                        <a:t>其他工程费用合计</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en-US" sz="1100" kern="100">
                          <a:latin typeface="宋体" pitchFamily="2" charset="-122"/>
                          <a:ea typeface="宋体" pitchFamily="2" charset="-122"/>
                          <a:cs typeface="Times New Roman"/>
                        </a:rPr>
                        <a:t>3739</a:t>
                      </a:r>
                      <a:endParaRPr lang="zh-CN"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20">
                <a:tc>
                  <a:txBody>
                    <a:bodyPr/>
                    <a:lstStyle/>
                    <a:p>
                      <a:pPr algn="just">
                        <a:spcAft>
                          <a:spcPts val="0"/>
                        </a:spcAft>
                        <a:tabLst>
                          <a:tab pos="933450" algn="l"/>
                        </a:tabLst>
                      </a:pPr>
                      <a:r>
                        <a:rPr lang="zh-CN" sz="1100" kern="100">
                          <a:latin typeface="宋体" pitchFamily="2" charset="-122"/>
                          <a:ea typeface="宋体" pitchFamily="2" charset="-122"/>
                          <a:cs typeface="Times New Roman"/>
                        </a:rPr>
                        <a:t>三</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a:latin typeface="宋体" pitchFamily="2" charset="-122"/>
                          <a:ea typeface="宋体" pitchFamily="2" charset="-122"/>
                          <a:cs typeface="Times New Roman"/>
                        </a:rPr>
                        <a:t>不可预见费</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en-US" sz="1100" kern="100">
                          <a:latin typeface="宋体" pitchFamily="2" charset="-122"/>
                          <a:ea typeface="宋体" pitchFamily="2" charset="-122"/>
                          <a:cs typeface="Times New Roman"/>
                        </a:rPr>
                        <a:t>1699</a:t>
                      </a:r>
                      <a:endParaRPr lang="zh-CN"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en-US" sz="1100" kern="100" dirty="0">
                          <a:latin typeface="宋体" pitchFamily="2" charset="-122"/>
                          <a:ea typeface="宋体" pitchFamily="2" charset="-122"/>
                          <a:cs typeface="Times New Roman"/>
                        </a:rPr>
                        <a:t>10%</a:t>
                      </a:r>
                      <a:endParaRPr lang="zh-CN"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80">
                <a:tc>
                  <a:txBody>
                    <a:bodyPr/>
                    <a:lstStyle/>
                    <a:p>
                      <a:pPr algn="just">
                        <a:spcAft>
                          <a:spcPts val="0"/>
                        </a:spcAft>
                        <a:tabLst>
                          <a:tab pos="933450" algn="l"/>
                        </a:tabLst>
                      </a:pPr>
                      <a:r>
                        <a:rPr lang="zh-CN" sz="1100" kern="100">
                          <a:latin typeface="宋体" pitchFamily="2" charset="-122"/>
                          <a:ea typeface="宋体" pitchFamily="2" charset="-122"/>
                          <a:cs typeface="Times New Roman"/>
                        </a:rPr>
                        <a:t>四</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a:latin typeface="宋体" pitchFamily="2" charset="-122"/>
                          <a:ea typeface="宋体" pitchFamily="2" charset="-122"/>
                          <a:cs typeface="Times New Roman"/>
                        </a:rPr>
                        <a:t>土地费用</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en-US" sz="1100" kern="100">
                          <a:latin typeface="宋体" pitchFamily="2" charset="-122"/>
                          <a:ea typeface="宋体" pitchFamily="2" charset="-122"/>
                          <a:cs typeface="Times New Roman"/>
                        </a:rPr>
                        <a:t>30000</a:t>
                      </a:r>
                      <a:endParaRPr lang="zh-CN"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288">
                <a:tc>
                  <a:txBody>
                    <a:bodyPr/>
                    <a:lstStyle/>
                    <a:p>
                      <a:pPr algn="just">
                        <a:spcAft>
                          <a:spcPts val="0"/>
                        </a:spcAft>
                        <a:tabLst>
                          <a:tab pos="933450" algn="l"/>
                        </a:tabLst>
                      </a:pPr>
                      <a:r>
                        <a:rPr lang="zh-CN" sz="1100" kern="100">
                          <a:latin typeface="宋体" pitchFamily="2" charset="-122"/>
                          <a:ea typeface="宋体" pitchFamily="2" charset="-122"/>
                          <a:cs typeface="Times New Roman"/>
                        </a:rPr>
                        <a:t>五</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a:latin typeface="宋体" pitchFamily="2" charset="-122"/>
                          <a:ea typeface="宋体" pitchFamily="2" charset="-122"/>
                          <a:cs typeface="Times New Roman"/>
                        </a:rPr>
                        <a:t>合计一</a:t>
                      </a:r>
                      <a:r>
                        <a:rPr lang="en-US" sz="1100" kern="100">
                          <a:latin typeface="宋体" pitchFamily="2" charset="-122"/>
                          <a:ea typeface="宋体" pitchFamily="2" charset="-122"/>
                          <a:cs typeface="Times New Roman"/>
                        </a:rPr>
                        <a:t>+</a:t>
                      </a:r>
                      <a:r>
                        <a:rPr lang="zh-CN" sz="1100" kern="100">
                          <a:latin typeface="宋体" pitchFamily="2" charset="-122"/>
                          <a:ea typeface="宋体" pitchFamily="2" charset="-122"/>
                          <a:cs typeface="Times New Roman"/>
                        </a:rPr>
                        <a:t>二</a:t>
                      </a:r>
                      <a:r>
                        <a:rPr lang="en-US" sz="1100" kern="100">
                          <a:latin typeface="宋体" pitchFamily="2" charset="-122"/>
                          <a:ea typeface="宋体" pitchFamily="2" charset="-122"/>
                          <a:cs typeface="Times New Roman"/>
                        </a:rPr>
                        <a:t>+</a:t>
                      </a:r>
                      <a:r>
                        <a:rPr lang="zh-CN" sz="1100" kern="100">
                          <a:latin typeface="宋体" pitchFamily="2" charset="-122"/>
                          <a:ea typeface="宋体" pitchFamily="2" charset="-122"/>
                          <a:cs typeface="Times New Roman"/>
                        </a:rPr>
                        <a:t>三</a:t>
                      </a:r>
                      <a:r>
                        <a:rPr lang="en-US" sz="1100" kern="100">
                          <a:latin typeface="宋体" pitchFamily="2" charset="-122"/>
                          <a:ea typeface="宋体" pitchFamily="2" charset="-122"/>
                          <a:cs typeface="Times New Roman"/>
                        </a:rPr>
                        <a:t>+</a:t>
                      </a:r>
                      <a:r>
                        <a:rPr lang="zh-CN" sz="1100" kern="100">
                          <a:latin typeface="宋体" pitchFamily="2" charset="-122"/>
                          <a:ea typeface="宋体" pitchFamily="2" charset="-122"/>
                          <a:cs typeface="Times New Roman"/>
                        </a:rPr>
                        <a:t>四</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en-US" sz="1100" kern="100">
                          <a:latin typeface="宋体" pitchFamily="2" charset="-122"/>
                          <a:ea typeface="宋体" pitchFamily="2" charset="-122"/>
                          <a:cs typeface="Times New Roman"/>
                        </a:rPr>
                        <a:t>65685</a:t>
                      </a:r>
                      <a:endParaRPr lang="zh-CN"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a:latin typeface="宋体" pitchFamily="2" charset="-122"/>
                          <a:ea typeface="宋体" pitchFamily="2" charset="-122"/>
                          <a:cs typeface="Times New Roman"/>
                        </a:rPr>
                        <a:t>㎡</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en-US" sz="1100" kern="100" dirty="0">
                          <a:latin typeface="宋体" pitchFamily="2" charset="-122"/>
                          <a:ea typeface="宋体" pitchFamily="2" charset="-122"/>
                          <a:cs typeface="Times New Roman"/>
                        </a:rPr>
                        <a:t>43044</a:t>
                      </a:r>
                      <a:endParaRPr lang="zh-CN"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en-US" sz="1100" kern="100" dirty="0">
                          <a:latin typeface="宋体" pitchFamily="2" charset="-122"/>
                          <a:ea typeface="宋体" pitchFamily="2" charset="-122"/>
                          <a:cs typeface="Times New Roman"/>
                        </a:rPr>
                        <a:t>15260</a:t>
                      </a:r>
                      <a:endParaRPr lang="zh-CN"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368">
                <a:tc>
                  <a:txBody>
                    <a:bodyPr/>
                    <a:lstStyle/>
                    <a:p>
                      <a:pPr algn="just">
                        <a:spcAft>
                          <a:spcPts val="0"/>
                        </a:spcAft>
                        <a:tabLst>
                          <a:tab pos="933450" algn="l"/>
                        </a:tabLst>
                      </a:pPr>
                      <a:r>
                        <a:rPr lang="zh-CN" sz="1100" kern="100">
                          <a:latin typeface="宋体" pitchFamily="2" charset="-122"/>
                          <a:ea typeface="宋体" pitchFamily="2" charset="-122"/>
                          <a:cs typeface="Times New Roman"/>
                        </a:rPr>
                        <a:t>六</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a:latin typeface="宋体" pitchFamily="2" charset="-122"/>
                          <a:ea typeface="宋体" pitchFamily="2" charset="-122"/>
                          <a:cs typeface="Times New Roman"/>
                        </a:rPr>
                        <a:t>建设期利息</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en-US" sz="1100" kern="100">
                          <a:latin typeface="宋体" pitchFamily="2" charset="-122"/>
                          <a:ea typeface="宋体" pitchFamily="2" charset="-122"/>
                          <a:cs typeface="Times New Roman"/>
                        </a:rPr>
                        <a:t>3246</a:t>
                      </a:r>
                      <a:endParaRPr lang="zh-CN"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28">
                <a:tc>
                  <a:txBody>
                    <a:bodyPr/>
                    <a:lstStyle/>
                    <a:p>
                      <a:pPr algn="just">
                        <a:spcAft>
                          <a:spcPts val="0"/>
                        </a:spcAft>
                        <a:tabLst>
                          <a:tab pos="933450" algn="l"/>
                        </a:tabLst>
                      </a:pPr>
                      <a:r>
                        <a:rPr lang="zh-CN" sz="1100" kern="100">
                          <a:latin typeface="宋体" pitchFamily="2" charset="-122"/>
                          <a:ea typeface="宋体" pitchFamily="2" charset="-122"/>
                          <a:cs typeface="Times New Roman"/>
                        </a:rPr>
                        <a:t>七</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a:latin typeface="宋体" pitchFamily="2" charset="-122"/>
                          <a:ea typeface="宋体" pitchFamily="2" charset="-122"/>
                          <a:cs typeface="Times New Roman"/>
                        </a:rPr>
                        <a:t>总投资</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endParaRPr lang="en-US"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en-US" sz="1100" kern="100">
                          <a:latin typeface="宋体" pitchFamily="2" charset="-122"/>
                          <a:ea typeface="宋体" pitchFamily="2" charset="-122"/>
                          <a:cs typeface="Times New Roman"/>
                        </a:rPr>
                        <a:t>68931</a:t>
                      </a:r>
                      <a:endParaRPr lang="zh-CN"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zh-CN" sz="1100" kern="100">
                          <a:latin typeface="宋体" pitchFamily="2" charset="-122"/>
                          <a:ea typeface="宋体" pitchFamily="2" charset="-122"/>
                          <a:cs typeface="Times New Roman"/>
                        </a:rPr>
                        <a:t>㎡</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en-US" sz="1100" kern="100">
                          <a:latin typeface="宋体" pitchFamily="2" charset="-122"/>
                          <a:ea typeface="宋体" pitchFamily="2" charset="-122"/>
                          <a:cs typeface="Times New Roman"/>
                        </a:rPr>
                        <a:t>43044</a:t>
                      </a:r>
                      <a:endParaRPr lang="zh-CN" sz="1100" kern="10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33450" algn="l"/>
                        </a:tabLst>
                      </a:pPr>
                      <a:r>
                        <a:rPr lang="en-US" sz="1100" kern="100" dirty="0">
                          <a:latin typeface="宋体" pitchFamily="2" charset="-122"/>
                          <a:ea typeface="宋体" pitchFamily="2" charset="-122"/>
                          <a:cs typeface="Times New Roman"/>
                        </a:rPr>
                        <a:t>16014</a:t>
                      </a:r>
                      <a:endParaRPr lang="zh-CN" sz="1100" kern="100" dirty="0">
                        <a:latin typeface="宋体" pitchFamily="2" charset="-122"/>
                        <a:ea typeface="宋体" pitchFamily="2"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68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内容占位符 5"/>
          <p:cNvSpPr>
            <a:spLocks noGrp="1"/>
          </p:cNvSpPr>
          <p:nvPr>
            <p:ph idx="1"/>
          </p:nvPr>
        </p:nvSpPr>
        <p:spPr>
          <a:xfrm>
            <a:off x="251520" y="1124744"/>
            <a:ext cx="3024336" cy="360040"/>
          </a:xfrm>
        </p:spPr>
        <p:txBody>
          <a:bodyPr/>
          <a:lstStyle/>
          <a:p>
            <a:pPr>
              <a:buNone/>
            </a:pPr>
            <a:r>
              <a:rPr lang="zh-CN" altLang="en-US" sz="1600" dirty="0" smtClean="0">
                <a:latin typeface="黑体" pitchFamily="49" charset="-122"/>
                <a:ea typeface="黑体" pitchFamily="49" charset="-122"/>
              </a:rPr>
              <a:t>示例</a:t>
            </a:r>
            <a:r>
              <a:rPr lang="en-US" altLang="zh-CN" sz="1600" dirty="0" smtClean="0">
                <a:latin typeface="黑体" pitchFamily="49" charset="-122"/>
                <a:ea typeface="黑体" pitchFamily="49" charset="-122"/>
              </a:rPr>
              <a:t>1 </a:t>
            </a:r>
            <a:r>
              <a:rPr lang="zh-CN" altLang="en-US" sz="1600" dirty="0" smtClean="0">
                <a:latin typeface="黑体" pitchFamily="49" charset="-122"/>
                <a:ea typeface="黑体" pitchFamily="49" charset="-122"/>
              </a:rPr>
              <a:t>某宾馆改造</a:t>
            </a:r>
            <a:endParaRPr lang="en-US" altLang="zh-CN" sz="1600" dirty="0" smtClean="0">
              <a:latin typeface="黑体" pitchFamily="49" charset="-122"/>
              <a:ea typeface="黑体" pitchFamily="49" charset="-122"/>
            </a:endParaRPr>
          </a:p>
          <a:p>
            <a:pPr>
              <a:buNone/>
            </a:pPr>
            <a:r>
              <a:rPr lang="zh-CN" altLang="en-US" sz="1600" dirty="0" smtClean="0">
                <a:latin typeface="黑体" pitchFamily="49" charset="-122"/>
                <a:ea typeface="黑体" pitchFamily="49" charset="-122"/>
              </a:rPr>
              <a:t>投资估算表（详）</a:t>
            </a:r>
            <a:endParaRPr lang="zh-CN" altLang="en-US" sz="1600" dirty="0">
              <a:latin typeface="黑体" pitchFamily="49" charset="-122"/>
              <a:ea typeface="黑体" pitchFamily="49" charset="-122"/>
            </a:endParaRPr>
          </a:p>
        </p:txBody>
      </p:sp>
      <p:sp>
        <p:nvSpPr>
          <p:cNvPr id="768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aphicFrame>
        <p:nvGraphicFramePr>
          <p:cNvPr id="8" name="表格 7"/>
          <p:cNvGraphicFramePr>
            <a:graphicFrameLocks noGrp="1"/>
          </p:cNvGraphicFramePr>
          <p:nvPr/>
        </p:nvGraphicFramePr>
        <p:xfrm>
          <a:off x="2411760" y="1196752"/>
          <a:ext cx="6408712" cy="5213394"/>
        </p:xfrm>
        <a:graphic>
          <a:graphicData uri="http://schemas.openxmlformats.org/drawingml/2006/table">
            <a:tbl>
              <a:tblPr/>
              <a:tblGrid>
                <a:gridCol w="720080"/>
                <a:gridCol w="1872208"/>
                <a:gridCol w="864096"/>
                <a:gridCol w="648072"/>
                <a:gridCol w="504056"/>
                <a:gridCol w="432048"/>
                <a:gridCol w="576064"/>
                <a:gridCol w="792088"/>
              </a:tblGrid>
              <a:tr h="336594">
                <a:tc>
                  <a:txBody>
                    <a:bodyPr/>
                    <a:lstStyle/>
                    <a:p>
                      <a:pPr algn="ctr">
                        <a:spcAft>
                          <a:spcPts val="0"/>
                        </a:spcAft>
                        <a:tabLst>
                          <a:tab pos="933450" algn="l"/>
                        </a:tabLst>
                      </a:pPr>
                      <a:r>
                        <a:rPr lang="zh-CN" sz="800" kern="100" dirty="0">
                          <a:latin typeface="宋体" pitchFamily="2" charset="-122"/>
                          <a:ea typeface="宋体" pitchFamily="2" charset="-122"/>
                          <a:cs typeface="Times New Roman"/>
                        </a:rPr>
                        <a:t>序号</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dirty="0">
                          <a:latin typeface="宋体" pitchFamily="2" charset="-122"/>
                          <a:ea typeface="宋体" pitchFamily="2" charset="-122"/>
                          <a:cs typeface="Times New Roman"/>
                        </a:rPr>
                        <a:t>工程和费用名称</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a:latin typeface="宋体" pitchFamily="2" charset="-122"/>
                          <a:ea typeface="宋体" pitchFamily="2" charset="-122"/>
                          <a:cs typeface="Times New Roman"/>
                        </a:rPr>
                        <a:t>建筑工程费用（万元）</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a:latin typeface="宋体" pitchFamily="2" charset="-122"/>
                          <a:ea typeface="宋体" pitchFamily="2" charset="-122"/>
                          <a:cs typeface="Times New Roman"/>
                        </a:rPr>
                        <a:t>设备费用</a:t>
                      </a:r>
                    </a:p>
                    <a:p>
                      <a:pPr algn="ctr">
                        <a:spcAft>
                          <a:spcPts val="0"/>
                        </a:spcAft>
                        <a:tabLst>
                          <a:tab pos="933450" algn="l"/>
                        </a:tabLst>
                      </a:pPr>
                      <a:r>
                        <a:rPr lang="zh-CN" sz="800" kern="100">
                          <a:latin typeface="宋体" pitchFamily="2" charset="-122"/>
                          <a:ea typeface="宋体" pitchFamily="2" charset="-122"/>
                          <a:cs typeface="Times New Roman"/>
                        </a:rPr>
                        <a:t>（万元）</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a:latin typeface="宋体" pitchFamily="2" charset="-122"/>
                          <a:ea typeface="宋体" pitchFamily="2" charset="-122"/>
                          <a:cs typeface="Times New Roman"/>
                        </a:rPr>
                        <a:t>总价</a:t>
                      </a:r>
                    </a:p>
                    <a:p>
                      <a:pPr algn="ctr">
                        <a:spcAft>
                          <a:spcPts val="0"/>
                        </a:spcAft>
                        <a:tabLst>
                          <a:tab pos="933450" algn="l"/>
                        </a:tabLst>
                      </a:pPr>
                      <a:r>
                        <a:rPr lang="zh-CN" sz="800" kern="100">
                          <a:latin typeface="宋体" pitchFamily="2" charset="-122"/>
                          <a:ea typeface="宋体" pitchFamily="2" charset="-122"/>
                          <a:cs typeface="Times New Roman"/>
                        </a:rPr>
                        <a:t>（万元）</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dirty="0">
                          <a:latin typeface="宋体" pitchFamily="2" charset="-122"/>
                          <a:ea typeface="宋体" pitchFamily="2" charset="-122"/>
                          <a:cs typeface="Times New Roman"/>
                        </a:rPr>
                        <a:t>单位</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a:latin typeface="宋体" pitchFamily="2" charset="-122"/>
                          <a:ea typeface="宋体" pitchFamily="2" charset="-122"/>
                          <a:cs typeface="Times New Roman"/>
                        </a:rPr>
                        <a:t>数量</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dirty="0" smtClean="0">
                          <a:latin typeface="宋体" pitchFamily="2" charset="-122"/>
                          <a:ea typeface="宋体" pitchFamily="2" charset="-122"/>
                          <a:cs typeface="Times New Roman"/>
                        </a:rPr>
                        <a:t>单位价值</a:t>
                      </a:r>
                      <a:endParaRPr lang="zh-CN" sz="800" kern="100" dirty="0">
                        <a:latin typeface="宋体" pitchFamily="2" charset="-122"/>
                        <a:ea typeface="宋体" pitchFamily="2" charset="-122"/>
                        <a:cs typeface="Times New Roman"/>
                      </a:endParaRPr>
                    </a:p>
                    <a:p>
                      <a:pPr algn="ctr">
                        <a:spcAft>
                          <a:spcPts val="0"/>
                        </a:spcAft>
                        <a:tabLst>
                          <a:tab pos="933450" algn="l"/>
                        </a:tabLst>
                      </a:pPr>
                      <a:r>
                        <a:rPr lang="zh-CN" sz="800" kern="100" dirty="0">
                          <a:latin typeface="宋体" pitchFamily="2" charset="-122"/>
                          <a:ea typeface="宋体" pitchFamily="2" charset="-122"/>
                          <a:cs typeface="Times New Roman"/>
                        </a:rPr>
                        <a:t>（万元）</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dirty="0">
                          <a:latin typeface="宋体" pitchFamily="2" charset="-122"/>
                          <a:ea typeface="宋体" pitchFamily="2" charset="-122"/>
                          <a:cs typeface="Times New Roman"/>
                        </a:rPr>
                        <a:t>某项目</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zh-CN" sz="800" kern="100">
                          <a:latin typeface="宋体" pitchFamily="2" charset="-122"/>
                          <a:ea typeface="宋体" pitchFamily="2" charset="-122"/>
                          <a:cs typeface="Times New Roman"/>
                        </a:rPr>
                        <a:t>一</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dirty="0">
                          <a:latin typeface="宋体" pitchFamily="2" charset="-122"/>
                          <a:ea typeface="宋体" pitchFamily="2" charset="-122"/>
                          <a:cs typeface="Times New Roman"/>
                        </a:rPr>
                        <a:t>建筑安装工程费用</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1</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dirty="0">
                          <a:latin typeface="宋体" pitchFamily="2" charset="-122"/>
                          <a:ea typeface="宋体" pitchFamily="2" charset="-122"/>
                          <a:cs typeface="Times New Roman"/>
                        </a:rPr>
                        <a:t>室外总体</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1.1</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土建（道路、广场、小品）</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500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500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1.2</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安装（给排水电气电缆照明）</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320</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320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1.3</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绿化景观工程</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700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700</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1.4</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管路（锅炉</a:t>
                      </a:r>
                      <a:r>
                        <a:rPr lang="en-US" sz="800" kern="100">
                          <a:latin typeface="宋体" pitchFamily="2" charset="-122"/>
                          <a:ea typeface="宋体" pitchFamily="2" charset="-122"/>
                          <a:cs typeface="Times New Roman"/>
                        </a:rPr>
                        <a:t>\</a:t>
                      </a:r>
                      <a:r>
                        <a:rPr lang="zh-CN" sz="800" kern="100">
                          <a:latin typeface="宋体" pitchFamily="2" charset="-122"/>
                          <a:ea typeface="宋体" pitchFamily="2" charset="-122"/>
                          <a:cs typeface="Times New Roman"/>
                        </a:rPr>
                        <a:t>煤气</a:t>
                      </a:r>
                      <a:r>
                        <a:rPr lang="en-US" sz="800" kern="100">
                          <a:latin typeface="宋体" pitchFamily="2" charset="-122"/>
                          <a:ea typeface="宋体" pitchFamily="2" charset="-122"/>
                          <a:cs typeface="Times New Roman"/>
                        </a:rPr>
                        <a:t>\</a:t>
                      </a:r>
                      <a:r>
                        <a:rPr lang="zh-CN" sz="800" kern="100">
                          <a:latin typeface="宋体" pitchFamily="2" charset="-122"/>
                          <a:ea typeface="宋体" pitchFamily="2" charset="-122"/>
                          <a:cs typeface="Times New Roman"/>
                        </a:rPr>
                        <a:t>排水）</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135</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135</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1.5</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绿化迁移</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0</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小计</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500</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1455</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1955</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改建工程</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2.1</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改建房屋检测</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13</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43</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9">
                  <a:txBody>
                    <a:bodyPr/>
                    <a:lstStyle/>
                    <a:p>
                      <a:pPr algn="ctr">
                        <a:spcAft>
                          <a:spcPts val="0"/>
                        </a:spcAft>
                        <a:tabLst>
                          <a:tab pos="933450" algn="l"/>
                        </a:tabLst>
                      </a:pPr>
                      <a:r>
                        <a:rPr lang="en-US" sz="800" kern="100">
                          <a:latin typeface="宋体" pitchFamily="2" charset="-122"/>
                          <a:ea typeface="宋体" pitchFamily="2" charset="-122"/>
                          <a:cs typeface="Times New Roman"/>
                        </a:rPr>
                        <a:t>m</a:t>
                      </a:r>
                      <a:r>
                        <a:rPr lang="en-US" sz="800" kern="100" baseline="30000">
                          <a:latin typeface="宋体" pitchFamily="2" charset="-122"/>
                          <a:ea typeface="宋体" pitchFamily="2" charset="-122"/>
                          <a:cs typeface="Times New Roman"/>
                        </a:rPr>
                        <a:t>2</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9">
                  <a:txBody>
                    <a:bodyPr/>
                    <a:lstStyle/>
                    <a:p>
                      <a:pPr algn="ctr">
                        <a:spcAft>
                          <a:spcPts val="0"/>
                        </a:spcAft>
                        <a:tabLst>
                          <a:tab pos="933450" algn="l"/>
                        </a:tabLst>
                      </a:pPr>
                      <a:r>
                        <a:rPr lang="en-US" sz="800" kern="100" dirty="0">
                          <a:latin typeface="宋体" pitchFamily="2" charset="-122"/>
                          <a:ea typeface="宋体" pitchFamily="2" charset="-122"/>
                          <a:cs typeface="Times New Roman"/>
                        </a:rPr>
                        <a:t>43044</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10</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2.2</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拆除工程</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387</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387</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90</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2.3</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结构加固和改造</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646</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646</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150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2.4</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结构工程</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1808</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1808</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420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2.5</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外立面改造和屋面工程</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2152</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2152</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500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2.6</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室内装饰（底上）</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8631</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8631</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2300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2.6</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室内装饰（东西）</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221</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221</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400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2.7</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给排水系统及卫生洁具</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1937</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1937</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450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2.8</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消防系统</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473</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473</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110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2.9</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煤气系统</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344</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344</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80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2.10</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空调系统</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2497</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2497</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580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2.11</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电气系统</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2152</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2152</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500</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2.12</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泛光照明</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142</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142</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33</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2.13</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弱电系统</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endParaRPr lang="en-US"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2.13.1</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电信程控</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473</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dirty="0">
                          <a:latin typeface="宋体" pitchFamily="2" charset="-122"/>
                          <a:ea typeface="宋体" pitchFamily="2" charset="-122"/>
                          <a:cs typeface="Times New Roman"/>
                        </a:rPr>
                        <a:t>473</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110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2.13.2</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综合布线</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344</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344</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80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2.13.3</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闭路监控电视</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344</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344</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80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2.13.4</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防盗报警</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86</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86</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20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2.13.5</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保安巡更</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65</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65</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15</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2.13.6</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门警管理</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215</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215</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50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2.13.7</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智能车库管理</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86</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86</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20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2.13.8</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卫星电视系统</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172</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172</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40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2.13.9</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楼宇设备管理</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258</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258</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60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2.13.10</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电子计量</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43</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43</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10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2.13.11</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信息公告系统</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172</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172</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40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2.13.12</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火灾警报</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215</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215</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50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2.13.13</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广播系统</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65</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65</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15</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a:latin typeface="宋体" pitchFamily="2" charset="-122"/>
                          <a:ea typeface="宋体" pitchFamily="2" charset="-122"/>
                          <a:cs typeface="Times New Roman"/>
                        </a:rPr>
                        <a:t>2.13.14</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客房智能控制</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258</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258</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60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just">
                        <a:spcAft>
                          <a:spcPts val="0"/>
                        </a:spcAft>
                        <a:tabLst>
                          <a:tab pos="933450" algn="l"/>
                        </a:tabLst>
                      </a:pPr>
                      <a:r>
                        <a:rPr lang="en-US" sz="800" kern="100">
                          <a:latin typeface="宋体" pitchFamily="2" charset="-122"/>
                          <a:ea typeface="宋体" pitchFamily="2" charset="-122"/>
                          <a:cs typeface="Times New Roman"/>
                        </a:rPr>
                        <a:t>2.13.15</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系统集成</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517</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517</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120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9">
                <a:tc>
                  <a:txBody>
                    <a:bodyPr/>
                    <a:lstStyle/>
                    <a:p>
                      <a:pPr algn="l">
                        <a:spcAft>
                          <a:spcPts val="0"/>
                        </a:spcAft>
                        <a:tabLst>
                          <a:tab pos="933450" algn="l"/>
                        </a:tabLst>
                      </a:pPr>
                      <a:r>
                        <a:rPr lang="en-US" sz="800" kern="100" dirty="0">
                          <a:latin typeface="宋体" pitchFamily="2" charset="-122"/>
                          <a:ea typeface="宋体" pitchFamily="2" charset="-122"/>
                          <a:cs typeface="Times New Roman"/>
                        </a:rPr>
                        <a:t>2.14</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电梯</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494</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494</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a:latin typeface="宋体" pitchFamily="2" charset="-122"/>
                          <a:ea typeface="宋体" pitchFamily="2" charset="-122"/>
                          <a:cs typeface="Times New Roman"/>
                        </a:rPr>
                        <a:t>台</a:t>
                      </a: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13</a:t>
                      </a:r>
                      <a:endParaRPr lang="zh-CN" sz="800" kern="10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380000</a:t>
                      </a:r>
                      <a:endParaRPr lang="zh-CN" sz="800" kern="100" dirty="0">
                        <a:latin typeface="宋体" pitchFamily="2" charset="-122"/>
                        <a:ea typeface="宋体" pitchFamily="2" charset="-122"/>
                        <a:cs typeface="Times New Roman"/>
                      </a:endParaRPr>
                    </a:p>
                  </a:txBody>
                  <a:tcPr marL="40505" marR="405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内容占位符 5"/>
          <p:cNvSpPr>
            <a:spLocks noGrp="1"/>
          </p:cNvSpPr>
          <p:nvPr>
            <p:ph idx="1"/>
          </p:nvPr>
        </p:nvSpPr>
        <p:spPr>
          <a:xfrm>
            <a:off x="251520" y="1124744"/>
            <a:ext cx="3888432" cy="360040"/>
          </a:xfrm>
        </p:spPr>
        <p:txBody>
          <a:bodyPr/>
          <a:lstStyle/>
          <a:p>
            <a:pPr>
              <a:buNone/>
            </a:pPr>
            <a:r>
              <a:rPr lang="zh-CN" altLang="en-US" sz="1600" dirty="0" smtClean="0">
                <a:latin typeface="黑体" pitchFamily="49" charset="-122"/>
                <a:ea typeface="黑体" pitchFamily="49" charset="-122"/>
              </a:rPr>
              <a:t>示例</a:t>
            </a:r>
            <a:r>
              <a:rPr lang="en-US" altLang="zh-CN" sz="1600" dirty="0" smtClean="0">
                <a:latin typeface="黑体" pitchFamily="49" charset="-122"/>
                <a:ea typeface="黑体" pitchFamily="49" charset="-122"/>
              </a:rPr>
              <a:t>1 </a:t>
            </a:r>
            <a:r>
              <a:rPr lang="zh-CN" altLang="en-US" sz="1600" dirty="0" smtClean="0">
                <a:latin typeface="黑体" pitchFamily="49" charset="-122"/>
                <a:ea typeface="黑体" pitchFamily="49" charset="-122"/>
              </a:rPr>
              <a:t>某宾馆改造投资估算表（详）</a:t>
            </a:r>
            <a:endParaRPr lang="zh-CN" altLang="en-US" sz="1600" dirty="0">
              <a:latin typeface="黑体" pitchFamily="49" charset="-122"/>
              <a:ea typeface="黑体" pitchFamily="49" charset="-122"/>
            </a:endParaRPr>
          </a:p>
        </p:txBody>
      </p:sp>
      <p:sp>
        <p:nvSpPr>
          <p:cNvPr id="768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aphicFrame>
        <p:nvGraphicFramePr>
          <p:cNvPr id="7" name="表格 6"/>
          <p:cNvGraphicFramePr>
            <a:graphicFrameLocks noGrp="1"/>
          </p:cNvGraphicFramePr>
          <p:nvPr/>
        </p:nvGraphicFramePr>
        <p:xfrm>
          <a:off x="2267744" y="1484784"/>
          <a:ext cx="5184576" cy="4255589"/>
        </p:xfrm>
        <a:graphic>
          <a:graphicData uri="http://schemas.openxmlformats.org/drawingml/2006/table">
            <a:tbl>
              <a:tblPr/>
              <a:tblGrid>
                <a:gridCol w="504055"/>
                <a:gridCol w="1617296"/>
                <a:gridCol w="456892"/>
                <a:gridCol w="524528"/>
                <a:gridCol w="524528"/>
                <a:gridCol w="549165"/>
                <a:gridCol w="432048"/>
                <a:gridCol w="576064"/>
              </a:tblGrid>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2.15</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施工措施费</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200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200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a:latin typeface="宋体" pitchFamily="2" charset="-122"/>
                          <a:ea typeface="宋体" pitchFamily="2" charset="-122"/>
                          <a:cs typeface="Times New Roman"/>
                        </a:rPr>
                        <a:t>项</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1</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2000000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小计</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13887</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11554</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25441</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m</a:t>
                      </a:r>
                      <a:r>
                        <a:rPr lang="en-US" sz="800" kern="100" baseline="30000">
                          <a:latin typeface="宋体" pitchFamily="2" charset="-122"/>
                          <a:ea typeface="宋体" pitchFamily="2" charset="-122"/>
                          <a:cs typeface="Times New Roman"/>
                        </a:rPr>
                        <a:t>2</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43044</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5911</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3</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酒店专用设备</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3.1</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客房家具及设备</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1200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1200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3.2</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桑拿泳池及健身设备</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900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900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3.3</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厨房设备</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300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300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3.4</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餐器具设备</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200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200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3.5</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摆件及陈设</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250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250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小计</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2850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2850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建筑安装费用合计</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14387</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15859</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30246</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m</a:t>
                      </a:r>
                      <a:r>
                        <a:rPr lang="en-US" sz="800" kern="100" baseline="30000">
                          <a:latin typeface="宋体" pitchFamily="2" charset="-122"/>
                          <a:ea typeface="宋体" pitchFamily="2" charset="-122"/>
                          <a:cs typeface="Times New Roman"/>
                        </a:rPr>
                        <a:t>2</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43044</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7027</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zh-CN" sz="800" kern="100">
                          <a:latin typeface="宋体" pitchFamily="2" charset="-122"/>
                          <a:ea typeface="宋体" pitchFamily="2" charset="-122"/>
                          <a:cs typeface="Times New Roman"/>
                        </a:rPr>
                        <a:t>二</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其他工程费用</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1</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前期咨询费</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15</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a:latin typeface="宋体" pitchFamily="2" charset="-122"/>
                          <a:ea typeface="宋体" pitchFamily="2" charset="-122"/>
                          <a:cs typeface="Times New Roman"/>
                        </a:rPr>
                        <a:t>建安费</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0.05%</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2</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勘察费</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30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3</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设计费（包括室内设计）</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1400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a:latin typeface="宋体" pitchFamily="2" charset="-122"/>
                          <a:ea typeface="宋体" pitchFamily="2" charset="-122"/>
                          <a:cs typeface="Times New Roman"/>
                        </a:rPr>
                        <a:t>建安费</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3.6%</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4</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施工图预算编制费</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140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a:latin typeface="宋体" pitchFamily="2" charset="-122"/>
                          <a:ea typeface="宋体" pitchFamily="2" charset="-122"/>
                          <a:cs typeface="Times New Roman"/>
                        </a:rPr>
                        <a:t>设计费</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10%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5</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审图费</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40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a:latin typeface="宋体" pitchFamily="2" charset="-122"/>
                          <a:ea typeface="宋体" pitchFamily="2" charset="-122"/>
                          <a:cs typeface="Times New Roman"/>
                        </a:rPr>
                        <a:t>估</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6</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审计费</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150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a:latin typeface="宋体" pitchFamily="2" charset="-122"/>
                          <a:ea typeface="宋体" pitchFamily="2" charset="-122"/>
                          <a:cs typeface="Times New Roman"/>
                        </a:rPr>
                        <a:t>估</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7</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招标费用</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60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0.2%</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8</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项目管理费</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1000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a:latin typeface="宋体" pitchFamily="2" charset="-122"/>
                          <a:ea typeface="宋体" pitchFamily="2" charset="-122"/>
                          <a:cs typeface="Times New Roman"/>
                        </a:rPr>
                        <a:t>按合同</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9</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建设单位管理费</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151</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800" kern="100">
                          <a:latin typeface="宋体" pitchFamily="2" charset="-122"/>
                          <a:ea typeface="宋体" pitchFamily="2" charset="-122"/>
                          <a:cs typeface="Times New Roman"/>
                        </a:rPr>
                        <a:t>建安费</a:t>
                      </a:r>
                    </a:p>
                  </a:txBody>
                  <a:tcPr marL="49763" marR="49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0.5%</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10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监理费</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242</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800" kern="100">
                          <a:latin typeface="宋体" pitchFamily="2" charset="-122"/>
                          <a:ea typeface="宋体" pitchFamily="2" charset="-122"/>
                          <a:cs typeface="Times New Roman"/>
                        </a:rPr>
                        <a:t>建安费</a:t>
                      </a:r>
                    </a:p>
                  </a:txBody>
                  <a:tcPr marL="49763" marR="49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0.8%</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11</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工程保险费</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30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800" kern="100">
                          <a:latin typeface="宋体" pitchFamily="2" charset="-122"/>
                          <a:ea typeface="宋体" pitchFamily="2" charset="-122"/>
                          <a:cs typeface="Times New Roman"/>
                        </a:rPr>
                        <a:t>建安费</a:t>
                      </a:r>
                    </a:p>
                  </a:txBody>
                  <a:tcPr marL="49763" marR="49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0.1%</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12</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临时接水接电费用</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75</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a:latin typeface="宋体" pitchFamily="2" charset="-122"/>
                          <a:ea typeface="宋体" pitchFamily="2" charset="-122"/>
                          <a:cs typeface="Times New Roman"/>
                        </a:rPr>
                        <a:t>估</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13</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供电贴费</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125</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a:latin typeface="宋体" pitchFamily="2" charset="-122"/>
                          <a:ea typeface="宋体" pitchFamily="2" charset="-122"/>
                          <a:cs typeface="Times New Roman"/>
                        </a:rPr>
                        <a:t>估</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14</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自来水接驳费</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25</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a:latin typeface="宋体" pitchFamily="2" charset="-122"/>
                          <a:ea typeface="宋体" pitchFamily="2" charset="-122"/>
                          <a:cs typeface="Times New Roman"/>
                        </a:rPr>
                        <a:t>估</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15</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煤气接驳费</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115</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a:latin typeface="宋体" pitchFamily="2" charset="-122"/>
                          <a:ea typeface="宋体" pitchFamily="2" charset="-122"/>
                          <a:cs typeface="Times New Roman"/>
                        </a:rPr>
                        <a:t>估</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16</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场地平整拆除</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100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a:latin typeface="宋体" pitchFamily="2" charset="-122"/>
                          <a:ea typeface="宋体" pitchFamily="2" charset="-122"/>
                          <a:cs typeface="Times New Roman"/>
                        </a:rPr>
                        <a:t>估</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en-US" sz="800" kern="100">
                          <a:latin typeface="宋体" pitchFamily="2" charset="-122"/>
                          <a:ea typeface="宋体" pitchFamily="2" charset="-122"/>
                          <a:cs typeface="Times New Roman"/>
                        </a:rPr>
                        <a:t>17</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质检白蚁散装水泥新型墙</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40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a:latin typeface="宋体" pitchFamily="2" charset="-122"/>
                          <a:ea typeface="宋体" pitchFamily="2" charset="-122"/>
                          <a:cs typeface="Times New Roman"/>
                        </a:rPr>
                        <a:t>估</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其他工程费用合计</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3739</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zh-CN" sz="800" kern="100">
                          <a:latin typeface="宋体" pitchFamily="2" charset="-122"/>
                          <a:ea typeface="宋体" pitchFamily="2" charset="-122"/>
                          <a:cs typeface="Times New Roman"/>
                        </a:rPr>
                        <a:t>三</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不可预见费</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1699</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10%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zh-CN" sz="800" kern="100">
                          <a:latin typeface="宋体" pitchFamily="2" charset="-122"/>
                          <a:ea typeface="宋体" pitchFamily="2" charset="-122"/>
                          <a:cs typeface="Times New Roman"/>
                        </a:rPr>
                        <a:t>四</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土地费用</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30000</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229">
                <a:tc>
                  <a:txBody>
                    <a:bodyPr/>
                    <a:lstStyle/>
                    <a:p>
                      <a:pPr algn="l">
                        <a:spcAft>
                          <a:spcPts val="0"/>
                        </a:spcAft>
                        <a:tabLst>
                          <a:tab pos="933450" algn="l"/>
                        </a:tabLst>
                      </a:pPr>
                      <a:endParaRPr lang="en-US" sz="800" kern="100" dirty="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宋体" pitchFamily="2" charset="-122"/>
                          <a:ea typeface="宋体" pitchFamily="2" charset="-122"/>
                          <a:cs typeface="Times New Roman"/>
                        </a:rPr>
                        <a:t>合计（一）</a:t>
                      </a:r>
                      <a:r>
                        <a:rPr lang="en-US" sz="800" kern="100">
                          <a:latin typeface="宋体" pitchFamily="2" charset="-122"/>
                          <a:ea typeface="宋体" pitchFamily="2" charset="-122"/>
                          <a:cs typeface="Times New Roman"/>
                        </a:rPr>
                        <a:t>+</a:t>
                      </a:r>
                      <a:r>
                        <a:rPr lang="zh-CN" sz="800" kern="100">
                          <a:latin typeface="宋体" pitchFamily="2" charset="-122"/>
                          <a:ea typeface="宋体" pitchFamily="2" charset="-122"/>
                          <a:cs typeface="Times New Roman"/>
                        </a:rPr>
                        <a:t>（二）</a:t>
                      </a:r>
                      <a:r>
                        <a:rPr lang="en-US" sz="800" kern="100">
                          <a:latin typeface="宋体" pitchFamily="2" charset="-122"/>
                          <a:ea typeface="宋体" pitchFamily="2" charset="-122"/>
                          <a:cs typeface="Times New Roman"/>
                        </a:rPr>
                        <a:t>+</a:t>
                      </a:r>
                      <a:r>
                        <a:rPr lang="zh-CN" sz="800" kern="100">
                          <a:latin typeface="宋体" pitchFamily="2" charset="-122"/>
                          <a:ea typeface="宋体" pitchFamily="2" charset="-122"/>
                          <a:cs typeface="Times New Roman"/>
                        </a:rPr>
                        <a:t>（三）</a:t>
                      </a:r>
                      <a:r>
                        <a:rPr lang="en-US" sz="800" kern="100">
                          <a:latin typeface="宋体" pitchFamily="2" charset="-122"/>
                          <a:ea typeface="宋体" pitchFamily="2" charset="-122"/>
                          <a:cs typeface="Times New Roman"/>
                        </a:rPr>
                        <a:t>+</a:t>
                      </a:r>
                      <a:r>
                        <a:rPr lang="zh-CN" sz="800" kern="100">
                          <a:latin typeface="宋体" pitchFamily="2" charset="-122"/>
                          <a:ea typeface="宋体" pitchFamily="2" charset="-122"/>
                          <a:cs typeface="Times New Roman"/>
                        </a:rPr>
                        <a:t>（四）</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宋体" pitchFamily="2" charset="-122"/>
                          <a:ea typeface="宋体" pitchFamily="2" charset="-122"/>
                          <a:cs typeface="Times New Roman"/>
                        </a:rPr>
                        <a:t>65685</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m</a:t>
                      </a:r>
                      <a:r>
                        <a:rPr lang="en-US" sz="800" kern="100" baseline="30000">
                          <a:latin typeface="宋体" pitchFamily="2" charset="-122"/>
                          <a:ea typeface="宋体" pitchFamily="2" charset="-122"/>
                          <a:cs typeface="Times New Roman"/>
                        </a:rPr>
                        <a:t>2</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宋体" pitchFamily="2" charset="-122"/>
                          <a:ea typeface="宋体" pitchFamily="2" charset="-122"/>
                          <a:cs typeface="Times New Roman"/>
                        </a:rPr>
                        <a:t>43044</a:t>
                      </a:r>
                      <a:endParaRPr lang="zh-CN" sz="800" kern="10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dirty="0">
                          <a:latin typeface="宋体" pitchFamily="2" charset="-122"/>
                          <a:ea typeface="宋体" pitchFamily="2" charset="-122"/>
                          <a:cs typeface="Times New Roman"/>
                        </a:rPr>
                        <a:t>15260</a:t>
                      </a:r>
                      <a:endParaRPr lang="zh-CN" sz="800" kern="100" dirty="0">
                        <a:latin typeface="宋体" pitchFamily="2" charset="-122"/>
                        <a:ea typeface="宋体" pitchFamily="2" charset="-122"/>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zh-CN" sz="800" kern="100">
                          <a:latin typeface="Calibri"/>
                          <a:ea typeface="宋体"/>
                          <a:cs typeface="Times New Roman"/>
                        </a:rPr>
                        <a:t>六</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建设期利息</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Calibri"/>
                        <a:ea typeface="宋体"/>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Calibri"/>
                        <a:ea typeface="宋体"/>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Calibri"/>
                          <a:ea typeface="宋体"/>
                          <a:cs typeface="Times New Roman"/>
                        </a:rPr>
                        <a:t>3246</a:t>
                      </a:r>
                      <a:endParaRPr lang="zh-CN" sz="800" kern="100">
                        <a:latin typeface="Calibri"/>
                        <a:ea typeface="宋体"/>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14">
                <a:tc>
                  <a:txBody>
                    <a:bodyPr/>
                    <a:lstStyle/>
                    <a:p>
                      <a:pPr algn="l">
                        <a:spcAft>
                          <a:spcPts val="0"/>
                        </a:spcAft>
                        <a:tabLst>
                          <a:tab pos="933450" algn="l"/>
                        </a:tabLst>
                      </a:pPr>
                      <a:r>
                        <a:rPr lang="zh-CN" sz="800" kern="100">
                          <a:latin typeface="Calibri"/>
                          <a:ea typeface="宋体"/>
                          <a:cs typeface="Times New Roman"/>
                        </a:rPr>
                        <a:t>七</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总投资</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Calibri"/>
                        <a:ea typeface="宋体"/>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endParaRPr lang="en-US" sz="800" kern="100">
                        <a:latin typeface="Calibri"/>
                        <a:ea typeface="宋体"/>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933450" algn="l"/>
                        </a:tabLst>
                      </a:pPr>
                      <a:r>
                        <a:rPr lang="en-US" sz="800" kern="100">
                          <a:latin typeface="Calibri"/>
                          <a:ea typeface="宋体"/>
                          <a:cs typeface="Times New Roman"/>
                        </a:rPr>
                        <a:t>68931</a:t>
                      </a:r>
                      <a:endParaRPr lang="zh-CN" sz="800" kern="100">
                        <a:latin typeface="Calibri"/>
                        <a:ea typeface="宋体"/>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Calibri"/>
                          <a:ea typeface="宋体"/>
                          <a:cs typeface="Times New Roman"/>
                        </a:rPr>
                        <a:t>m</a:t>
                      </a:r>
                      <a:r>
                        <a:rPr lang="en-US" sz="800" kern="100" baseline="30000">
                          <a:latin typeface="Calibri"/>
                          <a:ea typeface="宋体"/>
                          <a:cs typeface="Times New Roman"/>
                        </a:rPr>
                        <a:t>2</a:t>
                      </a:r>
                      <a:endParaRPr lang="zh-CN" sz="800" kern="100">
                        <a:latin typeface="Calibri"/>
                        <a:ea typeface="宋体"/>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a:latin typeface="Calibri"/>
                          <a:ea typeface="宋体"/>
                          <a:cs typeface="Times New Roman"/>
                        </a:rPr>
                        <a:t>43044</a:t>
                      </a:r>
                      <a:endParaRPr lang="zh-CN" sz="800" kern="100">
                        <a:latin typeface="Calibri"/>
                        <a:ea typeface="宋体"/>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800" kern="100" dirty="0">
                          <a:latin typeface="Calibri"/>
                          <a:ea typeface="宋体"/>
                          <a:cs typeface="Times New Roman"/>
                        </a:rPr>
                        <a:t>16014</a:t>
                      </a:r>
                      <a:endParaRPr lang="zh-CN" sz="800" kern="100" dirty="0">
                        <a:latin typeface="Calibri"/>
                        <a:ea typeface="宋体"/>
                        <a:cs typeface="Times New Roman"/>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内容占位符 5"/>
          <p:cNvSpPr>
            <a:spLocks noGrp="1"/>
          </p:cNvSpPr>
          <p:nvPr>
            <p:ph idx="1"/>
          </p:nvPr>
        </p:nvSpPr>
        <p:spPr>
          <a:xfrm>
            <a:off x="251520" y="1124744"/>
            <a:ext cx="3888432" cy="360040"/>
          </a:xfrm>
        </p:spPr>
        <p:txBody>
          <a:bodyPr/>
          <a:lstStyle/>
          <a:p>
            <a:pPr>
              <a:buNone/>
            </a:pPr>
            <a:r>
              <a:rPr lang="zh-CN" altLang="en-US" sz="1600" dirty="0" smtClean="0">
                <a:latin typeface="黑体" pitchFamily="49" charset="-122"/>
                <a:ea typeface="黑体" pitchFamily="49" charset="-122"/>
              </a:rPr>
              <a:t>示例</a:t>
            </a:r>
            <a:r>
              <a:rPr lang="en-US" altLang="zh-CN" sz="1600" dirty="0" smtClean="0">
                <a:latin typeface="黑体" pitchFamily="49" charset="-122"/>
                <a:ea typeface="黑体" pitchFamily="49" charset="-122"/>
              </a:rPr>
              <a:t>1 </a:t>
            </a:r>
            <a:r>
              <a:rPr lang="zh-CN" altLang="en-US" sz="1600" dirty="0" smtClean="0">
                <a:latin typeface="黑体" pitchFamily="49" charset="-122"/>
                <a:ea typeface="黑体" pitchFamily="49" charset="-122"/>
              </a:rPr>
              <a:t>某宾馆改造资金投入计划表</a:t>
            </a:r>
            <a:endParaRPr lang="zh-CN" altLang="en-US" sz="1600" dirty="0">
              <a:latin typeface="黑体" pitchFamily="49" charset="-122"/>
              <a:ea typeface="黑体" pitchFamily="49" charset="-122"/>
            </a:endParaRPr>
          </a:p>
        </p:txBody>
      </p:sp>
      <p:sp>
        <p:nvSpPr>
          <p:cNvPr id="768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aphicFrame>
        <p:nvGraphicFramePr>
          <p:cNvPr id="8" name="表格 7"/>
          <p:cNvGraphicFramePr>
            <a:graphicFrameLocks noGrp="1"/>
          </p:cNvGraphicFramePr>
          <p:nvPr/>
        </p:nvGraphicFramePr>
        <p:xfrm>
          <a:off x="1547664" y="1772816"/>
          <a:ext cx="5912485" cy="2468880"/>
        </p:xfrm>
        <a:graphic>
          <a:graphicData uri="http://schemas.openxmlformats.org/drawingml/2006/table">
            <a:tbl>
              <a:tblPr/>
              <a:tblGrid>
                <a:gridCol w="518795"/>
                <a:gridCol w="1890395"/>
                <a:gridCol w="723900"/>
                <a:gridCol w="723900"/>
                <a:gridCol w="723900"/>
                <a:gridCol w="723900"/>
                <a:gridCol w="607695"/>
              </a:tblGrid>
              <a:tr h="0">
                <a:tc>
                  <a:txBody>
                    <a:bodyPr/>
                    <a:lstStyle/>
                    <a:p>
                      <a:pPr algn="ctr">
                        <a:lnSpc>
                          <a:spcPct val="150000"/>
                        </a:lnSpc>
                        <a:spcAft>
                          <a:spcPts val="0"/>
                        </a:spcAft>
                        <a:tabLst>
                          <a:tab pos="933450" algn="l"/>
                        </a:tabLst>
                      </a:pPr>
                      <a:r>
                        <a:rPr lang="zh-CN" sz="1200" kern="100" dirty="0">
                          <a:latin typeface="宋体" pitchFamily="2" charset="-122"/>
                          <a:ea typeface="宋体" pitchFamily="2" charset="-122"/>
                          <a:cs typeface="Times New Roman"/>
                        </a:rPr>
                        <a:t>序号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200" kern="100">
                          <a:latin typeface="宋体" pitchFamily="2" charset="-122"/>
                          <a:ea typeface="宋体" pitchFamily="2" charset="-122"/>
                          <a:cs typeface="Times New Roman"/>
                        </a:rPr>
                        <a:t>项目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200" kern="100">
                          <a:latin typeface="宋体" pitchFamily="2" charset="-122"/>
                          <a:ea typeface="宋体" pitchFamily="2" charset="-122"/>
                          <a:cs typeface="Times New Roman"/>
                        </a:rPr>
                        <a:t>合计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2007</a:t>
                      </a:r>
                      <a:r>
                        <a:rPr lang="zh-CN" sz="1200" kern="100">
                          <a:latin typeface="宋体" pitchFamily="2" charset="-122"/>
                          <a:ea typeface="宋体" pitchFamily="2" charset="-122"/>
                          <a:cs typeface="Times New Roman"/>
                        </a:rPr>
                        <a:t>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2008</a:t>
                      </a:r>
                      <a:r>
                        <a:rPr lang="zh-CN" sz="1200" kern="100">
                          <a:latin typeface="宋体" pitchFamily="2" charset="-122"/>
                          <a:ea typeface="宋体" pitchFamily="2" charset="-122"/>
                          <a:cs typeface="Times New Roman"/>
                        </a:rPr>
                        <a:t>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2009</a:t>
                      </a:r>
                      <a:r>
                        <a:rPr lang="zh-CN" sz="1200" kern="100">
                          <a:latin typeface="宋体" pitchFamily="2" charset="-122"/>
                          <a:ea typeface="宋体" pitchFamily="2" charset="-122"/>
                          <a:cs typeface="Times New Roman"/>
                        </a:rPr>
                        <a:t>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zh-CN" sz="1200" kern="100">
                          <a:latin typeface="宋体" pitchFamily="2" charset="-122"/>
                          <a:ea typeface="宋体" pitchFamily="2" charset="-122"/>
                          <a:cs typeface="Times New Roman"/>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1</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200" kern="100" dirty="0">
                          <a:latin typeface="宋体" pitchFamily="2" charset="-122"/>
                          <a:ea typeface="宋体" pitchFamily="2" charset="-122"/>
                          <a:cs typeface="Times New Roman"/>
                        </a:rPr>
                        <a:t>土地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30000</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30000</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endParaRPr lang="en-US"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endParaRPr lang="en-US"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endParaRPr lang="en-US"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2</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200" kern="100" dirty="0">
                          <a:latin typeface="宋体" pitchFamily="2" charset="-122"/>
                          <a:ea typeface="宋体" pitchFamily="2" charset="-122"/>
                          <a:cs typeface="Times New Roman"/>
                        </a:rPr>
                        <a:t>土建工程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11387</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6171</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6171</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1139</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endParaRPr lang="en-US"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3</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200" kern="100" dirty="0">
                          <a:latin typeface="宋体" pitchFamily="2" charset="-122"/>
                          <a:ea typeface="宋体" pitchFamily="2" charset="-122"/>
                          <a:cs typeface="Times New Roman"/>
                        </a:rPr>
                        <a:t>设备安装工程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15859</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endParaRPr lang="en-US"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9515</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6311</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endParaRPr lang="en-US"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4</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200" kern="100" dirty="0">
                          <a:latin typeface="宋体" pitchFamily="2" charset="-122"/>
                          <a:ea typeface="宋体" pitchFamily="2" charset="-122"/>
                          <a:cs typeface="Times New Roman"/>
                        </a:rPr>
                        <a:t>筹建费、管理费及咨询费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3739</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1196</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1122</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1122</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endParaRPr lang="en-US"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5</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200" kern="100" dirty="0">
                          <a:latin typeface="宋体" pitchFamily="2" charset="-122"/>
                          <a:ea typeface="宋体" pitchFamily="2" charset="-122"/>
                          <a:cs typeface="Times New Roman"/>
                        </a:rPr>
                        <a:t>不可预见费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dirty="0">
                          <a:latin typeface="宋体" pitchFamily="2" charset="-122"/>
                          <a:ea typeface="宋体" pitchFamily="2" charset="-122"/>
                          <a:cs typeface="Times New Roman"/>
                        </a:rPr>
                        <a:t>1699</a:t>
                      </a:r>
                      <a:endParaRPr lang="zh-CN" sz="12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398</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856</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115</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endParaRPr lang="en-US"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6</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200" kern="100">
                          <a:latin typeface="宋体" pitchFamily="2" charset="-122"/>
                          <a:ea typeface="宋体" pitchFamily="2" charset="-122"/>
                          <a:cs typeface="Times New Roman"/>
                        </a:rPr>
                        <a:t>小计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dirty="0">
                          <a:latin typeface="宋体" pitchFamily="2" charset="-122"/>
                          <a:ea typeface="宋体" pitchFamily="2" charset="-122"/>
                          <a:cs typeface="Times New Roman"/>
                        </a:rPr>
                        <a:t>65685</a:t>
                      </a:r>
                      <a:endParaRPr lang="zh-CN" sz="12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dirty="0">
                          <a:latin typeface="宋体" pitchFamily="2" charset="-122"/>
                          <a:ea typeface="宋体" pitchFamily="2" charset="-122"/>
                          <a:cs typeface="Times New Roman"/>
                        </a:rPr>
                        <a:t>28368</a:t>
                      </a:r>
                      <a:endParaRPr lang="zh-CN" sz="12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17967</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9319</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endParaRPr lang="en-US"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7</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933450" algn="l"/>
                        </a:tabLst>
                      </a:pPr>
                      <a:r>
                        <a:rPr lang="zh-CN" sz="1200" kern="100">
                          <a:latin typeface="宋体" pitchFamily="2" charset="-122"/>
                          <a:ea typeface="宋体" pitchFamily="2" charset="-122"/>
                          <a:cs typeface="Times New Roman"/>
                        </a:rPr>
                        <a:t>建设期利息</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3216</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dirty="0">
                          <a:latin typeface="宋体" pitchFamily="2" charset="-122"/>
                          <a:ea typeface="宋体" pitchFamily="2" charset="-122"/>
                          <a:cs typeface="Times New Roman"/>
                        </a:rPr>
                        <a:t>251</a:t>
                      </a:r>
                      <a:endParaRPr lang="zh-CN" sz="12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dirty="0">
                          <a:latin typeface="宋体" pitchFamily="2" charset="-122"/>
                          <a:ea typeface="宋体" pitchFamily="2" charset="-122"/>
                          <a:cs typeface="Times New Roman"/>
                        </a:rPr>
                        <a:t>1056</a:t>
                      </a:r>
                      <a:endParaRPr lang="zh-CN" sz="12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dirty="0">
                          <a:latin typeface="宋体" pitchFamily="2" charset="-122"/>
                          <a:ea typeface="宋体" pitchFamily="2" charset="-122"/>
                          <a:cs typeface="Times New Roman"/>
                        </a:rPr>
                        <a:t>1939</a:t>
                      </a:r>
                      <a:endParaRPr lang="zh-CN" sz="12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endParaRPr lang="en-US"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ctr">
                        <a:lnSpc>
                          <a:spcPct val="150000"/>
                        </a:lnSpc>
                        <a:spcAft>
                          <a:spcPts val="0"/>
                        </a:spcAft>
                        <a:tabLst>
                          <a:tab pos="933450" algn="l"/>
                        </a:tabLst>
                      </a:pPr>
                      <a:r>
                        <a:rPr lang="zh-CN" sz="1200" kern="100">
                          <a:latin typeface="宋体" pitchFamily="2" charset="-122"/>
                          <a:ea typeface="宋体" pitchFamily="2" charset="-122"/>
                          <a:cs typeface="Times New Roman"/>
                        </a:rPr>
                        <a:t>合计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68931</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38620</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a:latin typeface="宋体" pitchFamily="2" charset="-122"/>
                          <a:ea typeface="宋体" pitchFamily="2" charset="-122"/>
                          <a:cs typeface="Times New Roman"/>
                        </a:rPr>
                        <a:t>19023</a:t>
                      </a:r>
                      <a:endParaRPr lang="zh-CN" sz="1200" kern="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r>
                        <a:rPr lang="en-US" sz="1200" kern="100" dirty="0">
                          <a:latin typeface="宋体" pitchFamily="2" charset="-122"/>
                          <a:ea typeface="宋体" pitchFamily="2" charset="-122"/>
                          <a:cs typeface="Times New Roman"/>
                        </a:rPr>
                        <a:t>11288</a:t>
                      </a:r>
                      <a:endParaRPr lang="zh-CN" sz="12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933450" algn="l"/>
                        </a:tabLst>
                      </a:pPr>
                      <a:endParaRPr lang="en-US" sz="1200" kern="100" dirty="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Rectangle 1"/>
          <p:cNvSpPr>
            <a:spLocks noChangeArrowheads="1"/>
          </p:cNvSpPr>
          <p:nvPr/>
        </p:nvSpPr>
        <p:spPr bwMode="auto">
          <a:xfrm>
            <a:off x="323528" y="1052736"/>
            <a:ext cx="390363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tabLst>
                <a:tab pos="933450" algn="l"/>
              </a:tabLst>
            </a:pP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示例</a:t>
            </a:r>
            <a:r>
              <a:rPr kumimoji="0" lang="en-US" altLang="zh-CN"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2  </a:t>
            </a: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三亚海棠湾国际购物中心</a:t>
            </a:r>
            <a:endParaRPr kumimoji="0" lang="zh-CN"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4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24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65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72705" name="Rectangle 1"/>
          <p:cNvSpPr>
            <a:spLocks noChangeArrowheads="1"/>
          </p:cNvSpPr>
          <p:nvPr/>
        </p:nvSpPr>
        <p:spPr bwMode="auto">
          <a:xfrm>
            <a:off x="1331640" y="1628800"/>
            <a:ext cx="1620957"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项目总投资构成</a:t>
            </a:r>
          </a:p>
        </p:txBody>
      </p:sp>
      <p:pic>
        <p:nvPicPr>
          <p:cNvPr id="73729" name="Picture 1" descr="C:\Users\hxz\AppData\Roaming\Tencent\Users\706471927\QQ\WinTemp\RichOle\42S`(]H_@B`IKIZ~CG8L@UH.png"/>
          <p:cNvPicPr>
            <a:picLocks noChangeAspect="1" noChangeArrowheads="1"/>
          </p:cNvPicPr>
          <p:nvPr/>
        </p:nvPicPr>
        <p:blipFill>
          <a:blip r:embed="rId2" cstate="print"/>
          <a:srcRect/>
          <a:stretch>
            <a:fillRect/>
          </a:stretch>
        </p:blipFill>
        <p:spPr bwMode="auto">
          <a:xfrm>
            <a:off x="2051720" y="2060848"/>
            <a:ext cx="5133975" cy="3381375"/>
          </a:xfrm>
          <a:prstGeom prst="rect">
            <a:avLst/>
          </a:prstGeom>
          <a:noFill/>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Rectangle 1"/>
          <p:cNvSpPr>
            <a:spLocks noChangeArrowheads="1"/>
          </p:cNvSpPr>
          <p:nvPr/>
        </p:nvSpPr>
        <p:spPr bwMode="auto">
          <a:xfrm>
            <a:off x="323528" y="1052736"/>
            <a:ext cx="390363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tabLst>
                <a:tab pos="933450" algn="l"/>
              </a:tabLst>
            </a:pP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示例</a:t>
            </a:r>
            <a:r>
              <a:rPr kumimoji="0" lang="en-US" altLang="zh-CN"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2  </a:t>
            </a: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三亚海棠湾国际购物中心</a:t>
            </a:r>
            <a:endParaRPr kumimoji="0" lang="zh-CN"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4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24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65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72705" name="Rectangle 1"/>
          <p:cNvSpPr>
            <a:spLocks noChangeArrowheads="1"/>
          </p:cNvSpPr>
          <p:nvPr/>
        </p:nvSpPr>
        <p:spPr bwMode="auto">
          <a:xfrm>
            <a:off x="3059832" y="1628800"/>
            <a:ext cx="2441694"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项目开发建设成本估算表</a:t>
            </a:r>
          </a:p>
        </p:txBody>
      </p:sp>
      <p:pic>
        <p:nvPicPr>
          <p:cNvPr id="74753" name="Picture 1" descr="C:\Users\hxz\AppData\Roaming\Tencent\Users\706471927\QQ\WinTemp\RichOle\A}V(X5OA%AF2~JV~MLIMXGM.png"/>
          <p:cNvPicPr>
            <a:picLocks noChangeAspect="1" noChangeArrowheads="1"/>
          </p:cNvPicPr>
          <p:nvPr/>
        </p:nvPicPr>
        <p:blipFill>
          <a:blip r:embed="rId2" cstate="print"/>
          <a:srcRect/>
          <a:stretch>
            <a:fillRect/>
          </a:stretch>
        </p:blipFill>
        <p:spPr bwMode="auto">
          <a:xfrm>
            <a:off x="755576" y="2060848"/>
            <a:ext cx="7800975" cy="3590925"/>
          </a:xfrm>
          <a:prstGeom prst="rect">
            <a:avLst/>
          </a:prstGeom>
          <a:noFill/>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sp>
        <p:nvSpPr>
          <p:cNvPr id="6" name="Rectangle 1"/>
          <p:cNvSpPr>
            <a:spLocks noChangeArrowheads="1"/>
          </p:cNvSpPr>
          <p:nvPr/>
        </p:nvSpPr>
        <p:spPr bwMode="auto">
          <a:xfrm>
            <a:off x="323528" y="1052736"/>
            <a:ext cx="390363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tabLst>
                <a:tab pos="933450" algn="l"/>
              </a:tabLst>
            </a:pP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示例</a:t>
            </a:r>
            <a:r>
              <a:rPr kumimoji="0" lang="en-US" altLang="zh-CN"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2  </a:t>
            </a: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三亚海棠湾国际购物中心</a:t>
            </a:r>
            <a:endParaRPr kumimoji="0" lang="zh-CN"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4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24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34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65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9334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72705" name="Rectangle 1"/>
          <p:cNvSpPr>
            <a:spLocks noChangeArrowheads="1"/>
          </p:cNvSpPr>
          <p:nvPr/>
        </p:nvSpPr>
        <p:spPr bwMode="auto">
          <a:xfrm>
            <a:off x="3059832" y="1628800"/>
            <a:ext cx="346761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项目开发投资计划（资金使用计划）</a:t>
            </a:r>
          </a:p>
        </p:txBody>
      </p:sp>
      <p:pic>
        <p:nvPicPr>
          <p:cNvPr id="75777" name="Picture 1" descr="C:\Users\hxz\AppData\Roaming\Tencent\Users\706471927\QQ\WinTemp\RichOle\MR2AEGFI9M__HXS0R39W%`R.png"/>
          <p:cNvPicPr>
            <a:picLocks noChangeAspect="1" noChangeArrowheads="1"/>
          </p:cNvPicPr>
          <p:nvPr/>
        </p:nvPicPr>
        <p:blipFill>
          <a:blip r:embed="rId2" cstate="print"/>
          <a:srcRect/>
          <a:stretch>
            <a:fillRect/>
          </a:stretch>
        </p:blipFill>
        <p:spPr bwMode="auto">
          <a:xfrm>
            <a:off x="755576" y="1988840"/>
            <a:ext cx="7724775" cy="762000"/>
          </a:xfrm>
          <a:prstGeom prst="rect">
            <a:avLst/>
          </a:prstGeom>
          <a:noFill/>
        </p:spPr>
      </p:pic>
      <p:pic>
        <p:nvPicPr>
          <p:cNvPr id="75778" name="Picture 2" descr="C:\Users\hxz\AppData\Roaming\Tencent\Users\706471927\QQ\WinTemp\RichOle\9XJ0_G5GZP7MH9_MO@(2DR9.png"/>
          <p:cNvPicPr>
            <a:picLocks noChangeAspect="1" noChangeArrowheads="1"/>
          </p:cNvPicPr>
          <p:nvPr/>
        </p:nvPicPr>
        <p:blipFill>
          <a:blip r:embed="rId3" cstate="print"/>
          <a:srcRect/>
          <a:stretch>
            <a:fillRect/>
          </a:stretch>
        </p:blipFill>
        <p:spPr bwMode="auto">
          <a:xfrm>
            <a:off x="1259632" y="2924944"/>
            <a:ext cx="6943725" cy="1219200"/>
          </a:xfrm>
          <a:prstGeom prst="rect">
            <a:avLst/>
          </a:prstGeom>
          <a:noFill/>
        </p:spPr>
      </p:pic>
      <p:pic>
        <p:nvPicPr>
          <p:cNvPr id="75779" name="Picture 3" descr="C:\Users\hxz\AppData\Roaming\Tencent\Users\706471927\QQ\WinTemp\RichOle\5VHS]@Z[MDEBX0FS5Z3Z8M2.png"/>
          <p:cNvPicPr>
            <a:picLocks noChangeAspect="1" noChangeArrowheads="1"/>
          </p:cNvPicPr>
          <p:nvPr/>
        </p:nvPicPr>
        <p:blipFill>
          <a:blip r:embed="rId4" cstate="print"/>
          <a:srcRect/>
          <a:stretch>
            <a:fillRect/>
          </a:stretch>
        </p:blipFill>
        <p:spPr bwMode="auto">
          <a:xfrm>
            <a:off x="1259632" y="4149080"/>
            <a:ext cx="6915150" cy="1619250"/>
          </a:xfrm>
          <a:prstGeom prst="rect">
            <a:avLst/>
          </a:prstGeom>
          <a:noFill/>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68952" cy="5400600"/>
          </a:xfrm>
        </p:spPr>
        <p:txBody>
          <a:bodyPr>
            <a:noAutofit/>
          </a:bodyPr>
          <a:lstStyle/>
          <a:p>
            <a:pPr marL="0" indent="0" hangingPunct="1">
              <a:lnSpc>
                <a:spcPct val="140000"/>
              </a:lnSpc>
              <a:spcBef>
                <a:spcPct val="0"/>
              </a:spcBef>
              <a:buNone/>
            </a:pPr>
            <a:r>
              <a:rPr lang="en-US" altLang="zh-CN" sz="1800" dirty="0" smtClean="0">
                <a:latin typeface="黑体" pitchFamily="49" charset="-122"/>
                <a:ea typeface="黑体" pitchFamily="49" charset="-122"/>
              </a:rPr>
              <a:t>5</a:t>
            </a:r>
            <a:r>
              <a:rPr lang="zh-CN" altLang="en-US" sz="1800" dirty="0" smtClean="0">
                <a:latin typeface="黑体" pitchFamily="49" charset="-122"/>
                <a:ea typeface="黑体" pitchFamily="49" charset="-122"/>
              </a:rPr>
              <a:t>、建设项目产品策划书</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en-US" altLang="zh-CN" sz="1800" dirty="0" smtClean="0">
                <a:latin typeface="黑体" pitchFamily="49" charset="-122"/>
                <a:ea typeface="黑体" pitchFamily="49" charset="-122"/>
              </a:rPr>
              <a:t>1</a:t>
            </a:r>
            <a:r>
              <a:rPr lang="zh-CN" altLang="en-US" sz="1800" dirty="0" smtClean="0">
                <a:latin typeface="黑体" pitchFamily="49" charset="-122"/>
                <a:ea typeface="黑体" pitchFamily="49" charset="-122"/>
              </a:rPr>
              <a:t>）掌握信息</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1</a:t>
            </a:r>
            <a:r>
              <a:rPr lang="zh-CN" altLang="en-US" sz="1800" dirty="0" smtClean="0">
                <a:latin typeface="黑体" pitchFamily="49" charset="-122"/>
                <a:ea typeface="黑体" pitchFamily="49" charset="-122"/>
              </a:rPr>
              <a:t>）项目环境调查与分析报告；  （</a:t>
            </a:r>
            <a:r>
              <a:rPr lang="en-US" altLang="zh-CN" sz="1800" dirty="0" smtClean="0">
                <a:latin typeface="黑体" pitchFamily="49" charset="-122"/>
                <a:ea typeface="黑体" pitchFamily="49" charset="-122"/>
              </a:rPr>
              <a:t>2</a:t>
            </a:r>
            <a:r>
              <a:rPr lang="zh-CN" altLang="en-US" sz="1800" dirty="0" smtClean="0">
                <a:latin typeface="黑体" pitchFamily="49" charset="-122"/>
                <a:ea typeface="黑体" pitchFamily="49" charset="-122"/>
              </a:rPr>
              <a:t>）项目需求与功能分析报告；</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3</a:t>
            </a:r>
            <a:r>
              <a:rPr lang="zh-CN" altLang="en-US" sz="1800" dirty="0" smtClean="0">
                <a:latin typeface="黑体" pitchFamily="49" charset="-122"/>
                <a:ea typeface="黑体" pitchFamily="49" charset="-122"/>
              </a:rPr>
              <a:t>）项目功能分区及面积分配表；（</a:t>
            </a:r>
            <a:r>
              <a:rPr lang="en-US" altLang="zh-CN" sz="1800" dirty="0" smtClean="0">
                <a:latin typeface="黑体" pitchFamily="49" charset="-122"/>
                <a:ea typeface="黑体" pitchFamily="49" charset="-122"/>
              </a:rPr>
              <a:t>4</a:t>
            </a:r>
            <a:r>
              <a:rPr lang="zh-CN" altLang="en-US" sz="1800" dirty="0" smtClean="0">
                <a:latin typeface="黑体" pitchFamily="49" charset="-122"/>
                <a:ea typeface="黑体" pitchFamily="49" charset="-122"/>
              </a:rPr>
              <a:t>）项目投资估算；</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5</a:t>
            </a:r>
            <a:r>
              <a:rPr lang="zh-CN" altLang="en-US" sz="1800" dirty="0" smtClean="0">
                <a:latin typeface="黑体" pitchFamily="49" charset="-122"/>
                <a:ea typeface="黑体" pitchFamily="49" charset="-122"/>
              </a:rPr>
              <a:t>）项目资金投入计划。</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en-US" altLang="zh-CN" sz="1800" dirty="0" smtClean="0">
                <a:latin typeface="黑体" pitchFamily="49" charset="-122"/>
                <a:ea typeface="黑体" pitchFamily="49" charset="-122"/>
              </a:rPr>
              <a:t>2</a:t>
            </a:r>
            <a:r>
              <a:rPr lang="zh-CN" altLang="en-US" sz="1800" dirty="0" smtClean="0">
                <a:latin typeface="黑体" pitchFamily="49" charset="-122"/>
                <a:ea typeface="黑体" pitchFamily="49" charset="-122"/>
              </a:rPr>
              <a:t>）工作内容</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1</a:t>
            </a:r>
            <a:r>
              <a:rPr lang="zh-CN" altLang="en-US" sz="1800" dirty="0" smtClean="0">
                <a:latin typeface="黑体" pitchFamily="49" charset="-122"/>
                <a:ea typeface="黑体" pitchFamily="49" charset="-122"/>
              </a:rPr>
              <a:t>）根据所完成的以上工作和文件，形成建设项目产品策划书的雏形；</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2</a:t>
            </a:r>
            <a:r>
              <a:rPr lang="zh-CN" altLang="en-US" sz="1800" dirty="0" smtClean="0">
                <a:latin typeface="黑体" pitchFamily="49" charset="-122"/>
                <a:ea typeface="黑体" pitchFamily="49" charset="-122"/>
              </a:rPr>
              <a:t>）建设项目产品策划书两个最基本的文件是项目的设计任务书和可行性研究报告；</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3</a:t>
            </a:r>
            <a:r>
              <a:rPr lang="zh-CN" altLang="en-US" sz="1800" dirty="0" smtClean="0">
                <a:latin typeface="黑体" pitchFamily="49" charset="-122"/>
                <a:ea typeface="黑体" pitchFamily="49" charset="-122"/>
              </a:rPr>
              <a:t>）委托咨询单位编制项目的设计任务书和可行性研究报告；</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4</a:t>
            </a:r>
            <a:r>
              <a:rPr lang="zh-CN" altLang="en-US" sz="1800" dirty="0" smtClean="0">
                <a:latin typeface="黑体" pitchFamily="49" charset="-122"/>
                <a:ea typeface="黑体" pitchFamily="49" charset="-122"/>
              </a:rPr>
              <a:t>）审查咨询单位编制的设计任务书是否满足项目建设要求和设计招标的要求；</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5</a:t>
            </a:r>
            <a:r>
              <a:rPr lang="zh-CN" altLang="en-US" sz="1800" dirty="0" smtClean="0">
                <a:latin typeface="黑体" pitchFamily="49" charset="-122"/>
                <a:ea typeface="黑体" pitchFamily="49" charset="-122"/>
              </a:rPr>
              <a:t>）审查咨询单位编制的可行性研究报告是否满足可行性研究编制深度的要求和报批深度的要求。</a:t>
            </a:r>
          </a:p>
          <a:p>
            <a:pPr marL="0" indent="0" hangingPunct="1">
              <a:lnSpc>
                <a:spcPct val="140000"/>
              </a:lnSpc>
              <a:spcBef>
                <a:spcPct val="0"/>
              </a:spcBef>
              <a:buNone/>
            </a:pPr>
            <a:r>
              <a:rPr lang="en-US" altLang="zh-CN" sz="1800" dirty="0" smtClean="0">
                <a:latin typeface="黑体" pitchFamily="49" charset="-122"/>
                <a:ea typeface="黑体" pitchFamily="49" charset="-122"/>
              </a:rPr>
              <a:t>3</a:t>
            </a:r>
            <a:r>
              <a:rPr lang="zh-CN" altLang="en-US" sz="1800" dirty="0" smtClean="0">
                <a:latin typeface="黑体" pitchFamily="49" charset="-122"/>
                <a:ea typeface="黑体" pitchFamily="49" charset="-122"/>
              </a:rPr>
              <a:t>）产生文件</a:t>
            </a:r>
            <a:endParaRPr lang="en-US" altLang="zh-CN" sz="1800" dirty="0" smtClean="0">
              <a:latin typeface="黑体" pitchFamily="49" charset="-122"/>
              <a:ea typeface="黑体" pitchFamily="49" charset="-122"/>
            </a:endParaRPr>
          </a:p>
          <a:p>
            <a:pPr marL="0" indent="0" hangingPunct="1">
              <a:lnSpc>
                <a:spcPct val="140000"/>
              </a:lnSpc>
              <a:spcBef>
                <a:spcPct val="0"/>
              </a:spcBef>
              <a:buNone/>
            </a:pPr>
            <a:r>
              <a:rPr lang="zh-CN" altLang="en-US" sz="1800" dirty="0" smtClean="0">
                <a:latin typeface="黑体" pitchFamily="49" charset="-122"/>
                <a:ea typeface="黑体" pitchFamily="49" charset="-122"/>
                <a:sym typeface="Wingdings" pitchFamily="2" charset="2"/>
              </a:rPr>
              <a:t>（</a:t>
            </a:r>
            <a:r>
              <a:rPr lang="en-US" altLang="zh-CN" sz="1800" dirty="0" smtClean="0">
                <a:latin typeface="黑体" pitchFamily="49" charset="-122"/>
                <a:ea typeface="黑体" pitchFamily="49" charset="-122"/>
                <a:sym typeface="Wingdings" pitchFamily="2" charset="2"/>
              </a:rPr>
              <a:t>1</a:t>
            </a:r>
            <a:r>
              <a:rPr lang="zh-CN" altLang="en-US" sz="1800" dirty="0" smtClean="0">
                <a:latin typeface="黑体" pitchFamily="49" charset="-122"/>
                <a:ea typeface="黑体" pitchFamily="49" charset="-122"/>
                <a:sym typeface="Wingdings" pitchFamily="2" charset="2"/>
              </a:rPr>
              <a:t>）设计任务书</a:t>
            </a:r>
            <a:r>
              <a:rPr lang="zh-CN" altLang="en-US" sz="1800" dirty="0" smtClean="0">
                <a:latin typeface="黑体" pitchFamily="49" charset="-122"/>
                <a:ea typeface="黑体" pitchFamily="49" charset="-122"/>
              </a:rPr>
              <a:t>；（</a:t>
            </a:r>
            <a:r>
              <a:rPr lang="en-US" altLang="zh-CN" sz="1800" dirty="0" smtClean="0">
                <a:latin typeface="黑体" pitchFamily="49" charset="-122"/>
                <a:ea typeface="黑体" pitchFamily="49" charset="-122"/>
              </a:rPr>
              <a:t>2</a:t>
            </a:r>
            <a:r>
              <a:rPr lang="zh-CN" altLang="en-US" sz="1800" dirty="0" smtClean="0">
                <a:latin typeface="黑体" pitchFamily="49" charset="-122"/>
                <a:ea typeface="黑体" pitchFamily="49" charset="-122"/>
              </a:rPr>
              <a:t>）可行性研究报告；（</a:t>
            </a:r>
            <a:r>
              <a:rPr lang="en-US" altLang="zh-CN" sz="1800" dirty="0" smtClean="0">
                <a:latin typeface="黑体" pitchFamily="49" charset="-122"/>
                <a:ea typeface="黑体" pitchFamily="49" charset="-122"/>
              </a:rPr>
              <a:t>3</a:t>
            </a:r>
            <a:r>
              <a:rPr lang="zh-CN" altLang="en-US" sz="1800" dirty="0" smtClean="0">
                <a:latin typeface="黑体" pitchFamily="49" charset="-122"/>
                <a:ea typeface="黑体" pitchFamily="49" charset="-122"/>
              </a:rPr>
              <a:t>）建设项目产品策划书。</a:t>
            </a:r>
            <a:endParaRPr lang="en-US" altLang="zh-CN" sz="18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1124744"/>
            <a:ext cx="8535322" cy="4968552"/>
          </a:xfrm>
        </p:spPr>
        <p:txBody>
          <a:bodyPr>
            <a:normAutofit/>
          </a:bodyPr>
          <a:lstStyle/>
          <a:p>
            <a:pPr marL="0" indent="0">
              <a:lnSpc>
                <a:spcPct val="130000"/>
              </a:lnSpc>
              <a:spcBef>
                <a:spcPct val="0"/>
              </a:spcBef>
              <a:buNone/>
            </a:pP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、项目管理组织策划</a:t>
            </a:r>
            <a:endParaRPr lang="en-US" altLang="zh-CN" sz="2000" dirty="0" smtClean="0">
              <a:latin typeface="黑体" pitchFamily="49" charset="-122"/>
              <a:ea typeface="黑体" pitchFamily="49" charset="-122"/>
            </a:endParaRPr>
          </a:p>
          <a:p>
            <a:pPr marL="0" indent="0">
              <a:lnSpc>
                <a:spcPct val="130000"/>
              </a:lnSpc>
              <a:spcBef>
                <a:spcPct val="0"/>
              </a:spcBef>
              <a:buNone/>
            </a:pP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）掌握信息</a:t>
            </a:r>
            <a:endParaRPr lang="en-US" altLang="zh-CN" sz="2000" dirty="0" smtClean="0">
              <a:latin typeface="黑体" pitchFamily="49" charset="-122"/>
              <a:ea typeface="黑体" pitchFamily="49" charset="-122"/>
            </a:endParaRPr>
          </a:p>
          <a:p>
            <a:pPr marL="0" indent="0">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）建设单位现有组织结构；</a:t>
            </a:r>
            <a:endParaRPr lang="en-US" altLang="zh-CN" sz="2000" dirty="0" smtClean="0">
              <a:latin typeface="黑体" pitchFamily="49" charset="-122"/>
              <a:ea typeface="黑体" pitchFamily="49" charset="-122"/>
            </a:endParaRPr>
          </a:p>
          <a:p>
            <a:pPr marL="0" indent="0">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）建设单位对项目管理单位的要求；</a:t>
            </a:r>
            <a:endParaRPr lang="en-US" altLang="zh-CN" sz="2000" dirty="0" smtClean="0">
              <a:latin typeface="黑体" pitchFamily="49" charset="-122"/>
              <a:ea typeface="黑体" pitchFamily="49" charset="-122"/>
            </a:endParaRPr>
          </a:p>
          <a:p>
            <a:pPr marL="0" indent="0">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）建设项目的特点。</a:t>
            </a:r>
            <a:endParaRPr lang="en-US" altLang="zh-CN" sz="2000" dirty="0" smtClean="0">
              <a:latin typeface="黑体" pitchFamily="49" charset="-122"/>
              <a:ea typeface="黑体" pitchFamily="49" charset="-122"/>
            </a:endParaRPr>
          </a:p>
          <a:p>
            <a:pPr marL="0" indent="0">
              <a:lnSpc>
                <a:spcPct val="130000"/>
              </a:lnSpc>
              <a:spcBef>
                <a:spcPct val="0"/>
              </a:spcBef>
              <a:buNone/>
            </a:pPr>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）工作内容</a:t>
            </a:r>
            <a:endParaRPr lang="en-US" altLang="zh-CN" sz="2000" dirty="0" smtClean="0">
              <a:latin typeface="黑体" pitchFamily="49" charset="-122"/>
              <a:ea typeface="黑体" pitchFamily="49" charset="-122"/>
            </a:endParaRPr>
          </a:p>
          <a:p>
            <a:pPr marL="0" indent="0">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）建立代表业主方的管理组织</a:t>
            </a:r>
            <a:endParaRPr lang="en-US" altLang="zh-CN" sz="2000" dirty="0" smtClean="0">
              <a:latin typeface="黑体" pitchFamily="49" charset="-122"/>
              <a:ea typeface="黑体" pitchFamily="49" charset="-122"/>
            </a:endParaRPr>
          </a:p>
          <a:p>
            <a:pPr marL="0" indent="0">
              <a:lnSpc>
                <a:spcPct val="130000"/>
              </a:lnSpc>
              <a:spcBef>
                <a:spcPct val="0"/>
              </a:spcBef>
              <a:buNone/>
            </a:pPr>
            <a:r>
              <a:rPr lang="zh-CN" altLang="en-US" sz="2000" dirty="0" smtClean="0">
                <a:latin typeface="黑体" pitchFamily="49" charset="-122"/>
                <a:ea typeface="黑体" pitchFamily="49" charset="-122"/>
              </a:rPr>
              <a:t>    根据项目的特点，结合建设单位现有的组织结构以及项目管理单位的服务内容，项目管理公司进行项目管理有</a:t>
            </a: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种组织模式。</a:t>
            </a: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608678" y="1340768"/>
            <a:ext cx="7707738" cy="771568"/>
          </a:xfrm>
        </p:spPr>
        <p:txBody>
          <a:bodyPr>
            <a:normAutofit/>
          </a:bodyPr>
          <a:lstStyle/>
          <a:p>
            <a:pPr>
              <a:lnSpc>
                <a:spcPct val="130000"/>
              </a:lnSpc>
              <a:spcBef>
                <a:spcPct val="0"/>
              </a:spcBef>
              <a:buNone/>
            </a:pPr>
            <a:r>
              <a:rPr lang="zh-CN" altLang="en-US" sz="2000" dirty="0" smtClean="0">
                <a:latin typeface="黑体" pitchFamily="49" charset="-122"/>
                <a:ea typeface="黑体" pitchFamily="49" charset="-122"/>
              </a:rPr>
              <a:t>建设项目实施策划的目的：</a:t>
            </a:r>
            <a:endParaRPr lang="zh-CN" altLang="en-US" sz="2000" dirty="0">
              <a:solidFill>
                <a:srgbClr val="FF0000"/>
              </a:solidFill>
              <a:latin typeface="黑体" pitchFamily="49" charset="-122"/>
              <a:ea typeface="黑体" pitchFamily="49" charset="-122"/>
            </a:endParaRPr>
          </a:p>
        </p:txBody>
      </p:sp>
      <p:sp>
        <p:nvSpPr>
          <p:cNvPr id="10" name="矩形 9"/>
          <p:cNvSpPr/>
          <p:nvPr/>
        </p:nvSpPr>
        <p:spPr>
          <a:xfrm>
            <a:off x="558622" y="2118574"/>
            <a:ext cx="1606550" cy="1174750"/>
          </a:xfrm>
          <a:prstGeom prst="rect">
            <a:avLst/>
          </a:prstGeom>
          <a:gradFill>
            <a:gsLst>
              <a:gs pos="0">
                <a:srgbClr val="FFFFFF"/>
              </a:gs>
              <a:gs pos="100000">
                <a:srgbClr val="EEEEEE"/>
              </a:gs>
            </a:gsLst>
            <a:lin ang="5400000" scaled="1"/>
          </a:gra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bIns="360000" anchor="ctr"/>
          <a:lstStyle/>
          <a:p>
            <a:pPr algn="ctr" eaLnBrk="1" fontAlgn="auto" hangingPunct="1">
              <a:spcBef>
                <a:spcPts val="0"/>
              </a:spcBef>
              <a:spcAft>
                <a:spcPts val="0"/>
              </a:spcAft>
              <a:defRPr/>
            </a:pPr>
            <a:r>
              <a:rPr lang="zh-CN" altLang="en-US" sz="2400" dirty="0" smtClean="0">
                <a:solidFill>
                  <a:schemeClr val="tx1"/>
                </a:solidFill>
                <a:latin typeface="黑体" pitchFamily="49" charset="-122"/>
                <a:ea typeface="黑体" pitchFamily="49" charset="-122"/>
              </a:rPr>
              <a:t>建立制度</a:t>
            </a:r>
            <a:endParaRPr lang="zh-CN" altLang="en-US" sz="2400" dirty="0">
              <a:solidFill>
                <a:schemeClr val="tx1">
                  <a:lumMod val="50000"/>
                  <a:lumOff val="50000"/>
                </a:schemeClr>
              </a:solidFill>
              <a:latin typeface="黑体" pitchFamily="49" charset="-122"/>
              <a:ea typeface="黑体" pitchFamily="49" charset="-122"/>
            </a:endParaRPr>
          </a:p>
        </p:txBody>
      </p:sp>
      <p:sp>
        <p:nvSpPr>
          <p:cNvPr id="11" name="任意多边形 10"/>
          <p:cNvSpPr/>
          <p:nvPr/>
        </p:nvSpPr>
        <p:spPr>
          <a:xfrm>
            <a:off x="457002" y="2786906"/>
            <a:ext cx="1771650" cy="3068638"/>
          </a:xfrm>
          <a:custGeom>
            <a:avLst/>
            <a:gdLst>
              <a:gd name="connsiteX0" fmla="*/ 1771650 w 1771650"/>
              <a:gd name="connsiteY0" fmla="*/ 0 h 3067758"/>
              <a:gd name="connsiteX1" fmla="*/ 1771650 w 1771650"/>
              <a:gd name="connsiteY1" fmla="*/ 3067758 h 3067758"/>
              <a:gd name="connsiteX2" fmla="*/ 0 w 1771650"/>
              <a:gd name="connsiteY2" fmla="*/ 3067758 h 3067758"/>
              <a:gd name="connsiteX3" fmla="*/ 0 w 1771650"/>
              <a:gd name="connsiteY3" fmla="*/ 497087 h 3067758"/>
              <a:gd name="connsiteX4" fmla="*/ 7144 w 1771650"/>
              <a:gd name="connsiteY4" fmla="*/ 492324 h 3067758"/>
              <a:gd name="connsiteX5" fmla="*/ 14288 w 1771650"/>
              <a:gd name="connsiteY5" fmla="*/ 487561 h 3067758"/>
              <a:gd name="connsiteX6" fmla="*/ 21431 w 1771650"/>
              <a:gd name="connsiteY6" fmla="*/ 480418 h 3067758"/>
              <a:gd name="connsiteX7" fmla="*/ 23813 w 1771650"/>
              <a:gd name="connsiteY7" fmla="*/ 466130 h 3067758"/>
              <a:gd name="connsiteX8" fmla="*/ 40481 w 1771650"/>
              <a:gd name="connsiteY8" fmla="*/ 468511 h 3067758"/>
              <a:gd name="connsiteX9" fmla="*/ 45244 w 1771650"/>
              <a:gd name="connsiteY9" fmla="*/ 461368 h 3067758"/>
              <a:gd name="connsiteX10" fmla="*/ 52388 w 1771650"/>
              <a:gd name="connsiteY10" fmla="*/ 456605 h 3067758"/>
              <a:gd name="connsiteX11" fmla="*/ 73819 w 1771650"/>
              <a:gd name="connsiteY11" fmla="*/ 454224 h 3067758"/>
              <a:gd name="connsiteX12" fmla="*/ 85725 w 1771650"/>
              <a:gd name="connsiteY12" fmla="*/ 444699 h 3067758"/>
              <a:gd name="connsiteX13" fmla="*/ 92869 w 1771650"/>
              <a:gd name="connsiteY13" fmla="*/ 447080 h 3067758"/>
              <a:gd name="connsiteX14" fmla="*/ 100013 w 1771650"/>
              <a:gd name="connsiteY14" fmla="*/ 442318 h 3067758"/>
              <a:gd name="connsiteX15" fmla="*/ 107156 w 1771650"/>
              <a:gd name="connsiteY15" fmla="*/ 435174 h 3067758"/>
              <a:gd name="connsiteX16" fmla="*/ 114300 w 1771650"/>
              <a:gd name="connsiteY16" fmla="*/ 432793 h 3067758"/>
              <a:gd name="connsiteX17" fmla="*/ 126206 w 1771650"/>
              <a:gd name="connsiteY17" fmla="*/ 435174 h 3067758"/>
              <a:gd name="connsiteX18" fmla="*/ 140494 w 1771650"/>
              <a:gd name="connsiteY18" fmla="*/ 444699 h 3067758"/>
              <a:gd name="connsiteX19" fmla="*/ 188119 w 1771650"/>
              <a:gd name="connsiteY19" fmla="*/ 447080 h 3067758"/>
              <a:gd name="connsiteX20" fmla="*/ 207169 w 1771650"/>
              <a:gd name="connsiteY20" fmla="*/ 463749 h 3067758"/>
              <a:gd name="connsiteX21" fmla="*/ 242888 w 1771650"/>
              <a:gd name="connsiteY21" fmla="*/ 454224 h 3067758"/>
              <a:gd name="connsiteX22" fmla="*/ 247650 w 1771650"/>
              <a:gd name="connsiteY22" fmla="*/ 447080 h 3067758"/>
              <a:gd name="connsiteX23" fmla="*/ 271463 w 1771650"/>
              <a:gd name="connsiteY23" fmla="*/ 439936 h 3067758"/>
              <a:gd name="connsiteX24" fmla="*/ 278606 w 1771650"/>
              <a:gd name="connsiteY24" fmla="*/ 432793 h 3067758"/>
              <a:gd name="connsiteX25" fmla="*/ 288131 w 1771650"/>
              <a:gd name="connsiteY25" fmla="*/ 442318 h 3067758"/>
              <a:gd name="connsiteX26" fmla="*/ 295275 w 1771650"/>
              <a:gd name="connsiteY26" fmla="*/ 449461 h 3067758"/>
              <a:gd name="connsiteX27" fmla="*/ 307181 w 1771650"/>
              <a:gd name="connsiteY27" fmla="*/ 447080 h 3067758"/>
              <a:gd name="connsiteX28" fmla="*/ 314325 w 1771650"/>
              <a:gd name="connsiteY28" fmla="*/ 444699 h 3067758"/>
              <a:gd name="connsiteX29" fmla="*/ 330994 w 1771650"/>
              <a:gd name="connsiteY29" fmla="*/ 442318 h 3067758"/>
              <a:gd name="connsiteX30" fmla="*/ 342900 w 1771650"/>
              <a:gd name="connsiteY30" fmla="*/ 439936 h 3067758"/>
              <a:gd name="connsiteX31" fmla="*/ 357188 w 1771650"/>
              <a:gd name="connsiteY31" fmla="*/ 435174 h 3067758"/>
              <a:gd name="connsiteX32" fmla="*/ 364331 w 1771650"/>
              <a:gd name="connsiteY32" fmla="*/ 418505 h 3067758"/>
              <a:gd name="connsiteX33" fmla="*/ 371475 w 1771650"/>
              <a:gd name="connsiteY33" fmla="*/ 416124 h 3067758"/>
              <a:gd name="connsiteX34" fmla="*/ 390525 w 1771650"/>
              <a:gd name="connsiteY34" fmla="*/ 418505 h 3067758"/>
              <a:gd name="connsiteX35" fmla="*/ 402431 w 1771650"/>
              <a:gd name="connsiteY35" fmla="*/ 420886 h 3067758"/>
              <a:gd name="connsiteX36" fmla="*/ 433388 w 1771650"/>
              <a:gd name="connsiteY36" fmla="*/ 425649 h 3067758"/>
              <a:gd name="connsiteX37" fmla="*/ 450056 w 1771650"/>
              <a:gd name="connsiteY37" fmla="*/ 423268 h 3067758"/>
              <a:gd name="connsiteX38" fmla="*/ 454819 w 1771650"/>
              <a:gd name="connsiteY38" fmla="*/ 416124 h 3067758"/>
              <a:gd name="connsiteX39" fmla="*/ 514350 w 1771650"/>
              <a:gd name="connsiteY39" fmla="*/ 413743 h 3067758"/>
              <a:gd name="connsiteX40" fmla="*/ 521494 w 1771650"/>
              <a:gd name="connsiteY40" fmla="*/ 406599 h 3067758"/>
              <a:gd name="connsiteX41" fmla="*/ 531019 w 1771650"/>
              <a:gd name="connsiteY41" fmla="*/ 392311 h 3067758"/>
              <a:gd name="connsiteX42" fmla="*/ 540544 w 1771650"/>
              <a:gd name="connsiteY42" fmla="*/ 375643 h 3067758"/>
              <a:gd name="connsiteX43" fmla="*/ 557213 w 1771650"/>
              <a:gd name="connsiteY43" fmla="*/ 378024 h 3067758"/>
              <a:gd name="connsiteX44" fmla="*/ 566738 w 1771650"/>
              <a:gd name="connsiteY44" fmla="*/ 382786 h 3067758"/>
              <a:gd name="connsiteX45" fmla="*/ 576263 w 1771650"/>
              <a:gd name="connsiteY45" fmla="*/ 380405 h 3067758"/>
              <a:gd name="connsiteX46" fmla="*/ 588169 w 1771650"/>
              <a:gd name="connsiteY46" fmla="*/ 366118 h 3067758"/>
              <a:gd name="connsiteX47" fmla="*/ 597694 w 1771650"/>
              <a:gd name="connsiteY47" fmla="*/ 351830 h 3067758"/>
              <a:gd name="connsiteX48" fmla="*/ 616744 w 1771650"/>
              <a:gd name="connsiteY48" fmla="*/ 339924 h 3067758"/>
              <a:gd name="connsiteX49" fmla="*/ 635794 w 1771650"/>
              <a:gd name="connsiteY49" fmla="*/ 330399 h 3067758"/>
              <a:gd name="connsiteX50" fmla="*/ 654844 w 1771650"/>
              <a:gd name="connsiteY50" fmla="*/ 325636 h 3067758"/>
              <a:gd name="connsiteX51" fmla="*/ 671513 w 1771650"/>
              <a:gd name="connsiteY51" fmla="*/ 318493 h 3067758"/>
              <a:gd name="connsiteX52" fmla="*/ 685800 w 1771650"/>
              <a:gd name="connsiteY52" fmla="*/ 308968 h 3067758"/>
              <a:gd name="connsiteX53" fmla="*/ 692944 w 1771650"/>
              <a:gd name="connsiteY53" fmla="*/ 304205 h 3067758"/>
              <a:gd name="connsiteX54" fmla="*/ 709613 w 1771650"/>
              <a:gd name="connsiteY54" fmla="*/ 282774 h 3067758"/>
              <a:gd name="connsiteX55" fmla="*/ 747713 w 1771650"/>
              <a:gd name="connsiteY55" fmla="*/ 275630 h 3067758"/>
              <a:gd name="connsiteX56" fmla="*/ 759619 w 1771650"/>
              <a:gd name="connsiteY56" fmla="*/ 273249 h 3067758"/>
              <a:gd name="connsiteX57" fmla="*/ 764381 w 1771650"/>
              <a:gd name="connsiteY57" fmla="*/ 266105 h 3067758"/>
              <a:gd name="connsiteX58" fmla="*/ 769144 w 1771650"/>
              <a:gd name="connsiteY58" fmla="*/ 251818 h 3067758"/>
              <a:gd name="connsiteX59" fmla="*/ 776288 w 1771650"/>
              <a:gd name="connsiteY59" fmla="*/ 249436 h 3067758"/>
              <a:gd name="connsiteX60" fmla="*/ 790575 w 1771650"/>
              <a:gd name="connsiteY60" fmla="*/ 256580 h 3067758"/>
              <a:gd name="connsiteX61" fmla="*/ 797719 w 1771650"/>
              <a:gd name="connsiteY61" fmla="*/ 258961 h 3067758"/>
              <a:gd name="connsiteX62" fmla="*/ 812006 w 1771650"/>
              <a:gd name="connsiteY62" fmla="*/ 256580 h 3067758"/>
              <a:gd name="connsiteX63" fmla="*/ 816769 w 1771650"/>
              <a:gd name="connsiteY63" fmla="*/ 249436 h 3067758"/>
              <a:gd name="connsiteX64" fmla="*/ 823913 w 1771650"/>
              <a:gd name="connsiteY64" fmla="*/ 242293 h 3067758"/>
              <a:gd name="connsiteX65" fmla="*/ 826294 w 1771650"/>
              <a:gd name="connsiteY65" fmla="*/ 235149 h 3067758"/>
              <a:gd name="connsiteX66" fmla="*/ 840581 w 1771650"/>
              <a:gd name="connsiteY66" fmla="*/ 228005 h 3067758"/>
              <a:gd name="connsiteX67" fmla="*/ 859631 w 1771650"/>
              <a:gd name="connsiteY67" fmla="*/ 232768 h 3067758"/>
              <a:gd name="connsiteX68" fmla="*/ 866775 w 1771650"/>
              <a:gd name="connsiteY68" fmla="*/ 237530 h 3067758"/>
              <a:gd name="connsiteX69" fmla="*/ 873919 w 1771650"/>
              <a:gd name="connsiteY69" fmla="*/ 235149 h 3067758"/>
              <a:gd name="connsiteX70" fmla="*/ 881063 w 1771650"/>
              <a:gd name="connsiteY70" fmla="*/ 220861 h 3067758"/>
              <a:gd name="connsiteX71" fmla="*/ 885825 w 1771650"/>
              <a:gd name="connsiteY71" fmla="*/ 213718 h 3067758"/>
              <a:gd name="connsiteX72" fmla="*/ 897731 w 1771650"/>
              <a:gd name="connsiteY72" fmla="*/ 189905 h 3067758"/>
              <a:gd name="connsiteX73" fmla="*/ 904875 w 1771650"/>
              <a:gd name="connsiteY73" fmla="*/ 173236 h 3067758"/>
              <a:gd name="connsiteX74" fmla="*/ 907256 w 1771650"/>
              <a:gd name="connsiteY74" fmla="*/ 166093 h 3067758"/>
              <a:gd name="connsiteX75" fmla="*/ 928688 w 1771650"/>
              <a:gd name="connsiteY75" fmla="*/ 156568 h 3067758"/>
              <a:gd name="connsiteX76" fmla="*/ 935831 w 1771650"/>
              <a:gd name="connsiteY76" fmla="*/ 154186 h 3067758"/>
              <a:gd name="connsiteX77" fmla="*/ 947738 w 1771650"/>
              <a:gd name="connsiteY77" fmla="*/ 151805 h 3067758"/>
              <a:gd name="connsiteX78" fmla="*/ 962025 w 1771650"/>
              <a:gd name="connsiteY78" fmla="*/ 147043 h 3067758"/>
              <a:gd name="connsiteX79" fmla="*/ 1014413 w 1771650"/>
              <a:gd name="connsiteY79" fmla="*/ 144661 h 3067758"/>
              <a:gd name="connsiteX80" fmla="*/ 1047750 w 1771650"/>
              <a:gd name="connsiteY80" fmla="*/ 142280 h 3067758"/>
              <a:gd name="connsiteX81" fmla="*/ 1062038 w 1771650"/>
              <a:gd name="connsiteY81" fmla="*/ 135136 h 3067758"/>
              <a:gd name="connsiteX82" fmla="*/ 1078706 w 1771650"/>
              <a:gd name="connsiteY82" fmla="*/ 130374 h 3067758"/>
              <a:gd name="connsiteX83" fmla="*/ 1085850 w 1771650"/>
              <a:gd name="connsiteY83" fmla="*/ 125611 h 3067758"/>
              <a:gd name="connsiteX84" fmla="*/ 1097756 w 1771650"/>
              <a:gd name="connsiteY84" fmla="*/ 123230 h 3067758"/>
              <a:gd name="connsiteX85" fmla="*/ 1114425 w 1771650"/>
              <a:gd name="connsiteY85" fmla="*/ 118468 h 3067758"/>
              <a:gd name="connsiteX86" fmla="*/ 1131094 w 1771650"/>
              <a:gd name="connsiteY86" fmla="*/ 108943 h 3067758"/>
              <a:gd name="connsiteX87" fmla="*/ 1185863 w 1771650"/>
              <a:gd name="connsiteY87" fmla="*/ 116086 h 3067758"/>
              <a:gd name="connsiteX88" fmla="*/ 1207294 w 1771650"/>
              <a:gd name="connsiteY88" fmla="*/ 123230 h 3067758"/>
              <a:gd name="connsiteX89" fmla="*/ 1214438 w 1771650"/>
              <a:gd name="connsiteY89" fmla="*/ 125611 h 3067758"/>
              <a:gd name="connsiteX90" fmla="*/ 1223963 w 1771650"/>
              <a:gd name="connsiteY90" fmla="*/ 127993 h 3067758"/>
              <a:gd name="connsiteX91" fmla="*/ 1238250 w 1771650"/>
              <a:gd name="connsiteY91" fmla="*/ 132755 h 3067758"/>
              <a:gd name="connsiteX92" fmla="*/ 1273969 w 1771650"/>
              <a:gd name="connsiteY92" fmla="*/ 137518 h 3067758"/>
              <a:gd name="connsiteX93" fmla="*/ 1297781 w 1771650"/>
              <a:gd name="connsiteY93" fmla="*/ 132755 h 3067758"/>
              <a:gd name="connsiteX94" fmla="*/ 1312069 w 1771650"/>
              <a:gd name="connsiteY94" fmla="*/ 123230 h 3067758"/>
              <a:gd name="connsiteX95" fmla="*/ 1326356 w 1771650"/>
              <a:gd name="connsiteY95" fmla="*/ 118468 h 3067758"/>
              <a:gd name="connsiteX96" fmla="*/ 1333500 w 1771650"/>
              <a:gd name="connsiteY96" fmla="*/ 116086 h 3067758"/>
              <a:gd name="connsiteX97" fmla="*/ 1364456 w 1771650"/>
              <a:gd name="connsiteY97" fmla="*/ 118468 h 3067758"/>
              <a:gd name="connsiteX98" fmla="*/ 1388269 w 1771650"/>
              <a:gd name="connsiteY98" fmla="*/ 116086 h 3067758"/>
              <a:gd name="connsiteX99" fmla="*/ 1395413 w 1771650"/>
              <a:gd name="connsiteY99" fmla="*/ 113705 h 3067758"/>
              <a:gd name="connsiteX100" fmla="*/ 1404938 w 1771650"/>
              <a:gd name="connsiteY100" fmla="*/ 111324 h 3067758"/>
              <a:gd name="connsiteX101" fmla="*/ 1412081 w 1771650"/>
              <a:gd name="connsiteY101" fmla="*/ 106561 h 3067758"/>
              <a:gd name="connsiteX102" fmla="*/ 1428750 w 1771650"/>
              <a:gd name="connsiteY102" fmla="*/ 108943 h 3067758"/>
              <a:gd name="connsiteX103" fmla="*/ 1438275 w 1771650"/>
              <a:gd name="connsiteY103" fmla="*/ 106561 h 3067758"/>
              <a:gd name="connsiteX104" fmla="*/ 1443038 w 1771650"/>
              <a:gd name="connsiteY104" fmla="*/ 99418 h 3067758"/>
              <a:gd name="connsiteX105" fmla="*/ 1493044 w 1771650"/>
              <a:gd name="connsiteY105" fmla="*/ 92274 h 3067758"/>
              <a:gd name="connsiteX106" fmla="*/ 1516856 w 1771650"/>
              <a:gd name="connsiteY106" fmla="*/ 80368 h 3067758"/>
              <a:gd name="connsiteX107" fmla="*/ 1533525 w 1771650"/>
              <a:gd name="connsiteY107" fmla="*/ 73224 h 3067758"/>
              <a:gd name="connsiteX108" fmla="*/ 1550194 w 1771650"/>
              <a:gd name="connsiteY108" fmla="*/ 61318 h 3067758"/>
              <a:gd name="connsiteX109" fmla="*/ 1552575 w 1771650"/>
              <a:gd name="connsiteY109" fmla="*/ 54174 h 3067758"/>
              <a:gd name="connsiteX110" fmla="*/ 1595438 w 1771650"/>
              <a:gd name="connsiteY110" fmla="*/ 47030 h 3067758"/>
              <a:gd name="connsiteX111" fmla="*/ 1609725 w 1771650"/>
              <a:gd name="connsiteY111" fmla="*/ 35124 h 3067758"/>
              <a:gd name="connsiteX112" fmla="*/ 1624013 w 1771650"/>
              <a:gd name="connsiteY112" fmla="*/ 44649 h 3067758"/>
              <a:gd name="connsiteX113" fmla="*/ 1635919 w 1771650"/>
              <a:gd name="connsiteY113" fmla="*/ 35124 h 3067758"/>
              <a:gd name="connsiteX114" fmla="*/ 1643063 w 1771650"/>
              <a:gd name="connsiteY114" fmla="*/ 37505 h 3067758"/>
              <a:gd name="connsiteX115" fmla="*/ 1650206 w 1771650"/>
              <a:gd name="connsiteY115" fmla="*/ 30361 h 3067758"/>
              <a:gd name="connsiteX116" fmla="*/ 1662113 w 1771650"/>
              <a:gd name="connsiteY116" fmla="*/ 13693 h 3067758"/>
              <a:gd name="connsiteX117" fmla="*/ 1669256 w 1771650"/>
              <a:gd name="connsiteY117" fmla="*/ 20836 h 3067758"/>
              <a:gd name="connsiteX118" fmla="*/ 1674019 w 1771650"/>
              <a:gd name="connsiteY118" fmla="*/ 27980 h 3067758"/>
              <a:gd name="connsiteX119" fmla="*/ 1681163 w 1771650"/>
              <a:gd name="connsiteY119" fmla="*/ 25599 h 3067758"/>
              <a:gd name="connsiteX120" fmla="*/ 1688306 w 1771650"/>
              <a:gd name="connsiteY120" fmla="*/ 18455 h 3067758"/>
              <a:gd name="connsiteX121" fmla="*/ 1697831 w 1771650"/>
              <a:gd name="connsiteY121" fmla="*/ 4168 h 3067758"/>
              <a:gd name="connsiteX122" fmla="*/ 1704975 w 1771650"/>
              <a:gd name="connsiteY122" fmla="*/ 1786 h 3067758"/>
              <a:gd name="connsiteX123" fmla="*/ 1712119 w 1771650"/>
              <a:gd name="connsiteY123" fmla="*/ 6549 h 3067758"/>
              <a:gd name="connsiteX124" fmla="*/ 1719263 w 1771650"/>
              <a:gd name="connsiteY124" fmla="*/ 16074 h 3067758"/>
              <a:gd name="connsiteX125" fmla="*/ 1738313 w 1771650"/>
              <a:gd name="connsiteY125" fmla="*/ 11311 h 3067758"/>
              <a:gd name="connsiteX126" fmla="*/ 1745456 w 1771650"/>
              <a:gd name="connsiteY126" fmla="*/ 6549 h 306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771650" h="3067758">
                <a:moveTo>
                  <a:pt x="1771650" y="0"/>
                </a:moveTo>
                <a:lnTo>
                  <a:pt x="1771650" y="3067758"/>
                </a:lnTo>
                <a:lnTo>
                  <a:pt x="0" y="3067758"/>
                </a:lnTo>
                <a:lnTo>
                  <a:pt x="0" y="497087"/>
                </a:lnTo>
                <a:lnTo>
                  <a:pt x="7144" y="492324"/>
                </a:lnTo>
                <a:cubicBezTo>
                  <a:pt x="9525" y="490736"/>
                  <a:pt x="12264" y="489585"/>
                  <a:pt x="14288" y="487561"/>
                </a:cubicBezTo>
                <a:lnTo>
                  <a:pt x="21431" y="480418"/>
                </a:lnTo>
                <a:cubicBezTo>
                  <a:pt x="22225" y="475655"/>
                  <a:pt x="19719" y="468689"/>
                  <a:pt x="23813" y="466130"/>
                </a:cubicBezTo>
                <a:cubicBezTo>
                  <a:pt x="28572" y="463155"/>
                  <a:pt x="35002" y="469728"/>
                  <a:pt x="40481" y="468511"/>
                </a:cubicBezTo>
                <a:cubicBezTo>
                  <a:pt x="43275" y="467890"/>
                  <a:pt x="43220" y="463392"/>
                  <a:pt x="45244" y="461368"/>
                </a:cubicBezTo>
                <a:cubicBezTo>
                  <a:pt x="47268" y="459344"/>
                  <a:pt x="49611" y="457299"/>
                  <a:pt x="52388" y="456605"/>
                </a:cubicBezTo>
                <a:cubicBezTo>
                  <a:pt x="59361" y="454862"/>
                  <a:pt x="66675" y="455018"/>
                  <a:pt x="73819" y="454224"/>
                </a:cubicBezTo>
                <a:cubicBezTo>
                  <a:pt x="77476" y="448738"/>
                  <a:pt x="78056" y="444699"/>
                  <a:pt x="85725" y="444699"/>
                </a:cubicBezTo>
                <a:cubicBezTo>
                  <a:pt x="88235" y="444699"/>
                  <a:pt x="90488" y="446286"/>
                  <a:pt x="92869" y="447080"/>
                </a:cubicBezTo>
                <a:cubicBezTo>
                  <a:pt x="95250" y="445493"/>
                  <a:pt x="97814" y="444150"/>
                  <a:pt x="100013" y="442318"/>
                </a:cubicBezTo>
                <a:cubicBezTo>
                  <a:pt x="102600" y="440162"/>
                  <a:pt x="104354" y="437042"/>
                  <a:pt x="107156" y="435174"/>
                </a:cubicBezTo>
                <a:cubicBezTo>
                  <a:pt x="109245" y="433782"/>
                  <a:pt x="111919" y="433587"/>
                  <a:pt x="114300" y="432793"/>
                </a:cubicBezTo>
                <a:cubicBezTo>
                  <a:pt x="118269" y="433587"/>
                  <a:pt x="122522" y="433499"/>
                  <a:pt x="126206" y="435174"/>
                </a:cubicBezTo>
                <a:cubicBezTo>
                  <a:pt x="131417" y="437543"/>
                  <a:pt x="134777" y="444413"/>
                  <a:pt x="140494" y="444699"/>
                </a:cubicBezTo>
                <a:lnTo>
                  <a:pt x="188119" y="447080"/>
                </a:lnTo>
                <a:cubicBezTo>
                  <a:pt x="199459" y="464091"/>
                  <a:pt x="192091" y="459980"/>
                  <a:pt x="207169" y="463749"/>
                </a:cubicBezTo>
                <a:cubicBezTo>
                  <a:pt x="238179" y="455996"/>
                  <a:pt x="226430" y="459709"/>
                  <a:pt x="242888" y="454224"/>
                </a:cubicBezTo>
                <a:cubicBezTo>
                  <a:pt x="244475" y="451843"/>
                  <a:pt x="245626" y="449104"/>
                  <a:pt x="247650" y="447080"/>
                </a:cubicBezTo>
                <a:cubicBezTo>
                  <a:pt x="254868" y="439862"/>
                  <a:pt x="260975" y="441435"/>
                  <a:pt x="271463" y="439936"/>
                </a:cubicBezTo>
                <a:cubicBezTo>
                  <a:pt x="273844" y="437555"/>
                  <a:pt x="275412" y="433858"/>
                  <a:pt x="278606" y="432793"/>
                </a:cubicBezTo>
                <a:cubicBezTo>
                  <a:pt x="287266" y="429906"/>
                  <a:pt x="285821" y="438854"/>
                  <a:pt x="288131" y="442318"/>
                </a:cubicBezTo>
                <a:cubicBezTo>
                  <a:pt x="289999" y="445120"/>
                  <a:pt x="292894" y="447080"/>
                  <a:pt x="295275" y="449461"/>
                </a:cubicBezTo>
                <a:cubicBezTo>
                  <a:pt x="299244" y="448667"/>
                  <a:pt x="303255" y="448062"/>
                  <a:pt x="307181" y="447080"/>
                </a:cubicBezTo>
                <a:cubicBezTo>
                  <a:pt x="309616" y="446471"/>
                  <a:pt x="311864" y="445191"/>
                  <a:pt x="314325" y="444699"/>
                </a:cubicBezTo>
                <a:cubicBezTo>
                  <a:pt x="319829" y="443598"/>
                  <a:pt x="325458" y="443241"/>
                  <a:pt x="330994" y="442318"/>
                </a:cubicBezTo>
                <a:cubicBezTo>
                  <a:pt x="334986" y="441653"/>
                  <a:pt x="338995" y="441001"/>
                  <a:pt x="342900" y="439936"/>
                </a:cubicBezTo>
                <a:cubicBezTo>
                  <a:pt x="347743" y="438615"/>
                  <a:pt x="357188" y="435174"/>
                  <a:pt x="357188" y="435174"/>
                </a:cubicBezTo>
                <a:cubicBezTo>
                  <a:pt x="358618" y="429455"/>
                  <a:pt x="359193" y="422616"/>
                  <a:pt x="364331" y="418505"/>
                </a:cubicBezTo>
                <a:cubicBezTo>
                  <a:pt x="366291" y="416937"/>
                  <a:pt x="369094" y="416918"/>
                  <a:pt x="371475" y="416124"/>
                </a:cubicBezTo>
                <a:cubicBezTo>
                  <a:pt x="377825" y="416918"/>
                  <a:pt x="384200" y="417532"/>
                  <a:pt x="390525" y="418505"/>
                </a:cubicBezTo>
                <a:cubicBezTo>
                  <a:pt x="394525" y="419120"/>
                  <a:pt x="398431" y="420271"/>
                  <a:pt x="402431" y="420886"/>
                </a:cubicBezTo>
                <a:cubicBezTo>
                  <a:pt x="439919" y="426654"/>
                  <a:pt x="406084" y="420189"/>
                  <a:pt x="433388" y="425649"/>
                </a:cubicBezTo>
                <a:cubicBezTo>
                  <a:pt x="438944" y="424855"/>
                  <a:pt x="444927" y="425547"/>
                  <a:pt x="450056" y="423268"/>
                </a:cubicBezTo>
                <a:cubicBezTo>
                  <a:pt x="452671" y="422106"/>
                  <a:pt x="451988" y="416543"/>
                  <a:pt x="454819" y="416124"/>
                </a:cubicBezTo>
                <a:cubicBezTo>
                  <a:pt x="474464" y="413214"/>
                  <a:pt x="494506" y="414537"/>
                  <a:pt x="514350" y="413743"/>
                </a:cubicBezTo>
                <a:cubicBezTo>
                  <a:pt x="516731" y="411362"/>
                  <a:pt x="519426" y="409257"/>
                  <a:pt x="521494" y="406599"/>
                </a:cubicBezTo>
                <a:cubicBezTo>
                  <a:pt x="525008" y="402081"/>
                  <a:pt x="527844" y="397074"/>
                  <a:pt x="531019" y="392311"/>
                </a:cubicBezTo>
                <a:cubicBezTo>
                  <a:pt x="537751" y="382213"/>
                  <a:pt x="534501" y="387729"/>
                  <a:pt x="540544" y="375643"/>
                </a:cubicBezTo>
                <a:cubicBezTo>
                  <a:pt x="546100" y="376437"/>
                  <a:pt x="551798" y="376547"/>
                  <a:pt x="557213" y="378024"/>
                </a:cubicBezTo>
                <a:cubicBezTo>
                  <a:pt x="560638" y="378958"/>
                  <a:pt x="563216" y="382346"/>
                  <a:pt x="566738" y="382786"/>
                </a:cubicBezTo>
                <a:cubicBezTo>
                  <a:pt x="569985" y="383192"/>
                  <a:pt x="573088" y="381199"/>
                  <a:pt x="576263" y="380405"/>
                </a:cubicBezTo>
                <a:cubicBezTo>
                  <a:pt x="593273" y="354886"/>
                  <a:pt x="566787" y="393609"/>
                  <a:pt x="588169" y="366118"/>
                </a:cubicBezTo>
                <a:cubicBezTo>
                  <a:pt x="591683" y="361600"/>
                  <a:pt x="593115" y="355264"/>
                  <a:pt x="597694" y="351830"/>
                </a:cubicBezTo>
                <a:cubicBezTo>
                  <a:pt x="615909" y="338169"/>
                  <a:pt x="598437" y="350385"/>
                  <a:pt x="616744" y="339924"/>
                </a:cubicBezTo>
                <a:cubicBezTo>
                  <a:pt x="627609" y="333716"/>
                  <a:pt x="620985" y="334841"/>
                  <a:pt x="635794" y="330399"/>
                </a:cubicBezTo>
                <a:cubicBezTo>
                  <a:pt x="642597" y="328358"/>
                  <a:pt x="648553" y="328782"/>
                  <a:pt x="654844" y="325636"/>
                </a:cubicBezTo>
                <a:cubicBezTo>
                  <a:pt x="671285" y="317416"/>
                  <a:pt x="651694" y="323447"/>
                  <a:pt x="671513" y="318493"/>
                </a:cubicBezTo>
                <a:lnTo>
                  <a:pt x="685800" y="308968"/>
                </a:lnTo>
                <a:lnTo>
                  <a:pt x="692944" y="304205"/>
                </a:lnTo>
                <a:cubicBezTo>
                  <a:pt x="695386" y="300542"/>
                  <a:pt x="703688" y="286066"/>
                  <a:pt x="709613" y="282774"/>
                </a:cubicBezTo>
                <a:cubicBezTo>
                  <a:pt x="720808" y="276554"/>
                  <a:pt x="735844" y="276817"/>
                  <a:pt x="747713" y="275630"/>
                </a:cubicBezTo>
                <a:cubicBezTo>
                  <a:pt x="751682" y="274836"/>
                  <a:pt x="756105" y="275257"/>
                  <a:pt x="759619" y="273249"/>
                </a:cubicBezTo>
                <a:cubicBezTo>
                  <a:pt x="762104" y="271829"/>
                  <a:pt x="763219" y="268720"/>
                  <a:pt x="764381" y="266105"/>
                </a:cubicBezTo>
                <a:cubicBezTo>
                  <a:pt x="766420" y="261518"/>
                  <a:pt x="764382" y="253406"/>
                  <a:pt x="769144" y="251818"/>
                </a:cubicBezTo>
                <a:lnTo>
                  <a:pt x="776288" y="249436"/>
                </a:lnTo>
                <a:cubicBezTo>
                  <a:pt x="794252" y="255426"/>
                  <a:pt x="772100" y="247344"/>
                  <a:pt x="790575" y="256580"/>
                </a:cubicBezTo>
                <a:cubicBezTo>
                  <a:pt x="792820" y="257702"/>
                  <a:pt x="795338" y="258167"/>
                  <a:pt x="797719" y="258961"/>
                </a:cubicBezTo>
                <a:cubicBezTo>
                  <a:pt x="802481" y="258167"/>
                  <a:pt x="807688" y="258739"/>
                  <a:pt x="812006" y="256580"/>
                </a:cubicBezTo>
                <a:cubicBezTo>
                  <a:pt x="814566" y="255300"/>
                  <a:pt x="814937" y="251635"/>
                  <a:pt x="816769" y="249436"/>
                </a:cubicBezTo>
                <a:cubicBezTo>
                  <a:pt x="818925" y="246849"/>
                  <a:pt x="821532" y="244674"/>
                  <a:pt x="823913" y="242293"/>
                </a:cubicBezTo>
                <a:cubicBezTo>
                  <a:pt x="824707" y="239912"/>
                  <a:pt x="824726" y="237109"/>
                  <a:pt x="826294" y="235149"/>
                </a:cubicBezTo>
                <a:cubicBezTo>
                  <a:pt x="829651" y="230952"/>
                  <a:pt x="835875" y="229574"/>
                  <a:pt x="840581" y="228005"/>
                </a:cubicBezTo>
                <a:cubicBezTo>
                  <a:pt x="845118" y="228912"/>
                  <a:pt x="854745" y="230325"/>
                  <a:pt x="859631" y="232768"/>
                </a:cubicBezTo>
                <a:cubicBezTo>
                  <a:pt x="862191" y="234048"/>
                  <a:pt x="864394" y="235943"/>
                  <a:pt x="866775" y="237530"/>
                </a:cubicBezTo>
                <a:cubicBezTo>
                  <a:pt x="869156" y="236736"/>
                  <a:pt x="871959" y="236717"/>
                  <a:pt x="873919" y="235149"/>
                </a:cubicBezTo>
                <a:cubicBezTo>
                  <a:pt x="879603" y="230602"/>
                  <a:pt x="878188" y="226610"/>
                  <a:pt x="881063" y="220861"/>
                </a:cubicBezTo>
                <a:cubicBezTo>
                  <a:pt x="882343" y="218302"/>
                  <a:pt x="884238" y="216099"/>
                  <a:pt x="885825" y="213718"/>
                </a:cubicBezTo>
                <a:cubicBezTo>
                  <a:pt x="891843" y="195665"/>
                  <a:pt x="887576" y="203446"/>
                  <a:pt x="897731" y="189905"/>
                </a:cubicBezTo>
                <a:cubicBezTo>
                  <a:pt x="903319" y="173145"/>
                  <a:pt x="896045" y="193842"/>
                  <a:pt x="904875" y="173236"/>
                </a:cubicBezTo>
                <a:cubicBezTo>
                  <a:pt x="905864" y="170929"/>
                  <a:pt x="905688" y="168053"/>
                  <a:pt x="907256" y="166093"/>
                </a:cubicBezTo>
                <a:cubicBezTo>
                  <a:pt x="911374" y="160946"/>
                  <a:pt x="924319" y="158024"/>
                  <a:pt x="928688" y="156568"/>
                </a:cubicBezTo>
                <a:cubicBezTo>
                  <a:pt x="931069" y="155774"/>
                  <a:pt x="933370" y="154678"/>
                  <a:pt x="935831" y="154186"/>
                </a:cubicBezTo>
                <a:cubicBezTo>
                  <a:pt x="939800" y="153392"/>
                  <a:pt x="943833" y="152870"/>
                  <a:pt x="947738" y="151805"/>
                </a:cubicBezTo>
                <a:cubicBezTo>
                  <a:pt x="952581" y="150484"/>
                  <a:pt x="962025" y="147043"/>
                  <a:pt x="962025" y="147043"/>
                </a:cubicBezTo>
                <a:cubicBezTo>
                  <a:pt x="982454" y="133423"/>
                  <a:pt x="962514" y="144661"/>
                  <a:pt x="1014413" y="144661"/>
                </a:cubicBezTo>
                <a:cubicBezTo>
                  <a:pt x="1025554" y="144661"/>
                  <a:pt x="1036638" y="143074"/>
                  <a:pt x="1047750" y="142280"/>
                </a:cubicBezTo>
                <a:cubicBezTo>
                  <a:pt x="1065703" y="136297"/>
                  <a:pt x="1043577" y="144367"/>
                  <a:pt x="1062038" y="135136"/>
                </a:cubicBezTo>
                <a:cubicBezTo>
                  <a:pt x="1065454" y="133428"/>
                  <a:pt x="1075654" y="131137"/>
                  <a:pt x="1078706" y="130374"/>
                </a:cubicBezTo>
                <a:cubicBezTo>
                  <a:pt x="1081087" y="128786"/>
                  <a:pt x="1083170" y="126616"/>
                  <a:pt x="1085850" y="125611"/>
                </a:cubicBezTo>
                <a:cubicBezTo>
                  <a:pt x="1089640" y="124190"/>
                  <a:pt x="1093805" y="124108"/>
                  <a:pt x="1097756" y="123230"/>
                </a:cubicBezTo>
                <a:cubicBezTo>
                  <a:pt x="1106726" y="121237"/>
                  <a:pt x="1106470" y="121119"/>
                  <a:pt x="1114425" y="118468"/>
                </a:cubicBezTo>
                <a:cubicBezTo>
                  <a:pt x="1119912" y="112981"/>
                  <a:pt x="1122161" y="108281"/>
                  <a:pt x="1131094" y="108943"/>
                </a:cubicBezTo>
                <a:cubicBezTo>
                  <a:pt x="1149455" y="110303"/>
                  <a:pt x="1185863" y="116086"/>
                  <a:pt x="1185863" y="116086"/>
                </a:cubicBezTo>
                <a:lnTo>
                  <a:pt x="1207294" y="123230"/>
                </a:lnTo>
                <a:cubicBezTo>
                  <a:pt x="1209675" y="124024"/>
                  <a:pt x="1212003" y="125002"/>
                  <a:pt x="1214438" y="125611"/>
                </a:cubicBezTo>
                <a:cubicBezTo>
                  <a:pt x="1217613" y="126405"/>
                  <a:pt x="1220828" y="127053"/>
                  <a:pt x="1223963" y="127993"/>
                </a:cubicBezTo>
                <a:cubicBezTo>
                  <a:pt x="1228771" y="129436"/>
                  <a:pt x="1233298" y="131930"/>
                  <a:pt x="1238250" y="132755"/>
                </a:cubicBezTo>
                <a:cubicBezTo>
                  <a:pt x="1259628" y="136317"/>
                  <a:pt x="1247739" y="134603"/>
                  <a:pt x="1273969" y="137518"/>
                </a:cubicBezTo>
                <a:cubicBezTo>
                  <a:pt x="1278108" y="136927"/>
                  <a:pt x="1292027" y="135951"/>
                  <a:pt x="1297781" y="132755"/>
                </a:cubicBezTo>
                <a:cubicBezTo>
                  <a:pt x="1302785" y="129975"/>
                  <a:pt x="1306639" y="125040"/>
                  <a:pt x="1312069" y="123230"/>
                </a:cubicBezTo>
                <a:lnTo>
                  <a:pt x="1326356" y="118468"/>
                </a:lnTo>
                <a:lnTo>
                  <a:pt x="1333500" y="116086"/>
                </a:lnTo>
                <a:cubicBezTo>
                  <a:pt x="1343819" y="116880"/>
                  <a:pt x="1354107" y="118468"/>
                  <a:pt x="1364456" y="118468"/>
                </a:cubicBezTo>
                <a:cubicBezTo>
                  <a:pt x="1372433" y="118468"/>
                  <a:pt x="1380384" y="117299"/>
                  <a:pt x="1388269" y="116086"/>
                </a:cubicBezTo>
                <a:cubicBezTo>
                  <a:pt x="1390750" y="115704"/>
                  <a:pt x="1392999" y="114395"/>
                  <a:pt x="1395413" y="113705"/>
                </a:cubicBezTo>
                <a:cubicBezTo>
                  <a:pt x="1398560" y="112806"/>
                  <a:pt x="1401763" y="112118"/>
                  <a:pt x="1404938" y="111324"/>
                </a:cubicBezTo>
                <a:cubicBezTo>
                  <a:pt x="1407319" y="109736"/>
                  <a:pt x="1409233" y="106846"/>
                  <a:pt x="1412081" y="106561"/>
                </a:cubicBezTo>
                <a:cubicBezTo>
                  <a:pt x="1417666" y="106003"/>
                  <a:pt x="1423137" y="108943"/>
                  <a:pt x="1428750" y="108943"/>
                </a:cubicBezTo>
                <a:cubicBezTo>
                  <a:pt x="1432023" y="108943"/>
                  <a:pt x="1435100" y="107355"/>
                  <a:pt x="1438275" y="106561"/>
                </a:cubicBezTo>
                <a:cubicBezTo>
                  <a:pt x="1439863" y="104180"/>
                  <a:pt x="1441014" y="101442"/>
                  <a:pt x="1443038" y="99418"/>
                </a:cubicBezTo>
                <a:cubicBezTo>
                  <a:pt x="1455366" y="87090"/>
                  <a:pt x="1480926" y="92947"/>
                  <a:pt x="1493044" y="92274"/>
                </a:cubicBezTo>
                <a:cubicBezTo>
                  <a:pt x="1510054" y="80934"/>
                  <a:pt x="1501778" y="84137"/>
                  <a:pt x="1516856" y="80368"/>
                </a:cubicBezTo>
                <a:cubicBezTo>
                  <a:pt x="1534792" y="68410"/>
                  <a:pt x="1511997" y="82451"/>
                  <a:pt x="1533525" y="73224"/>
                </a:cubicBezTo>
                <a:cubicBezTo>
                  <a:pt x="1536230" y="72065"/>
                  <a:pt x="1549113" y="62128"/>
                  <a:pt x="1550194" y="61318"/>
                </a:cubicBezTo>
                <a:cubicBezTo>
                  <a:pt x="1550988" y="58937"/>
                  <a:pt x="1551007" y="56134"/>
                  <a:pt x="1552575" y="54174"/>
                </a:cubicBezTo>
                <a:cubicBezTo>
                  <a:pt x="1561232" y="43353"/>
                  <a:pt x="1591951" y="47262"/>
                  <a:pt x="1595438" y="47030"/>
                </a:cubicBezTo>
                <a:cubicBezTo>
                  <a:pt x="1596095" y="46373"/>
                  <a:pt x="1607011" y="34521"/>
                  <a:pt x="1609725" y="35124"/>
                </a:cubicBezTo>
                <a:cubicBezTo>
                  <a:pt x="1615313" y="36366"/>
                  <a:pt x="1624013" y="44649"/>
                  <a:pt x="1624013" y="44649"/>
                </a:cubicBezTo>
                <a:cubicBezTo>
                  <a:pt x="1627670" y="39163"/>
                  <a:pt x="1628250" y="35124"/>
                  <a:pt x="1635919" y="35124"/>
                </a:cubicBezTo>
                <a:cubicBezTo>
                  <a:pt x="1638429" y="35124"/>
                  <a:pt x="1640682" y="36711"/>
                  <a:pt x="1643063" y="37505"/>
                </a:cubicBezTo>
                <a:cubicBezTo>
                  <a:pt x="1645444" y="35124"/>
                  <a:pt x="1648571" y="33305"/>
                  <a:pt x="1650206" y="30361"/>
                </a:cubicBezTo>
                <a:cubicBezTo>
                  <a:pt x="1660308" y="12178"/>
                  <a:pt x="1647934" y="18419"/>
                  <a:pt x="1662113" y="13693"/>
                </a:cubicBezTo>
                <a:cubicBezTo>
                  <a:pt x="1664494" y="16074"/>
                  <a:pt x="1667100" y="18249"/>
                  <a:pt x="1669256" y="20836"/>
                </a:cubicBezTo>
                <a:cubicBezTo>
                  <a:pt x="1671088" y="23035"/>
                  <a:pt x="1671362" y="26917"/>
                  <a:pt x="1674019" y="27980"/>
                </a:cubicBezTo>
                <a:cubicBezTo>
                  <a:pt x="1676350" y="28912"/>
                  <a:pt x="1678782" y="26393"/>
                  <a:pt x="1681163" y="25599"/>
                </a:cubicBezTo>
                <a:cubicBezTo>
                  <a:pt x="1683544" y="23218"/>
                  <a:pt x="1686239" y="21113"/>
                  <a:pt x="1688306" y="18455"/>
                </a:cubicBezTo>
                <a:cubicBezTo>
                  <a:pt x="1691820" y="13937"/>
                  <a:pt x="1692401" y="5978"/>
                  <a:pt x="1697831" y="4168"/>
                </a:cubicBezTo>
                <a:lnTo>
                  <a:pt x="1704975" y="1786"/>
                </a:lnTo>
                <a:cubicBezTo>
                  <a:pt x="1707356" y="3374"/>
                  <a:pt x="1710095" y="4525"/>
                  <a:pt x="1712119" y="6549"/>
                </a:cubicBezTo>
                <a:cubicBezTo>
                  <a:pt x="1714925" y="9355"/>
                  <a:pt x="1715547" y="14680"/>
                  <a:pt x="1719263" y="16074"/>
                </a:cubicBezTo>
                <a:cubicBezTo>
                  <a:pt x="1720818" y="16657"/>
                  <a:pt x="1735276" y="12829"/>
                  <a:pt x="1738313" y="11311"/>
                </a:cubicBezTo>
                <a:cubicBezTo>
                  <a:pt x="1740872" y="10031"/>
                  <a:pt x="1742741" y="7454"/>
                  <a:pt x="1745456" y="6549"/>
                </a:cubicBezTo>
                <a:close/>
              </a:path>
            </a:pathLst>
          </a:custGeom>
          <a:gradFill>
            <a:gsLst>
              <a:gs pos="0">
                <a:schemeClr val="accent1">
                  <a:lumMod val="60000"/>
                  <a:lumOff val="40000"/>
                </a:schemeClr>
              </a:gs>
              <a:gs pos="74000">
                <a:schemeClr val="accent1"/>
              </a:gs>
              <a:gs pos="83000">
                <a:schemeClr val="accent1"/>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360000" anchor="ctr"/>
          <a:lstStyle/>
          <a:p>
            <a:pPr>
              <a:lnSpc>
                <a:spcPct val="150000"/>
              </a:lnSpc>
            </a:pPr>
            <a:r>
              <a:rPr lang="zh-CN" altLang="en-US" sz="2000" dirty="0" smtClean="0">
                <a:latin typeface="黑体" pitchFamily="49" charset="-122"/>
                <a:ea typeface="黑体" pitchFamily="49" charset="-122"/>
              </a:rPr>
              <a:t>规范</a:t>
            </a:r>
            <a:endParaRPr lang="en-US" altLang="zh-CN" sz="2000" dirty="0" smtClean="0">
              <a:latin typeface="黑体" pitchFamily="49" charset="-122"/>
              <a:ea typeface="黑体" pitchFamily="49" charset="-122"/>
            </a:endParaRPr>
          </a:p>
          <a:p>
            <a:pPr>
              <a:lnSpc>
                <a:spcPct val="150000"/>
              </a:lnSpc>
            </a:pPr>
            <a:r>
              <a:rPr lang="zh-CN" altLang="en-US" sz="2000" dirty="0" smtClean="0">
                <a:latin typeface="黑体" pitchFamily="49" charset="-122"/>
                <a:ea typeface="黑体" pitchFamily="49" charset="-122"/>
              </a:rPr>
              <a:t>管理团队</a:t>
            </a:r>
            <a:endParaRPr lang="en-US" altLang="zh-CN" sz="2000" dirty="0" smtClean="0">
              <a:latin typeface="黑体" pitchFamily="49" charset="-122"/>
              <a:ea typeface="黑体" pitchFamily="49" charset="-122"/>
            </a:endParaRPr>
          </a:p>
          <a:p>
            <a:pPr>
              <a:lnSpc>
                <a:spcPct val="150000"/>
              </a:lnSpc>
            </a:pPr>
            <a:r>
              <a:rPr lang="zh-CN" altLang="en-US" sz="2000" dirty="0" smtClean="0">
                <a:latin typeface="黑体" pitchFamily="49" charset="-122"/>
                <a:ea typeface="黑体" pitchFamily="49" charset="-122"/>
              </a:rPr>
              <a:t>人员的行为</a:t>
            </a:r>
            <a:endParaRPr lang="en-US" altLang="zh-CN" sz="2000" dirty="0" smtClean="0">
              <a:latin typeface="黑体" pitchFamily="49" charset="-122"/>
              <a:ea typeface="黑体" pitchFamily="49" charset="-122"/>
            </a:endParaRPr>
          </a:p>
          <a:p>
            <a:pPr>
              <a:lnSpc>
                <a:spcPct val="150000"/>
              </a:lnSpc>
            </a:pPr>
            <a:endParaRPr lang="en-US" altLang="zh-CN" sz="2000" b="1" dirty="0" smtClean="0">
              <a:latin typeface="华文细黑" pitchFamily="2" charset="-122"/>
              <a:ea typeface="华文细黑" pitchFamily="2" charset="-122"/>
            </a:endParaRPr>
          </a:p>
          <a:p>
            <a:pPr>
              <a:lnSpc>
                <a:spcPct val="150000"/>
              </a:lnSpc>
            </a:pPr>
            <a:endParaRPr lang="zh-CN" altLang="en-US" sz="2000" dirty="0"/>
          </a:p>
        </p:txBody>
      </p:sp>
      <p:sp>
        <p:nvSpPr>
          <p:cNvPr id="12" name="矩形 11"/>
          <p:cNvSpPr/>
          <p:nvPr/>
        </p:nvSpPr>
        <p:spPr>
          <a:xfrm>
            <a:off x="4644008" y="2132856"/>
            <a:ext cx="1606550" cy="1174750"/>
          </a:xfrm>
          <a:prstGeom prst="rect">
            <a:avLst/>
          </a:prstGeom>
          <a:gradFill>
            <a:gsLst>
              <a:gs pos="0">
                <a:srgbClr val="FFFFFF"/>
              </a:gs>
              <a:gs pos="100000">
                <a:srgbClr val="EEEEEE"/>
              </a:gs>
            </a:gsLst>
            <a:lin ang="5400000" scaled="1"/>
          </a:gra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bIns="360000" anchor="ctr"/>
          <a:lstStyle/>
          <a:p>
            <a:pPr algn="ctr" eaLnBrk="1" fontAlgn="auto" hangingPunct="1">
              <a:spcBef>
                <a:spcPts val="0"/>
              </a:spcBef>
              <a:spcAft>
                <a:spcPts val="0"/>
              </a:spcAft>
              <a:defRPr/>
            </a:pPr>
            <a:r>
              <a:rPr lang="zh-CN" altLang="en-US" sz="2400" dirty="0" smtClean="0">
                <a:solidFill>
                  <a:schemeClr val="tx1"/>
                </a:solidFill>
                <a:latin typeface="黑体" pitchFamily="49" charset="-122"/>
                <a:ea typeface="黑体" pitchFamily="49" charset="-122"/>
              </a:rPr>
              <a:t>统一思想</a:t>
            </a:r>
            <a:endParaRPr lang="zh-CN" altLang="en-US" sz="2400" dirty="0">
              <a:solidFill>
                <a:schemeClr val="tx1"/>
              </a:solidFill>
              <a:latin typeface="黑体" pitchFamily="49" charset="-122"/>
              <a:ea typeface="黑体" pitchFamily="49" charset="-122"/>
            </a:endParaRPr>
          </a:p>
        </p:txBody>
      </p:sp>
      <p:sp>
        <p:nvSpPr>
          <p:cNvPr id="13" name="任意多边形 12"/>
          <p:cNvSpPr/>
          <p:nvPr/>
        </p:nvSpPr>
        <p:spPr>
          <a:xfrm>
            <a:off x="4561458" y="2786906"/>
            <a:ext cx="1771650" cy="3068638"/>
          </a:xfrm>
          <a:custGeom>
            <a:avLst/>
            <a:gdLst>
              <a:gd name="connsiteX0" fmla="*/ 1771650 w 1771650"/>
              <a:gd name="connsiteY0" fmla="*/ 0 h 3067758"/>
              <a:gd name="connsiteX1" fmla="*/ 1771650 w 1771650"/>
              <a:gd name="connsiteY1" fmla="*/ 3067758 h 3067758"/>
              <a:gd name="connsiteX2" fmla="*/ 0 w 1771650"/>
              <a:gd name="connsiteY2" fmla="*/ 3067758 h 3067758"/>
              <a:gd name="connsiteX3" fmla="*/ 0 w 1771650"/>
              <a:gd name="connsiteY3" fmla="*/ 497087 h 3067758"/>
              <a:gd name="connsiteX4" fmla="*/ 7144 w 1771650"/>
              <a:gd name="connsiteY4" fmla="*/ 492324 h 3067758"/>
              <a:gd name="connsiteX5" fmla="*/ 14288 w 1771650"/>
              <a:gd name="connsiteY5" fmla="*/ 487561 h 3067758"/>
              <a:gd name="connsiteX6" fmla="*/ 21431 w 1771650"/>
              <a:gd name="connsiteY6" fmla="*/ 480418 h 3067758"/>
              <a:gd name="connsiteX7" fmla="*/ 23813 w 1771650"/>
              <a:gd name="connsiteY7" fmla="*/ 466130 h 3067758"/>
              <a:gd name="connsiteX8" fmla="*/ 40481 w 1771650"/>
              <a:gd name="connsiteY8" fmla="*/ 468511 h 3067758"/>
              <a:gd name="connsiteX9" fmla="*/ 45244 w 1771650"/>
              <a:gd name="connsiteY9" fmla="*/ 461368 h 3067758"/>
              <a:gd name="connsiteX10" fmla="*/ 52388 w 1771650"/>
              <a:gd name="connsiteY10" fmla="*/ 456605 h 3067758"/>
              <a:gd name="connsiteX11" fmla="*/ 73819 w 1771650"/>
              <a:gd name="connsiteY11" fmla="*/ 454224 h 3067758"/>
              <a:gd name="connsiteX12" fmla="*/ 85725 w 1771650"/>
              <a:gd name="connsiteY12" fmla="*/ 444699 h 3067758"/>
              <a:gd name="connsiteX13" fmla="*/ 92869 w 1771650"/>
              <a:gd name="connsiteY13" fmla="*/ 447080 h 3067758"/>
              <a:gd name="connsiteX14" fmla="*/ 100013 w 1771650"/>
              <a:gd name="connsiteY14" fmla="*/ 442318 h 3067758"/>
              <a:gd name="connsiteX15" fmla="*/ 107156 w 1771650"/>
              <a:gd name="connsiteY15" fmla="*/ 435174 h 3067758"/>
              <a:gd name="connsiteX16" fmla="*/ 114300 w 1771650"/>
              <a:gd name="connsiteY16" fmla="*/ 432793 h 3067758"/>
              <a:gd name="connsiteX17" fmla="*/ 126206 w 1771650"/>
              <a:gd name="connsiteY17" fmla="*/ 435174 h 3067758"/>
              <a:gd name="connsiteX18" fmla="*/ 140494 w 1771650"/>
              <a:gd name="connsiteY18" fmla="*/ 444699 h 3067758"/>
              <a:gd name="connsiteX19" fmla="*/ 188119 w 1771650"/>
              <a:gd name="connsiteY19" fmla="*/ 447080 h 3067758"/>
              <a:gd name="connsiteX20" fmla="*/ 207169 w 1771650"/>
              <a:gd name="connsiteY20" fmla="*/ 463749 h 3067758"/>
              <a:gd name="connsiteX21" fmla="*/ 242888 w 1771650"/>
              <a:gd name="connsiteY21" fmla="*/ 454224 h 3067758"/>
              <a:gd name="connsiteX22" fmla="*/ 247650 w 1771650"/>
              <a:gd name="connsiteY22" fmla="*/ 447080 h 3067758"/>
              <a:gd name="connsiteX23" fmla="*/ 271463 w 1771650"/>
              <a:gd name="connsiteY23" fmla="*/ 439936 h 3067758"/>
              <a:gd name="connsiteX24" fmla="*/ 278606 w 1771650"/>
              <a:gd name="connsiteY24" fmla="*/ 432793 h 3067758"/>
              <a:gd name="connsiteX25" fmla="*/ 288131 w 1771650"/>
              <a:gd name="connsiteY25" fmla="*/ 442318 h 3067758"/>
              <a:gd name="connsiteX26" fmla="*/ 295275 w 1771650"/>
              <a:gd name="connsiteY26" fmla="*/ 449461 h 3067758"/>
              <a:gd name="connsiteX27" fmla="*/ 307181 w 1771650"/>
              <a:gd name="connsiteY27" fmla="*/ 447080 h 3067758"/>
              <a:gd name="connsiteX28" fmla="*/ 314325 w 1771650"/>
              <a:gd name="connsiteY28" fmla="*/ 444699 h 3067758"/>
              <a:gd name="connsiteX29" fmla="*/ 330994 w 1771650"/>
              <a:gd name="connsiteY29" fmla="*/ 442318 h 3067758"/>
              <a:gd name="connsiteX30" fmla="*/ 342900 w 1771650"/>
              <a:gd name="connsiteY30" fmla="*/ 439936 h 3067758"/>
              <a:gd name="connsiteX31" fmla="*/ 357188 w 1771650"/>
              <a:gd name="connsiteY31" fmla="*/ 435174 h 3067758"/>
              <a:gd name="connsiteX32" fmla="*/ 364331 w 1771650"/>
              <a:gd name="connsiteY32" fmla="*/ 418505 h 3067758"/>
              <a:gd name="connsiteX33" fmla="*/ 371475 w 1771650"/>
              <a:gd name="connsiteY33" fmla="*/ 416124 h 3067758"/>
              <a:gd name="connsiteX34" fmla="*/ 390525 w 1771650"/>
              <a:gd name="connsiteY34" fmla="*/ 418505 h 3067758"/>
              <a:gd name="connsiteX35" fmla="*/ 402431 w 1771650"/>
              <a:gd name="connsiteY35" fmla="*/ 420886 h 3067758"/>
              <a:gd name="connsiteX36" fmla="*/ 433388 w 1771650"/>
              <a:gd name="connsiteY36" fmla="*/ 425649 h 3067758"/>
              <a:gd name="connsiteX37" fmla="*/ 450056 w 1771650"/>
              <a:gd name="connsiteY37" fmla="*/ 423268 h 3067758"/>
              <a:gd name="connsiteX38" fmla="*/ 454819 w 1771650"/>
              <a:gd name="connsiteY38" fmla="*/ 416124 h 3067758"/>
              <a:gd name="connsiteX39" fmla="*/ 514350 w 1771650"/>
              <a:gd name="connsiteY39" fmla="*/ 413743 h 3067758"/>
              <a:gd name="connsiteX40" fmla="*/ 521494 w 1771650"/>
              <a:gd name="connsiteY40" fmla="*/ 406599 h 3067758"/>
              <a:gd name="connsiteX41" fmla="*/ 531019 w 1771650"/>
              <a:gd name="connsiteY41" fmla="*/ 392311 h 3067758"/>
              <a:gd name="connsiteX42" fmla="*/ 540544 w 1771650"/>
              <a:gd name="connsiteY42" fmla="*/ 375643 h 3067758"/>
              <a:gd name="connsiteX43" fmla="*/ 557213 w 1771650"/>
              <a:gd name="connsiteY43" fmla="*/ 378024 h 3067758"/>
              <a:gd name="connsiteX44" fmla="*/ 566738 w 1771650"/>
              <a:gd name="connsiteY44" fmla="*/ 382786 h 3067758"/>
              <a:gd name="connsiteX45" fmla="*/ 576263 w 1771650"/>
              <a:gd name="connsiteY45" fmla="*/ 380405 h 3067758"/>
              <a:gd name="connsiteX46" fmla="*/ 588169 w 1771650"/>
              <a:gd name="connsiteY46" fmla="*/ 366118 h 3067758"/>
              <a:gd name="connsiteX47" fmla="*/ 597694 w 1771650"/>
              <a:gd name="connsiteY47" fmla="*/ 351830 h 3067758"/>
              <a:gd name="connsiteX48" fmla="*/ 616744 w 1771650"/>
              <a:gd name="connsiteY48" fmla="*/ 339924 h 3067758"/>
              <a:gd name="connsiteX49" fmla="*/ 635794 w 1771650"/>
              <a:gd name="connsiteY49" fmla="*/ 330399 h 3067758"/>
              <a:gd name="connsiteX50" fmla="*/ 654844 w 1771650"/>
              <a:gd name="connsiteY50" fmla="*/ 325636 h 3067758"/>
              <a:gd name="connsiteX51" fmla="*/ 671513 w 1771650"/>
              <a:gd name="connsiteY51" fmla="*/ 318493 h 3067758"/>
              <a:gd name="connsiteX52" fmla="*/ 685800 w 1771650"/>
              <a:gd name="connsiteY52" fmla="*/ 308968 h 3067758"/>
              <a:gd name="connsiteX53" fmla="*/ 692944 w 1771650"/>
              <a:gd name="connsiteY53" fmla="*/ 304205 h 3067758"/>
              <a:gd name="connsiteX54" fmla="*/ 709613 w 1771650"/>
              <a:gd name="connsiteY54" fmla="*/ 282774 h 3067758"/>
              <a:gd name="connsiteX55" fmla="*/ 747713 w 1771650"/>
              <a:gd name="connsiteY55" fmla="*/ 275630 h 3067758"/>
              <a:gd name="connsiteX56" fmla="*/ 759619 w 1771650"/>
              <a:gd name="connsiteY56" fmla="*/ 273249 h 3067758"/>
              <a:gd name="connsiteX57" fmla="*/ 764381 w 1771650"/>
              <a:gd name="connsiteY57" fmla="*/ 266105 h 3067758"/>
              <a:gd name="connsiteX58" fmla="*/ 769144 w 1771650"/>
              <a:gd name="connsiteY58" fmla="*/ 251818 h 3067758"/>
              <a:gd name="connsiteX59" fmla="*/ 776288 w 1771650"/>
              <a:gd name="connsiteY59" fmla="*/ 249436 h 3067758"/>
              <a:gd name="connsiteX60" fmla="*/ 790575 w 1771650"/>
              <a:gd name="connsiteY60" fmla="*/ 256580 h 3067758"/>
              <a:gd name="connsiteX61" fmla="*/ 797719 w 1771650"/>
              <a:gd name="connsiteY61" fmla="*/ 258961 h 3067758"/>
              <a:gd name="connsiteX62" fmla="*/ 812006 w 1771650"/>
              <a:gd name="connsiteY62" fmla="*/ 256580 h 3067758"/>
              <a:gd name="connsiteX63" fmla="*/ 816769 w 1771650"/>
              <a:gd name="connsiteY63" fmla="*/ 249436 h 3067758"/>
              <a:gd name="connsiteX64" fmla="*/ 823913 w 1771650"/>
              <a:gd name="connsiteY64" fmla="*/ 242293 h 3067758"/>
              <a:gd name="connsiteX65" fmla="*/ 826294 w 1771650"/>
              <a:gd name="connsiteY65" fmla="*/ 235149 h 3067758"/>
              <a:gd name="connsiteX66" fmla="*/ 840581 w 1771650"/>
              <a:gd name="connsiteY66" fmla="*/ 228005 h 3067758"/>
              <a:gd name="connsiteX67" fmla="*/ 859631 w 1771650"/>
              <a:gd name="connsiteY67" fmla="*/ 232768 h 3067758"/>
              <a:gd name="connsiteX68" fmla="*/ 866775 w 1771650"/>
              <a:gd name="connsiteY68" fmla="*/ 237530 h 3067758"/>
              <a:gd name="connsiteX69" fmla="*/ 873919 w 1771650"/>
              <a:gd name="connsiteY69" fmla="*/ 235149 h 3067758"/>
              <a:gd name="connsiteX70" fmla="*/ 881063 w 1771650"/>
              <a:gd name="connsiteY70" fmla="*/ 220861 h 3067758"/>
              <a:gd name="connsiteX71" fmla="*/ 885825 w 1771650"/>
              <a:gd name="connsiteY71" fmla="*/ 213718 h 3067758"/>
              <a:gd name="connsiteX72" fmla="*/ 897731 w 1771650"/>
              <a:gd name="connsiteY72" fmla="*/ 189905 h 3067758"/>
              <a:gd name="connsiteX73" fmla="*/ 904875 w 1771650"/>
              <a:gd name="connsiteY73" fmla="*/ 173236 h 3067758"/>
              <a:gd name="connsiteX74" fmla="*/ 907256 w 1771650"/>
              <a:gd name="connsiteY74" fmla="*/ 166093 h 3067758"/>
              <a:gd name="connsiteX75" fmla="*/ 928688 w 1771650"/>
              <a:gd name="connsiteY75" fmla="*/ 156568 h 3067758"/>
              <a:gd name="connsiteX76" fmla="*/ 935831 w 1771650"/>
              <a:gd name="connsiteY76" fmla="*/ 154186 h 3067758"/>
              <a:gd name="connsiteX77" fmla="*/ 947738 w 1771650"/>
              <a:gd name="connsiteY77" fmla="*/ 151805 h 3067758"/>
              <a:gd name="connsiteX78" fmla="*/ 962025 w 1771650"/>
              <a:gd name="connsiteY78" fmla="*/ 147043 h 3067758"/>
              <a:gd name="connsiteX79" fmla="*/ 1014413 w 1771650"/>
              <a:gd name="connsiteY79" fmla="*/ 144661 h 3067758"/>
              <a:gd name="connsiteX80" fmla="*/ 1047750 w 1771650"/>
              <a:gd name="connsiteY80" fmla="*/ 142280 h 3067758"/>
              <a:gd name="connsiteX81" fmla="*/ 1062038 w 1771650"/>
              <a:gd name="connsiteY81" fmla="*/ 135136 h 3067758"/>
              <a:gd name="connsiteX82" fmla="*/ 1078706 w 1771650"/>
              <a:gd name="connsiteY82" fmla="*/ 130374 h 3067758"/>
              <a:gd name="connsiteX83" fmla="*/ 1085850 w 1771650"/>
              <a:gd name="connsiteY83" fmla="*/ 125611 h 3067758"/>
              <a:gd name="connsiteX84" fmla="*/ 1097756 w 1771650"/>
              <a:gd name="connsiteY84" fmla="*/ 123230 h 3067758"/>
              <a:gd name="connsiteX85" fmla="*/ 1114425 w 1771650"/>
              <a:gd name="connsiteY85" fmla="*/ 118468 h 3067758"/>
              <a:gd name="connsiteX86" fmla="*/ 1131094 w 1771650"/>
              <a:gd name="connsiteY86" fmla="*/ 108943 h 3067758"/>
              <a:gd name="connsiteX87" fmla="*/ 1185863 w 1771650"/>
              <a:gd name="connsiteY87" fmla="*/ 116086 h 3067758"/>
              <a:gd name="connsiteX88" fmla="*/ 1207294 w 1771650"/>
              <a:gd name="connsiteY88" fmla="*/ 123230 h 3067758"/>
              <a:gd name="connsiteX89" fmla="*/ 1214438 w 1771650"/>
              <a:gd name="connsiteY89" fmla="*/ 125611 h 3067758"/>
              <a:gd name="connsiteX90" fmla="*/ 1223963 w 1771650"/>
              <a:gd name="connsiteY90" fmla="*/ 127993 h 3067758"/>
              <a:gd name="connsiteX91" fmla="*/ 1238250 w 1771650"/>
              <a:gd name="connsiteY91" fmla="*/ 132755 h 3067758"/>
              <a:gd name="connsiteX92" fmla="*/ 1273969 w 1771650"/>
              <a:gd name="connsiteY92" fmla="*/ 137518 h 3067758"/>
              <a:gd name="connsiteX93" fmla="*/ 1297781 w 1771650"/>
              <a:gd name="connsiteY93" fmla="*/ 132755 h 3067758"/>
              <a:gd name="connsiteX94" fmla="*/ 1312069 w 1771650"/>
              <a:gd name="connsiteY94" fmla="*/ 123230 h 3067758"/>
              <a:gd name="connsiteX95" fmla="*/ 1326356 w 1771650"/>
              <a:gd name="connsiteY95" fmla="*/ 118468 h 3067758"/>
              <a:gd name="connsiteX96" fmla="*/ 1333500 w 1771650"/>
              <a:gd name="connsiteY96" fmla="*/ 116086 h 3067758"/>
              <a:gd name="connsiteX97" fmla="*/ 1364456 w 1771650"/>
              <a:gd name="connsiteY97" fmla="*/ 118468 h 3067758"/>
              <a:gd name="connsiteX98" fmla="*/ 1388269 w 1771650"/>
              <a:gd name="connsiteY98" fmla="*/ 116086 h 3067758"/>
              <a:gd name="connsiteX99" fmla="*/ 1395413 w 1771650"/>
              <a:gd name="connsiteY99" fmla="*/ 113705 h 3067758"/>
              <a:gd name="connsiteX100" fmla="*/ 1404938 w 1771650"/>
              <a:gd name="connsiteY100" fmla="*/ 111324 h 3067758"/>
              <a:gd name="connsiteX101" fmla="*/ 1412081 w 1771650"/>
              <a:gd name="connsiteY101" fmla="*/ 106561 h 3067758"/>
              <a:gd name="connsiteX102" fmla="*/ 1428750 w 1771650"/>
              <a:gd name="connsiteY102" fmla="*/ 108943 h 3067758"/>
              <a:gd name="connsiteX103" fmla="*/ 1438275 w 1771650"/>
              <a:gd name="connsiteY103" fmla="*/ 106561 h 3067758"/>
              <a:gd name="connsiteX104" fmla="*/ 1443038 w 1771650"/>
              <a:gd name="connsiteY104" fmla="*/ 99418 h 3067758"/>
              <a:gd name="connsiteX105" fmla="*/ 1493044 w 1771650"/>
              <a:gd name="connsiteY105" fmla="*/ 92274 h 3067758"/>
              <a:gd name="connsiteX106" fmla="*/ 1516856 w 1771650"/>
              <a:gd name="connsiteY106" fmla="*/ 80368 h 3067758"/>
              <a:gd name="connsiteX107" fmla="*/ 1533525 w 1771650"/>
              <a:gd name="connsiteY107" fmla="*/ 73224 h 3067758"/>
              <a:gd name="connsiteX108" fmla="*/ 1550194 w 1771650"/>
              <a:gd name="connsiteY108" fmla="*/ 61318 h 3067758"/>
              <a:gd name="connsiteX109" fmla="*/ 1552575 w 1771650"/>
              <a:gd name="connsiteY109" fmla="*/ 54174 h 3067758"/>
              <a:gd name="connsiteX110" fmla="*/ 1595438 w 1771650"/>
              <a:gd name="connsiteY110" fmla="*/ 47030 h 3067758"/>
              <a:gd name="connsiteX111" fmla="*/ 1609725 w 1771650"/>
              <a:gd name="connsiteY111" fmla="*/ 35124 h 3067758"/>
              <a:gd name="connsiteX112" fmla="*/ 1624013 w 1771650"/>
              <a:gd name="connsiteY112" fmla="*/ 44649 h 3067758"/>
              <a:gd name="connsiteX113" fmla="*/ 1635919 w 1771650"/>
              <a:gd name="connsiteY113" fmla="*/ 35124 h 3067758"/>
              <a:gd name="connsiteX114" fmla="*/ 1643063 w 1771650"/>
              <a:gd name="connsiteY114" fmla="*/ 37505 h 3067758"/>
              <a:gd name="connsiteX115" fmla="*/ 1650206 w 1771650"/>
              <a:gd name="connsiteY115" fmla="*/ 30361 h 3067758"/>
              <a:gd name="connsiteX116" fmla="*/ 1662113 w 1771650"/>
              <a:gd name="connsiteY116" fmla="*/ 13693 h 3067758"/>
              <a:gd name="connsiteX117" fmla="*/ 1669256 w 1771650"/>
              <a:gd name="connsiteY117" fmla="*/ 20836 h 3067758"/>
              <a:gd name="connsiteX118" fmla="*/ 1674019 w 1771650"/>
              <a:gd name="connsiteY118" fmla="*/ 27980 h 3067758"/>
              <a:gd name="connsiteX119" fmla="*/ 1681163 w 1771650"/>
              <a:gd name="connsiteY119" fmla="*/ 25599 h 3067758"/>
              <a:gd name="connsiteX120" fmla="*/ 1688306 w 1771650"/>
              <a:gd name="connsiteY120" fmla="*/ 18455 h 3067758"/>
              <a:gd name="connsiteX121" fmla="*/ 1697831 w 1771650"/>
              <a:gd name="connsiteY121" fmla="*/ 4168 h 3067758"/>
              <a:gd name="connsiteX122" fmla="*/ 1704975 w 1771650"/>
              <a:gd name="connsiteY122" fmla="*/ 1786 h 3067758"/>
              <a:gd name="connsiteX123" fmla="*/ 1712119 w 1771650"/>
              <a:gd name="connsiteY123" fmla="*/ 6549 h 3067758"/>
              <a:gd name="connsiteX124" fmla="*/ 1719263 w 1771650"/>
              <a:gd name="connsiteY124" fmla="*/ 16074 h 3067758"/>
              <a:gd name="connsiteX125" fmla="*/ 1738313 w 1771650"/>
              <a:gd name="connsiteY125" fmla="*/ 11311 h 3067758"/>
              <a:gd name="connsiteX126" fmla="*/ 1745456 w 1771650"/>
              <a:gd name="connsiteY126" fmla="*/ 6549 h 306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771650" h="3067758">
                <a:moveTo>
                  <a:pt x="1771650" y="0"/>
                </a:moveTo>
                <a:lnTo>
                  <a:pt x="1771650" y="3067758"/>
                </a:lnTo>
                <a:lnTo>
                  <a:pt x="0" y="3067758"/>
                </a:lnTo>
                <a:lnTo>
                  <a:pt x="0" y="497087"/>
                </a:lnTo>
                <a:lnTo>
                  <a:pt x="7144" y="492324"/>
                </a:lnTo>
                <a:cubicBezTo>
                  <a:pt x="9525" y="490736"/>
                  <a:pt x="12264" y="489585"/>
                  <a:pt x="14288" y="487561"/>
                </a:cubicBezTo>
                <a:lnTo>
                  <a:pt x="21431" y="480418"/>
                </a:lnTo>
                <a:cubicBezTo>
                  <a:pt x="22225" y="475655"/>
                  <a:pt x="19719" y="468689"/>
                  <a:pt x="23813" y="466130"/>
                </a:cubicBezTo>
                <a:cubicBezTo>
                  <a:pt x="28572" y="463155"/>
                  <a:pt x="35002" y="469728"/>
                  <a:pt x="40481" y="468511"/>
                </a:cubicBezTo>
                <a:cubicBezTo>
                  <a:pt x="43275" y="467890"/>
                  <a:pt x="43220" y="463392"/>
                  <a:pt x="45244" y="461368"/>
                </a:cubicBezTo>
                <a:cubicBezTo>
                  <a:pt x="47268" y="459344"/>
                  <a:pt x="49611" y="457299"/>
                  <a:pt x="52388" y="456605"/>
                </a:cubicBezTo>
                <a:cubicBezTo>
                  <a:pt x="59361" y="454862"/>
                  <a:pt x="66675" y="455018"/>
                  <a:pt x="73819" y="454224"/>
                </a:cubicBezTo>
                <a:cubicBezTo>
                  <a:pt x="77476" y="448738"/>
                  <a:pt x="78056" y="444699"/>
                  <a:pt x="85725" y="444699"/>
                </a:cubicBezTo>
                <a:cubicBezTo>
                  <a:pt x="88235" y="444699"/>
                  <a:pt x="90488" y="446286"/>
                  <a:pt x="92869" y="447080"/>
                </a:cubicBezTo>
                <a:cubicBezTo>
                  <a:pt x="95250" y="445493"/>
                  <a:pt x="97814" y="444150"/>
                  <a:pt x="100013" y="442318"/>
                </a:cubicBezTo>
                <a:cubicBezTo>
                  <a:pt x="102600" y="440162"/>
                  <a:pt x="104354" y="437042"/>
                  <a:pt x="107156" y="435174"/>
                </a:cubicBezTo>
                <a:cubicBezTo>
                  <a:pt x="109245" y="433782"/>
                  <a:pt x="111919" y="433587"/>
                  <a:pt x="114300" y="432793"/>
                </a:cubicBezTo>
                <a:cubicBezTo>
                  <a:pt x="118269" y="433587"/>
                  <a:pt x="122522" y="433499"/>
                  <a:pt x="126206" y="435174"/>
                </a:cubicBezTo>
                <a:cubicBezTo>
                  <a:pt x="131417" y="437543"/>
                  <a:pt x="134777" y="444413"/>
                  <a:pt x="140494" y="444699"/>
                </a:cubicBezTo>
                <a:lnTo>
                  <a:pt x="188119" y="447080"/>
                </a:lnTo>
                <a:cubicBezTo>
                  <a:pt x="199459" y="464091"/>
                  <a:pt x="192091" y="459980"/>
                  <a:pt x="207169" y="463749"/>
                </a:cubicBezTo>
                <a:cubicBezTo>
                  <a:pt x="238179" y="455996"/>
                  <a:pt x="226430" y="459709"/>
                  <a:pt x="242888" y="454224"/>
                </a:cubicBezTo>
                <a:cubicBezTo>
                  <a:pt x="244475" y="451843"/>
                  <a:pt x="245626" y="449104"/>
                  <a:pt x="247650" y="447080"/>
                </a:cubicBezTo>
                <a:cubicBezTo>
                  <a:pt x="254868" y="439862"/>
                  <a:pt x="260975" y="441435"/>
                  <a:pt x="271463" y="439936"/>
                </a:cubicBezTo>
                <a:cubicBezTo>
                  <a:pt x="273844" y="437555"/>
                  <a:pt x="275412" y="433858"/>
                  <a:pt x="278606" y="432793"/>
                </a:cubicBezTo>
                <a:cubicBezTo>
                  <a:pt x="287266" y="429906"/>
                  <a:pt x="285821" y="438854"/>
                  <a:pt x="288131" y="442318"/>
                </a:cubicBezTo>
                <a:cubicBezTo>
                  <a:pt x="289999" y="445120"/>
                  <a:pt x="292894" y="447080"/>
                  <a:pt x="295275" y="449461"/>
                </a:cubicBezTo>
                <a:cubicBezTo>
                  <a:pt x="299244" y="448667"/>
                  <a:pt x="303255" y="448062"/>
                  <a:pt x="307181" y="447080"/>
                </a:cubicBezTo>
                <a:cubicBezTo>
                  <a:pt x="309616" y="446471"/>
                  <a:pt x="311864" y="445191"/>
                  <a:pt x="314325" y="444699"/>
                </a:cubicBezTo>
                <a:cubicBezTo>
                  <a:pt x="319829" y="443598"/>
                  <a:pt x="325458" y="443241"/>
                  <a:pt x="330994" y="442318"/>
                </a:cubicBezTo>
                <a:cubicBezTo>
                  <a:pt x="334986" y="441653"/>
                  <a:pt x="338995" y="441001"/>
                  <a:pt x="342900" y="439936"/>
                </a:cubicBezTo>
                <a:cubicBezTo>
                  <a:pt x="347743" y="438615"/>
                  <a:pt x="357188" y="435174"/>
                  <a:pt x="357188" y="435174"/>
                </a:cubicBezTo>
                <a:cubicBezTo>
                  <a:pt x="358618" y="429455"/>
                  <a:pt x="359193" y="422616"/>
                  <a:pt x="364331" y="418505"/>
                </a:cubicBezTo>
                <a:cubicBezTo>
                  <a:pt x="366291" y="416937"/>
                  <a:pt x="369094" y="416918"/>
                  <a:pt x="371475" y="416124"/>
                </a:cubicBezTo>
                <a:cubicBezTo>
                  <a:pt x="377825" y="416918"/>
                  <a:pt x="384200" y="417532"/>
                  <a:pt x="390525" y="418505"/>
                </a:cubicBezTo>
                <a:cubicBezTo>
                  <a:pt x="394525" y="419120"/>
                  <a:pt x="398431" y="420271"/>
                  <a:pt x="402431" y="420886"/>
                </a:cubicBezTo>
                <a:cubicBezTo>
                  <a:pt x="439919" y="426654"/>
                  <a:pt x="406084" y="420189"/>
                  <a:pt x="433388" y="425649"/>
                </a:cubicBezTo>
                <a:cubicBezTo>
                  <a:pt x="438944" y="424855"/>
                  <a:pt x="444927" y="425547"/>
                  <a:pt x="450056" y="423268"/>
                </a:cubicBezTo>
                <a:cubicBezTo>
                  <a:pt x="452671" y="422106"/>
                  <a:pt x="451988" y="416543"/>
                  <a:pt x="454819" y="416124"/>
                </a:cubicBezTo>
                <a:cubicBezTo>
                  <a:pt x="474464" y="413214"/>
                  <a:pt x="494506" y="414537"/>
                  <a:pt x="514350" y="413743"/>
                </a:cubicBezTo>
                <a:cubicBezTo>
                  <a:pt x="516731" y="411362"/>
                  <a:pt x="519426" y="409257"/>
                  <a:pt x="521494" y="406599"/>
                </a:cubicBezTo>
                <a:cubicBezTo>
                  <a:pt x="525008" y="402081"/>
                  <a:pt x="527844" y="397074"/>
                  <a:pt x="531019" y="392311"/>
                </a:cubicBezTo>
                <a:cubicBezTo>
                  <a:pt x="537751" y="382213"/>
                  <a:pt x="534501" y="387729"/>
                  <a:pt x="540544" y="375643"/>
                </a:cubicBezTo>
                <a:cubicBezTo>
                  <a:pt x="546100" y="376437"/>
                  <a:pt x="551798" y="376547"/>
                  <a:pt x="557213" y="378024"/>
                </a:cubicBezTo>
                <a:cubicBezTo>
                  <a:pt x="560638" y="378958"/>
                  <a:pt x="563216" y="382346"/>
                  <a:pt x="566738" y="382786"/>
                </a:cubicBezTo>
                <a:cubicBezTo>
                  <a:pt x="569985" y="383192"/>
                  <a:pt x="573088" y="381199"/>
                  <a:pt x="576263" y="380405"/>
                </a:cubicBezTo>
                <a:cubicBezTo>
                  <a:pt x="593273" y="354886"/>
                  <a:pt x="566787" y="393609"/>
                  <a:pt x="588169" y="366118"/>
                </a:cubicBezTo>
                <a:cubicBezTo>
                  <a:pt x="591683" y="361600"/>
                  <a:pt x="593115" y="355264"/>
                  <a:pt x="597694" y="351830"/>
                </a:cubicBezTo>
                <a:cubicBezTo>
                  <a:pt x="615909" y="338169"/>
                  <a:pt x="598437" y="350385"/>
                  <a:pt x="616744" y="339924"/>
                </a:cubicBezTo>
                <a:cubicBezTo>
                  <a:pt x="627609" y="333716"/>
                  <a:pt x="620985" y="334841"/>
                  <a:pt x="635794" y="330399"/>
                </a:cubicBezTo>
                <a:cubicBezTo>
                  <a:pt x="642597" y="328358"/>
                  <a:pt x="648553" y="328782"/>
                  <a:pt x="654844" y="325636"/>
                </a:cubicBezTo>
                <a:cubicBezTo>
                  <a:pt x="671285" y="317416"/>
                  <a:pt x="651694" y="323447"/>
                  <a:pt x="671513" y="318493"/>
                </a:cubicBezTo>
                <a:lnTo>
                  <a:pt x="685800" y="308968"/>
                </a:lnTo>
                <a:lnTo>
                  <a:pt x="692944" y="304205"/>
                </a:lnTo>
                <a:cubicBezTo>
                  <a:pt x="695386" y="300542"/>
                  <a:pt x="703688" y="286066"/>
                  <a:pt x="709613" y="282774"/>
                </a:cubicBezTo>
                <a:cubicBezTo>
                  <a:pt x="720808" y="276554"/>
                  <a:pt x="735844" y="276817"/>
                  <a:pt x="747713" y="275630"/>
                </a:cubicBezTo>
                <a:cubicBezTo>
                  <a:pt x="751682" y="274836"/>
                  <a:pt x="756105" y="275257"/>
                  <a:pt x="759619" y="273249"/>
                </a:cubicBezTo>
                <a:cubicBezTo>
                  <a:pt x="762104" y="271829"/>
                  <a:pt x="763219" y="268720"/>
                  <a:pt x="764381" y="266105"/>
                </a:cubicBezTo>
                <a:cubicBezTo>
                  <a:pt x="766420" y="261518"/>
                  <a:pt x="764382" y="253406"/>
                  <a:pt x="769144" y="251818"/>
                </a:cubicBezTo>
                <a:lnTo>
                  <a:pt x="776288" y="249436"/>
                </a:lnTo>
                <a:cubicBezTo>
                  <a:pt x="794252" y="255426"/>
                  <a:pt x="772100" y="247344"/>
                  <a:pt x="790575" y="256580"/>
                </a:cubicBezTo>
                <a:cubicBezTo>
                  <a:pt x="792820" y="257702"/>
                  <a:pt x="795338" y="258167"/>
                  <a:pt x="797719" y="258961"/>
                </a:cubicBezTo>
                <a:cubicBezTo>
                  <a:pt x="802481" y="258167"/>
                  <a:pt x="807688" y="258739"/>
                  <a:pt x="812006" y="256580"/>
                </a:cubicBezTo>
                <a:cubicBezTo>
                  <a:pt x="814566" y="255300"/>
                  <a:pt x="814937" y="251635"/>
                  <a:pt x="816769" y="249436"/>
                </a:cubicBezTo>
                <a:cubicBezTo>
                  <a:pt x="818925" y="246849"/>
                  <a:pt x="821532" y="244674"/>
                  <a:pt x="823913" y="242293"/>
                </a:cubicBezTo>
                <a:cubicBezTo>
                  <a:pt x="824707" y="239912"/>
                  <a:pt x="824726" y="237109"/>
                  <a:pt x="826294" y="235149"/>
                </a:cubicBezTo>
                <a:cubicBezTo>
                  <a:pt x="829651" y="230952"/>
                  <a:pt x="835875" y="229574"/>
                  <a:pt x="840581" y="228005"/>
                </a:cubicBezTo>
                <a:cubicBezTo>
                  <a:pt x="845118" y="228912"/>
                  <a:pt x="854745" y="230325"/>
                  <a:pt x="859631" y="232768"/>
                </a:cubicBezTo>
                <a:cubicBezTo>
                  <a:pt x="862191" y="234048"/>
                  <a:pt x="864394" y="235943"/>
                  <a:pt x="866775" y="237530"/>
                </a:cubicBezTo>
                <a:cubicBezTo>
                  <a:pt x="869156" y="236736"/>
                  <a:pt x="871959" y="236717"/>
                  <a:pt x="873919" y="235149"/>
                </a:cubicBezTo>
                <a:cubicBezTo>
                  <a:pt x="879603" y="230602"/>
                  <a:pt x="878188" y="226610"/>
                  <a:pt x="881063" y="220861"/>
                </a:cubicBezTo>
                <a:cubicBezTo>
                  <a:pt x="882343" y="218302"/>
                  <a:pt x="884238" y="216099"/>
                  <a:pt x="885825" y="213718"/>
                </a:cubicBezTo>
                <a:cubicBezTo>
                  <a:pt x="891843" y="195665"/>
                  <a:pt x="887576" y="203446"/>
                  <a:pt x="897731" y="189905"/>
                </a:cubicBezTo>
                <a:cubicBezTo>
                  <a:pt x="903319" y="173145"/>
                  <a:pt x="896045" y="193842"/>
                  <a:pt x="904875" y="173236"/>
                </a:cubicBezTo>
                <a:cubicBezTo>
                  <a:pt x="905864" y="170929"/>
                  <a:pt x="905688" y="168053"/>
                  <a:pt x="907256" y="166093"/>
                </a:cubicBezTo>
                <a:cubicBezTo>
                  <a:pt x="911374" y="160946"/>
                  <a:pt x="924319" y="158024"/>
                  <a:pt x="928688" y="156568"/>
                </a:cubicBezTo>
                <a:cubicBezTo>
                  <a:pt x="931069" y="155774"/>
                  <a:pt x="933370" y="154678"/>
                  <a:pt x="935831" y="154186"/>
                </a:cubicBezTo>
                <a:cubicBezTo>
                  <a:pt x="939800" y="153392"/>
                  <a:pt x="943833" y="152870"/>
                  <a:pt x="947738" y="151805"/>
                </a:cubicBezTo>
                <a:cubicBezTo>
                  <a:pt x="952581" y="150484"/>
                  <a:pt x="962025" y="147043"/>
                  <a:pt x="962025" y="147043"/>
                </a:cubicBezTo>
                <a:cubicBezTo>
                  <a:pt x="982454" y="133423"/>
                  <a:pt x="962514" y="144661"/>
                  <a:pt x="1014413" y="144661"/>
                </a:cubicBezTo>
                <a:cubicBezTo>
                  <a:pt x="1025554" y="144661"/>
                  <a:pt x="1036638" y="143074"/>
                  <a:pt x="1047750" y="142280"/>
                </a:cubicBezTo>
                <a:cubicBezTo>
                  <a:pt x="1065703" y="136297"/>
                  <a:pt x="1043577" y="144367"/>
                  <a:pt x="1062038" y="135136"/>
                </a:cubicBezTo>
                <a:cubicBezTo>
                  <a:pt x="1065454" y="133428"/>
                  <a:pt x="1075654" y="131137"/>
                  <a:pt x="1078706" y="130374"/>
                </a:cubicBezTo>
                <a:cubicBezTo>
                  <a:pt x="1081087" y="128786"/>
                  <a:pt x="1083170" y="126616"/>
                  <a:pt x="1085850" y="125611"/>
                </a:cubicBezTo>
                <a:cubicBezTo>
                  <a:pt x="1089640" y="124190"/>
                  <a:pt x="1093805" y="124108"/>
                  <a:pt x="1097756" y="123230"/>
                </a:cubicBezTo>
                <a:cubicBezTo>
                  <a:pt x="1106726" y="121237"/>
                  <a:pt x="1106470" y="121119"/>
                  <a:pt x="1114425" y="118468"/>
                </a:cubicBezTo>
                <a:cubicBezTo>
                  <a:pt x="1119912" y="112981"/>
                  <a:pt x="1122161" y="108281"/>
                  <a:pt x="1131094" y="108943"/>
                </a:cubicBezTo>
                <a:cubicBezTo>
                  <a:pt x="1149455" y="110303"/>
                  <a:pt x="1185863" y="116086"/>
                  <a:pt x="1185863" y="116086"/>
                </a:cubicBezTo>
                <a:lnTo>
                  <a:pt x="1207294" y="123230"/>
                </a:lnTo>
                <a:cubicBezTo>
                  <a:pt x="1209675" y="124024"/>
                  <a:pt x="1212003" y="125002"/>
                  <a:pt x="1214438" y="125611"/>
                </a:cubicBezTo>
                <a:cubicBezTo>
                  <a:pt x="1217613" y="126405"/>
                  <a:pt x="1220828" y="127053"/>
                  <a:pt x="1223963" y="127993"/>
                </a:cubicBezTo>
                <a:cubicBezTo>
                  <a:pt x="1228771" y="129436"/>
                  <a:pt x="1233298" y="131930"/>
                  <a:pt x="1238250" y="132755"/>
                </a:cubicBezTo>
                <a:cubicBezTo>
                  <a:pt x="1259628" y="136317"/>
                  <a:pt x="1247739" y="134603"/>
                  <a:pt x="1273969" y="137518"/>
                </a:cubicBezTo>
                <a:cubicBezTo>
                  <a:pt x="1278108" y="136927"/>
                  <a:pt x="1292027" y="135951"/>
                  <a:pt x="1297781" y="132755"/>
                </a:cubicBezTo>
                <a:cubicBezTo>
                  <a:pt x="1302785" y="129975"/>
                  <a:pt x="1306639" y="125040"/>
                  <a:pt x="1312069" y="123230"/>
                </a:cubicBezTo>
                <a:lnTo>
                  <a:pt x="1326356" y="118468"/>
                </a:lnTo>
                <a:lnTo>
                  <a:pt x="1333500" y="116086"/>
                </a:lnTo>
                <a:cubicBezTo>
                  <a:pt x="1343819" y="116880"/>
                  <a:pt x="1354107" y="118468"/>
                  <a:pt x="1364456" y="118468"/>
                </a:cubicBezTo>
                <a:cubicBezTo>
                  <a:pt x="1372433" y="118468"/>
                  <a:pt x="1380384" y="117299"/>
                  <a:pt x="1388269" y="116086"/>
                </a:cubicBezTo>
                <a:cubicBezTo>
                  <a:pt x="1390750" y="115704"/>
                  <a:pt x="1392999" y="114395"/>
                  <a:pt x="1395413" y="113705"/>
                </a:cubicBezTo>
                <a:cubicBezTo>
                  <a:pt x="1398560" y="112806"/>
                  <a:pt x="1401763" y="112118"/>
                  <a:pt x="1404938" y="111324"/>
                </a:cubicBezTo>
                <a:cubicBezTo>
                  <a:pt x="1407319" y="109736"/>
                  <a:pt x="1409233" y="106846"/>
                  <a:pt x="1412081" y="106561"/>
                </a:cubicBezTo>
                <a:cubicBezTo>
                  <a:pt x="1417666" y="106003"/>
                  <a:pt x="1423137" y="108943"/>
                  <a:pt x="1428750" y="108943"/>
                </a:cubicBezTo>
                <a:cubicBezTo>
                  <a:pt x="1432023" y="108943"/>
                  <a:pt x="1435100" y="107355"/>
                  <a:pt x="1438275" y="106561"/>
                </a:cubicBezTo>
                <a:cubicBezTo>
                  <a:pt x="1439863" y="104180"/>
                  <a:pt x="1441014" y="101442"/>
                  <a:pt x="1443038" y="99418"/>
                </a:cubicBezTo>
                <a:cubicBezTo>
                  <a:pt x="1455366" y="87090"/>
                  <a:pt x="1480926" y="92947"/>
                  <a:pt x="1493044" y="92274"/>
                </a:cubicBezTo>
                <a:cubicBezTo>
                  <a:pt x="1510054" y="80934"/>
                  <a:pt x="1501778" y="84137"/>
                  <a:pt x="1516856" y="80368"/>
                </a:cubicBezTo>
                <a:cubicBezTo>
                  <a:pt x="1534792" y="68410"/>
                  <a:pt x="1511997" y="82451"/>
                  <a:pt x="1533525" y="73224"/>
                </a:cubicBezTo>
                <a:cubicBezTo>
                  <a:pt x="1536230" y="72065"/>
                  <a:pt x="1549113" y="62128"/>
                  <a:pt x="1550194" y="61318"/>
                </a:cubicBezTo>
                <a:cubicBezTo>
                  <a:pt x="1550988" y="58937"/>
                  <a:pt x="1551007" y="56134"/>
                  <a:pt x="1552575" y="54174"/>
                </a:cubicBezTo>
                <a:cubicBezTo>
                  <a:pt x="1561232" y="43353"/>
                  <a:pt x="1591951" y="47262"/>
                  <a:pt x="1595438" y="47030"/>
                </a:cubicBezTo>
                <a:cubicBezTo>
                  <a:pt x="1596095" y="46373"/>
                  <a:pt x="1607011" y="34521"/>
                  <a:pt x="1609725" y="35124"/>
                </a:cubicBezTo>
                <a:cubicBezTo>
                  <a:pt x="1615313" y="36366"/>
                  <a:pt x="1624013" y="44649"/>
                  <a:pt x="1624013" y="44649"/>
                </a:cubicBezTo>
                <a:cubicBezTo>
                  <a:pt x="1627670" y="39163"/>
                  <a:pt x="1628250" y="35124"/>
                  <a:pt x="1635919" y="35124"/>
                </a:cubicBezTo>
                <a:cubicBezTo>
                  <a:pt x="1638429" y="35124"/>
                  <a:pt x="1640682" y="36711"/>
                  <a:pt x="1643063" y="37505"/>
                </a:cubicBezTo>
                <a:cubicBezTo>
                  <a:pt x="1645444" y="35124"/>
                  <a:pt x="1648571" y="33305"/>
                  <a:pt x="1650206" y="30361"/>
                </a:cubicBezTo>
                <a:cubicBezTo>
                  <a:pt x="1660308" y="12178"/>
                  <a:pt x="1647934" y="18419"/>
                  <a:pt x="1662113" y="13693"/>
                </a:cubicBezTo>
                <a:cubicBezTo>
                  <a:pt x="1664494" y="16074"/>
                  <a:pt x="1667100" y="18249"/>
                  <a:pt x="1669256" y="20836"/>
                </a:cubicBezTo>
                <a:cubicBezTo>
                  <a:pt x="1671088" y="23035"/>
                  <a:pt x="1671362" y="26917"/>
                  <a:pt x="1674019" y="27980"/>
                </a:cubicBezTo>
                <a:cubicBezTo>
                  <a:pt x="1676350" y="28912"/>
                  <a:pt x="1678782" y="26393"/>
                  <a:pt x="1681163" y="25599"/>
                </a:cubicBezTo>
                <a:cubicBezTo>
                  <a:pt x="1683544" y="23218"/>
                  <a:pt x="1686239" y="21113"/>
                  <a:pt x="1688306" y="18455"/>
                </a:cubicBezTo>
                <a:cubicBezTo>
                  <a:pt x="1691820" y="13937"/>
                  <a:pt x="1692401" y="5978"/>
                  <a:pt x="1697831" y="4168"/>
                </a:cubicBezTo>
                <a:lnTo>
                  <a:pt x="1704975" y="1786"/>
                </a:lnTo>
                <a:cubicBezTo>
                  <a:pt x="1707356" y="3374"/>
                  <a:pt x="1710095" y="4525"/>
                  <a:pt x="1712119" y="6549"/>
                </a:cubicBezTo>
                <a:cubicBezTo>
                  <a:pt x="1714925" y="9355"/>
                  <a:pt x="1715547" y="14680"/>
                  <a:pt x="1719263" y="16074"/>
                </a:cubicBezTo>
                <a:cubicBezTo>
                  <a:pt x="1720818" y="16657"/>
                  <a:pt x="1735276" y="12829"/>
                  <a:pt x="1738313" y="11311"/>
                </a:cubicBezTo>
                <a:cubicBezTo>
                  <a:pt x="1740872" y="10031"/>
                  <a:pt x="1742741" y="7454"/>
                  <a:pt x="1745456" y="6549"/>
                </a:cubicBezTo>
                <a:close/>
              </a:path>
            </a:pathLst>
          </a:custGeom>
          <a:gradFill>
            <a:gsLst>
              <a:gs pos="0">
                <a:schemeClr val="accent1">
                  <a:lumMod val="60000"/>
                  <a:lumOff val="40000"/>
                </a:schemeClr>
              </a:gs>
              <a:gs pos="74000">
                <a:schemeClr val="accent1"/>
              </a:gs>
              <a:gs pos="83000">
                <a:schemeClr val="accent1"/>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360000" anchor="ctr"/>
          <a:lstStyle/>
          <a:p>
            <a:pPr>
              <a:lnSpc>
                <a:spcPct val="150000"/>
              </a:lnSpc>
            </a:pPr>
            <a:r>
              <a:rPr lang="zh-CN" altLang="en-US" sz="2000" dirty="0" smtClean="0">
                <a:latin typeface="黑体" pitchFamily="49" charset="-122"/>
                <a:ea typeface="黑体" pitchFamily="49" charset="-122"/>
              </a:rPr>
              <a:t>保持</a:t>
            </a:r>
            <a:endParaRPr lang="en-US" altLang="zh-CN" sz="2000" dirty="0" smtClean="0">
              <a:latin typeface="黑体" pitchFamily="49" charset="-122"/>
              <a:ea typeface="黑体" pitchFamily="49" charset="-122"/>
            </a:endParaRPr>
          </a:p>
          <a:p>
            <a:pPr>
              <a:lnSpc>
                <a:spcPct val="150000"/>
              </a:lnSpc>
            </a:pPr>
            <a:r>
              <a:rPr lang="zh-CN" altLang="en-US" sz="2000" dirty="0" smtClean="0">
                <a:latin typeface="黑体" pitchFamily="49" charset="-122"/>
                <a:ea typeface="黑体" pitchFamily="49" charset="-122"/>
              </a:rPr>
              <a:t>目标明确</a:t>
            </a:r>
            <a:endParaRPr lang="en-US" altLang="zh-CN" sz="2000" dirty="0" smtClean="0">
              <a:latin typeface="黑体" pitchFamily="49" charset="-122"/>
              <a:ea typeface="黑体" pitchFamily="49" charset="-122"/>
            </a:endParaRPr>
          </a:p>
          <a:p>
            <a:pPr>
              <a:lnSpc>
                <a:spcPct val="150000"/>
              </a:lnSpc>
            </a:pPr>
            <a:r>
              <a:rPr lang="zh-CN" altLang="en-US" sz="2000" dirty="0" smtClean="0">
                <a:latin typeface="黑体" pitchFamily="49" charset="-122"/>
                <a:ea typeface="黑体" pitchFamily="49" charset="-122"/>
              </a:rPr>
              <a:t>行动一致</a:t>
            </a:r>
            <a:endParaRPr lang="en-US" altLang="zh-CN" sz="2000" dirty="0" smtClean="0">
              <a:latin typeface="黑体" pitchFamily="49" charset="-122"/>
              <a:ea typeface="黑体" pitchFamily="49" charset="-122"/>
            </a:endParaRPr>
          </a:p>
          <a:p>
            <a:pPr>
              <a:lnSpc>
                <a:spcPct val="150000"/>
              </a:lnSpc>
            </a:pPr>
            <a:endParaRPr lang="en-US" altLang="zh-CN" sz="2000" b="1" dirty="0" smtClean="0">
              <a:latin typeface="华文细黑" pitchFamily="2" charset="-122"/>
              <a:ea typeface="华文细黑" pitchFamily="2" charset="-122"/>
            </a:endParaRPr>
          </a:p>
          <a:p>
            <a:pPr>
              <a:lnSpc>
                <a:spcPct val="150000"/>
              </a:lnSpc>
            </a:pPr>
            <a:endParaRPr lang="zh-CN" altLang="en-US" sz="2000" dirty="0"/>
          </a:p>
        </p:txBody>
      </p:sp>
      <p:sp>
        <p:nvSpPr>
          <p:cNvPr id="14" name="矩形 13"/>
          <p:cNvSpPr/>
          <p:nvPr/>
        </p:nvSpPr>
        <p:spPr>
          <a:xfrm>
            <a:off x="6732240" y="2132856"/>
            <a:ext cx="1606550" cy="1174750"/>
          </a:xfrm>
          <a:prstGeom prst="rect">
            <a:avLst/>
          </a:prstGeom>
          <a:gradFill>
            <a:gsLst>
              <a:gs pos="0">
                <a:srgbClr val="FFFFFF"/>
              </a:gs>
              <a:gs pos="100000">
                <a:srgbClr val="EEEEEE"/>
              </a:gs>
            </a:gsLst>
            <a:lin ang="5400000" scaled="1"/>
          </a:gra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bIns="360000" anchor="ctr"/>
          <a:lstStyle/>
          <a:p>
            <a:pPr algn="ctr" eaLnBrk="1" fontAlgn="auto" hangingPunct="1">
              <a:spcBef>
                <a:spcPts val="0"/>
              </a:spcBef>
              <a:spcAft>
                <a:spcPts val="0"/>
              </a:spcAft>
              <a:defRPr/>
            </a:pPr>
            <a:r>
              <a:rPr lang="zh-CN" altLang="en-US" sz="2400" dirty="0" smtClean="0">
                <a:solidFill>
                  <a:schemeClr val="tx1"/>
                </a:solidFill>
                <a:latin typeface="黑体" pitchFamily="49" charset="-122"/>
                <a:ea typeface="黑体" pitchFamily="49" charset="-122"/>
              </a:rPr>
              <a:t>提高效率</a:t>
            </a:r>
            <a:endParaRPr lang="zh-CN" altLang="en-US" sz="2400" dirty="0">
              <a:solidFill>
                <a:schemeClr val="tx1"/>
              </a:solidFill>
              <a:latin typeface="黑体" pitchFamily="49" charset="-122"/>
              <a:ea typeface="黑体" pitchFamily="49" charset="-122"/>
            </a:endParaRPr>
          </a:p>
        </p:txBody>
      </p:sp>
      <p:sp>
        <p:nvSpPr>
          <p:cNvPr id="15" name="任意多边形 14"/>
          <p:cNvSpPr/>
          <p:nvPr/>
        </p:nvSpPr>
        <p:spPr>
          <a:xfrm>
            <a:off x="6649690" y="2786906"/>
            <a:ext cx="1771650" cy="3068638"/>
          </a:xfrm>
          <a:custGeom>
            <a:avLst/>
            <a:gdLst>
              <a:gd name="connsiteX0" fmla="*/ 1771650 w 1771650"/>
              <a:gd name="connsiteY0" fmla="*/ 0 h 3067758"/>
              <a:gd name="connsiteX1" fmla="*/ 1771650 w 1771650"/>
              <a:gd name="connsiteY1" fmla="*/ 3067758 h 3067758"/>
              <a:gd name="connsiteX2" fmla="*/ 0 w 1771650"/>
              <a:gd name="connsiteY2" fmla="*/ 3067758 h 3067758"/>
              <a:gd name="connsiteX3" fmla="*/ 0 w 1771650"/>
              <a:gd name="connsiteY3" fmla="*/ 497087 h 3067758"/>
              <a:gd name="connsiteX4" fmla="*/ 7144 w 1771650"/>
              <a:gd name="connsiteY4" fmla="*/ 492324 h 3067758"/>
              <a:gd name="connsiteX5" fmla="*/ 14288 w 1771650"/>
              <a:gd name="connsiteY5" fmla="*/ 487561 h 3067758"/>
              <a:gd name="connsiteX6" fmla="*/ 21431 w 1771650"/>
              <a:gd name="connsiteY6" fmla="*/ 480418 h 3067758"/>
              <a:gd name="connsiteX7" fmla="*/ 23813 w 1771650"/>
              <a:gd name="connsiteY7" fmla="*/ 466130 h 3067758"/>
              <a:gd name="connsiteX8" fmla="*/ 40481 w 1771650"/>
              <a:gd name="connsiteY8" fmla="*/ 468511 h 3067758"/>
              <a:gd name="connsiteX9" fmla="*/ 45244 w 1771650"/>
              <a:gd name="connsiteY9" fmla="*/ 461368 h 3067758"/>
              <a:gd name="connsiteX10" fmla="*/ 52388 w 1771650"/>
              <a:gd name="connsiteY10" fmla="*/ 456605 h 3067758"/>
              <a:gd name="connsiteX11" fmla="*/ 73819 w 1771650"/>
              <a:gd name="connsiteY11" fmla="*/ 454224 h 3067758"/>
              <a:gd name="connsiteX12" fmla="*/ 85725 w 1771650"/>
              <a:gd name="connsiteY12" fmla="*/ 444699 h 3067758"/>
              <a:gd name="connsiteX13" fmla="*/ 92869 w 1771650"/>
              <a:gd name="connsiteY13" fmla="*/ 447080 h 3067758"/>
              <a:gd name="connsiteX14" fmla="*/ 100013 w 1771650"/>
              <a:gd name="connsiteY14" fmla="*/ 442318 h 3067758"/>
              <a:gd name="connsiteX15" fmla="*/ 107156 w 1771650"/>
              <a:gd name="connsiteY15" fmla="*/ 435174 h 3067758"/>
              <a:gd name="connsiteX16" fmla="*/ 114300 w 1771650"/>
              <a:gd name="connsiteY16" fmla="*/ 432793 h 3067758"/>
              <a:gd name="connsiteX17" fmla="*/ 126206 w 1771650"/>
              <a:gd name="connsiteY17" fmla="*/ 435174 h 3067758"/>
              <a:gd name="connsiteX18" fmla="*/ 140494 w 1771650"/>
              <a:gd name="connsiteY18" fmla="*/ 444699 h 3067758"/>
              <a:gd name="connsiteX19" fmla="*/ 188119 w 1771650"/>
              <a:gd name="connsiteY19" fmla="*/ 447080 h 3067758"/>
              <a:gd name="connsiteX20" fmla="*/ 207169 w 1771650"/>
              <a:gd name="connsiteY20" fmla="*/ 463749 h 3067758"/>
              <a:gd name="connsiteX21" fmla="*/ 242888 w 1771650"/>
              <a:gd name="connsiteY21" fmla="*/ 454224 h 3067758"/>
              <a:gd name="connsiteX22" fmla="*/ 247650 w 1771650"/>
              <a:gd name="connsiteY22" fmla="*/ 447080 h 3067758"/>
              <a:gd name="connsiteX23" fmla="*/ 271463 w 1771650"/>
              <a:gd name="connsiteY23" fmla="*/ 439936 h 3067758"/>
              <a:gd name="connsiteX24" fmla="*/ 278606 w 1771650"/>
              <a:gd name="connsiteY24" fmla="*/ 432793 h 3067758"/>
              <a:gd name="connsiteX25" fmla="*/ 288131 w 1771650"/>
              <a:gd name="connsiteY25" fmla="*/ 442318 h 3067758"/>
              <a:gd name="connsiteX26" fmla="*/ 295275 w 1771650"/>
              <a:gd name="connsiteY26" fmla="*/ 449461 h 3067758"/>
              <a:gd name="connsiteX27" fmla="*/ 307181 w 1771650"/>
              <a:gd name="connsiteY27" fmla="*/ 447080 h 3067758"/>
              <a:gd name="connsiteX28" fmla="*/ 314325 w 1771650"/>
              <a:gd name="connsiteY28" fmla="*/ 444699 h 3067758"/>
              <a:gd name="connsiteX29" fmla="*/ 330994 w 1771650"/>
              <a:gd name="connsiteY29" fmla="*/ 442318 h 3067758"/>
              <a:gd name="connsiteX30" fmla="*/ 342900 w 1771650"/>
              <a:gd name="connsiteY30" fmla="*/ 439936 h 3067758"/>
              <a:gd name="connsiteX31" fmla="*/ 357188 w 1771650"/>
              <a:gd name="connsiteY31" fmla="*/ 435174 h 3067758"/>
              <a:gd name="connsiteX32" fmla="*/ 364331 w 1771650"/>
              <a:gd name="connsiteY32" fmla="*/ 418505 h 3067758"/>
              <a:gd name="connsiteX33" fmla="*/ 371475 w 1771650"/>
              <a:gd name="connsiteY33" fmla="*/ 416124 h 3067758"/>
              <a:gd name="connsiteX34" fmla="*/ 390525 w 1771650"/>
              <a:gd name="connsiteY34" fmla="*/ 418505 h 3067758"/>
              <a:gd name="connsiteX35" fmla="*/ 402431 w 1771650"/>
              <a:gd name="connsiteY35" fmla="*/ 420886 h 3067758"/>
              <a:gd name="connsiteX36" fmla="*/ 433388 w 1771650"/>
              <a:gd name="connsiteY36" fmla="*/ 425649 h 3067758"/>
              <a:gd name="connsiteX37" fmla="*/ 450056 w 1771650"/>
              <a:gd name="connsiteY37" fmla="*/ 423268 h 3067758"/>
              <a:gd name="connsiteX38" fmla="*/ 454819 w 1771650"/>
              <a:gd name="connsiteY38" fmla="*/ 416124 h 3067758"/>
              <a:gd name="connsiteX39" fmla="*/ 514350 w 1771650"/>
              <a:gd name="connsiteY39" fmla="*/ 413743 h 3067758"/>
              <a:gd name="connsiteX40" fmla="*/ 521494 w 1771650"/>
              <a:gd name="connsiteY40" fmla="*/ 406599 h 3067758"/>
              <a:gd name="connsiteX41" fmla="*/ 531019 w 1771650"/>
              <a:gd name="connsiteY41" fmla="*/ 392311 h 3067758"/>
              <a:gd name="connsiteX42" fmla="*/ 540544 w 1771650"/>
              <a:gd name="connsiteY42" fmla="*/ 375643 h 3067758"/>
              <a:gd name="connsiteX43" fmla="*/ 557213 w 1771650"/>
              <a:gd name="connsiteY43" fmla="*/ 378024 h 3067758"/>
              <a:gd name="connsiteX44" fmla="*/ 566738 w 1771650"/>
              <a:gd name="connsiteY44" fmla="*/ 382786 h 3067758"/>
              <a:gd name="connsiteX45" fmla="*/ 576263 w 1771650"/>
              <a:gd name="connsiteY45" fmla="*/ 380405 h 3067758"/>
              <a:gd name="connsiteX46" fmla="*/ 588169 w 1771650"/>
              <a:gd name="connsiteY46" fmla="*/ 366118 h 3067758"/>
              <a:gd name="connsiteX47" fmla="*/ 597694 w 1771650"/>
              <a:gd name="connsiteY47" fmla="*/ 351830 h 3067758"/>
              <a:gd name="connsiteX48" fmla="*/ 616744 w 1771650"/>
              <a:gd name="connsiteY48" fmla="*/ 339924 h 3067758"/>
              <a:gd name="connsiteX49" fmla="*/ 635794 w 1771650"/>
              <a:gd name="connsiteY49" fmla="*/ 330399 h 3067758"/>
              <a:gd name="connsiteX50" fmla="*/ 654844 w 1771650"/>
              <a:gd name="connsiteY50" fmla="*/ 325636 h 3067758"/>
              <a:gd name="connsiteX51" fmla="*/ 671513 w 1771650"/>
              <a:gd name="connsiteY51" fmla="*/ 318493 h 3067758"/>
              <a:gd name="connsiteX52" fmla="*/ 685800 w 1771650"/>
              <a:gd name="connsiteY52" fmla="*/ 308968 h 3067758"/>
              <a:gd name="connsiteX53" fmla="*/ 692944 w 1771650"/>
              <a:gd name="connsiteY53" fmla="*/ 304205 h 3067758"/>
              <a:gd name="connsiteX54" fmla="*/ 709613 w 1771650"/>
              <a:gd name="connsiteY54" fmla="*/ 282774 h 3067758"/>
              <a:gd name="connsiteX55" fmla="*/ 747713 w 1771650"/>
              <a:gd name="connsiteY55" fmla="*/ 275630 h 3067758"/>
              <a:gd name="connsiteX56" fmla="*/ 759619 w 1771650"/>
              <a:gd name="connsiteY56" fmla="*/ 273249 h 3067758"/>
              <a:gd name="connsiteX57" fmla="*/ 764381 w 1771650"/>
              <a:gd name="connsiteY57" fmla="*/ 266105 h 3067758"/>
              <a:gd name="connsiteX58" fmla="*/ 769144 w 1771650"/>
              <a:gd name="connsiteY58" fmla="*/ 251818 h 3067758"/>
              <a:gd name="connsiteX59" fmla="*/ 776288 w 1771650"/>
              <a:gd name="connsiteY59" fmla="*/ 249436 h 3067758"/>
              <a:gd name="connsiteX60" fmla="*/ 790575 w 1771650"/>
              <a:gd name="connsiteY60" fmla="*/ 256580 h 3067758"/>
              <a:gd name="connsiteX61" fmla="*/ 797719 w 1771650"/>
              <a:gd name="connsiteY61" fmla="*/ 258961 h 3067758"/>
              <a:gd name="connsiteX62" fmla="*/ 812006 w 1771650"/>
              <a:gd name="connsiteY62" fmla="*/ 256580 h 3067758"/>
              <a:gd name="connsiteX63" fmla="*/ 816769 w 1771650"/>
              <a:gd name="connsiteY63" fmla="*/ 249436 h 3067758"/>
              <a:gd name="connsiteX64" fmla="*/ 823913 w 1771650"/>
              <a:gd name="connsiteY64" fmla="*/ 242293 h 3067758"/>
              <a:gd name="connsiteX65" fmla="*/ 826294 w 1771650"/>
              <a:gd name="connsiteY65" fmla="*/ 235149 h 3067758"/>
              <a:gd name="connsiteX66" fmla="*/ 840581 w 1771650"/>
              <a:gd name="connsiteY66" fmla="*/ 228005 h 3067758"/>
              <a:gd name="connsiteX67" fmla="*/ 859631 w 1771650"/>
              <a:gd name="connsiteY67" fmla="*/ 232768 h 3067758"/>
              <a:gd name="connsiteX68" fmla="*/ 866775 w 1771650"/>
              <a:gd name="connsiteY68" fmla="*/ 237530 h 3067758"/>
              <a:gd name="connsiteX69" fmla="*/ 873919 w 1771650"/>
              <a:gd name="connsiteY69" fmla="*/ 235149 h 3067758"/>
              <a:gd name="connsiteX70" fmla="*/ 881063 w 1771650"/>
              <a:gd name="connsiteY70" fmla="*/ 220861 h 3067758"/>
              <a:gd name="connsiteX71" fmla="*/ 885825 w 1771650"/>
              <a:gd name="connsiteY71" fmla="*/ 213718 h 3067758"/>
              <a:gd name="connsiteX72" fmla="*/ 897731 w 1771650"/>
              <a:gd name="connsiteY72" fmla="*/ 189905 h 3067758"/>
              <a:gd name="connsiteX73" fmla="*/ 904875 w 1771650"/>
              <a:gd name="connsiteY73" fmla="*/ 173236 h 3067758"/>
              <a:gd name="connsiteX74" fmla="*/ 907256 w 1771650"/>
              <a:gd name="connsiteY74" fmla="*/ 166093 h 3067758"/>
              <a:gd name="connsiteX75" fmla="*/ 928688 w 1771650"/>
              <a:gd name="connsiteY75" fmla="*/ 156568 h 3067758"/>
              <a:gd name="connsiteX76" fmla="*/ 935831 w 1771650"/>
              <a:gd name="connsiteY76" fmla="*/ 154186 h 3067758"/>
              <a:gd name="connsiteX77" fmla="*/ 947738 w 1771650"/>
              <a:gd name="connsiteY77" fmla="*/ 151805 h 3067758"/>
              <a:gd name="connsiteX78" fmla="*/ 962025 w 1771650"/>
              <a:gd name="connsiteY78" fmla="*/ 147043 h 3067758"/>
              <a:gd name="connsiteX79" fmla="*/ 1014413 w 1771650"/>
              <a:gd name="connsiteY79" fmla="*/ 144661 h 3067758"/>
              <a:gd name="connsiteX80" fmla="*/ 1047750 w 1771650"/>
              <a:gd name="connsiteY80" fmla="*/ 142280 h 3067758"/>
              <a:gd name="connsiteX81" fmla="*/ 1062038 w 1771650"/>
              <a:gd name="connsiteY81" fmla="*/ 135136 h 3067758"/>
              <a:gd name="connsiteX82" fmla="*/ 1078706 w 1771650"/>
              <a:gd name="connsiteY82" fmla="*/ 130374 h 3067758"/>
              <a:gd name="connsiteX83" fmla="*/ 1085850 w 1771650"/>
              <a:gd name="connsiteY83" fmla="*/ 125611 h 3067758"/>
              <a:gd name="connsiteX84" fmla="*/ 1097756 w 1771650"/>
              <a:gd name="connsiteY84" fmla="*/ 123230 h 3067758"/>
              <a:gd name="connsiteX85" fmla="*/ 1114425 w 1771650"/>
              <a:gd name="connsiteY85" fmla="*/ 118468 h 3067758"/>
              <a:gd name="connsiteX86" fmla="*/ 1131094 w 1771650"/>
              <a:gd name="connsiteY86" fmla="*/ 108943 h 3067758"/>
              <a:gd name="connsiteX87" fmla="*/ 1185863 w 1771650"/>
              <a:gd name="connsiteY87" fmla="*/ 116086 h 3067758"/>
              <a:gd name="connsiteX88" fmla="*/ 1207294 w 1771650"/>
              <a:gd name="connsiteY88" fmla="*/ 123230 h 3067758"/>
              <a:gd name="connsiteX89" fmla="*/ 1214438 w 1771650"/>
              <a:gd name="connsiteY89" fmla="*/ 125611 h 3067758"/>
              <a:gd name="connsiteX90" fmla="*/ 1223963 w 1771650"/>
              <a:gd name="connsiteY90" fmla="*/ 127993 h 3067758"/>
              <a:gd name="connsiteX91" fmla="*/ 1238250 w 1771650"/>
              <a:gd name="connsiteY91" fmla="*/ 132755 h 3067758"/>
              <a:gd name="connsiteX92" fmla="*/ 1273969 w 1771650"/>
              <a:gd name="connsiteY92" fmla="*/ 137518 h 3067758"/>
              <a:gd name="connsiteX93" fmla="*/ 1297781 w 1771650"/>
              <a:gd name="connsiteY93" fmla="*/ 132755 h 3067758"/>
              <a:gd name="connsiteX94" fmla="*/ 1312069 w 1771650"/>
              <a:gd name="connsiteY94" fmla="*/ 123230 h 3067758"/>
              <a:gd name="connsiteX95" fmla="*/ 1326356 w 1771650"/>
              <a:gd name="connsiteY95" fmla="*/ 118468 h 3067758"/>
              <a:gd name="connsiteX96" fmla="*/ 1333500 w 1771650"/>
              <a:gd name="connsiteY96" fmla="*/ 116086 h 3067758"/>
              <a:gd name="connsiteX97" fmla="*/ 1364456 w 1771650"/>
              <a:gd name="connsiteY97" fmla="*/ 118468 h 3067758"/>
              <a:gd name="connsiteX98" fmla="*/ 1388269 w 1771650"/>
              <a:gd name="connsiteY98" fmla="*/ 116086 h 3067758"/>
              <a:gd name="connsiteX99" fmla="*/ 1395413 w 1771650"/>
              <a:gd name="connsiteY99" fmla="*/ 113705 h 3067758"/>
              <a:gd name="connsiteX100" fmla="*/ 1404938 w 1771650"/>
              <a:gd name="connsiteY100" fmla="*/ 111324 h 3067758"/>
              <a:gd name="connsiteX101" fmla="*/ 1412081 w 1771650"/>
              <a:gd name="connsiteY101" fmla="*/ 106561 h 3067758"/>
              <a:gd name="connsiteX102" fmla="*/ 1428750 w 1771650"/>
              <a:gd name="connsiteY102" fmla="*/ 108943 h 3067758"/>
              <a:gd name="connsiteX103" fmla="*/ 1438275 w 1771650"/>
              <a:gd name="connsiteY103" fmla="*/ 106561 h 3067758"/>
              <a:gd name="connsiteX104" fmla="*/ 1443038 w 1771650"/>
              <a:gd name="connsiteY104" fmla="*/ 99418 h 3067758"/>
              <a:gd name="connsiteX105" fmla="*/ 1493044 w 1771650"/>
              <a:gd name="connsiteY105" fmla="*/ 92274 h 3067758"/>
              <a:gd name="connsiteX106" fmla="*/ 1516856 w 1771650"/>
              <a:gd name="connsiteY106" fmla="*/ 80368 h 3067758"/>
              <a:gd name="connsiteX107" fmla="*/ 1533525 w 1771650"/>
              <a:gd name="connsiteY107" fmla="*/ 73224 h 3067758"/>
              <a:gd name="connsiteX108" fmla="*/ 1550194 w 1771650"/>
              <a:gd name="connsiteY108" fmla="*/ 61318 h 3067758"/>
              <a:gd name="connsiteX109" fmla="*/ 1552575 w 1771650"/>
              <a:gd name="connsiteY109" fmla="*/ 54174 h 3067758"/>
              <a:gd name="connsiteX110" fmla="*/ 1595438 w 1771650"/>
              <a:gd name="connsiteY110" fmla="*/ 47030 h 3067758"/>
              <a:gd name="connsiteX111" fmla="*/ 1609725 w 1771650"/>
              <a:gd name="connsiteY111" fmla="*/ 35124 h 3067758"/>
              <a:gd name="connsiteX112" fmla="*/ 1624013 w 1771650"/>
              <a:gd name="connsiteY112" fmla="*/ 44649 h 3067758"/>
              <a:gd name="connsiteX113" fmla="*/ 1635919 w 1771650"/>
              <a:gd name="connsiteY113" fmla="*/ 35124 h 3067758"/>
              <a:gd name="connsiteX114" fmla="*/ 1643063 w 1771650"/>
              <a:gd name="connsiteY114" fmla="*/ 37505 h 3067758"/>
              <a:gd name="connsiteX115" fmla="*/ 1650206 w 1771650"/>
              <a:gd name="connsiteY115" fmla="*/ 30361 h 3067758"/>
              <a:gd name="connsiteX116" fmla="*/ 1662113 w 1771650"/>
              <a:gd name="connsiteY116" fmla="*/ 13693 h 3067758"/>
              <a:gd name="connsiteX117" fmla="*/ 1669256 w 1771650"/>
              <a:gd name="connsiteY117" fmla="*/ 20836 h 3067758"/>
              <a:gd name="connsiteX118" fmla="*/ 1674019 w 1771650"/>
              <a:gd name="connsiteY118" fmla="*/ 27980 h 3067758"/>
              <a:gd name="connsiteX119" fmla="*/ 1681163 w 1771650"/>
              <a:gd name="connsiteY119" fmla="*/ 25599 h 3067758"/>
              <a:gd name="connsiteX120" fmla="*/ 1688306 w 1771650"/>
              <a:gd name="connsiteY120" fmla="*/ 18455 h 3067758"/>
              <a:gd name="connsiteX121" fmla="*/ 1697831 w 1771650"/>
              <a:gd name="connsiteY121" fmla="*/ 4168 h 3067758"/>
              <a:gd name="connsiteX122" fmla="*/ 1704975 w 1771650"/>
              <a:gd name="connsiteY122" fmla="*/ 1786 h 3067758"/>
              <a:gd name="connsiteX123" fmla="*/ 1712119 w 1771650"/>
              <a:gd name="connsiteY123" fmla="*/ 6549 h 3067758"/>
              <a:gd name="connsiteX124" fmla="*/ 1719263 w 1771650"/>
              <a:gd name="connsiteY124" fmla="*/ 16074 h 3067758"/>
              <a:gd name="connsiteX125" fmla="*/ 1738313 w 1771650"/>
              <a:gd name="connsiteY125" fmla="*/ 11311 h 3067758"/>
              <a:gd name="connsiteX126" fmla="*/ 1745456 w 1771650"/>
              <a:gd name="connsiteY126" fmla="*/ 6549 h 306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771650" h="3067758">
                <a:moveTo>
                  <a:pt x="1771650" y="0"/>
                </a:moveTo>
                <a:lnTo>
                  <a:pt x="1771650" y="3067758"/>
                </a:lnTo>
                <a:lnTo>
                  <a:pt x="0" y="3067758"/>
                </a:lnTo>
                <a:lnTo>
                  <a:pt x="0" y="497087"/>
                </a:lnTo>
                <a:lnTo>
                  <a:pt x="7144" y="492324"/>
                </a:lnTo>
                <a:cubicBezTo>
                  <a:pt x="9525" y="490736"/>
                  <a:pt x="12264" y="489585"/>
                  <a:pt x="14288" y="487561"/>
                </a:cubicBezTo>
                <a:lnTo>
                  <a:pt x="21431" y="480418"/>
                </a:lnTo>
                <a:cubicBezTo>
                  <a:pt x="22225" y="475655"/>
                  <a:pt x="19719" y="468689"/>
                  <a:pt x="23813" y="466130"/>
                </a:cubicBezTo>
                <a:cubicBezTo>
                  <a:pt x="28572" y="463155"/>
                  <a:pt x="35002" y="469728"/>
                  <a:pt x="40481" y="468511"/>
                </a:cubicBezTo>
                <a:cubicBezTo>
                  <a:pt x="43275" y="467890"/>
                  <a:pt x="43220" y="463392"/>
                  <a:pt x="45244" y="461368"/>
                </a:cubicBezTo>
                <a:cubicBezTo>
                  <a:pt x="47268" y="459344"/>
                  <a:pt x="49611" y="457299"/>
                  <a:pt x="52388" y="456605"/>
                </a:cubicBezTo>
                <a:cubicBezTo>
                  <a:pt x="59361" y="454862"/>
                  <a:pt x="66675" y="455018"/>
                  <a:pt x="73819" y="454224"/>
                </a:cubicBezTo>
                <a:cubicBezTo>
                  <a:pt x="77476" y="448738"/>
                  <a:pt x="78056" y="444699"/>
                  <a:pt x="85725" y="444699"/>
                </a:cubicBezTo>
                <a:cubicBezTo>
                  <a:pt x="88235" y="444699"/>
                  <a:pt x="90488" y="446286"/>
                  <a:pt x="92869" y="447080"/>
                </a:cubicBezTo>
                <a:cubicBezTo>
                  <a:pt x="95250" y="445493"/>
                  <a:pt x="97814" y="444150"/>
                  <a:pt x="100013" y="442318"/>
                </a:cubicBezTo>
                <a:cubicBezTo>
                  <a:pt x="102600" y="440162"/>
                  <a:pt x="104354" y="437042"/>
                  <a:pt x="107156" y="435174"/>
                </a:cubicBezTo>
                <a:cubicBezTo>
                  <a:pt x="109245" y="433782"/>
                  <a:pt x="111919" y="433587"/>
                  <a:pt x="114300" y="432793"/>
                </a:cubicBezTo>
                <a:cubicBezTo>
                  <a:pt x="118269" y="433587"/>
                  <a:pt x="122522" y="433499"/>
                  <a:pt x="126206" y="435174"/>
                </a:cubicBezTo>
                <a:cubicBezTo>
                  <a:pt x="131417" y="437543"/>
                  <a:pt x="134777" y="444413"/>
                  <a:pt x="140494" y="444699"/>
                </a:cubicBezTo>
                <a:lnTo>
                  <a:pt x="188119" y="447080"/>
                </a:lnTo>
                <a:cubicBezTo>
                  <a:pt x="199459" y="464091"/>
                  <a:pt x="192091" y="459980"/>
                  <a:pt x="207169" y="463749"/>
                </a:cubicBezTo>
                <a:cubicBezTo>
                  <a:pt x="238179" y="455996"/>
                  <a:pt x="226430" y="459709"/>
                  <a:pt x="242888" y="454224"/>
                </a:cubicBezTo>
                <a:cubicBezTo>
                  <a:pt x="244475" y="451843"/>
                  <a:pt x="245626" y="449104"/>
                  <a:pt x="247650" y="447080"/>
                </a:cubicBezTo>
                <a:cubicBezTo>
                  <a:pt x="254868" y="439862"/>
                  <a:pt x="260975" y="441435"/>
                  <a:pt x="271463" y="439936"/>
                </a:cubicBezTo>
                <a:cubicBezTo>
                  <a:pt x="273844" y="437555"/>
                  <a:pt x="275412" y="433858"/>
                  <a:pt x="278606" y="432793"/>
                </a:cubicBezTo>
                <a:cubicBezTo>
                  <a:pt x="287266" y="429906"/>
                  <a:pt x="285821" y="438854"/>
                  <a:pt x="288131" y="442318"/>
                </a:cubicBezTo>
                <a:cubicBezTo>
                  <a:pt x="289999" y="445120"/>
                  <a:pt x="292894" y="447080"/>
                  <a:pt x="295275" y="449461"/>
                </a:cubicBezTo>
                <a:cubicBezTo>
                  <a:pt x="299244" y="448667"/>
                  <a:pt x="303255" y="448062"/>
                  <a:pt x="307181" y="447080"/>
                </a:cubicBezTo>
                <a:cubicBezTo>
                  <a:pt x="309616" y="446471"/>
                  <a:pt x="311864" y="445191"/>
                  <a:pt x="314325" y="444699"/>
                </a:cubicBezTo>
                <a:cubicBezTo>
                  <a:pt x="319829" y="443598"/>
                  <a:pt x="325458" y="443241"/>
                  <a:pt x="330994" y="442318"/>
                </a:cubicBezTo>
                <a:cubicBezTo>
                  <a:pt x="334986" y="441653"/>
                  <a:pt x="338995" y="441001"/>
                  <a:pt x="342900" y="439936"/>
                </a:cubicBezTo>
                <a:cubicBezTo>
                  <a:pt x="347743" y="438615"/>
                  <a:pt x="357188" y="435174"/>
                  <a:pt x="357188" y="435174"/>
                </a:cubicBezTo>
                <a:cubicBezTo>
                  <a:pt x="358618" y="429455"/>
                  <a:pt x="359193" y="422616"/>
                  <a:pt x="364331" y="418505"/>
                </a:cubicBezTo>
                <a:cubicBezTo>
                  <a:pt x="366291" y="416937"/>
                  <a:pt x="369094" y="416918"/>
                  <a:pt x="371475" y="416124"/>
                </a:cubicBezTo>
                <a:cubicBezTo>
                  <a:pt x="377825" y="416918"/>
                  <a:pt x="384200" y="417532"/>
                  <a:pt x="390525" y="418505"/>
                </a:cubicBezTo>
                <a:cubicBezTo>
                  <a:pt x="394525" y="419120"/>
                  <a:pt x="398431" y="420271"/>
                  <a:pt x="402431" y="420886"/>
                </a:cubicBezTo>
                <a:cubicBezTo>
                  <a:pt x="439919" y="426654"/>
                  <a:pt x="406084" y="420189"/>
                  <a:pt x="433388" y="425649"/>
                </a:cubicBezTo>
                <a:cubicBezTo>
                  <a:pt x="438944" y="424855"/>
                  <a:pt x="444927" y="425547"/>
                  <a:pt x="450056" y="423268"/>
                </a:cubicBezTo>
                <a:cubicBezTo>
                  <a:pt x="452671" y="422106"/>
                  <a:pt x="451988" y="416543"/>
                  <a:pt x="454819" y="416124"/>
                </a:cubicBezTo>
                <a:cubicBezTo>
                  <a:pt x="474464" y="413214"/>
                  <a:pt x="494506" y="414537"/>
                  <a:pt x="514350" y="413743"/>
                </a:cubicBezTo>
                <a:cubicBezTo>
                  <a:pt x="516731" y="411362"/>
                  <a:pt x="519426" y="409257"/>
                  <a:pt x="521494" y="406599"/>
                </a:cubicBezTo>
                <a:cubicBezTo>
                  <a:pt x="525008" y="402081"/>
                  <a:pt x="527844" y="397074"/>
                  <a:pt x="531019" y="392311"/>
                </a:cubicBezTo>
                <a:cubicBezTo>
                  <a:pt x="537751" y="382213"/>
                  <a:pt x="534501" y="387729"/>
                  <a:pt x="540544" y="375643"/>
                </a:cubicBezTo>
                <a:cubicBezTo>
                  <a:pt x="546100" y="376437"/>
                  <a:pt x="551798" y="376547"/>
                  <a:pt x="557213" y="378024"/>
                </a:cubicBezTo>
                <a:cubicBezTo>
                  <a:pt x="560638" y="378958"/>
                  <a:pt x="563216" y="382346"/>
                  <a:pt x="566738" y="382786"/>
                </a:cubicBezTo>
                <a:cubicBezTo>
                  <a:pt x="569985" y="383192"/>
                  <a:pt x="573088" y="381199"/>
                  <a:pt x="576263" y="380405"/>
                </a:cubicBezTo>
                <a:cubicBezTo>
                  <a:pt x="593273" y="354886"/>
                  <a:pt x="566787" y="393609"/>
                  <a:pt x="588169" y="366118"/>
                </a:cubicBezTo>
                <a:cubicBezTo>
                  <a:pt x="591683" y="361600"/>
                  <a:pt x="593115" y="355264"/>
                  <a:pt x="597694" y="351830"/>
                </a:cubicBezTo>
                <a:cubicBezTo>
                  <a:pt x="615909" y="338169"/>
                  <a:pt x="598437" y="350385"/>
                  <a:pt x="616744" y="339924"/>
                </a:cubicBezTo>
                <a:cubicBezTo>
                  <a:pt x="627609" y="333716"/>
                  <a:pt x="620985" y="334841"/>
                  <a:pt x="635794" y="330399"/>
                </a:cubicBezTo>
                <a:cubicBezTo>
                  <a:pt x="642597" y="328358"/>
                  <a:pt x="648553" y="328782"/>
                  <a:pt x="654844" y="325636"/>
                </a:cubicBezTo>
                <a:cubicBezTo>
                  <a:pt x="671285" y="317416"/>
                  <a:pt x="651694" y="323447"/>
                  <a:pt x="671513" y="318493"/>
                </a:cubicBezTo>
                <a:lnTo>
                  <a:pt x="685800" y="308968"/>
                </a:lnTo>
                <a:lnTo>
                  <a:pt x="692944" y="304205"/>
                </a:lnTo>
                <a:cubicBezTo>
                  <a:pt x="695386" y="300542"/>
                  <a:pt x="703688" y="286066"/>
                  <a:pt x="709613" y="282774"/>
                </a:cubicBezTo>
                <a:cubicBezTo>
                  <a:pt x="720808" y="276554"/>
                  <a:pt x="735844" y="276817"/>
                  <a:pt x="747713" y="275630"/>
                </a:cubicBezTo>
                <a:cubicBezTo>
                  <a:pt x="751682" y="274836"/>
                  <a:pt x="756105" y="275257"/>
                  <a:pt x="759619" y="273249"/>
                </a:cubicBezTo>
                <a:cubicBezTo>
                  <a:pt x="762104" y="271829"/>
                  <a:pt x="763219" y="268720"/>
                  <a:pt x="764381" y="266105"/>
                </a:cubicBezTo>
                <a:cubicBezTo>
                  <a:pt x="766420" y="261518"/>
                  <a:pt x="764382" y="253406"/>
                  <a:pt x="769144" y="251818"/>
                </a:cubicBezTo>
                <a:lnTo>
                  <a:pt x="776288" y="249436"/>
                </a:lnTo>
                <a:cubicBezTo>
                  <a:pt x="794252" y="255426"/>
                  <a:pt x="772100" y="247344"/>
                  <a:pt x="790575" y="256580"/>
                </a:cubicBezTo>
                <a:cubicBezTo>
                  <a:pt x="792820" y="257702"/>
                  <a:pt x="795338" y="258167"/>
                  <a:pt x="797719" y="258961"/>
                </a:cubicBezTo>
                <a:cubicBezTo>
                  <a:pt x="802481" y="258167"/>
                  <a:pt x="807688" y="258739"/>
                  <a:pt x="812006" y="256580"/>
                </a:cubicBezTo>
                <a:cubicBezTo>
                  <a:pt x="814566" y="255300"/>
                  <a:pt x="814937" y="251635"/>
                  <a:pt x="816769" y="249436"/>
                </a:cubicBezTo>
                <a:cubicBezTo>
                  <a:pt x="818925" y="246849"/>
                  <a:pt x="821532" y="244674"/>
                  <a:pt x="823913" y="242293"/>
                </a:cubicBezTo>
                <a:cubicBezTo>
                  <a:pt x="824707" y="239912"/>
                  <a:pt x="824726" y="237109"/>
                  <a:pt x="826294" y="235149"/>
                </a:cubicBezTo>
                <a:cubicBezTo>
                  <a:pt x="829651" y="230952"/>
                  <a:pt x="835875" y="229574"/>
                  <a:pt x="840581" y="228005"/>
                </a:cubicBezTo>
                <a:cubicBezTo>
                  <a:pt x="845118" y="228912"/>
                  <a:pt x="854745" y="230325"/>
                  <a:pt x="859631" y="232768"/>
                </a:cubicBezTo>
                <a:cubicBezTo>
                  <a:pt x="862191" y="234048"/>
                  <a:pt x="864394" y="235943"/>
                  <a:pt x="866775" y="237530"/>
                </a:cubicBezTo>
                <a:cubicBezTo>
                  <a:pt x="869156" y="236736"/>
                  <a:pt x="871959" y="236717"/>
                  <a:pt x="873919" y="235149"/>
                </a:cubicBezTo>
                <a:cubicBezTo>
                  <a:pt x="879603" y="230602"/>
                  <a:pt x="878188" y="226610"/>
                  <a:pt x="881063" y="220861"/>
                </a:cubicBezTo>
                <a:cubicBezTo>
                  <a:pt x="882343" y="218302"/>
                  <a:pt x="884238" y="216099"/>
                  <a:pt x="885825" y="213718"/>
                </a:cubicBezTo>
                <a:cubicBezTo>
                  <a:pt x="891843" y="195665"/>
                  <a:pt x="887576" y="203446"/>
                  <a:pt x="897731" y="189905"/>
                </a:cubicBezTo>
                <a:cubicBezTo>
                  <a:pt x="903319" y="173145"/>
                  <a:pt x="896045" y="193842"/>
                  <a:pt x="904875" y="173236"/>
                </a:cubicBezTo>
                <a:cubicBezTo>
                  <a:pt x="905864" y="170929"/>
                  <a:pt x="905688" y="168053"/>
                  <a:pt x="907256" y="166093"/>
                </a:cubicBezTo>
                <a:cubicBezTo>
                  <a:pt x="911374" y="160946"/>
                  <a:pt x="924319" y="158024"/>
                  <a:pt x="928688" y="156568"/>
                </a:cubicBezTo>
                <a:cubicBezTo>
                  <a:pt x="931069" y="155774"/>
                  <a:pt x="933370" y="154678"/>
                  <a:pt x="935831" y="154186"/>
                </a:cubicBezTo>
                <a:cubicBezTo>
                  <a:pt x="939800" y="153392"/>
                  <a:pt x="943833" y="152870"/>
                  <a:pt x="947738" y="151805"/>
                </a:cubicBezTo>
                <a:cubicBezTo>
                  <a:pt x="952581" y="150484"/>
                  <a:pt x="962025" y="147043"/>
                  <a:pt x="962025" y="147043"/>
                </a:cubicBezTo>
                <a:cubicBezTo>
                  <a:pt x="982454" y="133423"/>
                  <a:pt x="962514" y="144661"/>
                  <a:pt x="1014413" y="144661"/>
                </a:cubicBezTo>
                <a:cubicBezTo>
                  <a:pt x="1025554" y="144661"/>
                  <a:pt x="1036638" y="143074"/>
                  <a:pt x="1047750" y="142280"/>
                </a:cubicBezTo>
                <a:cubicBezTo>
                  <a:pt x="1065703" y="136297"/>
                  <a:pt x="1043577" y="144367"/>
                  <a:pt x="1062038" y="135136"/>
                </a:cubicBezTo>
                <a:cubicBezTo>
                  <a:pt x="1065454" y="133428"/>
                  <a:pt x="1075654" y="131137"/>
                  <a:pt x="1078706" y="130374"/>
                </a:cubicBezTo>
                <a:cubicBezTo>
                  <a:pt x="1081087" y="128786"/>
                  <a:pt x="1083170" y="126616"/>
                  <a:pt x="1085850" y="125611"/>
                </a:cubicBezTo>
                <a:cubicBezTo>
                  <a:pt x="1089640" y="124190"/>
                  <a:pt x="1093805" y="124108"/>
                  <a:pt x="1097756" y="123230"/>
                </a:cubicBezTo>
                <a:cubicBezTo>
                  <a:pt x="1106726" y="121237"/>
                  <a:pt x="1106470" y="121119"/>
                  <a:pt x="1114425" y="118468"/>
                </a:cubicBezTo>
                <a:cubicBezTo>
                  <a:pt x="1119912" y="112981"/>
                  <a:pt x="1122161" y="108281"/>
                  <a:pt x="1131094" y="108943"/>
                </a:cubicBezTo>
                <a:cubicBezTo>
                  <a:pt x="1149455" y="110303"/>
                  <a:pt x="1185863" y="116086"/>
                  <a:pt x="1185863" y="116086"/>
                </a:cubicBezTo>
                <a:lnTo>
                  <a:pt x="1207294" y="123230"/>
                </a:lnTo>
                <a:cubicBezTo>
                  <a:pt x="1209675" y="124024"/>
                  <a:pt x="1212003" y="125002"/>
                  <a:pt x="1214438" y="125611"/>
                </a:cubicBezTo>
                <a:cubicBezTo>
                  <a:pt x="1217613" y="126405"/>
                  <a:pt x="1220828" y="127053"/>
                  <a:pt x="1223963" y="127993"/>
                </a:cubicBezTo>
                <a:cubicBezTo>
                  <a:pt x="1228771" y="129436"/>
                  <a:pt x="1233298" y="131930"/>
                  <a:pt x="1238250" y="132755"/>
                </a:cubicBezTo>
                <a:cubicBezTo>
                  <a:pt x="1259628" y="136317"/>
                  <a:pt x="1247739" y="134603"/>
                  <a:pt x="1273969" y="137518"/>
                </a:cubicBezTo>
                <a:cubicBezTo>
                  <a:pt x="1278108" y="136927"/>
                  <a:pt x="1292027" y="135951"/>
                  <a:pt x="1297781" y="132755"/>
                </a:cubicBezTo>
                <a:cubicBezTo>
                  <a:pt x="1302785" y="129975"/>
                  <a:pt x="1306639" y="125040"/>
                  <a:pt x="1312069" y="123230"/>
                </a:cubicBezTo>
                <a:lnTo>
                  <a:pt x="1326356" y="118468"/>
                </a:lnTo>
                <a:lnTo>
                  <a:pt x="1333500" y="116086"/>
                </a:lnTo>
                <a:cubicBezTo>
                  <a:pt x="1343819" y="116880"/>
                  <a:pt x="1354107" y="118468"/>
                  <a:pt x="1364456" y="118468"/>
                </a:cubicBezTo>
                <a:cubicBezTo>
                  <a:pt x="1372433" y="118468"/>
                  <a:pt x="1380384" y="117299"/>
                  <a:pt x="1388269" y="116086"/>
                </a:cubicBezTo>
                <a:cubicBezTo>
                  <a:pt x="1390750" y="115704"/>
                  <a:pt x="1392999" y="114395"/>
                  <a:pt x="1395413" y="113705"/>
                </a:cubicBezTo>
                <a:cubicBezTo>
                  <a:pt x="1398560" y="112806"/>
                  <a:pt x="1401763" y="112118"/>
                  <a:pt x="1404938" y="111324"/>
                </a:cubicBezTo>
                <a:cubicBezTo>
                  <a:pt x="1407319" y="109736"/>
                  <a:pt x="1409233" y="106846"/>
                  <a:pt x="1412081" y="106561"/>
                </a:cubicBezTo>
                <a:cubicBezTo>
                  <a:pt x="1417666" y="106003"/>
                  <a:pt x="1423137" y="108943"/>
                  <a:pt x="1428750" y="108943"/>
                </a:cubicBezTo>
                <a:cubicBezTo>
                  <a:pt x="1432023" y="108943"/>
                  <a:pt x="1435100" y="107355"/>
                  <a:pt x="1438275" y="106561"/>
                </a:cubicBezTo>
                <a:cubicBezTo>
                  <a:pt x="1439863" y="104180"/>
                  <a:pt x="1441014" y="101442"/>
                  <a:pt x="1443038" y="99418"/>
                </a:cubicBezTo>
                <a:cubicBezTo>
                  <a:pt x="1455366" y="87090"/>
                  <a:pt x="1480926" y="92947"/>
                  <a:pt x="1493044" y="92274"/>
                </a:cubicBezTo>
                <a:cubicBezTo>
                  <a:pt x="1510054" y="80934"/>
                  <a:pt x="1501778" y="84137"/>
                  <a:pt x="1516856" y="80368"/>
                </a:cubicBezTo>
                <a:cubicBezTo>
                  <a:pt x="1534792" y="68410"/>
                  <a:pt x="1511997" y="82451"/>
                  <a:pt x="1533525" y="73224"/>
                </a:cubicBezTo>
                <a:cubicBezTo>
                  <a:pt x="1536230" y="72065"/>
                  <a:pt x="1549113" y="62128"/>
                  <a:pt x="1550194" y="61318"/>
                </a:cubicBezTo>
                <a:cubicBezTo>
                  <a:pt x="1550988" y="58937"/>
                  <a:pt x="1551007" y="56134"/>
                  <a:pt x="1552575" y="54174"/>
                </a:cubicBezTo>
                <a:cubicBezTo>
                  <a:pt x="1561232" y="43353"/>
                  <a:pt x="1591951" y="47262"/>
                  <a:pt x="1595438" y="47030"/>
                </a:cubicBezTo>
                <a:cubicBezTo>
                  <a:pt x="1596095" y="46373"/>
                  <a:pt x="1607011" y="34521"/>
                  <a:pt x="1609725" y="35124"/>
                </a:cubicBezTo>
                <a:cubicBezTo>
                  <a:pt x="1615313" y="36366"/>
                  <a:pt x="1624013" y="44649"/>
                  <a:pt x="1624013" y="44649"/>
                </a:cubicBezTo>
                <a:cubicBezTo>
                  <a:pt x="1627670" y="39163"/>
                  <a:pt x="1628250" y="35124"/>
                  <a:pt x="1635919" y="35124"/>
                </a:cubicBezTo>
                <a:cubicBezTo>
                  <a:pt x="1638429" y="35124"/>
                  <a:pt x="1640682" y="36711"/>
                  <a:pt x="1643063" y="37505"/>
                </a:cubicBezTo>
                <a:cubicBezTo>
                  <a:pt x="1645444" y="35124"/>
                  <a:pt x="1648571" y="33305"/>
                  <a:pt x="1650206" y="30361"/>
                </a:cubicBezTo>
                <a:cubicBezTo>
                  <a:pt x="1660308" y="12178"/>
                  <a:pt x="1647934" y="18419"/>
                  <a:pt x="1662113" y="13693"/>
                </a:cubicBezTo>
                <a:cubicBezTo>
                  <a:pt x="1664494" y="16074"/>
                  <a:pt x="1667100" y="18249"/>
                  <a:pt x="1669256" y="20836"/>
                </a:cubicBezTo>
                <a:cubicBezTo>
                  <a:pt x="1671088" y="23035"/>
                  <a:pt x="1671362" y="26917"/>
                  <a:pt x="1674019" y="27980"/>
                </a:cubicBezTo>
                <a:cubicBezTo>
                  <a:pt x="1676350" y="28912"/>
                  <a:pt x="1678782" y="26393"/>
                  <a:pt x="1681163" y="25599"/>
                </a:cubicBezTo>
                <a:cubicBezTo>
                  <a:pt x="1683544" y="23218"/>
                  <a:pt x="1686239" y="21113"/>
                  <a:pt x="1688306" y="18455"/>
                </a:cubicBezTo>
                <a:cubicBezTo>
                  <a:pt x="1691820" y="13937"/>
                  <a:pt x="1692401" y="5978"/>
                  <a:pt x="1697831" y="4168"/>
                </a:cubicBezTo>
                <a:lnTo>
                  <a:pt x="1704975" y="1786"/>
                </a:lnTo>
                <a:cubicBezTo>
                  <a:pt x="1707356" y="3374"/>
                  <a:pt x="1710095" y="4525"/>
                  <a:pt x="1712119" y="6549"/>
                </a:cubicBezTo>
                <a:cubicBezTo>
                  <a:pt x="1714925" y="9355"/>
                  <a:pt x="1715547" y="14680"/>
                  <a:pt x="1719263" y="16074"/>
                </a:cubicBezTo>
                <a:cubicBezTo>
                  <a:pt x="1720818" y="16657"/>
                  <a:pt x="1735276" y="12829"/>
                  <a:pt x="1738313" y="11311"/>
                </a:cubicBezTo>
                <a:cubicBezTo>
                  <a:pt x="1740872" y="10031"/>
                  <a:pt x="1742741" y="7454"/>
                  <a:pt x="1745456" y="6549"/>
                </a:cubicBezTo>
                <a:close/>
              </a:path>
            </a:pathLst>
          </a:custGeom>
          <a:gradFill>
            <a:gsLst>
              <a:gs pos="0">
                <a:schemeClr val="accent1">
                  <a:lumMod val="60000"/>
                  <a:lumOff val="40000"/>
                </a:schemeClr>
              </a:gs>
              <a:gs pos="74000">
                <a:schemeClr val="accent1"/>
              </a:gs>
              <a:gs pos="83000">
                <a:schemeClr val="accent1"/>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360000" anchor="ctr"/>
          <a:lstStyle/>
          <a:p>
            <a:pPr eaLnBrk="1" fontAlgn="auto" hangingPunct="1">
              <a:lnSpc>
                <a:spcPct val="130000"/>
              </a:lnSpc>
              <a:spcBef>
                <a:spcPts val="0"/>
              </a:spcBef>
              <a:spcAft>
                <a:spcPts val="0"/>
              </a:spcAft>
              <a:defRPr/>
            </a:pPr>
            <a:r>
              <a:rPr lang="zh-CN" altLang="en-US" sz="2000" b="1" dirty="0" smtClean="0">
                <a:latin typeface="黑体" pitchFamily="49" charset="-122"/>
                <a:ea typeface="黑体" pitchFamily="49" charset="-122"/>
              </a:rPr>
              <a:t>促使</a:t>
            </a:r>
            <a:endParaRPr lang="en-US" altLang="zh-CN" sz="2000" b="1" dirty="0" smtClean="0">
              <a:latin typeface="黑体" pitchFamily="49" charset="-122"/>
              <a:ea typeface="黑体" pitchFamily="49" charset="-122"/>
            </a:endParaRPr>
          </a:p>
          <a:p>
            <a:pPr eaLnBrk="1" fontAlgn="auto" hangingPunct="1">
              <a:lnSpc>
                <a:spcPct val="130000"/>
              </a:lnSpc>
              <a:spcBef>
                <a:spcPts val="0"/>
              </a:spcBef>
              <a:spcAft>
                <a:spcPts val="0"/>
              </a:spcAft>
              <a:defRPr/>
            </a:pPr>
            <a:r>
              <a:rPr lang="zh-CN" altLang="en-US" sz="2000" b="1" dirty="0" smtClean="0">
                <a:latin typeface="黑体" pitchFamily="49" charset="-122"/>
                <a:ea typeface="黑体" pitchFamily="49" charset="-122"/>
              </a:rPr>
              <a:t>复杂的问题</a:t>
            </a:r>
            <a:endParaRPr lang="en-US" altLang="zh-CN" sz="2000" b="1" dirty="0" smtClean="0">
              <a:latin typeface="黑体" pitchFamily="49" charset="-122"/>
              <a:ea typeface="黑体" pitchFamily="49" charset="-122"/>
            </a:endParaRPr>
          </a:p>
          <a:p>
            <a:pPr eaLnBrk="1" fontAlgn="auto" hangingPunct="1">
              <a:lnSpc>
                <a:spcPct val="130000"/>
              </a:lnSpc>
              <a:spcBef>
                <a:spcPts val="0"/>
              </a:spcBef>
              <a:spcAft>
                <a:spcPts val="0"/>
              </a:spcAft>
              <a:defRPr/>
            </a:pPr>
            <a:r>
              <a:rPr lang="zh-CN" altLang="en-US" sz="2000" b="1" dirty="0" smtClean="0">
                <a:latin typeface="黑体" pitchFamily="49" charset="-122"/>
                <a:ea typeface="黑体" pitchFamily="49" charset="-122"/>
              </a:rPr>
              <a:t>简单化、</a:t>
            </a:r>
            <a:endParaRPr lang="en-US" altLang="zh-CN" sz="2000" b="1" dirty="0" smtClean="0">
              <a:latin typeface="黑体" pitchFamily="49" charset="-122"/>
              <a:ea typeface="黑体" pitchFamily="49" charset="-122"/>
            </a:endParaRPr>
          </a:p>
          <a:p>
            <a:pPr eaLnBrk="1" fontAlgn="auto" hangingPunct="1">
              <a:lnSpc>
                <a:spcPct val="130000"/>
              </a:lnSpc>
              <a:spcBef>
                <a:spcPts val="0"/>
              </a:spcBef>
              <a:spcAft>
                <a:spcPts val="0"/>
              </a:spcAft>
              <a:defRPr/>
            </a:pPr>
            <a:r>
              <a:rPr lang="zh-CN" altLang="en-US" sz="2000" b="1" dirty="0" smtClean="0">
                <a:latin typeface="黑体" pitchFamily="49" charset="-122"/>
                <a:ea typeface="黑体" pitchFamily="49" charset="-122"/>
              </a:rPr>
              <a:t>简单的问题程序化</a:t>
            </a:r>
            <a:endParaRPr lang="en-US" altLang="zh-CN" sz="2000" b="1" dirty="0" smtClean="0">
              <a:latin typeface="黑体" pitchFamily="49" charset="-122"/>
              <a:ea typeface="黑体" pitchFamily="49" charset="-122"/>
            </a:endParaRPr>
          </a:p>
          <a:p>
            <a:pPr eaLnBrk="1" fontAlgn="auto" hangingPunct="1">
              <a:lnSpc>
                <a:spcPct val="130000"/>
              </a:lnSpc>
              <a:spcBef>
                <a:spcPts val="0"/>
              </a:spcBef>
              <a:spcAft>
                <a:spcPts val="0"/>
              </a:spcAft>
              <a:defRPr/>
            </a:pPr>
            <a:endParaRPr lang="zh-CN" altLang="en-US" sz="2000" dirty="0">
              <a:latin typeface="幼圆" panose="02010509060101010101" pitchFamily="49" charset="-122"/>
              <a:ea typeface="幼圆" panose="02010509060101010101" pitchFamily="49" charset="-122"/>
            </a:endParaRPr>
          </a:p>
        </p:txBody>
      </p:sp>
      <p:sp>
        <p:nvSpPr>
          <p:cNvPr id="16" name="任意多边形 15"/>
          <p:cNvSpPr/>
          <p:nvPr/>
        </p:nvSpPr>
        <p:spPr>
          <a:xfrm>
            <a:off x="476072" y="2759924"/>
            <a:ext cx="1771650" cy="569913"/>
          </a:xfrm>
          <a:custGeom>
            <a:avLst/>
            <a:gdLst>
              <a:gd name="connsiteX0" fmla="*/ 1771650 w 1771650"/>
              <a:gd name="connsiteY0" fmla="*/ 0 h 568524"/>
              <a:gd name="connsiteX1" fmla="*/ 1771650 w 1771650"/>
              <a:gd name="connsiteY1" fmla="*/ 71437 h 568524"/>
              <a:gd name="connsiteX2" fmla="*/ 1745456 w 1771650"/>
              <a:gd name="connsiteY2" fmla="*/ 77986 h 568524"/>
              <a:gd name="connsiteX3" fmla="*/ 1738313 w 1771650"/>
              <a:gd name="connsiteY3" fmla="*/ 82748 h 568524"/>
              <a:gd name="connsiteX4" fmla="*/ 1719263 w 1771650"/>
              <a:gd name="connsiteY4" fmla="*/ 87511 h 568524"/>
              <a:gd name="connsiteX5" fmla="*/ 1712119 w 1771650"/>
              <a:gd name="connsiteY5" fmla="*/ 77986 h 568524"/>
              <a:gd name="connsiteX6" fmla="*/ 1704975 w 1771650"/>
              <a:gd name="connsiteY6" fmla="*/ 73223 h 568524"/>
              <a:gd name="connsiteX7" fmla="*/ 1697831 w 1771650"/>
              <a:gd name="connsiteY7" fmla="*/ 75605 h 568524"/>
              <a:gd name="connsiteX8" fmla="*/ 1688306 w 1771650"/>
              <a:gd name="connsiteY8" fmla="*/ 89892 h 568524"/>
              <a:gd name="connsiteX9" fmla="*/ 1681163 w 1771650"/>
              <a:gd name="connsiteY9" fmla="*/ 97036 h 568524"/>
              <a:gd name="connsiteX10" fmla="*/ 1674019 w 1771650"/>
              <a:gd name="connsiteY10" fmla="*/ 99417 h 568524"/>
              <a:gd name="connsiteX11" fmla="*/ 1669256 w 1771650"/>
              <a:gd name="connsiteY11" fmla="*/ 92273 h 568524"/>
              <a:gd name="connsiteX12" fmla="*/ 1662113 w 1771650"/>
              <a:gd name="connsiteY12" fmla="*/ 85130 h 568524"/>
              <a:gd name="connsiteX13" fmla="*/ 1650206 w 1771650"/>
              <a:gd name="connsiteY13" fmla="*/ 101798 h 568524"/>
              <a:gd name="connsiteX14" fmla="*/ 1643063 w 1771650"/>
              <a:gd name="connsiteY14" fmla="*/ 108942 h 568524"/>
              <a:gd name="connsiteX15" fmla="*/ 1635919 w 1771650"/>
              <a:gd name="connsiteY15" fmla="*/ 106561 h 568524"/>
              <a:gd name="connsiteX16" fmla="*/ 1624013 w 1771650"/>
              <a:gd name="connsiteY16" fmla="*/ 116086 h 568524"/>
              <a:gd name="connsiteX17" fmla="*/ 1609725 w 1771650"/>
              <a:gd name="connsiteY17" fmla="*/ 106561 h 568524"/>
              <a:gd name="connsiteX18" fmla="*/ 1595438 w 1771650"/>
              <a:gd name="connsiteY18" fmla="*/ 118467 h 568524"/>
              <a:gd name="connsiteX19" fmla="*/ 1552575 w 1771650"/>
              <a:gd name="connsiteY19" fmla="*/ 125611 h 568524"/>
              <a:gd name="connsiteX20" fmla="*/ 1550194 w 1771650"/>
              <a:gd name="connsiteY20" fmla="*/ 132755 h 568524"/>
              <a:gd name="connsiteX21" fmla="*/ 1533525 w 1771650"/>
              <a:gd name="connsiteY21" fmla="*/ 144661 h 568524"/>
              <a:gd name="connsiteX22" fmla="*/ 1516856 w 1771650"/>
              <a:gd name="connsiteY22" fmla="*/ 151805 h 568524"/>
              <a:gd name="connsiteX23" fmla="*/ 1493044 w 1771650"/>
              <a:gd name="connsiteY23" fmla="*/ 163711 h 568524"/>
              <a:gd name="connsiteX24" fmla="*/ 1443038 w 1771650"/>
              <a:gd name="connsiteY24" fmla="*/ 170855 h 568524"/>
              <a:gd name="connsiteX25" fmla="*/ 1438275 w 1771650"/>
              <a:gd name="connsiteY25" fmla="*/ 177998 h 568524"/>
              <a:gd name="connsiteX26" fmla="*/ 1428750 w 1771650"/>
              <a:gd name="connsiteY26" fmla="*/ 180380 h 568524"/>
              <a:gd name="connsiteX27" fmla="*/ 1412081 w 1771650"/>
              <a:gd name="connsiteY27" fmla="*/ 177998 h 568524"/>
              <a:gd name="connsiteX28" fmla="*/ 1404938 w 1771650"/>
              <a:gd name="connsiteY28" fmla="*/ 182761 h 568524"/>
              <a:gd name="connsiteX29" fmla="*/ 1395413 w 1771650"/>
              <a:gd name="connsiteY29" fmla="*/ 185142 h 568524"/>
              <a:gd name="connsiteX30" fmla="*/ 1388269 w 1771650"/>
              <a:gd name="connsiteY30" fmla="*/ 187523 h 568524"/>
              <a:gd name="connsiteX31" fmla="*/ 1364456 w 1771650"/>
              <a:gd name="connsiteY31" fmla="*/ 189905 h 568524"/>
              <a:gd name="connsiteX32" fmla="*/ 1333500 w 1771650"/>
              <a:gd name="connsiteY32" fmla="*/ 187523 h 568524"/>
              <a:gd name="connsiteX33" fmla="*/ 1326356 w 1771650"/>
              <a:gd name="connsiteY33" fmla="*/ 189905 h 568524"/>
              <a:gd name="connsiteX34" fmla="*/ 1312069 w 1771650"/>
              <a:gd name="connsiteY34" fmla="*/ 194667 h 568524"/>
              <a:gd name="connsiteX35" fmla="*/ 1297781 w 1771650"/>
              <a:gd name="connsiteY35" fmla="*/ 204192 h 568524"/>
              <a:gd name="connsiteX36" fmla="*/ 1273969 w 1771650"/>
              <a:gd name="connsiteY36" fmla="*/ 208955 h 568524"/>
              <a:gd name="connsiteX37" fmla="*/ 1238250 w 1771650"/>
              <a:gd name="connsiteY37" fmla="*/ 204192 h 568524"/>
              <a:gd name="connsiteX38" fmla="*/ 1223963 w 1771650"/>
              <a:gd name="connsiteY38" fmla="*/ 199430 h 568524"/>
              <a:gd name="connsiteX39" fmla="*/ 1214438 w 1771650"/>
              <a:gd name="connsiteY39" fmla="*/ 197048 h 568524"/>
              <a:gd name="connsiteX40" fmla="*/ 1207294 w 1771650"/>
              <a:gd name="connsiteY40" fmla="*/ 194667 h 568524"/>
              <a:gd name="connsiteX41" fmla="*/ 1185863 w 1771650"/>
              <a:gd name="connsiteY41" fmla="*/ 187523 h 568524"/>
              <a:gd name="connsiteX42" fmla="*/ 1131094 w 1771650"/>
              <a:gd name="connsiteY42" fmla="*/ 180380 h 568524"/>
              <a:gd name="connsiteX43" fmla="*/ 1114425 w 1771650"/>
              <a:gd name="connsiteY43" fmla="*/ 189905 h 568524"/>
              <a:gd name="connsiteX44" fmla="*/ 1097756 w 1771650"/>
              <a:gd name="connsiteY44" fmla="*/ 194667 h 568524"/>
              <a:gd name="connsiteX45" fmla="*/ 1085850 w 1771650"/>
              <a:gd name="connsiteY45" fmla="*/ 197048 h 568524"/>
              <a:gd name="connsiteX46" fmla="*/ 1078706 w 1771650"/>
              <a:gd name="connsiteY46" fmla="*/ 201811 h 568524"/>
              <a:gd name="connsiteX47" fmla="*/ 1062038 w 1771650"/>
              <a:gd name="connsiteY47" fmla="*/ 206573 h 568524"/>
              <a:gd name="connsiteX48" fmla="*/ 1047750 w 1771650"/>
              <a:gd name="connsiteY48" fmla="*/ 213717 h 568524"/>
              <a:gd name="connsiteX49" fmla="*/ 1014413 w 1771650"/>
              <a:gd name="connsiteY49" fmla="*/ 216098 h 568524"/>
              <a:gd name="connsiteX50" fmla="*/ 962025 w 1771650"/>
              <a:gd name="connsiteY50" fmla="*/ 218480 h 568524"/>
              <a:gd name="connsiteX51" fmla="*/ 947738 w 1771650"/>
              <a:gd name="connsiteY51" fmla="*/ 223242 h 568524"/>
              <a:gd name="connsiteX52" fmla="*/ 935831 w 1771650"/>
              <a:gd name="connsiteY52" fmla="*/ 225623 h 568524"/>
              <a:gd name="connsiteX53" fmla="*/ 928688 w 1771650"/>
              <a:gd name="connsiteY53" fmla="*/ 228005 h 568524"/>
              <a:gd name="connsiteX54" fmla="*/ 907256 w 1771650"/>
              <a:gd name="connsiteY54" fmla="*/ 237530 h 568524"/>
              <a:gd name="connsiteX55" fmla="*/ 904875 w 1771650"/>
              <a:gd name="connsiteY55" fmla="*/ 244673 h 568524"/>
              <a:gd name="connsiteX56" fmla="*/ 897731 w 1771650"/>
              <a:gd name="connsiteY56" fmla="*/ 261342 h 568524"/>
              <a:gd name="connsiteX57" fmla="*/ 885825 w 1771650"/>
              <a:gd name="connsiteY57" fmla="*/ 285155 h 568524"/>
              <a:gd name="connsiteX58" fmla="*/ 881063 w 1771650"/>
              <a:gd name="connsiteY58" fmla="*/ 292298 h 568524"/>
              <a:gd name="connsiteX59" fmla="*/ 873919 w 1771650"/>
              <a:gd name="connsiteY59" fmla="*/ 306586 h 568524"/>
              <a:gd name="connsiteX60" fmla="*/ 866775 w 1771650"/>
              <a:gd name="connsiteY60" fmla="*/ 308967 h 568524"/>
              <a:gd name="connsiteX61" fmla="*/ 859631 w 1771650"/>
              <a:gd name="connsiteY61" fmla="*/ 304205 h 568524"/>
              <a:gd name="connsiteX62" fmla="*/ 840581 w 1771650"/>
              <a:gd name="connsiteY62" fmla="*/ 299442 h 568524"/>
              <a:gd name="connsiteX63" fmla="*/ 826294 w 1771650"/>
              <a:gd name="connsiteY63" fmla="*/ 306586 h 568524"/>
              <a:gd name="connsiteX64" fmla="*/ 823913 w 1771650"/>
              <a:gd name="connsiteY64" fmla="*/ 313730 h 568524"/>
              <a:gd name="connsiteX65" fmla="*/ 816769 w 1771650"/>
              <a:gd name="connsiteY65" fmla="*/ 320873 h 568524"/>
              <a:gd name="connsiteX66" fmla="*/ 812006 w 1771650"/>
              <a:gd name="connsiteY66" fmla="*/ 328017 h 568524"/>
              <a:gd name="connsiteX67" fmla="*/ 797719 w 1771650"/>
              <a:gd name="connsiteY67" fmla="*/ 330398 h 568524"/>
              <a:gd name="connsiteX68" fmla="*/ 790575 w 1771650"/>
              <a:gd name="connsiteY68" fmla="*/ 328017 h 568524"/>
              <a:gd name="connsiteX69" fmla="*/ 776288 w 1771650"/>
              <a:gd name="connsiteY69" fmla="*/ 320873 h 568524"/>
              <a:gd name="connsiteX70" fmla="*/ 769144 w 1771650"/>
              <a:gd name="connsiteY70" fmla="*/ 323255 h 568524"/>
              <a:gd name="connsiteX71" fmla="*/ 764381 w 1771650"/>
              <a:gd name="connsiteY71" fmla="*/ 337542 h 568524"/>
              <a:gd name="connsiteX72" fmla="*/ 759619 w 1771650"/>
              <a:gd name="connsiteY72" fmla="*/ 344686 h 568524"/>
              <a:gd name="connsiteX73" fmla="*/ 747713 w 1771650"/>
              <a:gd name="connsiteY73" fmla="*/ 347067 h 568524"/>
              <a:gd name="connsiteX74" fmla="*/ 709613 w 1771650"/>
              <a:gd name="connsiteY74" fmla="*/ 354211 h 568524"/>
              <a:gd name="connsiteX75" fmla="*/ 692944 w 1771650"/>
              <a:gd name="connsiteY75" fmla="*/ 375642 h 568524"/>
              <a:gd name="connsiteX76" fmla="*/ 685800 w 1771650"/>
              <a:gd name="connsiteY76" fmla="*/ 380405 h 568524"/>
              <a:gd name="connsiteX77" fmla="*/ 671513 w 1771650"/>
              <a:gd name="connsiteY77" fmla="*/ 389930 h 568524"/>
              <a:gd name="connsiteX78" fmla="*/ 654844 w 1771650"/>
              <a:gd name="connsiteY78" fmla="*/ 397073 h 568524"/>
              <a:gd name="connsiteX79" fmla="*/ 635794 w 1771650"/>
              <a:gd name="connsiteY79" fmla="*/ 401836 h 568524"/>
              <a:gd name="connsiteX80" fmla="*/ 616744 w 1771650"/>
              <a:gd name="connsiteY80" fmla="*/ 411361 h 568524"/>
              <a:gd name="connsiteX81" fmla="*/ 597694 w 1771650"/>
              <a:gd name="connsiteY81" fmla="*/ 423267 h 568524"/>
              <a:gd name="connsiteX82" fmla="*/ 588169 w 1771650"/>
              <a:gd name="connsiteY82" fmla="*/ 437555 h 568524"/>
              <a:gd name="connsiteX83" fmla="*/ 576263 w 1771650"/>
              <a:gd name="connsiteY83" fmla="*/ 451842 h 568524"/>
              <a:gd name="connsiteX84" fmla="*/ 566738 w 1771650"/>
              <a:gd name="connsiteY84" fmla="*/ 454223 h 568524"/>
              <a:gd name="connsiteX85" fmla="*/ 557213 w 1771650"/>
              <a:gd name="connsiteY85" fmla="*/ 449461 h 568524"/>
              <a:gd name="connsiteX86" fmla="*/ 540544 w 1771650"/>
              <a:gd name="connsiteY86" fmla="*/ 447080 h 568524"/>
              <a:gd name="connsiteX87" fmla="*/ 531019 w 1771650"/>
              <a:gd name="connsiteY87" fmla="*/ 463748 h 568524"/>
              <a:gd name="connsiteX88" fmla="*/ 521494 w 1771650"/>
              <a:gd name="connsiteY88" fmla="*/ 478036 h 568524"/>
              <a:gd name="connsiteX89" fmla="*/ 514350 w 1771650"/>
              <a:gd name="connsiteY89" fmla="*/ 485180 h 568524"/>
              <a:gd name="connsiteX90" fmla="*/ 454819 w 1771650"/>
              <a:gd name="connsiteY90" fmla="*/ 487561 h 568524"/>
              <a:gd name="connsiteX91" fmla="*/ 450056 w 1771650"/>
              <a:gd name="connsiteY91" fmla="*/ 494705 h 568524"/>
              <a:gd name="connsiteX92" fmla="*/ 433388 w 1771650"/>
              <a:gd name="connsiteY92" fmla="*/ 497086 h 568524"/>
              <a:gd name="connsiteX93" fmla="*/ 402431 w 1771650"/>
              <a:gd name="connsiteY93" fmla="*/ 492323 h 568524"/>
              <a:gd name="connsiteX94" fmla="*/ 390525 w 1771650"/>
              <a:gd name="connsiteY94" fmla="*/ 489942 h 568524"/>
              <a:gd name="connsiteX95" fmla="*/ 371475 w 1771650"/>
              <a:gd name="connsiteY95" fmla="*/ 487561 h 568524"/>
              <a:gd name="connsiteX96" fmla="*/ 364331 w 1771650"/>
              <a:gd name="connsiteY96" fmla="*/ 489942 h 568524"/>
              <a:gd name="connsiteX97" fmla="*/ 357188 w 1771650"/>
              <a:gd name="connsiteY97" fmla="*/ 506611 h 568524"/>
              <a:gd name="connsiteX98" fmla="*/ 342900 w 1771650"/>
              <a:gd name="connsiteY98" fmla="*/ 511373 h 568524"/>
              <a:gd name="connsiteX99" fmla="*/ 330994 w 1771650"/>
              <a:gd name="connsiteY99" fmla="*/ 513755 h 568524"/>
              <a:gd name="connsiteX100" fmla="*/ 314325 w 1771650"/>
              <a:gd name="connsiteY100" fmla="*/ 516136 h 568524"/>
              <a:gd name="connsiteX101" fmla="*/ 307181 w 1771650"/>
              <a:gd name="connsiteY101" fmla="*/ 518517 h 568524"/>
              <a:gd name="connsiteX102" fmla="*/ 295275 w 1771650"/>
              <a:gd name="connsiteY102" fmla="*/ 520898 h 568524"/>
              <a:gd name="connsiteX103" fmla="*/ 288131 w 1771650"/>
              <a:gd name="connsiteY103" fmla="*/ 513755 h 568524"/>
              <a:gd name="connsiteX104" fmla="*/ 278606 w 1771650"/>
              <a:gd name="connsiteY104" fmla="*/ 504230 h 568524"/>
              <a:gd name="connsiteX105" fmla="*/ 271463 w 1771650"/>
              <a:gd name="connsiteY105" fmla="*/ 511373 h 568524"/>
              <a:gd name="connsiteX106" fmla="*/ 247650 w 1771650"/>
              <a:gd name="connsiteY106" fmla="*/ 518517 h 568524"/>
              <a:gd name="connsiteX107" fmla="*/ 242888 w 1771650"/>
              <a:gd name="connsiteY107" fmla="*/ 525661 h 568524"/>
              <a:gd name="connsiteX108" fmla="*/ 207169 w 1771650"/>
              <a:gd name="connsiteY108" fmla="*/ 535186 h 568524"/>
              <a:gd name="connsiteX109" fmla="*/ 188119 w 1771650"/>
              <a:gd name="connsiteY109" fmla="*/ 518517 h 568524"/>
              <a:gd name="connsiteX110" fmla="*/ 140494 w 1771650"/>
              <a:gd name="connsiteY110" fmla="*/ 516136 h 568524"/>
              <a:gd name="connsiteX111" fmla="*/ 126206 w 1771650"/>
              <a:gd name="connsiteY111" fmla="*/ 506611 h 568524"/>
              <a:gd name="connsiteX112" fmla="*/ 114300 w 1771650"/>
              <a:gd name="connsiteY112" fmla="*/ 504230 h 568524"/>
              <a:gd name="connsiteX113" fmla="*/ 107156 w 1771650"/>
              <a:gd name="connsiteY113" fmla="*/ 506611 h 568524"/>
              <a:gd name="connsiteX114" fmla="*/ 100013 w 1771650"/>
              <a:gd name="connsiteY114" fmla="*/ 513755 h 568524"/>
              <a:gd name="connsiteX115" fmla="*/ 92869 w 1771650"/>
              <a:gd name="connsiteY115" fmla="*/ 518517 h 568524"/>
              <a:gd name="connsiteX116" fmla="*/ 85725 w 1771650"/>
              <a:gd name="connsiteY116" fmla="*/ 516136 h 568524"/>
              <a:gd name="connsiteX117" fmla="*/ 73819 w 1771650"/>
              <a:gd name="connsiteY117" fmla="*/ 525661 h 568524"/>
              <a:gd name="connsiteX118" fmla="*/ 52388 w 1771650"/>
              <a:gd name="connsiteY118" fmla="*/ 528042 h 568524"/>
              <a:gd name="connsiteX119" fmla="*/ 45244 w 1771650"/>
              <a:gd name="connsiteY119" fmla="*/ 532805 h 568524"/>
              <a:gd name="connsiteX120" fmla="*/ 40481 w 1771650"/>
              <a:gd name="connsiteY120" fmla="*/ 539948 h 568524"/>
              <a:gd name="connsiteX121" fmla="*/ 23813 w 1771650"/>
              <a:gd name="connsiteY121" fmla="*/ 537567 h 568524"/>
              <a:gd name="connsiteX122" fmla="*/ 21431 w 1771650"/>
              <a:gd name="connsiteY122" fmla="*/ 551855 h 568524"/>
              <a:gd name="connsiteX123" fmla="*/ 14288 w 1771650"/>
              <a:gd name="connsiteY123" fmla="*/ 558998 h 568524"/>
              <a:gd name="connsiteX124" fmla="*/ 7144 w 1771650"/>
              <a:gd name="connsiteY124" fmla="*/ 563761 h 568524"/>
              <a:gd name="connsiteX125" fmla="*/ 0 w 1771650"/>
              <a:gd name="connsiteY125" fmla="*/ 568524 h 568524"/>
              <a:gd name="connsiteX126" fmla="*/ 0 w 1771650"/>
              <a:gd name="connsiteY126" fmla="*/ 497087 h 568524"/>
              <a:gd name="connsiteX127" fmla="*/ 7144 w 1771650"/>
              <a:gd name="connsiteY127" fmla="*/ 492324 h 568524"/>
              <a:gd name="connsiteX128" fmla="*/ 14288 w 1771650"/>
              <a:gd name="connsiteY128" fmla="*/ 487561 h 568524"/>
              <a:gd name="connsiteX129" fmla="*/ 21431 w 1771650"/>
              <a:gd name="connsiteY129" fmla="*/ 480418 h 568524"/>
              <a:gd name="connsiteX130" fmla="*/ 23813 w 1771650"/>
              <a:gd name="connsiteY130" fmla="*/ 466130 h 568524"/>
              <a:gd name="connsiteX131" fmla="*/ 40481 w 1771650"/>
              <a:gd name="connsiteY131" fmla="*/ 468511 h 568524"/>
              <a:gd name="connsiteX132" fmla="*/ 45244 w 1771650"/>
              <a:gd name="connsiteY132" fmla="*/ 461368 h 568524"/>
              <a:gd name="connsiteX133" fmla="*/ 52388 w 1771650"/>
              <a:gd name="connsiteY133" fmla="*/ 456605 h 568524"/>
              <a:gd name="connsiteX134" fmla="*/ 73819 w 1771650"/>
              <a:gd name="connsiteY134" fmla="*/ 454224 h 568524"/>
              <a:gd name="connsiteX135" fmla="*/ 85725 w 1771650"/>
              <a:gd name="connsiteY135" fmla="*/ 444699 h 568524"/>
              <a:gd name="connsiteX136" fmla="*/ 92869 w 1771650"/>
              <a:gd name="connsiteY136" fmla="*/ 447080 h 568524"/>
              <a:gd name="connsiteX137" fmla="*/ 100013 w 1771650"/>
              <a:gd name="connsiteY137" fmla="*/ 442318 h 568524"/>
              <a:gd name="connsiteX138" fmla="*/ 107156 w 1771650"/>
              <a:gd name="connsiteY138" fmla="*/ 435174 h 568524"/>
              <a:gd name="connsiteX139" fmla="*/ 114300 w 1771650"/>
              <a:gd name="connsiteY139" fmla="*/ 432793 h 568524"/>
              <a:gd name="connsiteX140" fmla="*/ 126206 w 1771650"/>
              <a:gd name="connsiteY140" fmla="*/ 435174 h 568524"/>
              <a:gd name="connsiteX141" fmla="*/ 140494 w 1771650"/>
              <a:gd name="connsiteY141" fmla="*/ 444699 h 568524"/>
              <a:gd name="connsiteX142" fmla="*/ 188119 w 1771650"/>
              <a:gd name="connsiteY142" fmla="*/ 447080 h 568524"/>
              <a:gd name="connsiteX143" fmla="*/ 207169 w 1771650"/>
              <a:gd name="connsiteY143" fmla="*/ 463749 h 568524"/>
              <a:gd name="connsiteX144" fmla="*/ 242888 w 1771650"/>
              <a:gd name="connsiteY144" fmla="*/ 454224 h 568524"/>
              <a:gd name="connsiteX145" fmla="*/ 247650 w 1771650"/>
              <a:gd name="connsiteY145" fmla="*/ 447080 h 568524"/>
              <a:gd name="connsiteX146" fmla="*/ 271463 w 1771650"/>
              <a:gd name="connsiteY146" fmla="*/ 439936 h 568524"/>
              <a:gd name="connsiteX147" fmla="*/ 278606 w 1771650"/>
              <a:gd name="connsiteY147" fmla="*/ 432793 h 568524"/>
              <a:gd name="connsiteX148" fmla="*/ 288131 w 1771650"/>
              <a:gd name="connsiteY148" fmla="*/ 442318 h 568524"/>
              <a:gd name="connsiteX149" fmla="*/ 295275 w 1771650"/>
              <a:gd name="connsiteY149" fmla="*/ 449461 h 568524"/>
              <a:gd name="connsiteX150" fmla="*/ 307181 w 1771650"/>
              <a:gd name="connsiteY150" fmla="*/ 447080 h 568524"/>
              <a:gd name="connsiteX151" fmla="*/ 314325 w 1771650"/>
              <a:gd name="connsiteY151" fmla="*/ 444699 h 568524"/>
              <a:gd name="connsiteX152" fmla="*/ 330994 w 1771650"/>
              <a:gd name="connsiteY152" fmla="*/ 442318 h 568524"/>
              <a:gd name="connsiteX153" fmla="*/ 342900 w 1771650"/>
              <a:gd name="connsiteY153" fmla="*/ 439936 h 568524"/>
              <a:gd name="connsiteX154" fmla="*/ 357188 w 1771650"/>
              <a:gd name="connsiteY154" fmla="*/ 435174 h 568524"/>
              <a:gd name="connsiteX155" fmla="*/ 364331 w 1771650"/>
              <a:gd name="connsiteY155" fmla="*/ 418505 h 568524"/>
              <a:gd name="connsiteX156" fmla="*/ 371475 w 1771650"/>
              <a:gd name="connsiteY156" fmla="*/ 416124 h 568524"/>
              <a:gd name="connsiteX157" fmla="*/ 390525 w 1771650"/>
              <a:gd name="connsiteY157" fmla="*/ 418505 h 568524"/>
              <a:gd name="connsiteX158" fmla="*/ 402431 w 1771650"/>
              <a:gd name="connsiteY158" fmla="*/ 420886 h 568524"/>
              <a:gd name="connsiteX159" fmla="*/ 433388 w 1771650"/>
              <a:gd name="connsiteY159" fmla="*/ 425649 h 568524"/>
              <a:gd name="connsiteX160" fmla="*/ 450056 w 1771650"/>
              <a:gd name="connsiteY160" fmla="*/ 423268 h 568524"/>
              <a:gd name="connsiteX161" fmla="*/ 454819 w 1771650"/>
              <a:gd name="connsiteY161" fmla="*/ 416124 h 568524"/>
              <a:gd name="connsiteX162" fmla="*/ 514350 w 1771650"/>
              <a:gd name="connsiteY162" fmla="*/ 413743 h 568524"/>
              <a:gd name="connsiteX163" fmla="*/ 521494 w 1771650"/>
              <a:gd name="connsiteY163" fmla="*/ 406599 h 568524"/>
              <a:gd name="connsiteX164" fmla="*/ 531019 w 1771650"/>
              <a:gd name="connsiteY164" fmla="*/ 392311 h 568524"/>
              <a:gd name="connsiteX165" fmla="*/ 540544 w 1771650"/>
              <a:gd name="connsiteY165" fmla="*/ 375643 h 568524"/>
              <a:gd name="connsiteX166" fmla="*/ 557213 w 1771650"/>
              <a:gd name="connsiteY166" fmla="*/ 378024 h 568524"/>
              <a:gd name="connsiteX167" fmla="*/ 566738 w 1771650"/>
              <a:gd name="connsiteY167" fmla="*/ 382786 h 568524"/>
              <a:gd name="connsiteX168" fmla="*/ 576263 w 1771650"/>
              <a:gd name="connsiteY168" fmla="*/ 380405 h 568524"/>
              <a:gd name="connsiteX169" fmla="*/ 588169 w 1771650"/>
              <a:gd name="connsiteY169" fmla="*/ 366118 h 568524"/>
              <a:gd name="connsiteX170" fmla="*/ 597694 w 1771650"/>
              <a:gd name="connsiteY170" fmla="*/ 351830 h 568524"/>
              <a:gd name="connsiteX171" fmla="*/ 616744 w 1771650"/>
              <a:gd name="connsiteY171" fmla="*/ 339924 h 568524"/>
              <a:gd name="connsiteX172" fmla="*/ 635794 w 1771650"/>
              <a:gd name="connsiteY172" fmla="*/ 330399 h 568524"/>
              <a:gd name="connsiteX173" fmla="*/ 654844 w 1771650"/>
              <a:gd name="connsiteY173" fmla="*/ 325636 h 568524"/>
              <a:gd name="connsiteX174" fmla="*/ 671513 w 1771650"/>
              <a:gd name="connsiteY174" fmla="*/ 318493 h 568524"/>
              <a:gd name="connsiteX175" fmla="*/ 685800 w 1771650"/>
              <a:gd name="connsiteY175" fmla="*/ 308968 h 568524"/>
              <a:gd name="connsiteX176" fmla="*/ 692944 w 1771650"/>
              <a:gd name="connsiteY176" fmla="*/ 304205 h 568524"/>
              <a:gd name="connsiteX177" fmla="*/ 709613 w 1771650"/>
              <a:gd name="connsiteY177" fmla="*/ 282774 h 568524"/>
              <a:gd name="connsiteX178" fmla="*/ 747713 w 1771650"/>
              <a:gd name="connsiteY178" fmla="*/ 275630 h 568524"/>
              <a:gd name="connsiteX179" fmla="*/ 759619 w 1771650"/>
              <a:gd name="connsiteY179" fmla="*/ 273249 h 568524"/>
              <a:gd name="connsiteX180" fmla="*/ 764381 w 1771650"/>
              <a:gd name="connsiteY180" fmla="*/ 266105 h 568524"/>
              <a:gd name="connsiteX181" fmla="*/ 769144 w 1771650"/>
              <a:gd name="connsiteY181" fmla="*/ 251818 h 568524"/>
              <a:gd name="connsiteX182" fmla="*/ 776288 w 1771650"/>
              <a:gd name="connsiteY182" fmla="*/ 249436 h 568524"/>
              <a:gd name="connsiteX183" fmla="*/ 790575 w 1771650"/>
              <a:gd name="connsiteY183" fmla="*/ 256580 h 568524"/>
              <a:gd name="connsiteX184" fmla="*/ 797719 w 1771650"/>
              <a:gd name="connsiteY184" fmla="*/ 258961 h 568524"/>
              <a:gd name="connsiteX185" fmla="*/ 812006 w 1771650"/>
              <a:gd name="connsiteY185" fmla="*/ 256580 h 568524"/>
              <a:gd name="connsiteX186" fmla="*/ 816769 w 1771650"/>
              <a:gd name="connsiteY186" fmla="*/ 249436 h 568524"/>
              <a:gd name="connsiteX187" fmla="*/ 823913 w 1771650"/>
              <a:gd name="connsiteY187" fmla="*/ 242293 h 568524"/>
              <a:gd name="connsiteX188" fmla="*/ 826294 w 1771650"/>
              <a:gd name="connsiteY188" fmla="*/ 235149 h 568524"/>
              <a:gd name="connsiteX189" fmla="*/ 840581 w 1771650"/>
              <a:gd name="connsiteY189" fmla="*/ 228005 h 568524"/>
              <a:gd name="connsiteX190" fmla="*/ 859631 w 1771650"/>
              <a:gd name="connsiteY190" fmla="*/ 232768 h 568524"/>
              <a:gd name="connsiteX191" fmla="*/ 866775 w 1771650"/>
              <a:gd name="connsiteY191" fmla="*/ 237530 h 568524"/>
              <a:gd name="connsiteX192" fmla="*/ 873919 w 1771650"/>
              <a:gd name="connsiteY192" fmla="*/ 235149 h 568524"/>
              <a:gd name="connsiteX193" fmla="*/ 881063 w 1771650"/>
              <a:gd name="connsiteY193" fmla="*/ 220861 h 568524"/>
              <a:gd name="connsiteX194" fmla="*/ 885825 w 1771650"/>
              <a:gd name="connsiteY194" fmla="*/ 213718 h 568524"/>
              <a:gd name="connsiteX195" fmla="*/ 897731 w 1771650"/>
              <a:gd name="connsiteY195" fmla="*/ 189905 h 568524"/>
              <a:gd name="connsiteX196" fmla="*/ 904875 w 1771650"/>
              <a:gd name="connsiteY196" fmla="*/ 173236 h 568524"/>
              <a:gd name="connsiteX197" fmla="*/ 907256 w 1771650"/>
              <a:gd name="connsiteY197" fmla="*/ 166093 h 568524"/>
              <a:gd name="connsiteX198" fmla="*/ 928688 w 1771650"/>
              <a:gd name="connsiteY198" fmla="*/ 156568 h 568524"/>
              <a:gd name="connsiteX199" fmla="*/ 935831 w 1771650"/>
              <a:gd name="connsiteY199" fmla="*/ 154186 h 568524"/>
              <a:gd name="connsiteX200" fmla="*/ 947738 w 1771650"/>
              <a:gd name="connsiteY200" fmla="*/ 151805 h 568524"/>
              <a:gd name="connsiteX201" fmla="*/ 962025 w 1771650"/>
              <a:gd name="connsiteY201" fmla="*/ 147043 h 568524"/>
              <a:gd name="connsiteX202" fmla="*/ 1014413 w 1771650"/>
              <a:gd name="connsiteY202" fmla="*/ 144661 h 568524"/>
              <a:gd name="connsiteX203" fmla="*/ 1047750 w 1771650"/>
              <a:gd name="connsiteY203" fmla="*/ 142280 h 568524"/>
              <a:gd name="connsiteX204" fmla="*/ 1062038 w 1771650"/>
              <a:gd name="connsiteY204" fmla="*/ 135136 h 568524"/>
              <a:gd name="connsiteX205" fmla="*/ 1078706 w 1771650"/>
              <a:gd name="connsiteY205" fmla="*/ 130374 h 568524"/>
              <a:gd name="connsiteX206" fmla="*/ 1085850 w 1771650"/>
              <a:gd name="connsiteY206" fmla="*/ 125611 h 568524"/>
              <a:gd name="connsiteX207" fmla="*/ 1097756 w 1771650"/>
              <a:gd name="connsiteY207" fmla="*/ 123230 h 568524"/>
              <a:gd name="connsiteX208" fmla="*/ 1114425 w 1771650"/>
              <a:gd name="connsiteY208" fmla="*/ 118468 h 568524"/>
              <a:gd name="connsiteX209" fmla="*/ 1131094 w 1771650"/>
              <a:gd name="connsiteY209" fmla="*/ 108943 h 568524"/>
              <a:gd name="connsiteX210" fmla="*/ 1185863 w 1771650"/>
              <a:gd name="connsiteY210" fmla="*/ 116086 h 568524"/>
              <a:gd name="connsiteX211" fmla="*/ 1207294 w 1771650"/>
              <a:gd name="connsiteY211" fmla="*/ 123230 h 568524"/>
              <a:gd name="connsiteX212" fmla="*/ 1214438 w 1771650"/>
              <a:gd name="connsiteY212" fmla="*/ 125611 h 568524"/>
              <a:gd name="connsiteX213" fmla="*/ 1223963 w 1771650"/>
              <a:gd name="connsiteY213" fmla="*/ 127993 h 568524"/>
              <a:gd name="connsiteX214" fmla="*/ 1238250 w 1771650"/>
              <a:gd name="connsiteY214" fmla="*/ 132755 h 568524"/>
              <a:gd name="connsiteX215" fmla="*/ 1273969 w 1771650"/>
              <a:gd name="connsiteY215" fmla="*/ 137518 h 568524"/>
              <a:gd name="connsiteX216" fmla="*/ 1297781 w 1771650"/>
              <a:gd name="connsiteY216" fmla="*/ 132755 h 568524"/>
              <a:gd name="connsiteX217" fmla="*/ 1312069 w 1771650"/>
              <a:gd name="connsiteY217" fmla="*/ 123230 h 568524"/>
              <a:gd name="connsiteX218" fmla="*/ 1326356 w 1771650"/>
              <a:gd name="connsiteY218" fmla="*/ 118468 h 568524"/>
              <a:gd name="connsiteX219" fmla="*/ 1333500 w 1771650"/>
              <a:gd name="connsiteY219" fmla="*/ 116086 h 568524"/>
              <a:gd name="connsiteX220" fmla="*/ 1364456 w 1771650"/>
              <a:gd name="connsiteY220" fmla="*/ 118468 h 568524"/>
              <a:gd name="connsiteX221" fmla="*/ 1388269 w 1771650"/>
              <a:gd name="connsiteY221" fmla="*/ 116086 h 568524"/>
              <a:gd name="connsiteX222" fmla="*/ 1395413 w 1771650"/>
              <a:gd name="connsiteY222" fmla="*/ 113705 h 568524"/>
              <a:gd name="connsiteX223" fmla="*/ 1404938 w 1771650"/>
              <a:gd name="connsiteY223" fmla="*/ 111324 h 568524"/>
              <a:gd name="connsiteX224" fmla="*/ 1412081 w 1771650"/>
              <a:gd name="connsiteY224" fmla="*/ 106561 h 568524"/>
              <a:gd name="connsiteX225" fmla="*/ 1428750 w 1771650"/>
              <a:gd name="connsiteY225" fmla="*/ 108943 h 568524"/>
              <a:gd name="connsiteX226" fmla="*/ 1438275 w 1771650"/>
              <a:gd name="connsiteY226" fmla="*/ 106561 h 568524"/>
              <a:gd name="connsiteX227" fmla="*/ 1443038 w 1771650"/>
              <a:gd name="connsiteY227" fmla="*/ 99418 h 568524"/>
              <a:gd name="connsiteX228" fmla="*/ 1493044 w 1771650"/>
              <a:gd name="connsiteY228" fmla="*/ 92274 h 568524"/>
              <a:gd name="connsiteX229" fmla="*/ 1516856 w 1771650"/>
              <a:gd name="connsiteY229" fmla="*/ 80368 h 568524"/>
              <a:gd name="connsiteX230" fmla="*/ 1533525 w 1771650"/>
              <a:gd name="connsiteY230" fmla="*/ 73224 h 568524"/>
              <a:gd name="connsiteX231" fmla="*/ 1550194 w 1771650"/>
              <a:gd name="connsiteY231" fmla="*/ 61318 h 568524"/>
              <a:gd name="connsiteX232" fmla="*/ 1552575 w 1771650"/>
              <a:gd name="connsiteY232" fmla="*/ 54174 h 568524"/>
              <a:gd name="connsiteX233" fmla="*/ 1595438 w 1771650"/>
              <a:gd name="connsiteY233" fmla="*/ 47030 h 568524"/>
              <a:gd name="connsiteX234" fmla="*/ 1609725 w 1771650"/>
              <a:gd name="connsiteY234" fmla="*/ 35124 h 568524"/>
              <a:gd name="connsiteX235" fmla="*/ 1624013 w 1771650"/>
              <a:gd name="connsiteY235" fmla="*/ 44649 h 568524"/>
              <a:gd name="connsiteX236" fmla="*/ 1635919 w 1771650"/>
              <a:gd name="connsiteY236" fmla="*/ 35124 h 568524"/>
              <a:gd name="connsiteX237" fmla="*/ 1643063 w 1771650"/>
              <a:gd name="connsiteY237" fmla="*/ 37505 h 568524"/>
              <a:gd name="connsiteX238" fmla="*/ 1650206 w 1771650"/>
              <a:gd name="connsiteY238" fmla="*/ 30361 h 568524"/>
              <a:gd name="connsiteX239" fmla="*/ 1662113 w 1771650"/>
              <a:gd name="connsiteY239" fmla="*/ 13693 h 568524"/>
              <a:gd name="connsiteX240" fmla="*/ 1669256 w 1771650"/>
              <a:gd name="connsiteY240" fmla="*/ 20836 h 568524"/>
              <a:gd name="connsiteX241" fmla="*/ 1674019 w 1771650"/>
              <a:gd name="connsiteY241" fmla="*/ 27980 h 568524"/>
              <a:gd name="connsiteX242" fmla="*/ 1681163 w 1771650"/>
              <a:gd name="connsiteY242" fmla="*/ 25599 h 568524"/>
              <a:gd name="connsiteX243" fmla="*/ 1688306 w 1771650"/>
              <a:gd name="connsiteY243" fmla="*/ 18455 h 568524"/>
              <a:gd name="connsiteX244" fmla="*/ 1697831 w 1771650"/>
              <a:gd name="connsiteY244" fmla="*/ 4168 h 568524"/>
              <a:gd name="connsiteX245" fmla="*/ 1704975 w 1771650"/>
              <a:gd name="connsiteY245" fmla="*/ 1786 h 568524"/>
              <a:gd name="connsiteX246" fmla="*/ 1712119 w 1771650"/>
              <a:gd name="connsiteY246" fmla="*/ 6549 h 568524"/>
              <a:gd name="connsiteX247" fmla="*/ 1719263 w 1771650"/>
              <a:gd name="connsiteY247" fmla="*/ 16074 h 568524"/>
              <a:gd name="connsiteX248" fmla="*/ 1738313 w 1771650"/>
              <a:gd name="connsiteY248" fmla="*/ 11311 h 568524"/>
              <a:gd name="connsiteX249" fmla="*/ 1745456 w 1771650"/>
              <a:gd name="connsiteY249" fmla="*/ 6549 h 5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771650" h="568524">
                <a:moveTo>
                  <a:pt x="1771650" y="0"/>
                </a:moveTo>
                <a:lnTo>
                  <a:pt x="1771650" y="71437"/>
                </a:lnTo>
                <a:lnTo>
                  <a:pt x="1745456" y="77986"/>
                </a:lnTo>
                <a:cubicBezTo>
                  <a:pt x="1742741" y="78891"/>
                  <a:pt x="1740872" y="81468"/>
                  <a:pt x="1738313" y="82748"/>
                </a:cubicBezTo>
                <a:cubicBezTo>
                  <a:pt x="1735276" y="84266"/>
                  <a:pt x="1720818" y="88094"/>
                  <a:pt x="1719263" y="87511"/>
                </a:cubicBezTo>
                <a:cubicBezTo>
                  <a:pt x="1715547" y="86117"/>
                  <a:pt x="1714925" y="80792"/>
                  <a:pt x="1712119" y="77986"/>
                </a:cubicBezTo>
                <a:cubicBezTo>
                  <a:pt x="1710095" y="75962"/>
                  <a:pt x="1707356" y="74811"/>
                  <a:pt x="1704975" y="73223"/>
                </a:cubicBezTo>
                <a:lnTo>
                  <a:pt x="1697831" y="75605"/>
                </a:lnTo>
                <a:cubicBezTo>
                  <a:pt x="1692401" y="77415"/>
                  <a:pt x="1691820" y="85374"/>
                  <a:pt x="1688306" y="89892"/>
                </a:cubicBezTo>
                <a:cubicBezTo>
                  <a:pt x="1686239" y="92550"/>
                  <a:pt x="1683544" y="94655"/>
                  <a:pt x="1681163" y="97036"/>
                </a:cubicBezTo>
                <a:cubicBezTo>
                  <a:pt x="1678782" y="97830"/>
                  <a:pt x="1676350" y="100349"/>
                  <a:pt x="1674019" y="99417"/>
                </a:cubicBezTo>
                <a:cubicBezTo>
                  <a:pt x="1671362" y="98354"/>
                  <a:pt x="1671088" y="94472"/>
                  <a:pt x="1669256" y="92273"/>
                </a:cubicBezTo>
                <a:cubicBezTo>
                  <a:pt x="1667100" y="89686"/>
                  <a:pt x="1664494" y="87511"/>
                  <a:pt x="1662113" y="85130"/>
                </a:cubicBezTo>
                <a:cubicBezTo>
                  <a:pt x="1647934" y="89856"/>
                  <a:pt x="1660308" y="83615"/>
                  <a:pt x="1650206" y="101798"/>
                </a:cubicBezTo>
                <a:cubicBezTo>
                  <a:pt x="1648571" y="104742"/>
                  <a:pt x="1645444" y="106561"/>
                  <a:pt x="1643063" y="108942"/>
                </a:cubicBezTo>
                <a:cubicBezTo>
                  <a:pt x="1640682" y="108148"/>
                  <a:pt x="1638429" y="106561"/>
                  <a:pt x="1635919" y="106561"/>
                </a:cubicBezTo>
                <a:cubicBezTo>
                  <a:pt x="1628250" y="106561"/>
                  <a:pt x="1627670" y="110600"/>
                  <a:pt x="1624013" y="116086"/>
                </a:cubicBezTo>
                <a:cubicBezTo>
                  <a:pt x="1624013" y="116086"/>
                  <a:pt x="1615313" y="107803"/>
                  <a:pt x="1609725" y="106561"/>
                </a:cubicBezTo>
                <a:cubicBezTo>
                  <a:pt x="1607011" y="105958"/>
                  <a:pt x="1596095" y="117810"/>
                  <a:pt x="1595438" y="118467"/>
                </a:cubicBezTo>
                <a:cubicBezTo>
                  <a:pt x="1591951" y="118699"/>
                  <a:pt x="1561232" y="114790"/>
                  <a:pt x="1552575" y="125611"/>
                </a:cubicBezTo>
                <a:cubicBezTo>
                  <a:pt x="1551007" y="127571"/>
                  <a:pt x="1550988" y="130374"/>
                  <a:pt x="1550194" y="132755"/>
                </a:cubicBezTo>
                <a:cubicBezTo>
                  <a:pt x="1549113" y="133565"/>
                  <a:pt x="1536230" y="143502"/>
                  <a:pt x="1533525" y="144661"/>
                </a:cubicBezTo>
                <a:cubicBezTo>
                  <a:pt x="1511997" y="153888"/>
                  <a:pt x="1534792" y="139847"/>
                  <a:pt x="1516856" y="151805"/>
                </a:cubicBezTo>
                <a:cubicBezTo>
                  <a:pt x="1501778" y="155574"/>
                  <a:pt x="1510054" y="152371"/>
                  <a:pt x="1493044" y="163711"/>
                </a:cubicBezTo>
                <a:cubicBezTo>
                  <a:pt x="1480926" y="164384"/>
                  <a:pt x="1455366" y="158527"/>
                  <a:pt x="1443038" y="170855"/>
                </a:cubicBezTo>
                <a:cubicBezTo>
                  <a:pt x="1441014" y="172879"/>
                  <a:pt x="1439863" y="175617"/>
                  <a:pt x="1438275" y="177998"/>
                </a:cubicBezTo>
                <a:cubicBezTo>
                  <a:pt x="1435100" y="178792"/>
                  <a:pt x="1432023" y="180380"/>
                  <a:pt x="1428750" y="180380"/>
                </a:cubicBezTo>
                <a:cubicBezTo>
                  <a:pt x="1423137" y="180380"/>
                  <a:pt x="1417666" y="177440"/>
                  <a:pt x="1412081" y="177998"/>
                </a:cubicBezTo>
                <a:cubicBezTo>
                  <a:pt x="1409233" y="178283"/>
                  <a:pt x="1407319" y="181173"/>
                  <a:pt x="1404938" y="182761"/>
                </a:cubicBezTo>
                <a:cubicBezTo>
                  <a:pt x="1401763" y="183555"/>
                  <a:pt x="1398560" y="184243"/>
                  <a:pt x="1395413" y="185142"/>
                </a:cubicBezTo>
                <a:cubicBezTo>
                  <a:pt x="1392999" y="185832"/>
                  <a:pt x="1390750" y="187141"/>
                  <a:pt x="1388269" y="187523"/>
                </a:cubicBezTo>
                <a:cubicBezTo>
                  <a:pt x="1380384" y="188736"/>
                  <a:pt x="1372433" y="189905"/>
                  <a:pt x="1364456" y="189905"/>
                </a:cubicBezTo>
                <a:cubicBezTo>
                  <a:pt x="1354107" y="189905"/>
                  <a:pt x="1343819" y="188317"/>
                  <a:pt x="1333500" y="187523"/>
                </a:cubicBezTo>
                <a:lnTo>
                  <a:pt x="1326356" y="189905"/>
                </a:lnTo>
                <a:lnTo>
                  <a:pt x="1312069" y="194667"/>
                </a:lnTo>
                <a:cubicBezTo>
                  <a:pt x="1306639" y="196477"/>
                  <a:pt x="1302785" y="201412"/>
                  <a:pt x="1297781" y="204192"/>
                </a:cubicBezTo>
                <a:cubicBezTo>
                  <a:pt x="1292027" y="207388"/>
                  <a:pt x="1278108" y="208364"/>
                  <a:pt x="1273969" y="208955"/>
                </a:cubicBezTo>
                <a:cubicBezTo>
                  <a:pt x="1247739" y="206040"/>
                  <a:pt x="1259628" y="207754"/>
                  <a:pt x="1238250" y="204192"/>
                </a:cubicBezTo>
                <a:cubicBezTo>
                  <a:pt x="1233298" y="203367"/>
                  <a:pt x="1228771" y="200873"/>
                  <a:pt x="1223963" y="199430"/>
                </a:cubicBezTo>
                <a:cubicBezTo>
                  <a:pt x="1220828" y="198490"/>
                  <a:pt x="1217613" y="197842"/>
                  <a:pt x="1214438" y="197048"/>
                </a:cubicBezTo>
                <a:cubicBezTo>
                  <a:pt x="1212003" y="196439"/>
                  <a:pt x="1209675" y="195461"/>
                  <a:pt x="1207294" y="194667"/>
                </a:cubicBezTo>
                <a:lnTo>
                  <a:pt x="1185863" y="187523"/>
                </a:lnTo>
                <a:cubicBezTo>
                  <a:pt x="1185863" y="187523"/>
                  <a:pt x="1149455" y="181740"/>
                  <a:pt x="1131094" y="180380"/>
                </a:cubicBezTo>
                <a:cubicBezTo>
                  <a:pt x="1122161" y="179718"/>
                  <a:pt x="1119912" y="184418"/>
                  <a:pt x="1114425" y="189905"/>
                </a:cubicBezTo>
                <a:cubicBezTo>
                  <a:pt x="1106470" y="192556"/>
                  <a:pt x="1106726" y="192674"/>
                  <a:pt x="1097756" y="194667"/>
                </a:cubicBezTo>
                <a:cubicBezTo>
                  <a:pt x="1093805" y="195545"/>
                  <a:pt x="1089640" y="195627"/>
                  <a:pt x="1085850" y="197048"/>
                </a:cubicBezTo>
                <a:cubicBezTo>
                  <a:pt x="1083170" y="198053"/>
                  <a:pt x="1081087" y="200223"/>
                  <a:pt x="1078706" y="201811"/>
                </a:cubicBezTo>
                <a:cubicBezTo>
                  <a:pt x="1075654" y="202574"/>
                  <a:pt x="1065454" y="204865"/>
                  <a:pt x="1062038" y="206573"/>
                </a:cubicBezTo>
                <a:cubicBezTo>
                  <a:pt x="1043577" y="215804"/>
                  <a:pt x="1065703" y="207734"/>
                  <a:pt x="1047750" y="213717"/>
                </a:cubicBezTo>
                <a:cubicBezTo>
                  <a:pt x="1036638" y="214511"/>
                  <a:pt x="1025554" y="216098"/>
                  <a:pt x="1014413" y="216098"/>
                </a:cubicBezTo>
                <a:cubicBezTo>
                  <a:pt x="962514" y="216098"/>
                  <a:pt x="982454" y="204860"/>
                  <a:pt x="962025" y="218480"/>
                </a:cubicBezTo>
                <a:cubicBezTo>
                  <a:pt x="962025" y="218480"/>
                  <a:pt x="952581" y="221921"/>
                  <a:pt x="947738" y="223242"/>
                </a:cubicBezTo>
                <a:cubicBezTo>
                  <a:pt x="943833" y="224307"/>
                  <a:pt x="939800" y="224829"/>
                  <a:pt x="935831" y="225623"/>
                </a:cubicBezTo>
                <a:cubicBezTo>
                  <a:pt x="933370" y="226115"/>
                  <a:pt x="931069" y="227211"/>
                  <a:pt x="928688" y="228005"/>
                </a:cubicBezTo>
                <a:cubicBezTo>
                  <a:pt x="924319" y="229461"/>
                  <a:pt x="911374" y="232383"/>
                  <a:pt x="907256" y="237530"/>
                </a:cubicBezTo>
                <a:cubicBezTo>
                  <a:pt x="905688" y="239490"/>
                  <a:pt x="905864" y="242366"/>
                  <a:pt x="904875" y="244673"/>
                </a:cubicBezTo>
                <a:cubicBezTo>
                  <a:pt x="896045" y="265279"/>
                  <a:pt x="903319" y="244582"/>
                  <a:pt x="897731" y="261342"/>
                </a:cubicBezTo>
                <a:cubicBezTo>
                  <a:pt x="887576" y="274883"/>
                  <a:pt x="891843" y="267102"/>
                  <a:pt x="885825" y="285155"/>
                </a:cubicBezTo>
                <a:cubicBezTo>
                  <a:pt x="884238" y="287536"/>
                  <a:pt x="882343" y="289739"/>
                  <a:pt x="881063" y="292298"/>
                </a:cubicBezTo>
                <a:cubicBezTo>
                  <a:pt x="878188" y="298047"/>
                  <a:pt x="879603" y="302039"/>
                  <a:pt x="873919" y="306586"/>
                </a:cubicBezTo>
                <a:cubicBezTo>
                  <a:pt x="871959" y="308154"/>
                  <a:pt x="869156" y="308173"/>
                  <a:pt x="866775" y="308967"/>
                </a:cubicBezTo>
                <a:cubicBezTo>
                  <a:pt x="864394" y="307380"/>
                  <a:pt x="862191" y="305485"/>
                  <a:pt x="859631" y="304205"/>
                </a:cubicBezTo>
                <a:cubicBezTo>
                  <a:pt x="854745" y="301762"/>
                  <a:pt x="845118" y="300349"/>
                  <a:pt x="840581" y="299442"/>
                </a:cubicBezTo>
                <a:cubicBezTo>
                  <a:pt x="835875" y="301011"/>
                  <a:pt x="829651" y="302389"/>
                  <a:pt x="826294" y="306586"/>
                </a:cubicBezTo>
                <a:cubicBezTo>
                  <a:pt x="824726" y="308546"/>
                  <a:pt x="824707" y="311349"/>
                  <a:pt x="823913" y="313730"/>
                </a:cubicBezTo>
                <a:cubicBezTo>
                  <a:pt x="821532" y="316111"/>
                  <a:pt x="818925" y="318286"/>
                  <a:pt x="816769" y="320873"/>
                </a:cubicBezTo>
                <a:cubicBezTo>
                  <a:pt x="814937" y="323072"/>
                  <a:pt x="814566" y="326737"/>
                  <a:pt x="812006" y="328017"/>
                </a:cubicBezTo>
                <a:cubicBezTo>
                  <a:pt x="807688" y="330176"/>
                  <a:pt x="802481" y="329604"/>
                  <a:pt x="797719" y="330398"/>
                </a:cubicBezTo>
                <a:cubicBezTo>
                  <a:pt x="795338" y="329604"/>
                  <a:pt x="792820" y="329139"/>
                  <a:pt x="790575" y="328017"/>
                </a:cubicBezTo>
                <a:cubicBezTo>
                  <a:pt x="772100" y="318781"/>
                  <a:pt x="794252" y="326863"/>
                  <a:pt x="776288" y="320873"/>
                </a:cubicBezTo>
                <a:lnTo>
                  <a:pt x="769144" y="323255"/>
                </a:lnTo>
                <a:cubicBezTo>
                  <a:pt x="764382" y="324843"/>
                  <a:pt x="766420" y="332955"/>
                  <a:pt x="764381" y="337542"/>
                </a:cubicBezTo>
                <a:cubicBezTo>
                  <a:pt x="763219" y="340157"/>
                  <a:pt x="762104" y="343266"/>
                  <a:pt x="759619" y="344686"/>
                </a:cubicBezTo>
                <a:cubicBezTo>
                  <a:pt x="756105" y="346694"/>
                  <a:pt x="751682" y="346273"/>
                  <a:pt x="747713" y="347067"/>
                </a:cubicBezTo>
                <a:cubicBezTo>
                  <a:pt x="735844" y="348254"/>
                  <a:pt x="720808" y="347991"/>
                  <a:pt x="709613" y="354211"/>
                </a:cubicBezTo>
                <a:cubicBezTo>
                  <a:pt x="703688" y="357503"/>
                  <a:pt x="695386" y="371979"/>
                  <a:pt x="692944" y="375642"/>
                </a:cubicBezTo>
                <a:lnTo>
                  <a:pt x="685800" y="380405"/>
                </a:lnTo>
                <a:lnTo>
                  <a:pt x="671513" y="389930"/>
                </a:lnTo>
                <a:cubicBezTo>
                  <a:pt x="651694" y="394884"/>
                  <a:pt x="671285" y="388853"/>
                  <a:pt x="654844" y="397073"/>
                </a:cubicBezTo>
                <a:cubicBezTo>
                  <a:pt x="648553" y="400219"/>
                  <a:pt x="642597" y="399795"/>
                  <a:pt x="635794" y="401836"/>
                </a:cubicBezTo>
                <a:cubicBezTo>
                  <a:pt x="620985" y="406278"/>
                  <a:pt x="627609" y="405153"/>
                  <a:pt x="616744" y="411361"/>
                </a:cubicBezTo>
                <a:cubicBezTo>
                  <a:pt x="598437" y="421822"/>
                  <a:pt x="615909" y="409606"/>
                  <a:pt x="597694" y="423267"/>
                </a:cubicBezTo>
                <a:cubicBezTo>
                  <a:pt x="593115" y="426701"/>
                  <a:pt x="591683" y="433037"/>
                  <a:pt x="588169" y="437555"/>
                </a:cubicBezTo>
                <a:cubicBezTo>
                  <a:pt x="566787" y="465046"/>
                  <a:pt x="593273" y="426323"/>
                  <a:pt x="576263" y="451842"/>
                </a:cubicBezTo>
                <a:cubicBezTo>
                  <a:pt x="573088" y="452636"/>
                  <a:pt x="569985" y="454629"/>
                  <a:pt x="566738" y="454223"/>
                </a:cubicBezTo>
                <a:cubicBezTo>
                  <a:pt x="563216" y="453783"/>
                  <a:pt x="560638" y="450395"/>
                  <a:pt x="557213" y="449461"/>
                </a:cubicBezTo>
                <a:cubicBezTo>
                  <a:pt x="551798" y="447984"/>
                  <a:pt x="546100" y="447874"/>
                  <a:pt x="540544" y="447080"/>
                </a:cubicBezTo>
                <a:cubicBezTo>
                  <a:pt x="534501" y="459166"/>
                  <a:pt x="537751" y="453650"/>
                  <a:pt x="531019" y="463748"/>
                </a:cubicBezTo>
                <a:cubicBezTo>
                  <a:pt x="527844" y="468511"/>
                  <a:pt x="525008" y="473518"/>
                  <a:pt x="521494" y="478036"/>
                </a:cubicBezTo>
                <a:cubicBezTo>
                  <a:pt x="519426" y="480694"/>
                  <a:pt x="516731" y="482799"/>
                  <a:pt x="514350" y="485180"/>
                </a:cubicBezTo>
                <a:cubicBezTo>
                  <a:pt x="494506" y="485974"/>
                  <a:pt x="474464" y="484651"/>
                  <a:pt x="454819" y="487561"/>
                </a:cubicBezTo>
                <a:cubicBezTo>
                  <a:pt x="451988" y="487980"/>
                  <a:pt x="452671" y="493543"/>
                  <a:pt x="450056" y="494705"/>
                </a:cubicBezTo>
                <a:cubicBezTo>
                  <a:pt x="444927" y="496984"/>
                  <a:pt x="438944" y="496292"/>
                  <a:pt x="433388" y="497086"/>
                </a:cubicBezTo>
                <a:cubicBezTo>
                  <a:pt x="406084" y="491626"/>
                  <a:pt x="439919" y="498091"/>
                  <a:pt x="402431" y="492323"/>
                </a:cubicBezTo>
                <a:cubicBezTo>
                  <a:pt x="398431" y="491708"/>
                  <a:pt x="394525" y="490557"/>
                  <a:pt x="390525" y="489942"/>
                </a:cubicBezTo>
                <a:cubicBezTo>
                  <a:pt x="384200" y="488969"/>
                  <a:pt x="377825" y="488355"/>
                  <a:pt x="371475" y="487561"/>
                </a:cubicBezTo>
                <a:cubicBezTo>
                  <a:pt x="369094" y="488355"/>
                  <a:pt x="366291" y="488374"/>
                  <a:pt x="364331" y="489942"/>
                </a:cubicBezTo>
                <a:cubicBezTo>
                  <a:pt x="359193" y="494053"/>
                  <a:pt x="358618" y="500892"/>
                  <a:pt x="357188" y="506611"/>
                </a:cubicBezTo>
                <a:cubicBezTo>
                  <a:pt x="357188" y="506611"/>
                  <a:pt x="347743" y="510052"/>
                  <a:pt x="342900" y="511373"/>
                </a:cubicBezTo>
                <a:cubicBezTo>
                  <a:pt x="338995" y="512438"/>
                  <a:pt x="334986" y="513090"/>
                  <a:pt x="330994" y="513755"/>
                </a:cubicBezTo>
                <a:cubicBezTo>
                  <a:pt x="325458" y="514678"/>
                  <a:pt x="319829" y="515035"/>
                  <a:pt x="314325" y="516136"/>
                </a:cubicBezTo>
                <a:cubicBezTo>
                  <a:pt x="311864" y="516628"/>
                  <a:pt x="309616" y="517908"/>
                  <a:pt x="307181" y="518517"/>
                </a:cubicBezTo>
                <a:cubicBezTo>
                  <a:pt x="303255" y="519499"/>
                  <a:pt x="299244" y="520104"/>
                  <a:pt x="295275" y="520898"/>
                </a:cubicBezTo>
                <a:cubicBezTo>
                  <a:pt x="292894" y="518517"/>
                  <a:pt x="289999" y="516557"/>
                  <a:pt x="288131" y="513755"/>
                </a:cubicBezTo>
                <a:cubicBezTo>
                  <a:pt x="285821" y="510291"/>
                  <a:pt x="287266" y="501343"/>
                  <a:pt x="278606" y="504230"/>
                </a:cubicBezTo>
                <a:cubicBezTo>
                  <a:pt x="275412" y="505295"/>
                  <a:pt x="273844" y="508992"/>
                  <a:pt x="271463" y="511373"/>
                </a:cubicBezTo>
                <a:cubicBezTo>
                  <a:pt x="260975" y="512872"/>
                  <a:pt x="254868" y="511299"/>
                  <a:pt x="247650" y="518517"/>
                </a:cubicBezTo>
                <a:cubicBezTo>
                  <a:pt x="245626" y="520541"/>
                  <a:pt x="244475" y="523280"/>
                  <a:pt x="242888" y="525661"/>
                </a:cubicBezTo>
                <a:cubicBezTo>
                  <a:pt x="226430" y="531146"/>
                  <a:pt x="238179" y="527433"/>
                  <a:pt x="207169" y="535186"/>
                </a:cubicBezTo>
                <a:cubicBezTo>
                  <a:pt x="192091" y="531417"/>
                  <a:pt x="199459" y="535528"/>
                  <a:pt x="188119" y="518517"/>
                </a:cubicBezTo>
                <a:lnTo>
                  <a:pt x="140494" y="516136"/>
                </a:lnTo>
                <a:cubicBezTo>
                  <a:pt x="134777" y="515850"/>
                  <a:pt x="131417" y="508980"/>
                  <a:pt x="126206" y="506611"/>
                </a:cubicBezTo>
                <a:cubicBezTo>
                  <a:pt x="122522" y="504936"/>
                  <a:pt x="118269" y="505024"/>
                  <a:pt x="114300" y="504230"/>
                </a:cubicBezTo>
                <a:cubicBezTo>
                  <a:pt x="111919" y="505024"/>
                  <a:pt x="109245" y="505219"/>
                  <a:pt x="107156" y="506611"/>
                </a:cubicBezTo>
                <a:cubicBezTo>
                  <a:pt x="104354" y="508479"/>
                  <a:pt x="102600" y="511599"/>
                  <a:pt x="100013" y="513755"/>
                </a:cubicBezTo>
                <a:cubicBezTo>
                  <a:pt x="97814" y="515587"/>
                  <a:pt x="95250" y="516930"/>
                  <a:pt x="92869" y="518517"/>
                </a:cubicBezTo>
                <a:cubicBezTo>
                  <a:pt x="90488" y="517723"/>
                  <a:pt x="88235" y="516136"/>
                  <a:pt x="85725" y="516136"/>
                </a:cubicBezTo>
                <a:cubicBezTo>
                  <a:pt x="78056" y="516136"/>
                  <a:pt x="77476" y="520175"/>
                  <a:pt x="73819" y="525661"/>
                </a:cubicBezTo>
                <a:cubicBezTo>
                  <a:pt x="66675" y="526455"/>
                  <a:pt x="59361" y="526299"/>
                  <a:pt x="52388" y="528042"/>
                </a:cubicBezTo>
                <a:cubicBezTo>
                  <a:pt x="49611" y="528736"/>
                  <a:pt x="47268" y="530781"/>
                  <a:pt x="45244" y="532805"/>
                </a:cubicBezTo>
                <a:cubicBezTo>
                  <a:pt x="43220" y="534829"/>
                  <a:pt x="43275" y="539327"/>
                  <a:pt x="40481" y="539948"/>
                </a:cubicBezTo>
                <a:cubicBezTo>
                  <a:pt x="35002" y="541165"/>
                  <a:pt x="28572" y="534592"/>
                  <a:pt x="23813" y="537567"/>
                </a:cubicBezTo>
                <a:cubicBezTo>
                  <a:pt x="19719" y="540126"/>
                  <a:pt x="22225" y="547092"/>
                  <a:pt x="21431" y="551855"/>
                </a:cubicBezTo>
                <a:lnTo>
                  <a:pt x="14288" y="558998"/>
                </a:lnTo>
                <a:cubicBezTo>
                  <a:pt x="12264" y="561022"/>
                  <a:pt x="9525" y="562173"/>
                  <a:pt x="7144" y="563761"/>
                </a:cubicBezTo>
                <a:lnTo>
                  <a:pt x="0" y="568524"/>
                </a:lnTo>
                <a:lnTo>
                  <a:pt x="0" y="497087"/>
                </a:lnTo>
                <a:lnTo>
                  <a:pt x="7144" y="492324"/>
                </a:lnTo>
                <a:cubicBezTo>
                  <a:pt x="9525" y="490736"/>
                  <a:pt x="12264" y="489585"/>
                  <a:pt x="14288" y="487561"/>
                </a:cubicBezTo>
                <a:lnTo>
                  <a:pt x="21431" y="480418"/>
                </a:lnTo>
                <a:cubicBezTo>
                  <a:pt x="22225" y="475655"/>
                  <a:pt x="19719" y="468689"/>
                  <a:pt x="23813" y="466130"/>
                </a:cubicBezTo>
                <a:cubicBezTo>
                  <a:pt x="28572" y="463155"/>
                  <a:pt x="35002" y="469728"/>
                  <a:pt x="40481" y="468511"/>
                </a:cubicBezTo>
                <a:cubicBezTo>
                  <a:pt x="43275" y="467890"/>
                  <a:pt x="43220" y="463392"/>
                  <a:pt x="45244" y="461368"/>
                </a:cubicBezTo>
                <a:cubicBezTo>
                  <a:pt x="47268" y="459344"/>
                  <a:pt x="49611" y="457299"/>
                  <a:pt x="52388" y="456605"/>
                </a:cubicBezTo>
                <a:cubicBezTo>
                  <a:pt x="59361" y="454862"/>
                  <a:pt x="66675" y="455018"/>
                  <a:pt x="73819" y="454224"/>
                </a:cubicBezTo>
                <a:cubicBezTo>
                  <a:pt x="77476" y="448738"/>
                  <a:pt x="78056" y="444699"/>
                  <a:pt x="85725" y="444699"/>
                </a:cubicBezTo>
                <a:cubicBezTo>
                  <a:pt x="88235" y="444699"/>
                  <a:pt x="90488" y="446286"/>
                  <a:pt x="92869" y="447080"/>
                </a:cubicBezTo>
                <a:cubicBezTo>
                  <a:pt x="95250" y="445493"/>
                  <a:pt x="97814" y="444150"/>
                  <a:pt x="100013" y="442318"/>
                </a:cubicBezTo>
                <a:cubicBezTo>
                  <a:pt x="102600" y="440162"/>
                  <a:pt x="104354" y="437042"/>
                  <a:pt x="107156" y="435174"/>
                </a:cubicBezTo>
                <a:cubicBezTo>
                  <a:pt x="109245" y="433782"/>
                  <a:pt x="111919" y="433587"/>
                  <a:pt x="114300" y="432793"/>
                </a:cubicBezTo>
                <a:cubicBezTo>
                  <a:pt x="118269" y="433587"/>
                  <a:pt x="122522" y="433499"/>
                  <a:pt x="126206" y="435174"/>
                </a:cubicBezTo>
                <a:cubicBezTo>
                  <a:pt x="131417" y="437543"/>
                  <a:pt x="134777" y="444413"/>
                  <a:pt x="140494" y="444699"/>
                </a:cubicBezTo>
                <a:lnTo>
                  <a:pt x="188119" y="447080"/>
                </a:lnTo>
                <a:cubicBezTo>
                  <a:pt x="199459" y="464091"/>
                  <a:pt x="192091" y="459980"/>
                  <a:pt x="207169" y="463749"/>
                </a:cubicBezTo>
                <a:cubicBezTo>
                  <a:pt x="238179" y="455996"/>
                  <a:pt x="226430" y="459709"/>
                  <a:pt x="242888" y="454224"/>
                </a:cubicBezTo>
                <a:cubicBezTo>
                  <a:pt x="244475" y="451843"/>
                  <a:pt x="245626" y="449104"/>
                  <a:pt x="247650" y="447080"/>
                </a:cubicBezTo>
                <a:cubicBezTo>
                  <a:pt x="254868" y="439862"/>
                  <a:pt x="260975" y="441435"/>
                  <a:pt x="271463" y="439936"/>
                </a:cubicBezTo>
                <a:cubicBezTo>
                  <a:pt x="273844" y="437555"/>
                  <a:pt x="275412" y="433858"/>
                  <a:pt x="278606" y="432793"/>
                </a:cubicBezTo>
                <a:cubicBezTo>
                  <a:pt x="287266" y="429906"/>
                  <a:pt x="285821" y="438854"/>
                  <a:pt x="288131" y="442318"/>
                </a:cubicBezTo>
                <a:cubicBezTo>
                  <a:pt x="289999" y="445120"/>
                  <a:pt x="292894" y="447080"/>
                  <a:pt x="295275" y="449461"/>
                </a:cubicBezTo>
                <a:cubicBezTo>
                  <a:pt x="299244" y="448667"/>
                  <a:pt x="303255" y="448062"/>
                  <a:pt x="307181" y="447080"/>
                </a:cubicBezTo>
                <a:cubicBezTo>
                  <a:pt x="309616" y="446471"/>
                  <a:pt x="311864" y="445191"/>
                  <a:pt x="314325" y="444699"/>
                </a:cubicBezTo>
                <a:cubicBezTo>
                  <a:pt x="319829" y="443598"/>
                  <a:pt x="325458" y="443241"/>
                  <a:pt x="330994" y="442318"/>
                </a:cubicBezTo>
                <a:cubicBezTo>
                  <a:pt x="334986" y="441653"/>
                  <a:pt x="338995" y="441001"/>
                  <a:pt x="342900" y="439936"/>
                </a:cubicBezTo>
                <a:cubicBezTo>
                  <a:pt x="347743" y="438615"/>
                  <a:pt x="357188" y="435174"/>
                  <a:pt x="357188" y="435174"/>
                </a:cubicBezTo>
                <a:cubicBezTo>
                  <a:pt x="358618" y="429455"/>
                  <a:pt x="359193" y="422616"/>
                  <a:pt x="364331" y="418505"/>
                </a:cubicBezTo>
                <a:cubicBezTo>
                  <a:pt x="366291" y="416937"/>
                  <a:pt x="369094" y="416918"/>
                  <a:pt x="371475" y="416124"/>
                </a:cubicBezTo>
                <a:cubicBezTo>
                  <a:pt x="377825" y="416918"/>
                  <a:pt x="384200" y="417532"/>
                  <a:pt x="390525" y="418505"/>
                </a:cubicBezTo>
                <a:cubicBezTo>
                  <a:pt x="394525" y="419120"/>
                  <a:pt x="398431" y="420271"/>
                  <a:pt x="402431" y="420886"/>
                </a:cubicBezTo>
                <a:cubicBezTo>
                  <a:pt x="439919" y="426654"/>
                  <a:pt x="406084" y="420189"/>
                  <a:pt x="433388" y="425649"/>
                </a:cubicBezTo>
                <a:cubicBezTo>
                  <a:pt x="438944" y="424855"/>
                  <a:pt x="444927" y="425547"/>
                  <a:pt x="450056" y="423268"/>
                </a:cubicBezTo>
                <a:cubicBezTo>
                  <a:pt x="452671" y="422106"/>
                  <a:pt x="451988" y="416543"/>
                  <a:pt x="454819" y="416124"/>
                </a:cubicBezTo>
                <a:cubicBezTo>
                  <a:pt x="474464" y="413214"/>
                  <a:pt x="494506" y="414537"/>
                  <a:pt x="514350" y="413743"/>
                </a:cubicBezTo>
                <a:cubicBezTo>
                  <a:pt x="516731" y="411362"/>
                  <a:pt x="519426" y="409257"/>
                  <a:pt x="521494" y="406599"/>
                </a:cubicBezTo>
                <a:cubicBezTo>
                  <a:pt x="525008" y="402081"/>
                  <a:pt x="527844" y="397074"/>
                  <a:pt x="531019" y="392311"/>
                </a:cubicBezTo>
                <a:cubicBezTo>
                  <a:pt x="537751" y="382213"/>
                  <a:pt x="534501" y="387729"/>
                  <a:pt x="540544" y="375643"/>
                </a:cubicBezTo>
                <a:cubicBezTo>
                  <a:pt x="546100" y="376437"/>
                  <a:pt x="551798" y="376547"/>
                  <a:pt x="557213" y="378024"/>
                </a:cubicBezTo>
                <a:cubicBezTo>
                  <a:pt x="560638" y="378958"/>
                  <a:pt x="563216" y="382346"/>
                  <a:pt x="566738" y="382786"/>
                </a:cubicBezTo>
                <a:cubicBezTo>
                  <a:pt x="569985" y="383192"/>
                  <a:pt x="573088" y="381199"/>
                  <a:pt x="576263" y="380405"/>
                </a:cubicBezTo>
                <a:cubicBezTo>
                  <a:pt x="593273" y="354886"/>
                  <a:pt x="566787" y="393609"/>
                  <a:pt x="588169" y="366118"/>
                </a:cubicBezTo>
                <a:cubicBezTo>
                  <a:pt x="591683" y="361600"/>
                  <a:pt x="593115" y="355264"/>
                  <a:pt x="597694" y="351830"/>
                </a:cubicBezTo>
                <a:cubicBezTo>
                  <a:pt x="615909" y="338169"/>
                  <a:pt x="598437" y="350385"/>
                  <a:pt x="616744" y="339924"/>
                </a:cubicBezTo>
                <a:cubicBezTo>
                  <a:pt x="627609" y="333716"/>
                  <a:pt x="620985" y="334841"/>
                  <a:pt x="635794" y="330399"/>
                </a:cubicBezTo>
                <a:cubicBezTo>
                  <a:pt x="642597" y="328358"/>
                  <a:pt x="648553" y="328782"/>
                  <a:pt x="654844" y="325636"/>
                </a:cubicBezTo>
                <a:cubicBezTo>
                  <a:pt x="671285" y="317416"/>
                  <a:pt x="651694" y="323447"/>
                  <a:pt x="671513" y="318493"/>
                </a:cubicBezTo>
                <a:lnTo>
                  <a:pt x="685800" y="308968"/>
                </a:lnTo>
                <a:lnTo>
                  <a:pt x="692944" y="304205"/>
                </a:lnTo>
                <a:cubicBezTo>
                  <a:pt x="695386" y="300542"/>
                  <a:pt x="703688" y="286066"/>
                  <a:pt x="709613" y="282774"/>
                </a:cubicBezTo>
                <a:cubicBezTo>
                  <a:pt x="720808" y="276554"/>
                  <a:pt x="735844" y="276817"/>
                  <a:pt x="747713" y="275630"/>
                </a:cubicBezTo>
                <a:cubicBezTo>
                  <a:pt x="751682" y="274836"/>
                  <a:pt x="756105" y="275257"/>
                  <a:pt x="759619" y="273249"/>
                </a:cubicBezTo>
                <a:cubicBezTo>
                  <a:pt x="762104" y="271829"/>
                  <a:pt x="763219" y="268720"/>
                  <a:pt x="764381" y="266105"/>
                </a:cubicBezTo>
                <a:cubicBezTo>
                  <a:pt x="766420" y="261518"/>
                  <a:pt x="764382" y="253406"/>
                  <a:pt x="769144" y="251818"/>
                </a:cubicBezTo>
                <a:lnTo>
                  <a:pt x="776288" y="249436"/>
                </a:lnTo>
                <a:cubicBezTo>
                  <a:pt x="794252" y="255426"/>
                  <a:pt x="772100" y="247344"/>
                  <a:pt x="790575" y="256580"/>
                </a:cubicBezTo>
                <a:cubicBezTo>
                  <a:pt x="792820" y="257702"/>
                  <a:pt x="795338" y="258167"/>
                  <a:pt x="797719" y="258961"/>
                </a:cubicBezTo>
                <a:cubicBezTo>
                  <a:pt x="802481" y="258167"/>
                  <a:pt x="807688" y="258739"/>
                  <a:pt x="812006" y="256580"/>
                </a:cubicBezTo>
                <a:cubicBezTo>
                  <a:pt x="814566" y="255300"/>
                  <a:pt x="814937" y="251635"/>
                  <a:pt x="816769" y="249436"/>
                </a:cubicBezTo>
                <a:cubicBezTo>
                  <a:pt x="818925" y="246849"/>
                  <a:pt x="821532" y="244674"/>
                  <a:pt x="823913" y="242293"/>
                </a:cubicBezTo>
                <a:cubicBezTo>
                  <a:pt x="824707" y="239912"/>
                  <a:pt x="824726" y="237109"/>
                  <a:pt x="826294" y="235149"/>
                </a:cubicBezTo>
                <a:cubicBezTo>
                  <a:pt x="829651" y="230952"/>
                  <a:pt x="835875" y="229574"/>
                  <a:pt x="840581" y="228005"/>
                </a:cubicBezTo>
                <a:cubicBezTo>
                  <a:pt x="845118" y="228912"/>
                  <a:pt x="854745" y="230325"/>
                  <a:pt x="859631" y="232768"/>
                </a:cubicBezTo>
                <a:cubicBezTo>
                  <a:pt x="862191" y="234048"/>
                  <a:pt x="864394" y="235943"/>
                  <a:pt x="866775" y="237530"/>
                </a:cubicBezTo>
                <a:cubicBezTo>
                  <a:pt x="869156" y="236736"/>
                  <a:pt x="871959" y="236717"/>
                  <a:pt x="873919" y="235149"/>
                </a:cubicBezTo>
                <a:cubicBezTo>
                  <a:pt x="879603" y="230602"/>
                  <a:pt x="878188" y="226610"/>
                  <a:pt x="881063" y="220861"/>
                </a:cubicBezTo>
                <a:cubicBezTo>
                  <a:pt x="882343" y="218302"/>
                  <a:pt x="884238" y="216099"/>
                  <a:pt x="885825" y="213718"/>
                </a:cubicBezTo>
                <a:cubicBezTo>
                  <a:pt x="891843" y="195665"/>
                  <a:pt x="887576" y="203446"/>
                  <a:pt x="897731" y="189905"/>
                </a:cubicBezTo>
                <a:cubicBezTo>
                  <a:pt x="903319" y="173145"/>
                  <a:pt x="896045" y="193842"/>
                  <a:pt x="904875" y="173236"/>
                </a:cubicBezTo>
                <a:cubicBezTo>
                  <a:pt x="905864" y="170929"/>
                  <a:pt x="905688" y="168053"/>
                  <a:pt x="907256" y="166093"/>
                </a:cubicBezTo>
                <a:cubicBezTo>
                  <a:pt x="911374" y="160946"/>
                  <a:pt x="924319" y="158024"/>
                  <a:pt x="928688" y="156568"/>
                </a:cubicBezTo>
                <a:cubicBezTo>
                  <a:pt x="931069" y="155774"/>
                  <a:pt x="933370" y="154678"/>
                  <a:pt x="935831" y="154186"/>
                </a:cubicBezTo>
                <a:cubicBezTo>
                  <a:pt x="939800" y="153392"/>
                  <a:pt x="943833" y="152870"/>
                  <a:pt x="947738" y="151805"/>
                </a:cubicBezTo>
                <a:cubicBezTo>
                  <a:pt x="952581" y="150484"/>
                  <a:pt x="962025" y="147043"/>
                  <a:pt x="962025" y="147043"/>
                </a:cubicBezTo>
                <a:cubicBezTo>
                  <a:pt x="982454" y="133423"/>
                  <a:pt x="962514" y="144661"/>
                  <a:pt x="1014413" y="144661"/>
                </a:cubicBezTo>
                <a:cubicBezTo>
                  <a:pt x="1025554" y="144661"/>
                  <a:pt x="1036638" y="143074"/>
                  <a:pt x="1047750" y="142280"/>
                </a:cubicBezTo>
                <a:cubicBezTo>
                  <a:pt x="1065703" y="136297"/>
                  <a:pt x="1043577" y="144367"/>
                  <a:pt x="1062038" y="135136"/>
                </a:cubicBezTo>
                <a:cubicBezTo>
                  <a:pt x="1065454" y="133428"/>
                  <a:pt x="1075654" y="131137"/>
                  <a:pt x="1078706" y="130374"/>
                </a:cubicBezTo>
                <a:cubicBezTo>
                  <a:pt x="1081087" y="128786"/>
                  <a:pt x="1083170" y="126616"/>
                  <a:pt x="1085850" y="125611"/>
                </a:cubicBezTo>
                <a:cubicBezTo>
                  <a:pt x="1089640" y="124190"/>
                  <a:pt x="1093805" y="124108"/>
                  <a:pt x="1097756" y="123230"/>
                </a:cubicBezTo>
                <a:cubicBezTo>
                  <a:pt x="1106726" y="121237"/>
                  <a:pt x="1106470" y="121119"/>
                  <a:pt x="1114425" y="118468"/>
                </a:cubicBezTo>
                <a:cubicBezTo>
                  <a:pt x="1119912" y="112981"/>
                  <a:pt x="1122161" y="108281"/>
                  <a:pt x="1131094" y="108943"/>
                </a:cubicBezTo>
                <a:cubicBezTo>
                  <a:pt x="1149455" y="110303"/>
                  <a:pt x="1185863" y="116086"/>
                  <a:pt x="1185863" y="116086"/>
                </a:cubicBezTo>
                <a:lnTo>
                  <a:pt x="1207294" y="123230"/>
                </a:lnTo>
                <a:cubicBezTo>
                  <a:pt x="1209675" y="124024"/>
                  <a:pt x="1212003" y="125002"/>
                  <a:pt x="1214438" y="125611"/>
                </a:cubicBezTo>
                <a:cubicBezTo>
                  <a:pt x="1217613" y="126405"/>
                  <a:pt x="1220828" y="127053"/>
                  <a:pt x="1223963" y="127993"/>
                </a:cubicBezTo>
                <a:cubicBezTo>
                  <a:pt x="1228771" y="129436"/>
                  <a:pt x="1233298" y="131930"/>
                  <a:pt x="1238250" y="132755"/>
                </a:cubicBezTo>
                <a:cubicBezTo>
                  <a:pt x="1259628" y="136317"/>
                  <a:pt x="1247739" y="134603"/>
                  <a:pt x="1273969" y="137518"/>
                </a:cubicBezTo>
                <a:cubicBezTo>
                  <a:pt x="1278108" y="136927"/>
                  <a:pt x="1292027" y="135951"/>
                  <a:pt x="1297781" y="132755"/>
                </a:cubicBezTo>
                <a:cubicBezTo>
                  <a:pt x="1302785" y="129975"/>
                  <a:pt x="1306639" y="125040"/>
                  <a:pt x="1312069" y="123230"/>
                </a:cubicBezTo>
                <a:lnTo>
                  <a:pt x="1326356" y="118468"/>
                </a:lnTo>
                <a:lnTo>
                  <a:pt x="1333500" y="116086"/>
                </a:lnTo>
                <a:cubicBezTo>
                  <a:pt x="1343819" y="116880"/>
                  <a:pt x="1354107" y="118468"/>
                  <a:pt x="1364456" y="118468"/>
                </a:cubicBezTo>
                <a:cubicBezTo>
                  <a:pt x="1372433" y="118468"/>
                  <a:pt x="1380384" y="117299"/>
                  <a:pt x="1388269" y="116086"/>
                </a:cubicBezTo>
                <a:cubicBezTo>
                  <a:pt x="1390750" y="115704"/>
                  <a:pt x="1392999" y="114395"/>
                  <a:pt x="1395413" y="113705"/>
                </a:cubicBezTo>
                <a:cubicBezTo>
                  <a:pt x="1398560" y="112806"/>
                  <a:pt x="1401763" y="112118"/>
                  <a:pt x="1404938" y="111324"/>
                </a:cubicBezTo>
                <a:cubicBezTo>
                  <a:pt x="1407319" y="109736"/>
                  <a:pt x="1409233" y="106846"/>
                  <a:pt x="1412081" y="106561"/>
                </a:cubicBezTo>
                <a:cubicBezTo>
                  <a:pt x="1417666" y="106003"/>
                  <a:pt x="1423137" y="108943"/>
                  <a:pt x="1428750" y="108943"/>
                </a:cubicBezTo>
                <a:cubicBezTo>
                  <a:pt x="1432023" y="108943"/>
                  <a:pt x="1435100" y="107355"/>
                  <a:pt x="1438275" y="106561"/>
                </a:cubicBezTo>
                <a:cubicBezTo>
                  <a:pt x="1439863" y="104180"/>
                  <a:pt x="1441014" y="101442"/>
                  <a:pt x="1443038" y="99418"/>
                </a:cubicBezTo>
                <a:cubicBezTo>
                  <a:pt x="1455366" y="87090"/>
                  <a:pt x="1480926" y="92947"/>
                  <a:pt x="1493044" y="92274"/>
                </a:cubicBezTo>
                <a:cubicBezTo>
                  <a:pt x="1510054" y="80934"/>
                  <a:pt x="1501778" y="84137"/>
                  <a:pt x="1516856" y="80368"/>
                </a:cubicBezTo>
                <a:cubicBezTo>
                  <a:pt x="1534792" y="68410"/>
                  <a:pt x="1511997" y="82451"/>
                  <a:pt x="1533525" y="73224"/>
                </a:cubicBezTo>
                <a:cubicBezTo>
                  <a:pt x="1536230" y="72065"/>
                  <a:pt x="1549113" y="62128"/>
                  <a:pt x="1550194" y="61318"/>
                </a:cubicBezTo>
                <a:cubicBezTo>
                  <a:pt x="1550988" y="58937"/>
                  <a:pt x="1551007" y="56134"/>
                  <a:pt x="1552575" y="54174"/>
                </a:cubicBezTo>
                <a:cubicBezTo>
                  <a:pt x="1561232" y="43353"/>
                  <a:pt x="1591951" y="47262"/>
                  <a:pt x="1595438" y="47030"/>
                </a:cubicBezTo>
                <a:cubicBezTo>
                  <a:pt x="1596095" y="46373"/>
                  <a:pt x="1607011" y="34521"/>
                  <a:pt x="1609725" y="35124"/>
                </a:cubicBezTo>
                <a:cubicBezTo>
                  <a:pt x="1615313" y="36366"/>
                  <a:pt x="1624013" y="44649"/>
                  <a:pt x="1624013" y="44649"/>
                </a:cubicBezTo>
                <a:cubicBezTo>
                  <a:pt x="1627670" y="39163"/>
                  <a:pt x="1628250" y="35124"/>
                  <a:pt x="1635919" y="35124"/>
                </a:cubicBezTo>
                <a:cubicBezTo>
                  <a:pt x="1638429" y="35124"/>
                  <a:pt x="1640682" y="36711"/>
                  <a:pt x="1643063" y="37505"/>
                </a:cubicBezTo>
                <a:cubicBezTo>
                  <a:pt x="1645444" y="35124"/>
                  <a:pt x="1648571" y="33305"/>
                  <a:pt x="1650206" y="30361"/>
                </a:cubicBezTo>
                <a:cubicBezTo>
                  <a:pt x="1660308" y="12178"/>
                  <a:pt x="1647934" y="18419"/>
                  <a:pt x="1662113" y="13693"/>
                </a:cubicBezTo>
                <a:cubicBezTo>
                  <a:pt x="1664494" y="16074"/>
                  <a:pt x="1667100" y="18249"/>
                  <a:pt x="1669256" y="20836"/>
                </a:cubicBezTo>
                <a:cubicBezTo>
                  <a:pt x="1671088" y="23035"/>
                  <a:pt x="1671362" y="26917"/>
                  <a:pt x="1674019" y="27980"/>
                </a:cubicBezTo>
                <a:cubicBezTo>
                  <a:pt x="1676350" y="28912"/>
                  <a:pt x="1678782" y="26393"/>
                  <a:pt x="1681163" y="25599"/>
                </a:cubicBezTo>
                <a:cubicBezTo>
                  <a:pt x="1683544" y="23218"/>
                  <a:pt x="1686239" y="21113"/>
                  <a:pt x="1688306" y="18455"/>
                </a:cubicBezTo>
                <a:cubicBezTo>
                  <a:pt x="1691820" y="13937"/>
                  <a:pt x="1692401" y="5978"/>
                  <a:pt x="1697831" y="4168"/>
                </a:cubicBezTo>
                <a:lnTo>
                  <a:pt x="1704975" y="1786"/>
                </a:lnTo>
                <a:cubicBezTo>
                  <a:pt x="1707356" y="3374"/>
                  <a:pt x="1710095" y="4525"/>
                  <a:pt x="1712119" y="6549"/>
                </a:cubicBezTo>
                <a:cubicBezTo>
                  <a:pt x="1714925" y="9355"/>
                  <a:pt x="1715547" y="14680"/>
                  <a:pt x="1719263" y="16074"/>
                </a:cubicBezTo>
                <a:cubicBezTo>
                  <a:pt x="1720818" y="16657"/>
                  <a:pt x="1735276" y="12829"/>
                  <a:pt x="1738313" y="11311"/>
                </a:cubicBezTo>
                <a:cubicBezTo>
                  <a:pt x="1740872" y="10031"/>
                  <a:pt x="1742741" y="7454"/>
                  <a:pt x="1745456" y="6549"/>
                </a:cubicBezTo>
                <a:close/>
              </a:path>
            </a:pathLst>
          </a:custGeom>
          <a:solidFill>
            <a:schemeClr val="bg1"/>
          </a:solidFill>
          <a:ln>
            <a:noFill/>
          </a:ln>
          <a:effectLst>
            <a:outerShdw blurRad="50800" dist="25400" dir="16200000"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椭圆 16"/>
          <p:cNvSpPr/>
          <p:nvPr/>
        </p:nvSpPr>
        <p:spPr>
          <a:xfrm>
            <a:off x="614185" y="2196362"/>
            <a:ext cx="101600" cy="100012"/>
          </a:xfrm>
          <a:prstGeom prst="ellipse">
            <a:avLst/>
          </a:prstGeom>
          <a:solidFill>
            <a:schemeClr val="bg1"/>
          </a:solidFill>
          <a:ln w="25400" cap="flat" cmpd="sng" algn="ctr">
            <a:solidFill>
              <a:schemeClr val="bg1">
                <a:lumMod val="50000"/>
              </a:schemeClr>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18" name="椭圆 17"/>
          <p:cNvSpPr/>
          <p:nvPr/>
        </p:nvSpPr>
        <p:spPr>
          <a:xfrm>
            <a:off x="1993722" y="2196362"/>
            <a:ext cx="101600" cy="100012"/>
          </a:xfrm>
          <a:prstGeom prst="ellipse">
            <a:avLst/>
          </a:prstGeom>
          <a:solidFill>
            <a:schemeClr val="bg1"/>
          </a:solidFill>
          <a:ln w="25400" cap="flat" cmpd="sng" algn="ctr">
            <a:solidFill>
              <a:schemeClr val="bg1">
                <a:lumMod val="50000"/>
              </a:schemeClr>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19" name="椭圆 18"/>
          <p:cNvSpPr/>
          <p:nvPr/>
        </p:nvSpPr>
        <p:spPr>
          <a:xfrm>
            <a:off x="620088" y="5496228"/>
            <a:ext cx="101600" cy="100012"/>
          </a:xfrm>
          <a:prstGeom prst="ellipse">
            <a:avLst/>
          </a:prstGeom>
          <a:solidFill>
            <a:schemeClr val="bg1"/>
          </a:solidFill>
          <a:ln w="25400" cap="flat" cmpd="sng" algn="ctr">
            <a:solidFill>
              <a:schemeClr val="bg1">
                <a:lumMod val="50000"/>
              </a:schemeClr>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20" name="椭圆 19"/>
          <p:cNvSpPr/>
          <p:nvPr/>
        </p:nvSpPr>
        <p:spPr>
          <a:xfrm>
            <a:off x="1988240" y="5496228"/>
            <a:ext cx="101600" cy="100012"/>
          </a:xfrm>
          <a:prstGeom prst="ellipse">
            <a:avLst/>
          </a:prstGeom>
          <a:solidFill>
            <a:schemeClr val="bg1"/>
          </a:solidFill>
          <a:ln w="25400" cap="flat" cmpd="sng" algn="ctr">
            <a:solidFill>
              <a:schemeClr val="bg1">
                <a:lumMod val="50000"/>
              </a:schemeClr>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21" name="任意多边形 20"/>
          <p:cNvSpPr/>
          <p:nvPr/>
        </p:nvSpPr>
        <p:spPr>
          <a:xfrm>
            <a:off x="4561458" y="2774206"/>
            <a:ext cx="1771650" cy="569913"/>
          </a:xfrm>
          <a:custGeom>
            <a:avLst/>
            <a:gdLst>
              <a:gd name="connsiteX0" fmla="*/ 1771650 w 1771650"/>
              <a:gd name="connsiteY0" fmla="*/ 0 h 568524"/>
              <a:gd name="connsiteX1" fmla="*/ 1771650 w 1771650"/>
              <a:gd name="connsiteY1" fmla="*/ 71437 h 568524"/>
              <a:gd name="connsiteX2" fmla="*/ 1745456 w 1771650"/>
              <a:gd name="connsiteY2" fmla="*/ 77986 h 568524"/>
              <a:gd name="connsiteX3" fmla="*/ 1738313 w 1771650"/>
              <a:gd name="connsiteY3" fmla="*/ 82748 h 568524"/>
              <a:gd name="connsiteX4" fmla="*/ 1719263 w 1771650"/>
              <a:gd name="connsiteY4" fmla="*/ 87511 h 568524"/>
              <a:gd name="connsiteX5" fmla="*/ 1712119 w 1771650"/>
              <a:gd name="connsiteY5" fmla="*/ 77986 h 568524"/>
              <a:gd name="connsiteX6" fmla="*/ 1704975 w 1771650"/>
              <a:gd name="connsiteY6" fmla="*/ 73223 h 568524"/>
              <a:gd name="connsiteX7" fmla="*/ 1697831 w 1771650"/>
              <a:gd name="connsiteY7" fmla="*/ 75605 h 568524"/>
              <a:gd name="connsiteX8" fmla="*/ 1688306 w 1771650"/>
              <a:gd name="connsiteY8" fmla="*/ 89892 h 568524"/>
              <a:gd name="connsiteX9" fmla="*/ 1681163 w 1771650"/>
              <a:gd name="connsiteY9" fmla="*/ 97036 h 568524"/>
              <a:gd name="connsiteX10" fmla="*/ 1674019 w 1771650"/>
              <a:gd name="connsiteY10" fmla="*/ 99417 h 568524"/>
              <a:gd name="connsiteX11" fmla="*/ 1669256 w 1771650"/>
              <a:gd name="connsiteY11" fmla="*/ 92273 h 568524"/>
              <a:gd name="connsiteX12" fmla="*/ 1662113 w 1771650"/>
              <a:gd name="connsiteY12" fmla="*/ 85130 h 568524"/>
              <a:gd name="connsiteX13" fmla="*/ 1650206 w 1771650"/>
              <a:gd name="connsiteY13" fmla="*/ 101798 h 568524"/>
              <a:gd name="connsiteX14" fmla="*/ 1643063 w 1771650"/>
              <a:gd name="connsiteY14" fmla="*/ 108942 h 568524"/>
              <a:gd name="connsiteX15" fmla="*/ 1635919 w 1771650"/>
              <a:gd name="connsiteY15" fmla="*/ 106561 h 568524"/>
              <a:gd name="connsiteX16" fmla="*/ 1624013 w 1771650"/>
              <a:gd name="connsiteY16" fmla="*/ 116086 h 568524"/>
              <a:gd name="connsiteX17" fmla="*/ 1609725 w 1771650"/>
              <a:gd name="connsiteY17" fmla="*/ 106561 h 568524"/>
              <a:gd name="connsiteX18" fmla="*/ 1595438 w 1771650"/>
              <a:gd name="connsiteY18" fmla="*/ 118467 h 568524"/>
              <a:gd name="connsiteX19" fmla="*/ 1552575 w 1771650"/>
              <a:gd name="connsiteY19" fmla="*/ 125611 h 568524"/>
              <a:gd name="connsiteX20" fmla="*/ 1550194 w 1771650"/>
              <a:gd name="connsiteY20" fmla="*/ 132755 h 568524"/>
              <a:gd name="connsiteX21" fmla="*/ 1533525 w 1771650"/>
              <a:gd name="connsiteY21" fmla="*/ 144661 h 568524"/>
              <a:gd name="connsiteX22" fmla="*/ 1516856 w 1771650"/>
              <a:gd name="connsiteY22" fmla="*/ 151805 h 568524"/>
              <a:gd name="connsiteX23" fmla="*/ 1493044 w 1771650"/>
              <a:gd name="connsiteY23" fmla="*/ 163711 h 568524"/>
              <a:gd name="connsiteX24" fmla="*/ 1443038 w 1771650"/>
              <a:gd name="connsiteY24" fmla="*/ 170855 h 568524"/>
              <a:gd name="connsiteX25" fmla="*/ 1438275 w 1771650"/>
              <a:gd name="connsiteY25" fmla="*/ 177998 h 568524"/>
              <a:gd name="connsiteX26" fmla="*/ 1428750 w 1771650"/>
              <a:gd name="connsiteY26" fmla="*/ 180380 h 568524"/>
              <a:gd name="connsiteX27" fmla="*/ 1412081 w 1771650"/>
              <a:gd name="connsiteY27" fmla="*/ 177998 h 568524"/>
              <a:gd name="connsiteX28" fmla="*/ 1404938 w 1771650"/>
              <a:gd name="connsiteY28" fmla="*/ 182761 h 568524"/>
              <a:gd name="connsiteX29" fmla="*/ 1395413 w 1771650"/>
              <a:gd name="connsiteY29" fmla="*/ 185142 h 568524"/>
              <a:gd name="connsiteX30" fmla="*/ 1388269 w 1771650"/>
              <a:gd name="connsiteY30" fmla="*/ 187523 h 568524"/>
              <a:gd name="connsiteX31" fmla="*/ 1364456 w 1771650"/>
              <a:gd name="connsiteY31" fmla="*/ 189905 h 568524"/>
              <a:gd name="connsiteX32" fmla="*/ 1333500 w 1771650"/>
              <a:gd name="connsiteY32" fmla="*/ 187523 h 568524"/>
              <a:gd name="connsiteX33" fmla="*/ 1326356 w 1771650"/>
              <a:gd name="connsiteY33" fmla="*/ 189905 h 568524"/>
              <a:gd name="connsiteX34" fmla="*/ 1312069 w 1771650"/>
              <a:gd name="connsiteY34" fmla="*/ 194667 h 568524"/>
              <a:gd name="connsiteX35" fmla="*/ 1297781 w 1771650"/>
              <a:gd name="connsiteY35" fmla="*/ 204192 h 568524"/>
              <a:gd name="connsiteX36" fmla="*/ 1273969 w 1771650"/>
              <a:gd name="connsiteY36" fmla="*/ 208955 h 568524"/>
              <a:gd name="connsiteX37" fmla="*/ 1238250 w 1771650"/>
              <a:gd name="connsiteY37" fmla="*/ 204192 h 568524"/>
              <a:gd name="connsiteX38" fmla="*/ 1223963 w 1771650"/>
              <a:gd name="connsiteY38" fmla="*/ 199430 h 568524"/>
              <a:gd name="connsiteX39" fmla="*/ 1214438 w 1771650"/>
              <a:gd name="connsiteY39" fmla="*/ 197048 h 568524"/>
              <a:gd name="connsiteX40" fmla="*/ 1207294 w 1771650"/>
              <a:gd name="connsiteY40" fmla="*/ 194667 h 568524"/>
              <a:gd name="connsiteX41" fmla="*/ 1185863 w 1771650"/>
              <a:gd name="connsiteY41" fmla="*/ 187523 h 568524"/>
              <a:gd name="connsiteX42" fmla="*/ 1131094 w 1771650"/>
              <a:gd name="connsiteY42" fmla="*/ 180380 h 568524"/>
              <a:gd name="connsiteX43" fmla="*/ 1114425 w 1771650"/>
              <a:gd name="connsiteY43" fmla="*/ 189905 h 568524"/>
              <a:gd name="connsiteX44" fmla="*/ 1097756 w 1771650"/>
              <a:gd name="connsiteY44" fmla="*/ 194667 h 568524"/>
              <a:gd name="connsiteX45" fmla="*/ 1085850 w 1771650"/>
              <a:gd name="connsiteY45" fmla="*/ 197048 h 568524"/>
              <a:gd name="connsiteX46" fmla="*/ 1078706 w 1771650"/>
              <a:gd name="connsiteY46" fmla="*/ 201811 h 568524"/>
              <a:gd name="connsiteX47" fmla="*/ 1062038 w 1771650"/>
              <a:gd name="connsiteY47" fmla="*/ 206573 h 568524"/>
              <a:gd name="connsiteX48" fmla="*/ 1047750 w 1771650"/>
              <a:gd name="connsiteY48" fmla="*/ 213717 h 568524"/>
              <a:gd name="connsiteX49" fmla="*/ 1014413 w 1771650"/>
              <a:gd name="connsiteY49" fmla="*/ 216098 h 568524"/>
              <a:gd name="connsiteX50" fmla="*/ 962025 w 1771650"/>
              <a:gd name="connsiteY50" fmla="*/ 218480 h 568524"/>
              <a:gd name="connsiteX51" fmla="*/ 947738 w 1771650"/>
              <a:gd name="connsiteY51" fmla="*/ 223242 h 568524"/>
              <a:gd name="connsiteX52" fmla="*/ 935831 w 1771650"/>
              <a:gd name="connsiteY52" fmla="*/ 225623 h 568524"/>
              <a:gd name="connsiteX53" fmla="*/ 928688 w 1771650"/>
              <a:gd name="connsiteY53" fmla="*/ 228005 h 568524"/>
              <a:gd name="connsiteX54" fmla="*/ 907256 w 1771650"/>
              <a:gd name="connsiteY54" fmla="*/ 237530 h 568524"/>
              <a:gd name="connsiteX55" fmla="*/ 904875 w 1771650"/>
              <a:gd name="connsiteY55" fmla="*/ 244673 h 568524"/>
              <a:gd name="connsiteX56" fmla="*/ 897731 w 1771650"/>
              <a:gd name="connsiteY56" fmla="*/ 261342 h 568524"/>
              <a:gd name="connsiteX57" fmla="*/ 885825 w 1771650"/>
              <a:gd name="connsiteY57" fmla="*/ 285155 h 568524"/>
              <a:gd name="connsiteX58" fmla="*/ 881063 w 1771650"/>
              <a:gd name="connsiteY58" fmla="*/ 292298 h 568524"/>
              <a:gd name="connsiteX59" fmla="*/ 873919 w 1771650"/>
              <a:gd name="connsiteY59" fmla="*/ 306586 h 568524"/>
              <a:gd name="connsiteX60" fmla="*/ 866775 w 1771650"/>
              <a:gd name="connsiteY60" fmla="*/ 308967 h 568524"/>
              <a:gd name="connsiteX61" fmla="*/ 859631 w 1771650"/>
              <a:gd name="connsiteY61" fmla="*/ 304205 h 568524"/>
              <a:gd name="connsiteX62" fmla="*/ 840581 w 1771650"/>
              <a:gd name="connsiteY62" fmla="*/ 299442 h 568524"/>
              <a:gd name="connsiteX63" fmla="*/ 826294 w 1771650"/>
              <a:gd name="connsiteY63" fmla="*/ 306586 h 568524"/>
              <a:gd name="connsiteX64" fmla="*/ 823913 w 1771650"/>
              <a:gd name="connsiteY64" fmla="*/ 313730 h 568524"/>
              <a:gd name="connsiteX65" fmla="*/ 816769 w 1771650"/>
              <a:gd name="connsiteY65" fmla="*/ 320873 h 568524"/>
              <a:gd name="connsiteX66" fmla="*/ 812006 w 1771650"/>
              <a:gd name="connsiteY66" fmla="*/ 328017 h 568524"/>
              <a:gd name="connsiteX67" fmla="*/ 797719 w 1771650"/>
              <a:gd name="connsiteY67" fmla="*/ 330398 h 568524"/>
              <a:gd name="connsiteX68" fmla="*/ 790575 w 1771650"/>
              <a:gd name="connsiteY68" fmla="*/ 328017 h 568524"/>
              <a:gd name="connsiteX69" fmla="*/ 776288 w 1771650"/>
              <a:gd name="connsiteY69" fmla="*/ 320873 h 568524"/>
              <a:gd name="connsiteX70" fmla="*/ 769144 w 1771650"/>
              <a:gd name="connsiteY70" fmla="*/ 323255 h 568524"/>
              <a:gd name="connsiteX71" fmla="*/ 764381 w 1771650"/>
              <a:gd name="connsiteY71" fmla="*/ 337542 h 568524"/>
              <a:gd name="connsiteX72" fmla="*/ 759619 w 1771650"/>
              <a:gd name="connsiteY72" fmla="*/ 344686 h 568524"/>
              <a:gd name="connsiteX73" fmla="*/ 747713 w 1771650"/>
              <a:gd name="connsiteY73" fmla="*/ 347067 h 568524"/>
              <a:gd name="connsiteX74" fmla="*/ 709613 w 1771650"/>
              <a:gd name="connsiteY74" fmla="*/ 354211 h 568524"/>
              <a:gd name="connsiteX75" fmla="*/ 692944 w 1771650"/>
              <a:gd name="connsiteY75" fmla="*/ 375642 h 568524"/>
              <a:gd name="connsiteX76" fmla="*/ 685800 w 1771650"/>
              <a:gd name="connsiteY76" fmla="*/ 380405 h 568524"/>
              <a:gd name="connsiteX77" fmla="*/ 671513 w 1771650"/>
              <a:gd name="connsiteY77" fmla="*/ 389930 h 568524"/>
              <a:gd name="connsiteX78" fmla="*/ 654844 w 1771650"/>
              <a:gd name="connsiteY78" fmla="*/ 397073 h 568524"/>
              <a:gd name="connsiteX79" fmla="*/ 635794 w 1771650"/>
              <a:gd name="connsiteY79" fmla="*/ 401836 h 568524"/>
              <a:gd name="connsiteX80" fmla="*/ 616744 w 1771650"/>
              <a:gd name="connsiteY80" fmla="*/ 411361 h 568524"/>
              <a:gd name="connsiteX81" fmla="*/ 597694 w 1771650"/>
              <a:gd name="connsiteY81" fmla="*/ 423267 h 568524"/>
              <a:gd name="connsiteX82" fmla="*/ 588169 w 1771650"/>
              <a:gd name="connsiteY82" fmla="*/ 437555 h 568524"/>
              <a:gd name="connsiteX83" fmla="*/ 576263 w 1771650"/>
              <a:gd name="connsiteY83" fmla="*/ 451842 h 568524"/>
              <a:gd name="connsiteX84" fmla="*/ 566738 w 1771650"/>
              <a:gd name="connsiteY84" fmla="*/ 454223 h 568524"/>
              <a:gd name="connsiteX85" fmla="*/ 557213 w 1771650"/>
              <a:gd name="connsiteY85" fmla="*/ 449461 h 568524"/>
              <a:gd name="connsiteX86" fmla="*/ 540544 w 1771650"/>
              <a:gd name="connsiteY86" fmla="*/ 447080 h 568524"/>
              <a:gd name="connsiteX87" fmla="*/ 531019 w 1771650"/>
              <a:gd name="connsiteY87" fmla="*/ 463748 h 568524"/>
              <a:gd name="connsiteX88" fmla="*/ 521494 w 1771650"/>
              <a:gd name="connsiteY88" fmla="*/ 478036 h 568524"/>
              <a:gd name="connsiteX89" fmla="*/ 514350 w 1771650"/>
              <a:gd name="connsiteY89" fmla="*/ 485180 h 568524"/>
              <a:gd name="connsiteX90" fmla="*/ 454819 w 1771650"/>
              <a:gd name="connsiteY90" fmla="*/ 487561 h 568524"/>
              <a:gd name="connsiteX91" fmla="*/ 450056 w 1771650"/>
              <a:gd name="connsiteY91" fmla="*/ 494705 h 568524"/>
              <a:gd name="connsiteX92" fmla="*/ 433388 w 1771650"/>
              <a:gd name="connsiteY92" fmla="*/ 497086 h 568524"/>
              <a:gd name="connsiteX93" fmla="*/ 402431 w 1771650"/>
              <a:gd name="connsiteY93" fmla="*/ 492323 h 568524"/>
              <a:gd name="connsiteX94" fmla="*/ 390525 w 1771650"/>
              <a:gd name="connsiteY94" fmla="*/ 489942 h 568524"/>
              <a:gd name="connsiteX95" fmla="*/ 371475 w 1771650"/>
              <a:gd name="connsiteY95" fmla="*/ 487561 h 568524"/>
              <a:gd name="connsiteX96" fmla="*/ 364331 w 1771650"/>
              <a:gd name="connsiteY96" fmla="*/ 489942 h 568524"/>
              <a:gd name="connsiteX97" fmla="*/ 357188 w 1771650"/>
              <a:gd name="connsiteY97" fmla="*/ 506611 h 568524"/>
              <a:gd name="connsiteX98" fmla="*/ 342900 w 1771650"/>
              <a:gd name="connsiteY98" fmla="*/ 511373 h 568524"/>
              <a:gd name="connsiteX99" fmla="*/ 330994 w 1771650"/>
              <a:gd name="connsiteY99" fmla="*/ 513755 h 568524"/>
              <a:gd name="connsiteX100" fmla="*/ 314325 w 1771650"/>
              <a:gd name="connsiteY100" fmla="*/ 516136 h 568524"/>
              <a:gd name="connsiteX101" fmla="*/ 307181 w 1771650"/>
              <a:gd name="connsiteY101" fmla="*/ 518517 h 568524"/>
              <a:gd name="connsiteX102" fmla="*/ 295275 w 1771650"/>
              <a:gd name="connsiteY102" fmla="*/ 520898 h 568524"/>
              <a:gd name="connsiteX103" fmla="*/ 288131 w 1771650"/>
              <a:gd name="connsiteY103" fmla="*/ 513755 h 568524"/>
              <a:gd name="connsiteX104" fmla="*/ 278606 w 1771650"/>
              <a:gd name="connsiteY104" fmla="*/ 504230 h 568524"/>
              <a:gd name="connsiteX105" fmla="*/ 271463 w 1771650"/>
              <a:gd name="connsiteY105" fmla="*/ 511373 h 568524"/>
              <a:gd name="connsiteX106" fmla="*/ 247650 w 1771650"/>
              <a:gd name="connsiteY106" fmla="*/ 518517 h 568524"/>
              <a:gd name="connsiteX107" fmla="*/ 242888 w 1771650"/>
              <a:gd name="connsiteY107" fmla="*/ 525661 h 568524"/>
              <a:gd name="connsiteX108" fmla="*/ 207169 w 1771650"/>
              <a:gd name="connsiteY108" fmla="*/ 535186 h 568524"/>
              <a:gd name="connsiteX109" fmla="*/ 188119 w 1771650"/>
              <a:gd name="connsiteY109" fmla="*/ 518517 h 568524"/>
              <a:gd name="connsiteX110" fmla="*/ 140494 w 1771650"/>
              <a:gd name="connsiteY110" fmla="*/ 516136 h 568524"/>
              <a:gd name="connsiteX111" fmla="*/ 126206 w 1771650"/>
              <a:gd name="connsiteY111" fmla="*/ 506611 h 568524"/>
              <a:gd name="connsiteX112" fmla="*/ 114300 w 1771650"/>
              <a:gd name="connsiteY112" fmla="*/ 504230 h 568524"/>
              <a:gd name="connsiteX113" fmla="*/ 107156 w 1771650"/>
              <a:gd name="connsiteY113" fmla="*/ 506611 h 568524"/>
              <a:gd name="connsiteX114" fmla="*/ 100013 w 1771650"/>
              <a:gd name="connsiteY114" fmla="*/ 513755 h 568524"/>
              <a:gd name="connsiteX115" fmla="*/ 92869 w 1771650"/>
              <a:gd name="connsiteY115" fmla="*/ 518517 h 568524"/>
              <a:gd name="connsiteX116" fmla="*/ 85725 w 1771650"/>
              <a:gd name="connsiteY116" fmla="*/ 516136 h 568524"/>
              <a:gd name="connsiteX117" fmla="*/ 73819 w 1771650"/>
              <a:gd name="connsiteY117" fmla="*/ 525661 h 568524"/>
              <a:gd name="connsiteX118" fmla="*/ 52388 w 1771650"/>
              <a:gd name="connsiteY118" fmla="*/ 528042 h 568524"/>
              <a:gd name="connsiteX119" fmla="*/ 45244 w 1771650"/>
              <a:gd name="connsiteY119" fmla="*/ 532805 h 568524"/>
              <a:gd name="connsiteX120" fmla="*/ 40481 w 1771650"/>
              <a:gd name="connsiteY120" fmla="*/ 539948 h 568524"/>
              <a:gd name="connsiteX121" fmla="*/ 23813 w 1771650"/>
              <a:gd name="connsiteY121" fmla="*/ 537567 h 568524"/>
              <a:gd name="connsiteX122" fmla="*/ 21431 w 1771650"/>
              <a:gd name="connsiteY122" fmla="*/ 551855 h 568524"/>
              <a:gd name="connsiteX123" fmla="*/ 14288 w 1771650"/>
              <a:gd name="connsiteY123" fmla="*/ 558998 h 568524"/>
              <a:gd name="connsiteX124" fmla="*/ 7144 w 1771650"/>
              <a:gd name="connsiteY124" fmla="*/ 563761 h 568524"/>
              <a:gd name="connsiteX125" fmla="*/ 0 w 1771650"/>
              <a:gd name="connsiteY125" fmla="*/ 568524 h 568524"/>
              <a:gd name="connsiteX126" fmla="*/ 0 w 1771650"/>
              <a:gd name="connsiteY126" fmla="*/ 497087 h 568524"/>
              <a:gd name="connsiteX127" fmla="*/ 7144 w 1771650"/>
              <a:gd name="connsiteY127" fmla="*/ 492324 h 568524"/>
              <a:gd name="connsiteX128" fmla="*/ 14288 w 1771650"/>
              <a:gd name="connsiteY128" fmla="*/ 487561 h 568524"/>
              <a:gd name="connsiteX129" fmla="*/ 21431 w 1771650"/>
              <a:gd name="connsiteY129" fmla="*/ 480418 h 568524"/>
              <a:gd name="connsiteX130" fmla="*/ 23813 w 1771650"/>
              <a:gd name="connsiteY130" fmla="*/ 466130 h 568524"/>
              <a:gd name="connsiteX131" fmla="*/ 40481 w 1771650"/>
              <a:gd name="connsiteY131" fmla="*/ 468511 h 568524"/>
              <a:gd name="connsiteX132" fmla="*/ 45244 w 1771650"/>
              <a:gd name="connsiteY132" fmla="*/ 461368 h 568524"/>
              <a:gd name="connsiteX133" fmla="*/ 52388 w 1771650"/>
              <a:gd name="connsiteY133" fmla="*/ 456605 h 568524"/>
              <a:gd name="connsiteX134" fmla="*/ 73819 w 1771650"/>
              <a:gd name="connsiteY134" fmla="*/ 454224 h 568524"/>
              <a:gd name="connsiteX135" fmla="*/ 85725 w 1771650"/>
              <a:gd name="connsiteY135" fmla="*/ 444699 h 568524"/>
              <a:gd name="connsiteX136" fmla="*/ 92869 w 1771650"/>
              <a:gd name="connsiteY136" fmla="*/ 447080 h 568524"/>
              <a:gd name="connsiteX137" fmla="*/ 100013 w 1771650"/>
              <a:gd name="connsiteY137" fmla="*/ 442318 h 568524"/>
              <a:gd name="connsiteX138" fmla="*/ 107156 w 1771650"/>
              <a:gd name="connsiteY138" fmla="*/ 435174 h 568524"/>
              <a:gd name="connsiteX139" fmla="*/ 114300 w 1771650"/>
              <a:gd name="connsiteY139" fmla="*/ 432793 h 568524"/>
              <a:gd name="connsiteX140" fmla="*/ 126206 w 1771650"/>
              <a:gd name="connsiteY140" fmla="*/ 435174 h 568524"/>
              <a:gd name="connsiteX141" fmla="*/ 140494 w 1771650"/>
              <a:gd name="connsiteY141" fmla="*/ 444699 h 568524"/>
              <a:gd name="connsiteX142" fmla="*/ 188119 w 1771650"/>
              <a:gd name="connsiteY142" fmla="*/ 447080 h 568524"/>
              <a:gd name="connsiteX143" fmla="*/ 207169 w 1771650"/>
              <a:gd name="connsiteY143" fmla="*/ 463749 h 568524"/>
              <a:gd name="connsiteX144" fmla="*/ 242888 w 1771650"/>
              <a:gd name="connsiteY144" fmla="*/ 454224 h 568524"/>
              <a:gd name="connsiteX145" fmla="*/ 247650 w 1771650"/>
              <a:gd name="connsiteY145" fmla="*/ 447080 h 568524"/>
              <a:gd name="connsiteX146" fmla="*/ 271463 w 1771650"/>
              <a:gd name="connsiteY146" fmla="*/ 439936 h 568524"/>
              <a:gd name="connsiteX147" fmla="*/ 278606 w 1771650"/>
              <a:gd name="connsiteY147" fmla="*/ 432793 h 568524"/>
              <a:gd name="connsiteX148" fmla="*/ 288131 w 1771650"/>
              <a:gd name="connsiteY148" fmla="*/ 442318 h 568524"/>
              <a:gd name="connsiteX149" fmla="*/ 295275 w 1771650"/>
              <a:gd name="connsiteY149" fmla="*/ 449461 h 568524"/>
              <a:gd name="connsiteX150" fmla="*/ 307181 w 1771650"/>
              <a:gd name="connsiteY150" fmla="*/ 447080 h 568524"/>
              <a:gd name="connsiteX151" fmla="*/ 314325 w 1771650"/>
              <a:gd name="connsiteY151" fmla="*/ 444699 h 568524"/>
              <a:gd name="connsiteX152" fmla="*/ 330994 w 1771650"/>
              <a:gd name="connsiteY152" fmla="*/ 442318 h 568524"/>
              <a:gd name="connsiteX153" fmla="*/ 342900 w 1771650"/>
              <a:gd name="connsiteY153" fmla="*/ 439936 h 568524"/>
              <a:gd name="connsiteX154" fmla="*/ 357188 w 1771650"/>
              <a:gd name="connsiteY154" fmla="*/ 435174 h 568524"/>
              <a:gd name="connsiteX155" fmla="*/ 364331 w 1771650"/>
              <a:gd name="connsiteY155" fmla="*/ 418505 h 568524"/>
              <a:gd name="connsiteX156" fmla="*/ 371475 w 1771650"/>
              <a:gd name="connsiteY156" fmla="*/ 416124 h 568524"/>
              <a:gd name="connsiteX157" fmla="*/ 390525 w 1771650"/>
              <a:gd name="connsiteY157" fmla="*/ 418505 h 568524"/>
              <a:gd name="connsiteX158" fmla="*/ 402431 w 1771650"/>
              <a:gd name="connsiteY158" fmla="*/ 420886 h 568524"/>
              <a:gd name="connsiteX159" fmla="*/ 433388 w 1771650"/>
              <a:gd name="connsiteY159" fmla="*/ 425649 h 568524"/>
              <a:gd name="connsiteX160" fmla="*/ 450056 w 1771650"/>
              <a:gd name="connsiteY160" fmla="*/ 423268 h 568524"/>
              <a:gd name="connsiteX161" fmla="*/ 454819 w 1771650"/>
              <a:gd name="connsiteY161" fmla="*/ 416124 h 568524"/>
              <a:gd name="connsiteX162" fmla="*/ 514350 w 1771650"/>
              <a:gd name="connsiteY162" fmla="*/ 413743 h 568524"/>
              <a:gd name="connsiteX163" fmla="*/ 521494 w 1771650"/>
              <a:gd name="connsiteY163" fmla="*/ 406599 h 568524"/>
              <a:gd name="connsiteX164" fmla="*/ 531019 w 1771650"/>
              <a:gd name="connsiteY164" fmla="*/ 392311 h 568524"/>
              <a:gd name="connsiteX165" fmla="*/ 540544 w 1771650"/>
              <a:gd name="connsiteY165" fmla="*/ 375643 h 568524"/>
              <a:gd name="connsiteX166" fmla="*/ 557213 w 1771650"/>
              <a:gd name="connsiteY166" fmla="*/ 378024 h 568524"/>
              <a:gd name="connsiteX167" fmla="*/ 566738 w 1771650"/>
              <a:gd name="connsiteY167" fmla="*/ 382786 h 568524"/>
              <a:gd name="connsiteX168" fmla="*/ 576263 w 1771650"/>
              <a:gd name="connsiteY168" fmla="*/ 380405 h 568524"/>
              <a:gd name="connsiteX169" fmla="*/ 588169 w 1771650"/>
              <a:gd name="connsiteY169" fmla="*/ 366118 h 568524"/>
              <a:gd name="connsiteX170" fmla="*/ 597694 w 1771650"/>
              <a:gd name="connsiteY170" fmla="*/ 351830 h 568524"/>
              <a:gd name="connsiteX171" fmla="*/ 616744 w 1771650"/>
              <a:gd name="connsiteY171" fmla="*/ 339924 h 568524"/>
              <a:gd name="connsiteX172" fmla="*/ 635794 w 1771650"/>
              <a:gd name="connsiteY172" fmla="*/ 330399 h 568524"/>
              <a:gd name="connsiteX173" fmla="*/ 654844 w 1771650"/>
              <a:gd name="connsiteY173" fmla="*/ 325636 h 568524"/>
              <a:gd name="connsiteX174" fmla="*/ 671513 w 1771650"/>
              <a:gd name="connsiteY174" fmla="*/ 318493 h 568524"/>
              <a:gd name="connsiteX175" fmla="*/ 685800 w 1771650"/>
              <a:gd name="connsiteY175" fmla="*/ 308968 h 568524"/>
              <a:gd name="connsiteX176" fmla="*/ 692944 w 1771650"/>
              <a:gd name="connsiteY176" fmla="*/ 304205 h 568524"/>
              <a:gd name="connsiteX177" fmla="*/ 709613 w 1771650"/>
              <a:gd name="connsiteY177" fmla="*/ 282774 h 568524"/>
              <a:gd name="connsiteX178" fmla="*/ 747713 w 1771650"/>
              <a:gd name="connsiteY178" fmla="*/ 275630 h 568524"/>
              <a:gd name="connsiteX179" fmla="*/ 759619 w 1771650"/>
              <a:gd name="connsiteY179" fmla="*/ 273249 h 568524"/>
              <a:gd name="connsiteX180" fmla="*/ 764381 w 1771650"/>
              <a:gd name="connsiteY180" fmla="*/ 266105 h 568524"/>
              <a:gd name="connsiteX181" fmla="*/ 769144 w 1771650"/>
              <a:gd name="connsiteY181" fmla="*/ 251818 h 568524"/>
              <a:gd name="connsiteX182" fmla="*/ 776288 w 1771650"/>
              <a:gd name="connsiteY182" fmla="*/ 249436 h 568524"/>
              <a:gd name="connsiteX183" fmla="*/ 790575 w 1771650"/>
              <a:gd name="connsiteY183" fmla="*/ 256580 h 568524"/>
              <a:gd name="connsiteX184" fmla="*/ 797719 w 1771650"/>
              <a:gd name="connsiteY184" fmla="*/ 258961 h 568524"/>
              <a:gd name="connsiteX185" fmla="*/ 812006 w 1771650"/>
              <a:gd name="connsiteY185" fmla="*/ 256580 h 568524"/>
              <a:gd name="connsiteX186" fmla="*/ 816769 w 1771650"/>
              <a:gd name="connsiteY186" fmla="*/ 249436 h 568524"/>
              <a:gd name="connsiteX187" fmla="*/ 823913 w 1771650"/>
              <a:gd name="connsiteY187" fmla="*/ 242293 h 568524"/>
              <a:gd name="connsiteX188" fmla="*/ 826294 w 1771650"/>
              <a:gd name="connsiteY188" fmla="*/ 235149 h 568524"/>
              <a:gd name="connsiteX189" fmla="*/ 840581 w 1771650"/>
              <a:gd name="connsiteY189" fmla="*/ 228005 h 568524"/>
              <a:gd name="connsiteX190" fmla="*/ 859631 w 1771650"/>
              <a:gd name="connsiteY190" fmla="*/ 232768 h 568524"/>
              <a:gd name="connsiteX191" fmla="*/ 866775 w 1771650"/>
              <a:gd name="connsiteY191" fmla="*/ 237530 h 568524"/>
              <a:gd name="connsiteX192" fmla="*/ 873919 w 1771650"/>
              <a:gd name="connsiteY192" fmla="*/ 235149 h 568524"/>
              <a:gd name="connsiteX193" fmla="*/ 881063 w 1771650"/>
              <a:gd name="connsiteY193" fmla="*/ 220861 h 568524"/>
              <a:gd name="connsiteX194" fmla="*/ 885825 w 1771650"/>
              <a:gd name="connsiteY194" fmla="*/ 213718 h 568524"/>
              <a:gd name="connsiteX195" fmla="*/ 897731 w 1771650"/>
              <a:gd name="connsiteY195" fmla="*/ 189905 h 568524"/>
              <a:gd name="connsiteX196" fmla="*/ 904875 w 1771650"/>
              <a:gd name="connsiteY196" fmla="*/ 173236 h 568524"/>
              <a:gd name="connsiteX197" fmla="*/ 907256 w 1771650"/>
              <a:gd name="connsiteY197" fmla="*/ 166093 h 568524"/>
              <a:gd name="connsiteX198" fmla="*/ 928688 w 1771650"/>
              <a:gd name="connsiteY198" fmla="*/ 156568 h 568524"/>
              <a:gd name="connsiteX199" fmla="*/ 935831 w 1771650"/>
              <a:gd name="connsiteY199" fmla="*/ 154186 h 568524"/>
              <a:gd name="connsiteX200" fmla="*/ 947738 w 1771650"/>
              <a:gd name="connsiteY200" fmla="*/ 151805 h 568524"/>
              <a:gd name="connsiteX201" fmla="*/ 962025 w 1771650"/>
              <a:gd name="connsiteY201" fmla="*/ 147043 h 568524"/>
              <a:gd name="connsiteX202" fmla="*/ 1014413 w 1771650"/>
              <a:gd name="connsiteY202" fmla="*/ 144661 h 568524"/>
              <a:gd name="connsiteX203" fmla="*/ 1047750 w 1771650"/>
              <a:gd name="connsiteY203" fmla="*/ 142280 h 568524"/>
              <a:gd name="connsiteX204" fmla="*/ 1062038 w 1771650"/>
              <a:gd name="connsiteY204" fmla="*/ 135136 h 568524"/>
              <a:gd name="connsiteX205" fmla="*/ 1078706 w 1771650"/>
              <a:gd name="connsiteY205" fmla="*/ 130374 h 568524"/>
              <a:gd name="connsiteX206" fmla="*/ 1085850 w 1771650"/>
              <a:gd name="connsiteY206" fmla="*/ 125611 h 568524"/>
              <a:gd name="connsiteX207" fmla="*/ 1097756 w 1771650"/>
              <a:gd name="connsiteY207" fmla="*/ 123230 h 568524"/>
              <a:gd name="connsiteX208" fmla="*/ 1114425 w 1771650"/>
              <a:gd name="connsiteY208" fmla="*/ 118468 h 568524"/>
              <a:gd name="connsiteX209" fmla="*/ 1131094 w 1771650"/>
              <a:gd name="connsiteY209" fmla="*/ 108943 h 568524"/>
              <a:gd name="connsiteX210" fmla="*/ 1185863 w 1771650"/>
              <a:gd name="connsiteY210" fmla="*/ 116086 h 568524"/>
              <a:gd name="connsiteX211" fmla="*/ 1207294 w 1771650"/>
              <a:gd name="connsiteY211" fmla="*/ 123230 h 568524"/>
              <a:gd name="connsiteX212" fmla="*/ 1214438 w 1771650"/>
              <a:gd name="connsiteY212" fmla="*/ 125611 h 568524"/>
              <a:gd name="connsiteX213" fmla="*/ 1223963 w 1771650"/>
              <a:gd name="connsiteY213" fmla="*/ 127993 h 568524"/>
              <a:gd name="connsiteX214" fmla="*/ 1238250 w 1771650"/>
              <a:gd name="connsiteY214" fmla="*/ 132755 h 568524"/>
              <a:gd name="connsiteX215" fmla="*/ 1273969 w 1771650"/>
              <a:gd name="connsiteY215" fmla="*/ 137518 h 568524"/>
              <a:gd name="connsiteX216" fmla="*/ 1297781 w 1771650"/>
              <a:gd name="connsiteY216" fmla="*/ 132755 h 568524"/>
              <a:gd name="connsiteX217" fmla="*/ 1312069 w 1771650"/>
              <a:gd name="connsiteY217" fmla="*/ 123230 h 568524"/>
              <a:gd name="connsiteX218" fmla="*/ 1326356 w 1771650"/>
              <a:gd name="connsiteY218" fmla="*/ 118468 h 568524"/>
              <a:gd name="connsiteX219" fmla="*/ 1333500 w 1771650"/>
              <a:gd name="connsiteY219" fmla="*/ 116086 h 568524"/>
              <a:gd name="connsiteX220" fmla="*/ 1364456 w 1771650"/>
              <a:gd name="connsiteY220" fmla="*/ 118468 h 568524"/>
              <a:gd name="connsiteX221" fmla="*/ 1388269 w 1771650"/>
              <a:gd name="connsiteY221" fmla="*/ 116086 h 568524"/>
              <a:gd name="connsiteX222" fmla="*/ 1395413 w 1771650"/>
              <a:gd name="connsiteY222" fmla="*/ 113705 h 568524"/>
              <a:gd name="connsiteX223" fmla="*/ 1404938 w 1771650"/>
              <a:gd name="connsiteY223" fmla="*/ 111324 h 568524"/>
              <a:gd name="connsiteX224" fmla="*/ 1412081 w 1771650"/>
              <a:gd name="connsiteY224" fmla="*/ 106561 h 568524"/>
              <a:gd name="connsiteX225" fmla="*/ 1428750 w 1771650"/>
              <a:gd name="connsiteY225" fmla="*/ 108943 h 568524"/>
              <a:gd name="connsiteX226" fmla="*/ 1438275 w 1771650"/>
              <a:gd name="connsiteY226" fmla="*/ 106561 h 568524"/>
              <a:gd name="connsiteX227" fmla="*/ 1443038 w 1771650"/>
              <a:gd name="connsiteY227" fmla="*/ 99418 h 568524"/>
              <a:gd name="connsiteX228" fmla="*/ 1493044 w 1771650"/>
              <a:gd name="connsiteY228" fmla="*/ 92274 h 568524"/>
              <a:gd name="connsiteX229" fmla="*/ 1516856 w 1771650"/>
              <a:gd name="connsiteY229" fmla="*/ 80368 h 568524"/>
              <a:gd name="connsiteX230" fmla="*/ 1533525 w 1771650"/>
              <a:gd name="connsiteY230" fmla="*/ 73224 h 568524"/>
              <a:gd name="connsiteX231" fmla="*/ 1550194 w 1771650"/>
              <a:gd name="connsiteY231" fmla="*/ 61318 h 568524"/>
              <a:gd name="connsiteX232" fmla="*/ 1552575 w 1771650"/>
              <a:gd name="connsiteY232" fmla="*/ 54174 h 568524"/>
              <a:gd name="connsiteX233" fmla="*/ 1595438 w 1771650"/>
              <a:gd name="connsiteY233" fmla="*/ 47030 h 568524"/>
              <a:gd name="connsiteX234" fmla="*/ 1609725 w 1771650"/>
              <a:gd name="connsiteY234" fmla="*/ 35124 h 568524"/>
              <a:gd name="connsiteX235" fmla="*/ 1624013 w 1771650"/>
              <a:gd name="connsiteY235" fmla="*/ 44649 h 568524"/>
              <a:gd name="connsiteX236" fmla="*/ 1635919 w 1771650"/>
              <a:gd name="connsiteY236" fmla="*/ 35124 h 568524"/>
              <a:gd name="connsiteX237" fmla="*/ 1643063 w 1771650"/>
              <a:gd name="connsiteY237" fmla="*/ 37505 h 568524"/>
              <a:gd name="connsiteX238" fmla="*/ 1650206 w 1771650"/>
              <a:gd name="connsiteY238" fmla="*/ 30361 h 568524"/>
              <a:gd name="connsiteX239" fmla="*/ 1662113 w 1771650"/>
              <a:gd name="connsiteY239" fmla="*/ 13693 h 568524"/>
              <a:gd name="connsiteX240" fmla="*/ 1669256 w 1771650"/>
              <a:gd name="connsiteY240" fmla="*/ 20836 h 568524"/>
              <a:gd name="connsiteX241" fmla="*/ 1674019 w 1771650"/>
              <a:gd name="connsiteY241" fmla="*/ 27980 h 568524"/>
              <a:gd name="connsiteX242" fmla="*/ 1681163 w 1771650"/>
              <a:gd name="connsiteY242" fmla="*/ 25599 h 568524"/>
              <a:gd name="connsiteX243" fmla="*/ 1688306 w 1771650"/>
              <a:gd name="connsiteY243" fmla="*/ 18455 h 568524"/>
              <a:gd name="connsiteX244" fmla="*/ 1697831 w 1771650"/>
              <a:gd name="connsiteY244" fmla="*/ 4168 h 568524"/>
              <a:gd name="connsiteX245" fmla="*/ 1704975 w 1771650"/>
              <a:gd name="connsiteY245" fmla="*/ 1786 h 568524"/>
              <a:gd name="connsiteX246" fmla="*/ 1712119 w 1771650"/>
              <a:gd name="connsiteY246" fmla="*/ 6549 h 568524"/>
              <a:gd name="connsiteX247" fmla="*/ 1719263 w 1771650"/>
              <a:gd name="connsiteY247" fmla="*/ 16074 h 568524"/>
              <a:gd name="connsiteX248" fmla="*/ 1738313 w 1771650"/>
              <a:gd name="connsiteY248" fmla="*/ 11311 h 568524"/>
              <a:gd name="connsiteX249" fmla="*/ 1745456 w 1771650"/>
              <a:gd name="connsiteY249" fmla="*/ 6549 h 5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771650" h="568524">
                <a:moveTo>
                  <a:pt x="1771650" y="0"/>
                </a:moveTo>
                <a:lnTo>
                  <a:pt x="1771650" y="71437"/>
                </a:lnTo>
                <a:lnTo>
                  <a:pt x="1745456" y="77986"/>
                </a:lnTo>
                <a:cubicBezTo>
                  <a:pt x="1742741" y="78891"/>
                  <a:pt x="1740872" y="81468"/>
                  <a:pt x="1738313" y="82748"/>
                </a:cubicBezTo>
                <a:cubicBezTo>
                  <a:pt x="1735276" y="84266"/>
                  <a:pt x="1720818" y="88094"/>
                  <a:pt x="1719263" y="87511"/>
                </a:cubicBezTo>
                <a:cubicBezTo>
                  <a:pt x="1715547" y="86117"/>
                  <a:pt x="1714925" y="80792"/>
                  <a:pt x="1712119" y="77986"/>
                </a:cubicBezTo>
                <a:cubicBezTo>
                  <a:pt x="1710095" y="75962"/>
                  <a:pt x="1707356" y="74811"/>
                  <a:pt x="1704975" y="73223"/>
                </a:cubicBezTo>
                <a:lnTo>
                  <a:pt x="1697831" y="75605"/>
                </a:lnTo>
                <a:cubicBezTo>
                  <a:pt x="1692401" y="77415"/>
                  <a:pt x="1691820" y="85374"/>
                  <a:pt x="1688306" y="89892"/>
                </a:cubicBezTo>
                <a:cubicBezTo>
                  <a:pt x="1686239" y="92550"/>
                  <a:pt x="1683544" y="94655"/>
                  <a:pt x="1681163" y="97036"/>
                </a:cubicBezTo>
                <a:cubicBezTo>
                  <a:pt x="1678782" y="97830"/>
                  <a:pt x="1676350" y="100349"/>
                  <a:pt x="1674019" y="99417"/>
                </a:cubicBezTo>
                <a:cubicBezTo>
                  <a:pt x="1671362" y="98354"/>
                  <a:pt x="1671088" y="94472"/>
                  <a:pt x="1669256" y="92273"/>
                </a:cubicBezTo>
                <a:cubicBezTo>
                  <a:pt x="1667100" y="89686"/>
                  <a:pt x="1664494" y="87511"/>
                  <a:pt x="1662113" y="85130"/>
                </a:cubicBezTo>
                <a:cubicBezTo>
                  <a:pt x="1647934" y="89856"/>
                  <a:pt x="1660308" y="83615"/>
                  <a:pt x="1650206" y="101798"/>
                </a:cubicBezTo>
                <a:cubicBezTo>
                  <a:pt x="1648571" y="104742"/>
                  <a:pt x="1645444" y="106561"/>
                  <a:pt x="1643063" y="108942"/>
                </a:cubicBezTo>
                <a:cubicBezTo>
                  <a:pt x="1640682" y="108148"/>
                  <a:pt x="1638429" y="106561"/>
                  <a:pt x="1635919" y="106561"/>
                </a:cubicBezTo>
                <a:cubicBezTo>
                  <a:pt x="1628250" y="106561"/>
                  <a:pt x="1627670" y="110600"/>
                  <a:pt x="1624013" y="116086"/>
                </a:cubicBezTo>
                <a:cubicBezTo>
                  <a:pt x="1624013" y="116086"/>
                  <a:pt x="1615313" y="107803"/>
                  <a:pt x="1609725" y="106561"/>
                </a:cubicBezTo>
                <a:cubicBezTo>
                  <a:pt x="1607011" y="105958"/>
                  <a:pt x="1596095" y="117810"/>
                  <a:pt x="1595438" y="118467"/>
                </a:cubicBezTo>
                <a:cubicBezTo>
                  <a:pt x="1591951" y="118699"/>
                  <a:pt x="1561232" y="114790"/>
                  <a:pt x="1552575" y="125611"/>
                </a:cubicBezTo>
                <a:cubicBezTo>
                  <a:pt x="1551007" y="127571"/>
                  <a:pt x="1550988" y="130374"/>
                  <a:pt x="1550194" y="132755"/>
                </a:cubicBezTo>
                <a:cubicBezTo>
                  <a:pt x="1549113" y="133565"/>
                  <a:pt x="1536230" y="143502"/>
                  <a:pt x="1533525" y="144661"/>
                </a:cubicBezTo>
                <a:cubicBezTo>
                  <a:pt x="1511997" y="153888"/>
                  <a:pt x="1534792" y="139847"/>
                  <a:pt x="1516856" y="151805"/>
                </a:cubicBezTo>
                <a:cubicBezTo>
                  <a:pt x="1501778" y="155574"/>
                  <a:pt x="1510054" y="152371"/>
                  <a:pt x="1493044" y="163711"/>
                </a:cubicBezTo>
                <a:cubicBezTo>
                  <a:pt x="1480926" y="164384"/>
                  <a:pt x="1455366" y="158527"/>
                  <a:pt x="1443038" y="170855"/>
                </a:cubicBezTo>
                <a:cubicBezTo>
                  <a:pt x="1441014" y="172879"/>
                  <a:pt x="1439863" y="175617"/>
                  <a:pt x="1438275" y="177998"/>
                </a:cubicBezTo>
                <a:cubicBezTo>
                  <a:pt x="1435100" y="178792"/>
                  <a:pt x="1432023" y="180380"/>
                  <a:pt x="1428750" y="180380"/>
                </a:cubicBezTo>
                <a:cubicBezTo>
                  <a:pt x="1423137" y="180380"/>
                  <a:pt x="1417666" y="177440"/>
                  <a:pt x="1412081" y="177998"/>
                </a:cubicBezTo>
                <a:cubicBezTo>
                  <a:pt x="1409233" y="178283"/>
                  <a:pt x="1407319" y="181173"/>
                  <a:pt x="1404938" y="182761"/>
                </a:cubicBezTo>
                <a:cubicBezTo>
                  <a:pt x="1401763" y="183555"/>
                  <a:pt x="1398560" y="184243"/>
                  <a:pt x="1395413" y="185142"/>
                </a:cubicBezTo>
                <a:cubicBezTo>
                  <a:pt x="1392999" y="185832"/>
                  <a:pt x="1390750" y="187141"/>
                  <a:pt x="1388269" y="187523"/>
                </a:cubicBezTo>
                <a:cubicBezTo>
                  <a:pt x="1380384" y="188736"/>
                  <a:pt x="1372433" y="189905"/>
                  <a:pt x="1364456" y="189905"/>
                </a:cubicBezTo>
                <a:cubicBezTo>
                  <a:pt x="1354107" y="189905"/>
                  <a:pt x="1343819" y="188317"/>
                  <a:pt x="1333500" y="187523"/>
                </a:cubicBezTo>
                <a:lnTo>
                  <a:pt x="1326356" y="189905"/>
                </a:lnTo>
                <a:lnTo>
                  <a:pt x="1312069" y="194667"/>
                </a:lnTo>
                <a:cubicBezTo>
                  <a:pt x="1306639" y="196477"/>
                  <a:pt x="1302785" y="201412"/>
                  <a:pt x="1297781" y="204192"/>
                </a:cubicBezTo>
                <a:cubicBezTo>
                  <a:pt x="1292027" y="207388"/>
                  <a:pt x="1278108" y="208364"/>
                  <a:pt x="1273969" y="208955"/>
                </a:cubicBezTo>
                <a:cubicBezTo>
                  <a:pt x="1247739" y="206040"/>
                  <a:pt x="1259628" y="207754"/>
                  <a:pt x="1238250" y="204192"/>
                </a:cubicBezTo>
                <a:cubicBezTo>
                  <a:pt x="1233298" y="203367"/>
                  <a:pt x="1228771" y="200873"/>
                  <a:pt x="1223963" y="199430"/>
                </a:cubicBezTo>
                <a:cubicBezTo>
                  <a:pt x="1220828" y="198490"/>
                  <a:pt x="1217613" y="197842"/>
                  <a:pt x="1214438" y="197048"/>
                </a:cubicBezTo>
                <a:cubicBezTo>
                  <a:pt x="1212003" y="196439"/>
                  <a:pt x="1209675" y="195461"/>
                  <a:pt x="1207294" y="194667"/>
                </a:cubicBezTo>
                <a:lnTo>
                  <a:pt x="1185863" y="187523"/>
                </a:lnTo>
                <a:cubicBezTo>
                  <a:pt x="1185863" y="187523"/>
                  <a:pt x="1149455" y="181740"/>
                  <a:pt x="1131094" y="180380"/>
                </a:cubicBezTo>
                <a:cubicBezTo>
                  <a:pt x="1122161" y="179718"/>
                  <a:pt x="1119912" y="184418"/>
                  <a:pt x="1114425" y="189905"/>
                </a:cubicBezTo>
                <a:cubicBezTo>
                  <a:pt x="1106470" y="192556"/>
                  <a:pt x="1106726" y="192674"/>
                  <a:pt x="1097756" y="194667"/>
                </a:cubicBezTo>
                <a:cubicBezTo>
                  <a:pt x="1093805" y="195545"/>
                  <a:pt x="1089640" y="195627"/>
                  <a:pt x="1085850" y="197048"/>
                </a:cubicBezTo>
                <a:cubicBezTo>
                  <a:pt x="1083170" y="198053"/>
                  <a:pt x="1081087" y="200223"/>
                  <a:pt x="1078706" y="201811"/>
                </a:cubicBezTo>
                <a:cubicBezTo>
                  <a:pt x="1075654" y="202574"/>
                  <a:pt x="1065454" y="204865"/>
                  <a:pt x="1062038" y="206573"/>
                </a:cubicBezTo>
                <a:cubicBezTo>
                  <a:pt x="1043577" y="215804"/>
                  <a:pt x="1065703" y="207734"/>
                  <a:pt x="1047750" y="213717"/>
                </a:cubicBezTo>
                <a:cubicBezTo>
                  <a:pt x="1036638" y="214511"/>
                  <a:pt x="1025554" y="216098"/>
                  <a:pt x="1014413" y="216098"/>
                </a:cubicBezTo>
                <a:cubicBezTo>
                  <a:pt x="962514" y="216098"/>
                  <a:pt x="982454" y="204860"/>
                  <a:pt x="962025" y="218480"/>
                </a:cubicBezTo>
                <a:cubicBezTo>
                  <a:pt x="962025" y="218480"/>
                  <a:pt x="952581" y="221921"/>
                  <a:pt x="947738" y="223242"/>
                </a:cubicBezTo>
                <a:cubicBezTo>
                  <a:pt x="943833" y="224307"/>
                  <a:pt x="939800" y="224829"/>
                  <a:pt x="935831" y="225623"/>
                </a:cubicBezTo>
                <a:cubicBezTo>
                  <a:pt x="933370" y="226115"/>
                  <a:pt x="931069" y="227211"/>
                  <a:pt x="928688" y="228005"/>
                </a:cubicBezTo>
                <a:cubicBezTo>
                  <a:pt x="924319" y="229461"/>
                  <a:pt x="911374" y="232383"/>
                  <a:pt x="907256" y="237530"/>
                </a:cubicBezTo>
                <a:cubicBezTo>
                  <a:pt x="905688" y="239490"/>
                  <a:pt x="905864" y="242366"/>
                  <a:pt x="904875" y="244673"/>
                </a:cubicBezTo>
                <a:cubicBezTo>
                  <a:pt x="896045" y="265279"/>
                  <a:pt x="903319" y="244582"/>
                  <a:pt x="897731" y="261342"/>
                </a:cubicBezTo>
                <a:cubicBezTo>
                  <a:pt x="887576" y="274883"/>
                  <a:pt x="891843" y="267102"/>
                  <a:pt x="885825" y="285155"/>
                </a:cubicBezTo>
                <a:cubicBezTo>
                  <a:pt x="884238" y="287536"/>
                  <a:pt x="882343" y="289739"/>
                  <a:pt x="881063" y="292298"/>
                </a:cubicBezTo>
                <a:cubicBezTo>
                  <a:pt x="878188" y="298047"/>
                  <a:pt x="879603" y="302039"/>
                  <a:pt x="873919" y="306586"/>
                </a:cubicBezTo>
                <a:cubicBezTo>
                  <a:pt x="871959" y="308154"/>
                  <a:pt x="869156" y="308173"/>
                  <a:pt x="866775" y="308967"/>
                </a:cubicBezTo>
                <a:cubicBezTo>
                  <a:pt x="864394" y="307380"/>
                  <a:pt x="862191" y="305485"/>
                  <a:pt x="859631" y="304205"/>
                </a:cubicBezTo>
                <a:cubicBezTo>
                  <a:pt x="854745" y="301762"/>
                  <a:pt x="845118" y="300349"/>
                  <a:pt x="840581" y="299442"/>
                </a:cubicBezTo>
                <a:cubicBezTo>
                  <a:pt x="835875" y="301011"/>
                  <a:pt x="829651" y="302389"/>
                  <a:pt x="826294" y="306586"/>
                </a:cubicBezTo>
                <a:cubicBezTo>
                  <a:pt x="824726" y="308546"/>
                  <a:pt x="824707" y="311349"/>
                  <a:pt x="823913" y="313730"/>
                </a:cubicBezTo>
                <a:cubicBezTo>
                  <a:pt x="821532" y="316111"/>
                  <a:pt x="818925" y="318286"/>
                  <a:pt x="816769" y="320873"/>
                </a:cubicBezTo>
                <a:cubicBezTo>
                  <a:pt x="814937" y="323072"/>
                  <a:pt x="814566" y="326737"/>
                  <a:pt x="812006" y="328017"/>
                </a:cubicBezTo>
                <a:cubicBezTo>
                  <a:pt x="807688" y="330176"/>
                  <a:pt x="802481" y="329604"/>
                  <a:pt x="797719" y="330398"/>
                </a:cubicBezTo>
                <a:cubicBezTo>
                  <a:pt x="795338" y="329604"/>
                  <a:pt x="792820" y="329139"/>
                  <a:pt x="790575" y="328017"/>
                </a:cubicBezTo>
                <a:cubicBezTo>
                  <a:pt x="772100" y="318781"/>
                  <a:pt x="794252" y="326863"/>
                  <a:pt x="776288" y="320873"/>
                </a:cubicBezTo>
                <a:lnTo>
                  <a:pt x="769144" y="323255"/>
                </a:lnTo>
                <a:cubicBezTo>
                  <a:pt x="764382" y="324843"/>
                  <a:pt x="766420" y="332955"/>
                  <a:pt x="764381" y="337542"/>
                </a:cubicBezTo>
                <a:cubicBezTo>
                  <a:pt x="763219" y="340157"/>
                  <a:pt x="762104" y="343266"/>
                  <a:pt x="759619" y="344686"/>
                </a:cubicBezTo>
                <a:cubicBezTo>
                  <a:pt x="756105" y="346694"/>
                  <a:pt x="751682" y="346273"/>
                  <a:pt x="747713" y="347067"/>
                </a:cubicBezTo>
                <a:cubicBezTo>
                  <a:pt x="735844" y="348254"/>
                  <a:pt x="720808" y="347991"/>
                  <a:pt x="709613" y="354211"/>
                </a:cubicBezTo>
                <a:cubicBezTo>
                  <a:pt x="703688" y="357503"/>
                  <a:pt x="695386" y="371979"/>
                  <a:pt x="692944" y="375642"/>
                </a:cubicBezTo>
                <a:lnTo>
                  <a:pt x="685800" y="380405"/>
                </a:lnTo>
                <a:lnTo>
                  <a:pt x="671513" y="389930"/>
                </a:lnTo>
                <a:cubicBezTo>
                  <a:pt x="651694" y="394884"/>
                  <a:pt x="671285" y="388853"/>
                  <a:pt x="654844" y="397073"/>
                </a:cubicBezTo>
                <a:cubicBezTo>
                  <a:pt x="648553" y="400219"/>
                  <a:pt x="642597" y="399795"/>
                  <a:pt x="635794" y="401836"/>
                </a:cubicBezTo>
                <a:cubicBezTo>
                  <a:pt x="620985" y="406278"/>
                  <a:pt x="627609" y="405153"/>
                  <a:pt x="616744" y="411361"/>
                </a:cubicBezTo>
                <a:cubicBezTo>
                  <a:pt x="598437" y="421822"/>
                  <a:pt x="615909" y="409606"/>
                  <a:pt x="597694" y="423267"/>
                </a:cubicBezTo>
                <a:cubicBezTo>
                  <a:pt x="593115" y="426701"/>
                  <a:pt x="591683" y="433037"/>
                  <a:pt x="588169" y="437555"/>
                </a:cubicBezTo>
                <a:cubicBezTo>
                  <a:pt x="566787" y="465046"/>
                  <a:pt x="593273" y="426323"/>
                  <a:pt x="576263" y="451842"/>
                </a:cubicBezTo>
                <a:cubicBezTo>
                  <a:pt x="573088" y="452636"/>
                  <a:pt x="569985" y="454629"/>
                  <a:pt x="566738" y="454223"/>
                </a:cubicBezTo>
                <a:cubicBezTo>
                  <a:pt x="563216" y="453783"/>
                  <a:pt x="560638" y="450395"/>
                  <a:pt x="557213" y="449461"/>
                </a:cubicBezTo>
                <a:cubicBezTo>
                  <a:pt x="551798" y="447984"/>
                  <a:pt x="546100" y="447874"/>
                  <a:pt x="540544" y="447080"/>
                </a:cubicBezTo>
                <a:cubicBezTo>
                  <a:pt x="534501" y="459166"/>
                  <a:pt x="537751" y="453650"/>
                  <a:pt x="531019" y="463748"/>
                </a:cubicBezTo>
                <a:cubicBezTo>
                  <a:pt x="527844" y="468511"/>
                  <a:pt x="525008" y="473518"/>
                  <a:pt x="521494" y="478036"/>
                </a:cubicBezTo>
                <a:cubicBezTo>
                  <a:pt x="519426" y="480694"/>
                  <a:pt x="516731" y="482799"/>
                  <a:pt x="514350" y="485180"/>
                </a:cubicBezTo>
                <a:cubicBezTo>
                  <a:pt x="494506" y="485974"/>
                  <a:pt x="474464" y="484651"/>
                  <a:pt x="454819" y="487561"/>
                </a:cubicBezTo>
                <a:cubicBezTo>
                  <a:pt x="451988" y="487980"/>
                  <a:pt x="452671" y="493543"/>
                  <a:pt x="450056" y="494705"/>
                </a:cubicBezTo>
                <a:cubicBezTo>
                  <a:pt x="444927" y="496984"/>
                  <a:pt x="438944" y="496292"/>
                  <a:pt x="433388" y="497086"/>
                </a:cubicBezTo>
                <a:cubicBezTo>
                  <a:pt x="406084" y="491626"/>
                  <a:pt x="439919" y="498091"/>
                  <a:pt x="402431" y="492323"/>
                </a:cubicBezTo>
                <a:cubicBezTo>
                  <a:pt x="398431" y="491708"/>
                  <a:pt x="394525" y="490557"/>
                  <a:pt x="390525" y="489942"/>
                </a:cubicBezTo>
                <a:cubicBezTo>
                  <a:pt x="384200" y="488969"/>
                  <a:pt x="377825" y="488355"/>
                  <a:pt x="371475" y="487561"/>
                </a:cubicBezTo>
                <a:cubicBezTo>
                  <a:pt x="369094" y="488355"/>
                  <a:pt x="366291" y="488374"/>
                  <a:pt x="364331" y="489942"/>
                </a:cubicBezTo>
                <a:cubicBezTo>
                  <a:pt x="359193" y="494053"/>
                  <a:pt x="358618" y="500892"/>
                  <a:pt x="357188" y="506611"/>
                </a:cubicBezTo>
                <a:cubicBezTo>
                  <a:pt x="357188" y="506611"/>
                  <a:pt x="347743" y="510052"/>
                  <a:pt x="342900" y="511373"/>
                </a:cubicBezTo>
                <a:cubicBezTo>
                  <a:pt x="338995" y="512438"/>
                  <a:pt x="334986" y="513090"/>
                  <a:pt x="330994" y="513755"/>
                </a:cubicBezTo>
                <a:cubicBezTo>
                  <a:pt x="325458" y="514678"/>
                  <a:pt x="319829" y="515035"/>
                  <a:pt x="314325" y="516136"/>
                </a:cubicBezTo>
                <a:cubicBezTo>
                  <a:pt x="311864" y="516628"/>
                  <a:pt x="309616" y="517908"/>
                  <a:pt x="307181" y="518517"/>
                </a:cubicBezTo>
                <a:cubicBezTo>
                  <a:pt x="303255" y="519499"/>
                  <a:pt x="299244" y="520104"/>
                  <a:pt x="295275" y="520898"/>
                </a:cubicBezTo>
                <a:cubicBezTo>
                  <a:pt x="292894" y="518517"/>
                  <a:pt x="289999" y="516557"/>
                  <a:pt x="288131" y="513755"/>
                </a:cubicBezTo>
                <a:cubicBezTo>
                  <a:pt x="285821" y="510291"/>
                  <a:pt x="287266" y="501343"/>
                  <a:pt x="278606" y="504230"/>
                </a:cubicBezTo>
                <a:cubicBezTo>
                  <a:pt x="275412" y="505295"/>
                  <a:pt x="273844" y="508992"/>
                  <a:pt x="271463" y="511373"/>
                </a:cubicBezTo>
                <a:cubicBezTo>
                  <a:pt x="260975" y="512872"/>
                  <a:pt x="254868" y="511299"/>
                  <a:pt x="247650" y="518517"/>
                </a:cubicBezTo>
                <a:cubicBezTo>
                  <a:pt x="245626" y="520541"/>
                  <a:pt x="244475" y="523280"/>
                  <a:pt x="242888" y="525661"/>
                </a:cubicBezTo>
                <a:cubicBezTo>
                  <a:pt x="226430" y="531146"/>
                  <a:pt x="238179" y="527433"/>
                  <a:pt x="207169" y="535186"/>
                </a:cubicBezTo>
                <a:cubicBezTo>
                  <a:pt x="192091" y="531417"/>
                  <a:pt x="199459" y="535528"/>
                  <a:pt x="188119" y="518517"/>
                </a:cubicBezTo>
                <a:lnTo>
                  <a:pt x="140494" y="516136"/>
                </a:lnTo>
                <a:cubicBezTo>
                  <a:pt x="134777" y="515850"/>
                  <a:pt x="131417" y="508980"/>
                  <a:pt x="126206" y="506611"/>
                </a:cubicBezTo>
                <a:cubicBezTo>
                  <a:pt x="122522" y="504936"/>
                  <a:pt x="118269" y="505024"/>
                  <a:pt x="114300" y="504230"/>
                </a:cubicBezTo>
                <a:cubicBezTo>
                  <a:pt x="111919" y="505024"/>
                  <a:pt x="109245" y="505219"/>
                  <a:pt x="107156" y="506611"/>
                </a:cubicBezTo>
                <a:cubicBezTo>
                  <a:pt x="104354" y="508479"/>
                  <a:pt x="102600" y="511599"/>
                  <a:pt x="100013" y="513755"/>
                </a:cubicBezTo>
                <a:cubicBezTo>
                  <a:pt x="97814" y="515587"/>
                  <a:pt x="95250" y="516930"/>
                  <a:pt x="92869" y="518517"/>
                </a:cubicBezTo>
                <a:cubicBezTo>
                  <a:pt x="90488" y="517723"/>
                  <a:pt x="88235" y="516136"/>
                  <a:pt x="85725" y="516136"/>
                </a:cubicBezTo>
                <a:cubicBezTo>
                  <a:pt x="78056" y="516136"/>
                  <a:pt x="77476" y="520175"/>
                  <a:pt x="73819" y="525661"/>
                </a:cubicBezTo>
                <a:cubicBezTo>
                  <a:pt x="66675" y="526455"/>
                  <a:pt x="59361" y="526299"/>
                  <a:pt x="52388" y="528042"/>
                </a:cubicBezTo>
                <a:cubicBezTo>
                  <a:pt x="49611" y="528736"/>
                  <a:pt x="47268" y="530781"/>
                  <a:pt x="45244" y="532805"/>
                </a:cubicBezTo>
                <a:cubicBezTo>
                  <a:pt x="43220" y="534829"/>
                  <a:pt x="43275" y="539327"/>
                  <a:pt x="40481" y="539948"/>
                </a:cubicBezTo>
                <a:cubicBezTo>
                  <a:pt x="35002" y="541165"/>
                  <a:pt x="28572" y="534592"/>
                  <a:pt x="23813" y="537567"/>
                </a:cubicBezTo>
                <a:cubicBezTo>
                  <a:pt x="19719" y="540126"/>
                  <a:pt x="22225" y="547092"/>
                  <a:pt x="21431" y="551855"/>
                </a:cubicBezTo>
                <a:lnTo>
                  <a:pt x="14288" y="558998"/>
                </a:lnTo>
                <a:cubicBezTo>
                  <a:pt x="12264" y="561022"/>
                  <a:pt x="9525" y="562173"/>
                  <a:pt x="7144" y="563761"/>
                </a:cubicBezTo>
                <a:lnTo>
                  <a:pt x="0" y="568524"/>
                </a:lnTo>
                <a:lnTo>
                  <a:pt x="0" y="497087"/>
                </a:lnTo>
                <a:lnTo>
                  <a:pt x="7144" y="492324"/>
                </a:lnTo>
                <a:cubicBezTo>
                  <a:pt x="9525" y="490736"/>
                  <a:pt x="12264" y="489585"/>
                  <a:pt x="14288" y="487561"/>
                </a:cubicBezTo>
                <a:lnTo>
                  <a:pt x="21431" y="480418"/>
                </a:lnTo>
                <a:cubicBezTo>
                  <a:pt x="22225" y="475655"/>
                  <a:pt x="19719" y="468689"/>
                  <a:pt x="23813" y="466130"/>
                </a:cubicBezTo>
                <a:cubicBezTo>
                  <a:pt x="28572" y="463155"/>
                  <a:pt x="35002" y="469728"/>
                  <a:pt x="40481" y="468511"/>
                </a:cubicBezTo>
                <a:cubicBezTo>
                  <a:pt x="43275" y="467890"/>
                  <a:pt x="43220" y="463392"/>
                  <a:pt x="45244" y="461368"/>
                </a:cubicBezTo>
                <a:cubicBezTo>
                  <a:pt x="47268" y="459344"/>
                  <a:pt x="49611" y="457299"/>
                  <a:pt x="52388" y="456605"/>
                </a:cubicBezTo>
                <a:cubicBezTo>
                  <a:pt x="59361" y="454862"/>
                  <a:pt x="66675" y="455018"/>
                  <a:pt x="73819" y="454224"/>
                </a:cubicBezTo>
                <a:cubicBezTo>
                  <a:pt x="77476" y="448738"/>
                  <a:pt x="78056" y="444699"/>
                  <a:pt x="85725" y="444699"/>
                </a:cubicBezTo>
                <a:cubicBezTo>
                  <a:pt x="88235" y="444699"/>
                  <a:pt x="90488" y="446286"/>
                  <a:pt x="92869" y="447080"/>
                </a:cubicBezTo>
                <a:cubicBezTo>
                  <a:pt x="95250" y="445493"/>
                  <a:pt x="97814" y="444150"/>
                  <a:pt x="100013" y="442318"/>
                </a:cubicBezTo>
                <a:cubicBezTo>
                  <a:pt x="102600" y="440162"/>
                  <a:pt x="104354" y="437042"/>
                  <a:pt x="107156" y="435174"/>
                </a:cubicBezTo>
                <a:cubicBezTo>
                  <a:pt x="109245" y="433782"/>
                  <a:pt x="111919" y="433587"/>
                  <a:pt x="114300" y="432793"/>
                </a:cubicBezTo>
                <a:cubicBezTo>
                  <a:pt x="118269" y="433587"/>
                  <a:pt x="122522" y="433499"/>
                  <a:pt x="126206" y="435174"/>
                </a:cubicBezTo>
                <a:cubicBezTo>
                  <a:pt x="131417" y="437543"/>
                  <a:pt x="134777" y="444413"/>
                  <a:pt x="140494" y="444699"/>
                </a:cubicBezTo>
                <a:lnTo>
                  <a:pt x="188119" y="447080"/>
                </a:lnTo>
                <a:cubicBezTo>
                  <a:pt x="199459" y="464091"/>
                  <a:pt x="192091" y="459980"/>
                  <a:pt x="207169" y="463749"/>
                </a:cubicBezTo>
                <a:cubicBezTo>
                  <a:pt x="238179" y="455996"/>
                  <a:pt x="226430" y="459709"/>
                  <a:pt x="242888" y="454224"/>
                </a:cubicBezTo>
                <a:cubicBezTo>
                  <a:pt x="244475" y="451843"/>
                  <a:pt x="245626" y="449104"/>
                  <a:pt x="247650" y="447080"/>
                </a:cubicBezTo>
                <a:cubicBezTo>
                  <a:pt x="254868" y="439862"/>
                  <a:pt x="260975" y="441435"/>
                  <a:pt x="271463" y="439936"/>
                </a:cubicBezTo>
                <a:cubicBezTo>
                  <a:pt x="273844" y="437555"/>
                  <a:pt x="275412" y="433858"/>
                  <a:pt x="278606" y="432793"/>
                </a:cubicBezTo>
                <a:cubicBezTo>
                  <a:pt x="287266" y="429906"/>
                  <a:pt x="285821" y="438854"/>
                  <a:pt x="288131" y="442318"/>
                </a:cubicBezTo>
                <a:cubicBezTo>
                  <a:pt x="289999" y="445120"/>
                  <a:pt x="292894" y="447080"/>
                  <a:pt x="295275" y="449461"/>
                </a:cubicBezTo>
                <a:cubicBezTo>
                  <a:pt x="299244" y="448667"/>
                  <a:pt x="303255" y="448062"/>
                  <a:pt x="307181" y="447080"/>
                </a:cubicBezTo>
                <a:cubicBezTo>
                  <a:pt x="309616" y="446471"/>
                  <a:pt x="311864" y="445191"/>
                  <a:pt x="314325" y="444699"/>
                </a:cubicBezTo>
                <a:cubicBezTo>
                  <a:pt x="319829" y="443598"/>
                  <a:pt x="325458" y="443241"/>
                  <a:pt x="330994" y="442318"/>
                </a:cubicBezTo>
                <a:cubicBezTo>
                  <a:pt x="334986" y="441653"/>
                  <a:pt x="338995" y="441001"/>
                  <a:pt x="342900" y="439936"/>
                </a:cubicBezTo>
                <a:cubicBezTo>
                  <a:pt x="347743" y="438615"/>
                  <a:pt x="357188" y="435174"/>
                  <a:pt x="357188" y="435174"/>
                </a:cubicBezTo>
                <a:cubicBezTo>
                  <a:pt x="358618" y="429455"/>
                  <a:pt x="359193" y="422616"/>
                  <a:pt x="364331" y="418505"/>
                </a:cubicBezTo>
                <a:cubicBezTo>
                  <a:pt x="366291" y="416937"/>
                  <a:pt x="369094" y="416918"/>
                  <a:pt x="371475" y="416124"/>
                </a:cubicBezTo>
                <a:cubicBezTo>
                  <a:pt x="377825" y="416918"/>
                  <a:pt x="384200" y="417532"/>
                  <a:pt x="390525" y="418505"/>
                </a:cubicBezTo>
                <a:cubicBezTo>
                  <a:pt x="394525" y="419120"/>
                  <a:pt x="398431" y="420271"/>
                  <a:pt x="402431" y="420886"/>
                </a:cubicBezTo>
                <a:cubicBezTo>
                  <a:pt x="439919" y="426654"/>
                  <a:pt x="406084" y="420189"/>
                  <a:pt x="433388" y="425649"/>
                </a:cubicBezTo>
                <a:cubicBezTo>
                  <a:pt x="438944" y="424855"/>
                  <a:pt x="444927" y="425547"/>
                  <a:pt x="450056" y="423268"/>
                </a:cubicBezTo>
                <a:cubicBezTo>
                  <a:pt x="452671" y="422106"/>
                  <a:pt x="451988" y="416543"/>
                  <a:pt x="454819" y="416124"/>
                </a:cubicBezTo>
                <a:cubicBezTo>
                  <a:pt x="474464" y="413214"/>
                  <a:pt x="494506" y="414537"/>
                  <a:pt x="514350" y="413743"/>
                </a:cubicBezTo>
                <a:cubicBezTo>
                  <a:pt x="516731" y="411362"/>
                  <a:pt x="519426" y="409257"/>
                  <a:pt x="521494" y="406599"/>
                </a:cubicBezTo>
                <a:cubicBezTo>
                  <a:pt x="525008" y="402081"/>
                  <a:pt x="527844" y="397074"/>
                  <a:pt x="531019" y="392311"/>
                </a:cubicBezTo>
                <a:cubicBezTo>
                  <a:pt x="537751" y="382213"/>
                  <a:pt x="534501" y="387729"/>
                  <a:pt x="540544" y="375643"/>
                </a:cubicBezTo>
                <a:cubicBezTo>
                  <a:pt x="546100" y="376437"/>
                  <a:pt x="551798" y="376547"/>
                  <a:pt x="557213" y="378024"/>
                </a:cubicBezTo>
                <a:cubicBezTo>
                  <a:pt x="560638" y="378958"/>
                  <a:pt x="563216" y="382346"/>
                  <a:pt x="566738" y="382786"/>
                </a:cubicBezTo>
                <a:cubicBezTo>
                  <a:pt x="569985" y="383192"/>
                  <a:pt x="573088" y="381199"/>
                  <a:pt x="576263" y="380405"/>
                </a:cubicBezTo>
                <a:cubicBezTo>
                  <a:pt x="593273" y="354886"/>
                  <a:pt x="566787" y="393609"/>
                  <a:pt x="588169" y="366118"/>
                </a:cubicBezTo>
                <a:cubicBezTo>
                  <a:pt x="591683" y="361600"/>
                  <a:pt x="593115" y="355264"/>
                  <a:pt x="597694" y="351830"/>
                </a:cubicBezTo>
                <a:cubicBezTo>
                  <a:pt x="615909" y="338169"/>
                  <a:pt x="598437" y="350385"/>
                  <a:pt x="616744" y="339924"/>
                </a:cubicBezTo>
                <a:cubicBezTo>
                  <a:pt x="627609" y="333716"/>
                  <a:pt x="620985" y="334841"/>
                  <a:pt x="635794" y="330399"/>
                </a:cubicBezTo>
                <a:cubicBezTo>
                  <a:pt x="642597" y="328358"/>
                  <a:pt x="648553" y="328782"/>
                  <a:pt x="654844" y="325636"/>
                </a:cubicBezTo>
                <a:cubicBezTo>
                  <a:pt x="671285" y="317416"/>
                  <a:pt x="651694" y="323447"/>
                  <a:pt x="671513" y="318493"/>
                </a:cubicBezTo>
                <a:lnTo>
                  <a:pt x="685800" y="308968"/>
                </a:lnTo>
                <a:lnTo>
                  <a:pt x="692944" y="304205"/>
                </a:lnTo>
                <a:cubicBezTo>
                  <a:pt x="695386" y="300542"/>
                  <a:pt x="703688" y="286066"/>
                  <a:pt x="709613" y="282774"/>
                </a:cubicBezTo>
                <a:cubicBezTo>
                  <a:pt x="720808" y="276554"/>
                  <a:pt x="735844" y="276817"/>
                  <a:pt x="747713" y="275630"/>
                </a:cubicBezTo>
                <a:cubicBezTo>
                  <a:pt x="751682" y="274836"/>
                  <a:pt x="756105" y="275257"/>
                  <a:pt x="759619" y="273249"/>
                </a:cubicBezTo>
                <a:cubicBezTo>
                  <a:pt x="762104" y="271829"/>
                  <a:pt x="763219" y="268720"/>
                  <a:pt x="764381" y="266105"/>
                </a:cubicBezTo>
                <a:cubicBezTo>
                  <a:pt x="766420" y="261518"/>
                  <a:pt x="764382" y="253406"/>
                  <a:pt x="769144" y="251818"/>
                </a:cubicBezTo>
                <a:lnTo>
                  <a:pt x="776288" y="249436"/>
                </a:lnTo>
                <a:cubicBezTo>
                  <a:pt x="794252" y="255426"/>
                  <a:pt x="772100" y="247344"/>
                  <a:pt x="790575" y="256580"/>
                </a:cubicBezTo>
                <a:cubicBezTo>
                  <a:pt x="792820" y="257702"/>
                  <a:pt x="795338" y="258167"/>
                  <a:pt x="797719" y="258961"/>
                </a:cubicBezTo>
                <a:cubicBezTo>
                  <a:pt x="802481" y="258167"/>
                  <a:pt x="807688" y="258739"/>
                  <a:pt x="812006" y="256580"/>
                </a:cubicBezTo>
                <a:cubicBezTo>
                  <a:pt x="814566" y="255300"/>
                  <a:pt x="814937" y="251635"/>
                  <a:pt x="816769" y="249436"/>
                </a:cubicBezTo>
                <a:cubicBezTo>
                  <a:pt x="818925" y="246849"/>
                  <a:pt x="821532" y="244674"/>
                  <a:pt x="823913" y="242293"/>
                </a:cubicBezTo>
                <a:cubicBezTo>
                  <a:pt x="824707" y="239912"/>
                  <a:pt x="824726" y="237109"/>
                  <a:pt x="826294" y="235149"/>
                </a:cubicBezTo>
                <a:cubicBezTo>
                  <a:pt x="829651" y="230952"/>
                  <a:pt x="835875" y="229574"/>
                  <a:pt x="840581" y="228005"/>
                </a:cubicBezTo>
                <a:cubicBezTo>
                  <a:pt x="845118" y="228912"/>
                  <a:pt x="854745" y="230325"/>
                  <a:pt x="859631" y="232768"/>
                </a:cubicBezTo>
                <a:cubicBezTo>
                  <a:pt x="862191" y="234048"/>
                  <a:pt x="864394" y="235943"/>
                  <a:pt x="866775" y="237530"/>
                </a:cubicBezTo>
                <a:cubicBezTo>
                  <a:pt x="869156" y="236736"/>
                  <a:pt x="871959" y="236717"/>
                  <a:pt x="873919" y="235149"/>
                </a:cubicBezTo>
                <a:cubicBezTo>
                  <a:pt x="879603" y="230602"/>
                  <a:pt x="878188" y="226610"/>
                  <a:pt x="881063" y="220861"/>
                </a:cubicBezTo>
                <a:cubicBezTo>
                  <a:pt x="882343" y="218302"/>
                  <a:pt x="884238" y="216099"/>
                  <a:pt x="885825" y="213718"/>
                </a:cubicBezTo>
                <a:cubicBezTo>
                  <a:pt x="891843" y="195665"/>
                  <a:pt x="887576" y="203446"/>
                  <a:pt x="897731" y="189905"/>
                </a:cubicBezTo>
                <a:cubicBezTo>
                  <a:pt x="903319" y="173145"/>
                  <a:pt x="896045" y="193842"/>
                  <a:pt x="904875" y="173236"/>
                </a:cubicBezTo>
                <a:cubicBezTo>
                  <a:pt x="905864" y="170929"/>
                  <a:pt x="905688" y="168053"/>
                  <a:pt x="907256" y="166093"/>
                </a:cubicBezTo>
                <a:cubicBezTo>
                  <a:pt x="911374" y="160946"/>
                  <a:pt x="924319" y="158024"/>
                  <a:pt x="928688" y="156568"/>
                </a:cubicBezTo>
                <a:cubicBezTo>
                  <a:pt x="931069" y="155774"/>
                  <a:pt x="933370" y="154678"/>
                  <a:pt x="935831" y="154186"/>
                </a:cubicBezTo>
                <a:cubicBezTo>
                  <a:pt x="939800" y="153392"/>
                  <a:pt x="943833" y="152870"/>
                  <a:pt x="947738" y="151805"/>
                </a:cubicBezTo>
                <a:cubicBezTo>
                  <a:pt x="952581" y="150484"/>
                  <a:pt x="962025" y="147043"/>
                  <a:pt x="962025" y="147043"/>
                </a:cubicBezTo>
                <a:cubicBezTo>
                  <a:pt x="982454" y="133423"/>
                  <a:pt x="962514" y="144661"/>
                  <a:pt x="1014413" y="144661"/>
                </a:cubicBezTo>
                <a:cubicBezTo>
                  <a:pt x="1025554" y="144661"/>
                  <a:pt x="1036638" y="143074"/>
                  <a:pt x="1047750" y="142280"/>
                </a:cubicBezTo>
                <a:cubicBezTo>
                  <a:pt x="1065703" y="136297"/>
                  <a:pt x="1043577" y="144367"/>
                  <a:pt x="1062038" y="135136"/>
                </a:cubicBezTo>
                <a:cubicBezTo>
                  <a:pt x="1065454" y="133428"/>
                  <a:pt x="1075654" y="131137"/>
                  <a:pt x="1078706" y="130374"/>
                </a:cubicBezTo>
                <a:cubicBezTo>
                  <a:pt x="1081087" y="128786"/>
                  <a:pt x="1083170" y="126616"/>
                  <a:pt x="1085850" y="125611"/>
                </a:cubicBezTo>
                <a:cubicBezTo>
                  <a:pt x="1089640" y="124190"/>
                  <a:pt x="1093805" y="124108"/>
                  <a:pt x="1097756" y="123230"/>
                </a:cubicBezTo>
                <a:cubicBezTo>
                  <a:pt x="1106726" y="121237"/>
                  <a:pt x="1106470" y="121119"/>
                  <a:pt x="1114425" y="118468"/>
                </a:cubicBezTo>
                <a:cubicBezTo>
                  <a:pt x="1119912" y="112981"/>
                  <a:pt x="1122161" y="108281"/>
                  <a:pt x="1131094" y="108943"/>
                </a:cubicBezTo>
                <a:cubicBezTo>
                  <a:pt x="1149455" y="110303"/>
                  <a:pt x="1185863" y="116086"/>
                  <a:pt x="1185863" y="116086"/>
                </a:cubicBezTo>
                <a:lnTo>
                  <a:pt x="1207294" y="123230"/>
                </a:lnTo>
                <a:cubicBezTo>
                  <a:pt x="1209675" y="124024"/>
                  <a:pt x="1212003" y="125002"/>
                  <a:pt x="1214438" y="125611"/>
                </a:cubicBezTo>
                <a:cubicBezTo>
                  <a:pt x="1217613" y="126405"/>
                  <a:pt x="1220828" y="127053"/>
                  <a:pt x="1223963" y="127993"/>
                </a:cubicBezTo>
                <a:cubicBezTo>
                  <a:pt x="1228771" y="129436"/>
                  <a:pt x="1233298" y="131930"/>
                  <a:pt x="1238250" y="132755"/>
                </a:cubicBezTo>
                <a:cubicBezTo>
                  <a:pt x="1259628" y="136317"/>
                  <a:pt x="1247739" y="134603"/>
                  <a:pt x="1273969" y="137518"/>
                </a:cubicBezTo>
                <a:cubicBezTo>
                  <a:pt x="1278108" y="136927"/>
                  <a:pt x="1292027" y="135951"/>
                  <a:pt x="1297781" y="132755"/>
                </a:cubicBezTo>
                <a:cubicBezTo>
                  <a:pt x="1302785" y="129975"/>
                  <a:pt x="1306639" y="125040"/>
                  <a:pt x="1312069" y="123230"/>
                </a:cubicBezTo>
                <a:lnTo>
                  <a:pt x="1326356" y="118468"/>
                </a:lnTo>
                <a:lnTo>
                  <a:pt x="1333500" y="116086"/>
                </a:lnTo>
                <a:cubicBezTo>
                  <a:pt x="1343819" y="116880"/>
                  <a:pt x="1354107" y="118468"/>
                  <a:pt x="1364456" y="118468"/>
                </a:cubicBezTo>
                <a:cubicBezTo>
                  <a:pt x="1372433" y="118468"/>
                  <a:pt x="1380384" y="117299"/>
                  <a:pt x="1388269" y="116086"/>
                </a:cubicBezTo>
                <a:cubicBezTo>
                  <a:pt x="1390750" y="115704"/>
                  <a:pt x="1392999" y="114395"/>
                  <a:pt x="1395413" y="113705"/>
                </a:cubicBezTo>
                <a:cubicBezTo>
                  <a:pt x="1398560" y="112806"/>
                  <a:pt x="1401763" y="112118"/>
                  <a:pt x="1404938" y="111324"/>
                </a:cubicBezTo>
                <a:cubicBezTo>
                  <a:pt x="1407319" y="109736"/>
                  <a:pt x="1409233" y="106846"/>
                  <a:pt x="1412081" y="106561"/>
                </a:cubicBezTo>
                <a:cubicBezTo>
                  <a:pt x="1417666" y="106003"/>
                  <a:pt x="1423137" y="108943"/>
                  <a:pt x="1428750" y="108943"/>
                </a:cubicBezTo>
                <a:cubicBezTo>
                  <a:pt x="1432023" y="108943"/>
                  <a:pt x="1435100" y="107355"/>
                  <a:pt x="1438275" y="106561"/>
                </a:cubicBezTo>
                <a:cubicBezTo>
                  <a:pt x="1439863" y="104180"/>
                  <a:pt x="1441014" y="101442"/>
                  <a:pt x="1443038" y="99418"/>
                </a:cubicBezTo>
                <a:cubicBezTo>
                  <a:pt x="1455366" y="87090"/>
                  <a:pt x="1480926" y="92947"/>
                  <a:pt x="1493044" y="92274"/>
                </a:cubicBezTo>
                <a:cubicBezTo>
                  <a:pt x="1510054" y="80934"/>
                  <a:pt x="1501778" y="84137"/>
                  <a:pt x="1516856" y="80368"/>
                </a:cubicBezTo>
                <a:cubicBezTo>
                  <a:pt x="1534792" y="68410"/>
                  <a:pt x="1511997" y="82451"/>
                  <a:pt x="1533525" y="73224"/>
                </a:cubicBezTo>
                <a:cubicBezTo>
                  <a:pt x="1536230" y="72065"/>
                  <a:pt x="1549113" y="62128"/>
                  <a:pt x="1550194" y="61318"/>
                </a:cubicBezTo>
                <a:cubicBezTo>
                  <a:pt x="1550988" y="58937"/>
                  <a:pt x="1551007" y="56134"/>
                  <a:pt x="1552575" y="54174"/>
                </a:cubicBezTo>
                <a:cubicBezTo>
                  <a:pt x="1561232" y="43353"/>
                  <a:pt x="1591951" y="47262"/>
                  <a:pt x="1595438" y="47030"/>
                </a:cubicBezTo>
                <a:cubicBezTo>
                  <a:pt x="1596095" y="46373"/>
                  <a:pt x="1607011" y="34521"/>
                  <a:pt x="1609725" y="35124"/>
                </a:cubicBezTo>
                <a:cubicBezTo>
                  <a:pt x="1615313" y="36366"/>
                  <a:pt x="1624013" y="44649"/>
                  <a:pt x="1624013" y="44649"/>
                </a:cubicBezTo>
                <a:cubicBezTo>
                  <a:pt x="1627670" y="39163"/>
                  <a:pt x="1628250" y="35124"/>
                  <a:pt x="1635919" y="35124"/>
                </a:cubicBezTo>
                <a:cubicBezTo>
                  <a:pt x="1638429" y="35124"/>
                  <a:pt x="1640682" y="36711"/>
                  <a:pt x="1643063" y="37505"/>
                </a:cubicBezTo>
                <a:cubicBezTo>
                  <a:pt x="1645444" y="35124"/>
                  <a:pt x="1648571" y="33305"/>
                  <a:pt x="1650206" y="30361"/>
                </a:cubicBezTo>
                <a:cubicBezTo>
                  <a:pt x="1660308" y="12178"/>
                  <a:pt x="1647934" y="18419"/>
                  <a:pt x="1662113" y="13693"/>
                </a:cubicBezTo>
                <a:cubicBezTo>
                  <a:pt x="1664494" y="16074"/>
                  <a:pt x="1667100" y="18249"/>
                  <a:pt x="1669256" y="20836"/>
                </a:cubicBezTo>
                <a:cubicBezTo>
                  <a:pt x="1671088" y="23035"/>
                  <a:pt x="1671362" y="26917"/>
                  <a:pt x="1674019" y="27980"/>
                </a:cubicBezTo>
                <a:cubicBezTo>
                  <a:pt x="1676350" y="28912"/>
                  <a:pt x="1678782" y="26393"/>
                  <a:pt x="1681163" y="25599"/>
                </a:cubicBezTo>
                <a:cubicBezTo>
                  <a:pt x="1683544" y="23218"/>
                  <a:pt x="1686239" y="21113"/>
                  <a:pt x="1688306" y="18455"/>
                </a:cubicBezTo>
                <a:cubicBezTo>
                  <a:pt x="1691820" y="13937"/>
                  <a:pt x="1692401" y="5978"/>
                  <a:pt x="1697831" y="4168"/>
                </a:cubicBezTo>
                <a:lnTo>
                  <a:pt x="1704975" y="1786"/>
                </a:lnTo>
                <a:cubicBezTo>
                  <a:pt x="1707356" y="3374"/>
                  <a:pt x="1710095" y="4525"/>
                  <a:pt x="1712119" y="6549"/>
                </a:cubicBezTo>
                <a:cubicBezTo>
                  <a:pt x="1714925" y="9355"/>
                  <a:pt x="1715547" y="14680"/>
                  <a:pt x="1719263" y="16074"/>
                </a:cubicBezTo>
                <a:cubicBezTo>
                  <a:pt x="1720818" y="16657"/>
                  <a:pt x="1735276" y="12829"/>
                  <a:pt x="1738313" y="11311"/>
                </a:cubicBezTo>
                <a:cubicBezTo>
                  <a:pt x="1740872" y="10031"/>
                  <a:pt x="1742741" y="7454"/>
                  <a:pt x="1745456" y="6549"/>
                </a:cubicBezTo>
                <a:close/>
              </a:path>
            </a:pathLst>
          </a:custGeom>
          <a:solidFill>
            <a:schemeClr val="bg1"/>
          </a:solidFill>
          <a:ln>
            <a:noFill/>
          </a:ln>
          <a:effectLst>
            <a:outerShdw blurRad="50800" dist="25400" dir="16200000"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椭圆 21"/>
          <p:cNvSpPr/>
          <p:nvPr/>
        </p:nvSpPr>
        <p:spPr>
          <a:xfrm>
            <a:off x="4699570" y="2210644"/>
            <a:ext cx="101600" cy="100012"/>
          </a:xfrm>
          <a:prstGeom prst="ellipse">
            <a:avLst/>
          </a:prstGeom>
          <a:solidFill>
            <a:schemeClr val="bg1"/>
          </a:solidFill>
          <a:ln w="25400" cap="flat" cmpd="sng" algn="ctr">
            <a:solidFill>
              <a:schemeClr val="bg1">
                <a:lumMod val="50000"/>
              </a:schemeClr>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23" name="椭圆 22"/>
          <p:cNvSpPr/>
          <p:nvPr/>
        </p:nvSpPr>
        <p:spPr>
          <a:xfrm>
            <a:off x="6080695" y="2210644"/>
            <a:ext cx="100013" cy="100012"/>
          </a:xfrm>
          <a:prstGeom prst="ellipse">
            <a:avLst/>
          </a:prstGeom>
          <a:solidFill>
            <a:schemeClr val="bg1"/>
          </a:solidFill>
          <a:ln w="25400" cap="flat" cmpd="sng" algn="ctr">
            <a:solidFill>
              <a:schemeClr val="bg1">
                <a:lumMod val="50000"/>
              </a:schemeClr>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24" name="椭圆 23"/>
          <p:cNvSpPr/>
          <p:nvPr/>
        </p:nvSpPr>
        <p:spPr>
          <a:xfrm>
            <a:off x="4707160" y="5438502"/>
            <a:ext cx="101600" cy="100012"/>
          </a:xfrm>
          <a:prstGeom prst="ellipse">
            <a:avLst/>
          </a:prstGeom>
          <a:solidFill>
            <a:schemeClr val="bg1"/>
          </a:solidFill>
          <a:ln w="25400" cap="flat" cmpd="sng" algn="ctr">
            <a:solidFill>
              <a:schemeClr val="bg1">
                <a:lumMod val="50000"/>
              </a:schemeClr>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25" name="椭圆 24"/>
          <p:cNvSpPr/>
          <p:nvPr/>
        </p:nvSpPr>
        <p:spPr>
          <a:xfrm>
            <a:off x="6075312" y="5438502"/>
            <a:ext cx="100013" cy="100012"/>
          </a:xfrm>
          <a:prstGeom prst="ellipse">
            <a:avLst/>
          </a:prstGeom>
          <a:solidFill>
            <a:schemeClr val="bg1"/>
          </a:solidFill>
          <a:ln w="25400" cap="flat" cmpd="sng" algn="ctr">
            <a:solidFill>
              <a:schemeClr val="bg1">
                <a:lumMod val="50000"/>
              </a:schemeClr>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26" name="任意多边形 25"/>
          <p:cNvSpPr/>
          <p:nvPr/>
        </p:nvSpPr>
        <p:spPr>
          <a:xfrm>
            <a:off x="6649690" y="2774206"/>
            <a:ext cx="1771650" cy="569913"/>
          </a:xfrm>
          <a:custGeom>
            <a:avLst/>
            <a:gdLst>
              <a:gd name="connsiteX0" fmla="*/ 1771650 w 1771650"/>
              <a:gd name="connsiteY0" fmla="*/ 0 h 568524"/>
              <a:gd name="connsiteX1" fmla="*/ 1771650 w 1771650"/>
              <a:gd name="connsiteY1" fmla="*/ 71437 h 568524"/>
              <a:gd name="connsiteX2" fmla="*/ 1745456 w 1771650"/>
              <a:gd name="connsiteY2" fmla="*/ 77986 h 568524"/>
              <a:gd name="connsiteX3" fmla="*/ 1738313 w 1771650"/>
              <a:gd name="connsiteY3" fmla="*/ 82748 h 568524"/>
              <a:gd name="connsiteX4" fmla="*/ 1719263 w 1771650"/>
              <a:gd name="connsiteY4" fmla="*/ 87511 h 568524"/>
              <a:gd name="connsiteX5" fmla="*/ 1712119 w 1771650"/>
              <a:gd name="connsiteY5" fmla="*/ 77986 h 568524"/>
              <a:gd name="connsiteX6" fmla="*/ 1704975 w 1771650"/>
              <a:gd name="connsiteY6" fmla="*/ 73223 h 568524"/>
              <a:gd name="connsiteX7" fmla="*/ 1697831 w 1771650"/>
              <a:gd name="connsiteY7" fmla="*/ 75605 h 568524"/>
              <a:gd name="connsiteX8" fmla="*/ 1688306 w 1771650"/>
              <a:gd name="connsiteY8" fmla="*/ 89892 h 568524"/>
              <a:gd name="connsiteX9" fmla="*/ 1681163 w 1771650"/>
              <a:gd name="connsiteY9" fmla="*/ 97036 h 568524"/>
              <a:gd name="connsiteX10" fmla="*/ 1674019 w 1771650"/>
              <a:gd name="connsiteY10" fmla="*/ 99417 h 568524"/>
              <a:gd name="connsiteX11" fmla="*/ 1669256 w 1771650"/>
              <a:gd name="connsiteY11" fmla="*/ 92273 h 568524"/>
              <a:gd name="connsiteX12" fmla="*/ 1662113 w 1771650"/>
              <a:gd name="connsiteY12" fmla="*/ 85130 h 568524"/>
              <a:gd name="connsiteX13" fmla="*/ 1650206 w 1771650"/>
              <a:gd name="connsiteY13" fmla="*/ 101798 h 568524"/>
              <a:gd name="connsiteX14" fmla="*/ 1643063 w 1771650"/>
              <a:gd name="connsiteY14" fmla="*/ 108942 h 568524"/>
              <a:gd name="connsiteX15" fmla="*/ 1635919 w 1771650"/>
              <a:gd name="connsiteY15" fmla="*/ 106561 h 568524"/>
              <a:gd name="connsiteX16" fmla="*/ 1624013 w 1771650"/>
              <a:gd name="connsiteY16" fmla="*/ 116086 h 568524"/>
              <a:gd name="connsiteX17" fmla="*/ 1609725 w 1771650"/>
              <a:gd name="connsiteY17" fmla="*/ 106561 h 568524"/>
              <a:gd name="connsiteX18" fmla="*/ 1595438 w 1771650"/>
              <a:gd name="connsiteY18" fmla="*/ 118467 h 568524"/>
              <a:gd name="connsiteX19" fmla="*/ 1552575 w 1771650"/>
              <a:gd name="connsiteY19" fmla="*/ 125611 h 568524"/>
              <a:gd name="connsiteX20" fmla="*/ 1550194 w 1771650"/>
              <a:gd name="connsiteY20" fmla="*/ 132755 h 568524"/>
              <a:gd name="connsiteX21" fmla="*/ 1533525 w 1771650"/>
              <a:gd name="connsiteY21" fmla="*/ 144661 h 568524"/>
              <a:gd name="connsiteX22" fmla="*/ 1516856 w 1771650"/>
              <a:gd name="connsiteY22" fmla="*/ 151805 h 568524"/>
              <a:gd name="connsiteX23" fmla="*/ 1493044 w 1771650"/>
              <a:gd name="connsiteY23" fmla="*/ 163711 h 568524"/>
              <a:gd name="connsiteX24" fmla="*/ 1443038 w 1771650"/>
              <a:gd name="connsiteY24" fmla="*/ 170855 h 568524"/>
              <a:gd name="connsiteX25" fmla="*/ 1438275 w 1771650"/>
              <a:gd name="connsiteY25" fmla="*/ 177998 h 568524"/>
              <a:gd name="connsiteX26" fmla="*/ 1428750 w 1771650"/>
              <a:gd name="connsiteY26" fmla="*/ 180380 h 568524"/>
              <a:gd name="connsiteX27" fmla="*/ 1412081 w 1771650"/>
              <a:gd name="connsiteY27" fmla="*/ 177998 h 568524"/>
              <a:gd name="connsiteX28" fmla="*/ 1404938 w 1771650"/>
              <a:gd name="connsiteY28" fmla="*/ 182761 h 568524"/>
              <a:gd name="connsiteX29" fmla="*/ 1395413 w 1771650"/>
              <a:gd name="connsiteY29" fmla="*/ 185142 h 568524"/>
              <a:gd name="connsiteX30" fmla="*/ 1388269 w 1771650"/>
              <a:gd name="connsiteY30" fmla="*/ 187523 h 568524"/>
              <a:gd name="connsiteX31" fmla="*/ 1364456 w 1771650"/>
              <a:gd name="connsiteY31" fmla="*/ 189905 h 568524"/>
              <a:gd name="connsiteX32" fmla="*/ 1333500 w 1771650"/>
              <a:gd name="connsiteY32" fmla="*/ 187523 h 568524"/>
              <a:gd name="connsiteX33" fmla="*/ 1326356 w 1771650"/>
              <a:gd name="connsiteY33" fmla="*/ 189905 h 568524"/>
              <a:gd name="connsiteX34" fmla="*/ 1312069 w 1771650"/>
              <a:gd name="connsiteY34" fmla="*/ 194667 h 568524"/>
              <a:gd name="connsiteX35" fmla="*/ 1297781 w 1771650"/>
              <a:gd name="connsiteY35" fmla="*/ 204192 h 568524"/>
              <a:gd name="connsiteX36" fmla="*/ 1273969 w 1771650"/>
              <a:gd name="connsiteY36" fmla="*/ 208955 h 568524"/>
              <a:gd name="connsiteX37" fmla="*/ 1238250 w 1771650"/>
              <a:gd name="connsiteY37" fmla="*/ 204192 h 568524"/>
              <a:gd name="connsiteX38" fmla="*/ 1223963 w 1771650"/>
              <a:gd name="connsiteY38" fmla="*/ 199430 h 568524"/>
              <a:gd name="connsiteX39" fmla="*/ 1214438 w 1771650"/>
              <a:gd name="connsiteY39" fmla="*/ 197048 h 568524"/>
              <a:gd name="connsiteX40" fmla="*/ 1207294 w 1771650"/>
              <a:gd name="connsiteY40" fmla="*/ 194667 h 568524"/>
              <a:gd name="connsiteX41" fmla="*/ 1185863 w 1771650"/>
              <a:gd name="connsiteY41" fmla="*/ 187523 h 568524"/>
              <a:gd name="connsiteX42" fmla="*/ 1131094 w 1771650"/>
              <a:gd name="connsiteY42" fmla="*/ 180380 h 568524"/>
              <a:gd name="connsiteX43" fmla="*/ 1114425 w 1771650"/>
              <a:gd name="connsiteY43" fmla="*/ 189905 h 568524"/>
              <a:gd name="connsiteX44" fmla="*/ 1097756 w 1771650"/>
              <a:gd name="connsiteY44" fmla="*/ 194667 h 568524"/>
              <a:gd name="connsiteX45" fmla="*/ 1085850 w 1771650"/>
              <a:gd name="connsiteY45" fmla="*/ 197048 h 568524"/>
              <a:gd name="connsiteX46" fmla="*/ 1078706 w 1771650"/>
              <a:gd name="connsiteY46" fmla="*/ 201811 h 568524"/>
              <a:gd name="connsiteX47" fmla="*/ 1062038 w 1771650"/>
              <a:gd name="connsiteY47" fmla="*/ 206573 h 568524"/>
              <a:gd name="connsiteX48" fmla="*/ 1047750 w 1771650"/>
              <a:gd name="connsiteY48" fmla="*/ 213717 h 568524"/>
              <a:gd name="connsiteX49" fmla="*/ 1014413 w 1771650"/>
              <a:gd name="connsiteY49" fmla="*/ 216098 h 568524"/>
              <a:gd name="connsiteX50" fmla="*/ 962025 w 1771650"/>
              <a:gd name="connsiteY50" fmla="*/ 218480 h 568524"/>
              <a:gd name="connsiteX51" fmla="*/ 947738 w 1771650"/>
              <a:gd name="connsiteY51" fmla="*/ 223242 h 568524"/>
              <a:gd name="connsiteX52" fmla="*/ 935831 w 1771650"/>
              <a:gd name="connsiteY52" fmla="*/ 225623 h 568524"/>
              <a:gd name="connsiteX53" fmla="*/ 928688 w 1771650"/>
              <a:gd name="connsiteY53" fmla="*/ 228005 h 568524"/>
              <a:gd name="connsiteX54" fmla="*/ 907256 w 1771650"/>
              <a:gd name="connsiteY54" fmla="*/ 237530 h 568524"/>
              <a:gd name="connsiteX55" fmla="*/ 904875 w 1771650"/>
              <a:gd name="connsiteY55" fmla="*/ 244673 h 568524"/>
              <a:gd name="connsiteX56" fmla="*/ 897731 w 1771650"/>
              <a:gd name="connsiteY56" fmla="*/ 261342 h 568524"/>
              <a:gd name="connsiteX57" fmla="*/ 885825 w 1771650"/>
              <a:gd name="connsiteY57" fmla="*/ 285155 h 568524"/>
              <a:gd name="connsiteX58" fmla="*/ 881063 w 1771650"/>
              <a:gd name="connsiteY58" fmla="*/ 292298 h 568524"/>
              <a:gd name="connsiteX59" fmla="*/ 873919 w 1771650"/>
              <a:gd name="connsiteY59" fmla="*/ 306586 h 568524"/>
              <a:gd name="connsiteX60" fmla="*/ 866775 w 1771650"/>
              <a:gd name="connsiteY60" fmla="*/ 308967 h 568524"/>
              <a:gd name="connsiteX61" fmla="*/ 859631 w 1771650"/>
              <a:gd name="connsiteY61" fmla="*/ 304205 h 568524"/>
              <a:gd name="connsiteX62" fmla="*/ 840581 w 1771650"/>
              <a:gd name="connsiteY62" fmla="*/ 299442 h 568524"/>
              <a:gd name="connsiteX63" fmla="*/ 826294 w 1771650"/>
              <a:gd name="connsiteY63" fmla="*/ 306586 h 568524"/>
              <a:gd name="connsiteX64" fmla="*/ 823913 w 1771650"/>
              <a:gd name="connsiteY64" fmla="*/ 313730 h 568524"/>
              <a:gd name="connsiteX65" fmla="*/ 816769 w 1771650"/>
              <a:gd name="connsiteY65" fmla="*/ 320873 h 568524"/>
              <a:gd name="connsiteX66" fmla="*/ 812006 w 1771650"/>
              <a:gd name="connsiteY66" fmla="*/ 328017 h 568524"/>
              <a:gd name="connsiteX67" fmla="*/ 797719 w 1771650"/>
              <a:gd name="connsiteY67" fmla="*/ 330398 h 568524"/>
              <a:gd name="connsiteX68" fmla="*/ 790575 w 1771650"/>
              <a:gd name="connsiteY68" fmla="*/ 328017 h 568524"/>
              <a:gd name="connsiteX69" fmla="*/ 776288 w 1771650"/>
              <a:gd name="connsiteY69" fmla="*/ 320873 h 568524"/>
              <a:gd name="connsiteX70" fmla="*/ 769144 w 1771650"/>
              <a:gd name="connsiteY70" fmla="*/ 323255 h 568524"/>
              <a:gd name="connsiteX71" fmla="*/ 764381 w 1771650"/>
              <a:gd name="connsiteY71" fmla="*/ 337542 h 568524"/>
              <a:gd name="connsiteX72" fmla="*/ 759619 w 1771650"/>
              <a:gd name="connsiteY72" fmla="*/ 344686 h 568524"/>
              <a:gd name="connsiteX73" fmla="*/ 747713 w 1771650"/>
              <a:gd name="connsiteY73" fmla="*/ 347067 h 568524"/>
              <a:gd name="connsiteX74" fmla="*/ 709613 w 1771650"/>
              <a:gd name="connsiteY74" fmla="*/ 354211 h 568524"/>
              <a:gd name="connsiteX75" fmla="*/ 692944 w 1771650"/>
              <a:gd name="connsiteY75" fmla="*/ 375642 h 568524"/>
              <a:gd name="connsiteX76" fmla="*/ 685800 w 1771650"/>
              <a:gd name="connsiteY76" fmla="*/ 380405 h 568524"/>
              <a:gd name="connsiteX77" fmla="*/ 671513 w 1771650"/>
              <a:gd name="connsiteY77" fmla="*/ 389930 h 568524"/>
              <a:gd name="connsiteX78" fmla="*/ 654844 w 1771650"/>
              <a:gd name="connsiteY78" fmla="*/ 397073 h 568524"/>
              <a:gd name="connsiteX79" fmla="*/ 635794 w 1771650"/>
              <a:gd name="connsiteY79" fmla="*/ 401836 h 568524"/>
              <a:gd name="connsiteX80" fmla="*/ 616744 w 1771650"/>
              <a:gd name="connsiteY80" fmla="*/ 411361 h 568524"/>
              <a:gd name="connsiteX81" fmla="*/ 597694 w 1771650"/>
              <a:gd name="connsiteY81" fmla="*/ 423267 h 568524"/>
              <a:gd name="connsiteX82" fmla="*/ 588169 w 1771650"/>
              <a:gd name="connsiteY82" fmla="*/ 437555 h 568524"/>
              <a:gd name="connsiteX83" fmla="*/ 576263 w 1771650"/>
              <a:gd name="connsiteY83" fmla="*/ 451842 h 568524"/>
              <a:gd name="connsiteX84" fmla="*/ 566738 w 1771650"/>
              <a:gd name="connsiteY84" fmla="*/ 454223 h 568524"/>
              <a:gd name="connsiteX85" fmla="*/ 557213 w 1771650"/>
              <a:gd name="connsiteY85" fmla="*/ 449461 h 568524"/>
              <a:gd name="connsiteX86" fmla="*/ 540544 w 1771650"/>
              <a:gd name="connsiteY86" fmla="*/ 447080 h 568524"/>
              <a:gd name="connsiteX87" fmla="*/ 531019 w 1771650"/>
              <a:gd name="connsiteY87" fmla="*/ 463748 h 568524"/>
              <a:gd name="connsiteX88" fmla="*/ 521494 w 1771650"/>
              <a:gd name="connsiteY88" fmla="*/ 478036 h 568524"/>
              <a:gd name="connsiteX89" fmla="*/ 514350 w 1771650"/>
              <a:gd name="connsiteY89" fmla="*/ 485180 h 568524"/>
              <a:gd name="connsiteX90" fmla="*/ 454819 w 1771650"/>
              <a:gd name="connsiteY90" fmla="*/ 487561 h 568524"/>
              <a:gd name="connsiteX91" fmla="*/ 450056 w 1771650"/>
              <a:gd name="connsiteY91" fmla="*/ 494705 h 568524"/>
              <a:gd name="connsiteX92" fmla="*/ 433388 w 1771650"/>
              <a:gd name="connsiteY92" fmla="*/ 497086 h 568524"/>
              <a:gd name="connsiteX93" fmla="*/ 402431 w 1771650"/>
              <a:gd name="connsiteY93" fmla="*/ 492323 h 568524"/>
              <a:gd name="connsiteX94" fmla="*/ 390525 w 1771650"/>
              <a:gd name="connsiteY94" fmla="*/ 489942 h 568524"/>
              <a:gd name="connsiteX95" fmla="*/ 371475 w 1771650"/>
              <a:gd name="connsiteY95" fmla="*/ 487561 h 568524"/>
              <a:gd name="connsiteX96" fmla="*/ 364331 w 1771650"/>
              <a:gd name="connsiteY96" fmla="*/ 489942 h 568524"/>
              <a:gd name="connsiteX97" fmla="*/ 357188 w 1771650"/>
              <a:gd name="connsiteY97" fmla="*/ 506611 h 568524"/>
              <a:gd name="connsiteX98" fmla="*/ 342900 w 1771650"/>
              <a:gd name="connsiteY98" fmla="*/ 511373 h 568524"/>
              <a:gd name="connsiteX99" fmla="*/ 330994 w 1771650"/>
              <a:gd name="connsiteY99" fmla="*/ 513755 h 568524"/>
              <a:gd name="connsiteX100" fmla="*/ 314325 w 1771650"/>
              <a:gd name="connsiteY100" fmla="*/ 516136 h 568524"/>
              <a:gd name="connsiteX101" fmla="*/ 307181 w 1771650"/>
              <a:gd name="connsiteY101" fmla="*/ 518517 h 568524"/>
              <a:gd name="connsiteX102" fmla="*/ 295275 w 1771650"/>
              <a:gd name="connsiteY102" fmla="*/ 520898 h 568524"/>
              <a:gd name="connsiteX103" fmla="*/ 288131 w 1771650"/>
              <a:gd name="connsiteY103" fmla="*/ 513755 h 568524"/>
              <a:gd name="connsiteX104" fmla="*/ 278606 w 1771650"/>
              <a:gd name="connsiteY104" fmla="*/ 504230 h 568524"/>
              <a:gd name="connsiteX105" fmla="*/ 271463 w 1771650"/>
              <a:gd name="connsiteY105" fmla="*/ 511373 h 568524"/>
              <a:gd name="connsiteX106" fmla="*/ 247650 w 1771650"/>
              <a:gd name="connsiteY106" fmla="*/ 518517 h 568524"/>
              <a:gd name="connsiteX107" fmla="*/ 242888 w 1771650"/>
              <a:gd name="connsiteY107" fmla="*/ 525661 h 568524"/>
              <a:gd name="connsiteX108" fmla="*/ 207169 w 1771650"/>
              <a:gd name="connsiteY108" fmla="*/ 535186 h 568524"/>
              <a:gd name="connsiteX109" fmla="*/ 188119 w 1771650"/>
              <a:gd name="connsiteY109" fmla="*/ 518517 h 568524"/>
              <a:gd name="connsiteX110" fmla="*/ 140494 w 1771650"/>
              <a:gd name="connsiteY110" fmla="*/ 516136 h 568524"/>
              <a:gd name="connsiteX111" fmla="*/ 126206 w 1771650"/>
              <a:gd name="connsiteY111" fmla="*/ 506611 h 568524"/>
              <a:gd name="connsiteX112" fmla="*/ 114300 w 1771650"/>
              <a:gd name="connsiteY112" fmla="*/ 504230 h 568524"/>
              <a:gd name="connsiteX113" fmla="*/ 107156 w 1771650"/>
              <a:gd name="connsiteY113" fmla="*/ 506611 h 568524"/>
              <a:gd name="connsiteX114" fmla="*/ 100013 w 1771650"/>
              <a:gd name="connsiteY114" fmla="*/ 513755 h 568524"/>
              <a:gd name="connsiteX115" fmla="*/ 92869 w 1771650"/>
              <a:gd name="connsiteY115" fmla="*/ 518517 h 568524"/>
              <a:gd name="connsiteX116" fmla="*/ 85725 w 1771650"/>
              <a:gd name="connsiteY116" fmla="*/ 516136 h 568524"/>
              <a:gd name="connsiteX117" fmla="*/ 73819 w 1771650"/>
              <a:gd name="connsiteY117" fmla="*/ 525661 h 568524"/>
              <a:gd name="connsiteX118" fmla="*/ 52388 w 1771650"/>
              <a:gd name="connsiteY118" fmla="*/ 528042 h 568524"/>
              <a:gd name="connsiteX119" fmla="*/ 45244 w 1771650"/>
              <a:gd name="connsiteY119" fmla="*/ 532805 h 568524"/>
              <a:gd name="connsiteX120" fmla="*/ 40481 w 1771650"/>
              <a:gd name="connsiteY120" fmla="*/ 539948 h 568524"/>
              <a:gd name="connsiteX121" fmla="*/ 23813 w 1771650"/>
              <a:gd name="connsiteY121" fmla="*/ 537567 h 568524"/>
              <a:gd name="connsiteX122" fmla="*/ 21431 w 1771650"/>
              <a:gd name="connsiteY122" fmla="*/ 551855 h 568524"/>
              <a:gd name="connsiteX123" fmla="*/ 14288 w 1771650"/>
              <a:gd name="connsiteY123" fmla="*/ 558998 h 568524"/>
              <a:gd name="connsiteX124" fmla="*/ 7144 w 1771650"/>
              <a:gd name="connsiteY124" fmla="*/ 563761 h 568524"/>
              <a:gd name="connsiteX125" fmla="*/ 0 w 1771650"/>
              <a:gd name="connsiteY125" fmla="*/ 568524 h 568524"/>
              <a:gd name="connsiteX126" fmla="*/ 0 w 1771650"/>
              <a:gd name="connsiteY126" fmla="*/ 497087 h 568524"/>
              <a:gd name="connsiteX127" fmla="*/ 7144 w 1771650"/>
              <a:gd name="connsiteY127" fmla="*/ 492324 h 568524"/>
              <a:gd name="connsiteX128" fmla="*/ 14288 w 1771650"/>
              <a:gd name="connsiteY128" fmla="*/ 487561 h 568524"/>
              <a:gd name="connsiteX129" fmla="*/ 21431 w 1771650"/>
              <a:gd name="connsiteY129" fmla="*/ 480418 h 568524"/>
              <a:gd name="connsiteX130" fmla="*/ 23813 w 1771650"/>
              <a:gd name="connsiteY130" fmla="*/ 466130 h 568524"/>
              <a:gd name="connsiteX131" fmla="*/ 40481 w 1771650"/>
              <a:gd name="connsiteY131" fmla="*/ 468511 h 568524"/>
              <a:gd name="connsiteX132" fmla="*/ 45244 w 1771650"/>
              <a:gd name="connsiteY132" fmla="*/ 461368 h 568524"/>
              <a:gd name="connsiteX133" fmla="*/ 52388 w 1771650"/>
              <a:gd name="connsiteY133" fmla="*/ 456605 h 568524"/>
              <a:gd name="connsiteX134" fmla="*/ 73819 w 1771650"/>
              <a:gd name="connsiteY134" fmla="*/ 454224 h 568524"/>
              <a:gd name="connsiteX135" fmla="*/ 85725 w 1771650"/>
              <a:gd name="connsiteY135" fmla="*/ 444699 h 568524"/>
              <a:gd name="connsiteX136" fmla="*/ 92869 w 1771650"/>
              <a:gd name="connsiteY136" fmla="*/ 447080 h 568524"/>
              <a:gd name="connsiteX137" fmla="*/ 100013 w 1771650"/>
              <a:gd name="connsiteY137" fmla="*/ 442318 h 568524"/>
              <a:gd name="connsiteX138" fmla="*/ 107156 w 1771650"/>
              <a:gd name="connsiteY138" fmla="*/ 435174 h 568524"/>
              <a:gd name="connsiteX139" fmla="*/ 114300 w 1771650"/>
              <a:gd name="connsiteY139" fmla="*/ 432793 h 568524"/>
              <a:gd name="connsiteX140" fmla="*/ 126206 w 1771650"/>
              <a:gd name="connsiteY140" fmla="*/ 435174 h 568524"/>
              <a:gd name="connsiteX141" fmla="*/ 140494 w 1771650"/>
              <a:gd name="connsiteY141" fmla="*/ 444699 h 568524"/>
              <a:gd name="connsiteX142" fmla="*/ 188119 w 1771650"/>
              <a:gd name="connsiteY142" fmla="*/ 447080 h 568524"/>
              <a:gd name="connsiteX143" fmla="*/ 207169 w 1771650"/>
              <a:gd name="connsiteY143" fmla="*/ 463749 h 568524"/>
              <a:gd name="connsiteX144" fmla="*/ 242888 w 1771650"/>
              <a:gd name="connsiteY144" fmla="*/ 454224 h 568524"/>
              <a:gd name="connsiteX145" fmla="*/ 247650 w 1771650"/>
              <a:gd name="connsiteY145" fmla="*/ 447080 h 568524"/>
              <a:gd name="connsiteX146" fmla="*/ 271463 w 1771650"/>
              <a:gd name="connsiteY146" fmla="*/ 439936 h 568524"/>
              <a:gd name="connsiteX147" fmla="*/ 278606 w 1771650"/>
              <a:gd name="connsiteY147" fmla="*/ 432793 h 568524"/>
              <a:gd name="connsiteX148" fmla="*/ 288131 w 1771650"/>
              <a:gd name="connsiteY148" fmla="*/ 442318 h 568524"/>
              <a:gd name="connsiteX149" fmla="*/ 295275 w 1771650"/>
              <a:gd name="connsiteY149" fmla="*/ 449461 h 568524"/>
              <a:gd name="connsiteX150" fmla="*/ 307181 w 1771650"/>
              <a:gd name="connsiteY150" fmla="*/ 447080 h 568524"/>
              <a:gd name="connsiteX151" fmla="*/ 314325 w 1771650"/>
              <a:gd name="connsiteY151" fmla="*/ 444699 h 568524"/>
              <a:gd name="connsiteX152" fmla="*/ 330994 w 1771650"/>
              <a:gd name="connsiteY152" fmla="*/ 442318 h 568524"/>
              <a:gd name="connsiteX153" fmla="*/ 342900 w 1771650"/>
              <a:gd name="connsiteY153" fmla="*/ 439936 h 568524"/>
              <a:gd name="connsiteX154" fmla="*/ 357188 w 1771650"/>
              <a:gd name="connsiteY154" fmla="*/ 435174 h 568524"/>
              <a:gd name="connsiteX155" fmla="*/ 364331 w 1771650"/>
              <a:gd name="connsiteY155" fmla="*/ 418505 h 568524"/>
              <a:gd name="connsiteX156" fmla="*/ 371475 w 1771650"/>
              <a:gd name="connsiteY156" fmla="*/ 416124 h 568524"/>
              <a:gd name="connsiteX157" fmla="*/ 390525 w 1771650"/>
              <a:gd name="connsiteY157" fmla="*/ 418505 h 568524"/>
              <a:gd name="connsiteX158" fmla="*/ 402431 w 1771650"/>
              <a:gd name="connsiteY158" fmla="*/ 420886 h 568524"/>
              <a:gd name="connsiteX159" fmla="*/ 433388 w 1771650"/>
              <a:gd name="connsiteY159" fmla="*/ 425649 h 568524"/>
              <a:gd name="connsiteX160" fmla="*/ 450056 w 1771650"/>
              <a:gd name="connsiteY160" fmla="*/ 423268 h 568524"/>
              <a:gd name="connsiteX161" fmla="*/ 454819 w 1771650"/>
              <a:gd name="connsiteY161" fmla="*/ 416124 h 568524"/>
              <a:gd name="connsiteX162" fmla="*/ 514350 w 1771650"/>
              <a:gd name="connsiteY162" fmla="*/ 413743 h 568524"/>
              <a:gd name="connsiteX163" fmla="*/ 521494 w 1771650"/>
              <a:gd name="connsiteY163" fmla="*/ 406599 h 568524"/>
              <a:gd name="connsiteX164" fmla="*/ 531019 w 1771650"/>
              <a:gd name="connsiteY164" fmla="*/ 392311 h 568524"/>
              <a:gd name="connsiteX165" fmla="*/ 540544 w 1771650"/>
              <a:gd name="connsiteY165" fmla="*/ 375643 h 568524"/>
              <a:gd name="connsiteX166" fmla="*/ 557213 w 1771650"/>
              <a:gd name="connsiteY166" fmla="*/ 378024 h 568524"/>
              <a:gd name="connsiteX167" fmla="*/ 566738 w 1771650"/>
              <a:gd name="connsiteY167" fmla="*/ 382786 h 568524"/>
              <a:gd name="connsiteX168" fmla="*/ 576263 w 1771650"/>
              <a:gd name="connsiteY168" fmla="*/ 380405 h 568524"/>
              <a:gd name="connsiteX169" fmla="*/ 588169 w 1771650"/>
              <a:gd name="connsiteY169" fmla="*/ 366118 h 568524"/>
              <a:gd name="connsiteX170" fmla="*/ 597694 w 1771650"/>
              <a:gd name="connsiteY170" fmla="*/ 351830 h 568524"/>
              <a:gd name="connsiteX171" fmla="*/ 616744 w 1771650"/>
              <a:gd name="connsiteY171" fmla="*/ 339924 h 568524"/>
              <a:gd name="connsiteX172" fmla="*/ 635794 w 1771650"/>
              <a:gd name="connsiteY172" fmla="*/ 330399 h 568524"/>
              <a:gd name="connsiteX173" fmla="*/ 654844 w 1771650"/>
              <a:gd name="connsiteY173" fmla="*/ 325636 h 568524"/>
              <a:gd name="connsiteX174" fmla="*/ 671513 w 1771650"/>
              <a:gd name="connsiteY174" fmla="*/ 318493 h 568524"/>
              <a:gd name="connsiteX175" fmla="*/ 685800 w 1771650"/>
              <a:gd name="connsiteY175" fmla="*/ 308968 h 568524"/>
              <a:gd name="connsiteX176" fmla="*/ 692944 w 1771650"/>
              <a:gd name="connsiteY176" fmla="*/ 304205 h 568524"/>
              <a:gd name="connsiteX177" fmla="*/ 709613 w 1771650"/>
              <a:gd name="connsiteY177" fmla="*/ 282774 h 568524"/>
              <a:gd name="connsiteX178" fmla="*/ 747713 w 1771650"/>
              <a:gd name="connsiteY178" fmla="*/ 275630 h 568524"/>
              <a:gd name="connsiteX179" fmla="*/ 759619 w 1771650"/>
              <a:gd name="connsiteY179" fmla="*/ 273249 h 568524"/>
              <a:gd name="connsiteX180" fmla="*/ 764381 w 1771650"/>
              <a:gd name="connsiteY180" fmla="*/ 266105 h 568524"/>
              <a:gd name="connsiteX181" fmla="*/ 769144 w 1771650"/>
              <a:gd name="connsiteY181" fmla="*/ 251818 h 568524"/>
              <a:gd name="connsiteX182" fmla="*/ 776288 w 1771650"/>
              <a:gd name="connsiteY182" fmla="*/ 249436 h 568524"/>
              <a:gd name="connsiteX183" fmla="*/ 790575 w 1771650"/>
              <a:gd name="connsiteY183" fmla="*/ 256580 h 568524"/>
              <a:gd name="connsiteX184" fmla="*/ 797719 w 1771650"/>
              <a:gd name="connsiteY184" fmla="*/ 258961 h 568524"/>
              <a:gd name="connsiteX185" fmla="*/ 812006 w 1771650"/>
              <a:gd name="connsiteY185" fmla="*/ 256580 h 568524"/>
              <a:gd name="connsiteX186" fmla="*/ 816769 w 1771650"/>
              <a:gd name="connsiteY186" fmla="*/ 249436 h 568524"/>
              <a:gd name="connsiteX187" fmla="*/ 823913 w 1771650"/>
              <a:gd name="connsiteY187" fmla="*/ 242293 h 568524"/>
              <a:gd name="connsiteX188" fmla="*/ 826294 w 1771650"/>
              <a:gd name="connsiteY188" fmla="*/ 235149 h 568524"/>
              <a:gd name="connsiteX189" fmla="*/ 840581 w 1771650"/>
              <a:gd name="connsiteY189" fmla="*/ 228005 h 568524"/>
              <a:gd name="connsiteX190" fmla="*/ 859631 w 1771650"/>
              <a:gd name="connsiteY190" fmla="*/ 232768 h 568524"/>
              <a:gd name="connsiteX191" fmla="*/ 866775 w 1771650"/>
              <a:gd name="connsiteY191" fmla="*/ 237530 h 568524"/>
              <a:gd name="connsiteX192" fmla="*/ 873919 w 1771650"/>
              <a:gd name="connsiteY192" fmla="*/ 235149 h 568524"/>
              <a:gd name="connsiteX193" fmla="*/ 881063 w 1771650"/>
              <a:gd name="connsiteY193" fmla="*/ 220861 h 568524"/>
              <a:gd name="connsiteX194" fmla="*/ 885825 w 1771650"/>
              <a:gd name="connsiteY194" fmla="*/ 213718 h 568524"/>
              <a:gd name="connsiteX195" fmla="*/ 897731 w 1771650"/>
              <a:gd name="connsiteY195" fmla="*/ 189905 h 568524"/>
              <a:gd name="connsiteX196" fmla="*/ 904875 w 1771650"/>
              <a:gd name="connsiteY196" fmla="*/ 173236 h 568524"/>
              <a:gd name="connsiteX197" fmla="*/ 907256 w 1771650"/>
              <a:gd name="connsiteY197" fmla="*/ 166093 h 568524"/>
              <a:gd name="connsiteX198" fmla="*/ 928688 w 1771650"/>
              <a:gd name="connsiteY198" fmla="*/ 156568 h 568524"/>
              <a:gd name="connsiteX199" fmla="*/ 935831 w 1771650"/>
              <a:gd name="connsiteY199" fmla="*/ 154186 h 568524"/>
              <a:gd name="connsiteX200" fmla="*/ 947738 w 1771650"/>
              <a:gd name="connsiteY200" fmla="*/ 151805 h 568524"/>
              <a:gd name="connsiteX201" fmla="*/ 962025 w 1771650"/>
              <a:gd name="connsiteY201" fmla="*/ 147043 h 568524"/>
              <a:gd name="connsiteX202" fmla="*/ 1014413 w 1771650"/>
              <a:gd name="connsiteY202" fmla="*/ 144661 h 568524"/>
              <a:gd name="connsiteX203" fmla="*/ 1047750 w 1771650"/>
              <a:gd name="connsiteY203" fmla="*/ 142280 h 568524"/>
              <a:gd name="connsiteX204" fmla="*/ 1062038 w 1771650"/>
              <a:gd name="connsiteY204" fmla="*/ 135136 h 568524"/>
              <a:gd name="connsiteX205" fmla="*/ 1078706 w 1771650"/>
              <a:gd name="connsiteY205" fmla="*/ 130374 h 568524"/>
              <a:gd name="connsiteX206" fmla="*/ 1085850 w 1771650"/>
              <a:gd name="connsiteY206" fmla="*/ 125611 h 568524"/>
              <a:gd name="connsiteX207" fmla="*/ 1097756 w 1771650"/>
              <a:gd name="connsiteY207" fmla="*/ 123230 h 568524"/>
              <a:gd name="connsiteX208" fmla="*/ 1114425 w 1771650"/>
              <a:gd name="connsiteY208" fmla="*/ 118468 h 568524"/>
              <a:gd name="connsiteX209" fmla="*/ 1131094 w 1771650"/>
              <a:gd name="connsiteY209" fmla="*/ 108943 h 568524"/>
              <a:gd name="connsiteX210" fmla="*/ 1185863 w 1771650"/>
              <a:gd name="connsiteY210" fmla="*/ 116086 h 568524"/>
              <a:gd name="connsiteX211" fmla="*/ 1207294 w 1771650"/>
              <a:gd name="connsiteY211" fmla="*/ 123230 h 568524"/>
              <a:gd name="connsiteX212" fmla="*/ 1214438 w 1771650"/>
              <a:gd name="connsiteY212" fmla="*/ 125611 h 568524"/>
              <a:gd name="connsiteX213" fmla="*/ 1223963 w 1771650"/>
              <a:gd name="connsiteY213" fmla="*/ 127993 h 568524"/>
              <a:gd name="connsiteX214" fmla="*/ 1238250 w 1771650"/>
              <a:gd name="connsiteY214" fmla="*/ 132755 h 568524"/>
              <a:gd name="connsiteX215" fmla="*/ 1273969 w 1771650"/>
              <a:gd name="connsiteY215" fmla="*/ 137518 h 568524"/>
              <a:gd name="connsiteX216" fmla="*/ 1297781 w 1771650"/>
              <a:gd name="connsiteY216" fmla="*/ 132755 h 568524"/>
              <a:gd name="connsiteX217" fmla="*/ 1312069 w 1771650"/>
              <a:gd name="connsiteY217" fmla="*/ 123230 h 568524"/>
              <a:gd name="connsiteX218" fmla="*/ 1326356 w 1771650"/>
              <a:gd name="connsiteY218" fmla="*/ 118468 h 568524"/>
              <a:gd name="connsiteX219" fmla="*/ 1333500 w 1771650"/>
              <a:gd name="connsiteY219" fmla="*/ 116086 h 568524"/>
              <a:gd name="connsiteX220" fmla="*/ 1364456 w 1771650"/>
              <a:gd name="connsiteY220" fmla="*/ 118468 h 568524"/>
              <a:gd name="connsiteX221" fmla="*/ 1388269 w 1771650"/>
              <a:gd name="connsiteY221" fmla="*/ 116086 h 568524"/>
              <a:gd name="connsiteX222" fmla="*/ 1395413 w 1771650"/>
              <a:gd name="connsiteY222" fmla="*/ 113705 h 568524"/>
              <a:gd name="connsiteX223" fmla="*/ 1404938 w 1771650"/>
              <a:gd name="connsiteY223" fmla="*/ 111324 h 568524"/>
              <a:gd name="connsiteX224" fmla="*/ 1412081 w 1771650"/>
              <a:gd name="connsiteY224" fmla="*/ 106561 h 568524"/>
              <a:gd name="connsiteX225" fmla="*/ 1428750 w 1771650"/>
              <a:gd name="connsiteY225" fmla="*/ 108943 h 568524"/>
              <a:gd name="connsiteX226" fmla="*/ 1438275 w 1771650"/>
              <a:gd name="connsiteY226" fmla="*/ 106561 h 568524"/>
              <a:gd name="connsiteX227" fmla="*/ 1443038 w 1771650"/>
              <a:gd name="connsiteY227" fmla="*/ 99418 h 568524"/>
              <a:gd name="connsiteX228" fmla="*/ 1493044 w 1771650"/>
              <a:gd name="connsiteY228" fmla="*/ 92274 h 568524"/>
              <a:gd name="connsiteX229" fmla="*/ 1516856 w 1771650"/>
              <a:gd name="connsiteY229" fmla="*/ 80368 h 568524"/>
              <a:gd name="connsiteX230" fmla="*/ 1533525 w 1771650"/>
              <a:gd name="connsiteY230" fmla="*/ 73224 h 568524"/>
              <a:gd name="connsiteX231" fmla="*/ 1550194 w 1771650"/>
              <a:gd name="connsiteY231" fmla="*/ 61318 h 568524"/>
              <a:gd name="connsiteX232" fmla="*/ 1552575 w 1771650"/>
              <a:gd name="connsiteY232" fmla="*/ 54174 h 568524"/>
              <a:gd name="connsiteX233" fmla="*/ 1595438 w 1771650"/>
              <a:gd name="connsiteY233" fmla="*/ 47030 h 568524"/>
              <a:gd name="connsiteX234" fmla="*/ 1609725 w 1771650"/>
              <a:gd name="connsiteY234" fmla="*/ 35124 h 568524"/>
              <a:gd name="connsiteX235" fmla="*/ 1624013 w 1771650"/>
              <a:gd name="connsiteY235" fmla="*/ 44649 h 568524"/>
              <a:gd name="connsiteX236" fmla="*/ 1635919 w 1771650"/>
              <a:gd name="connsiteY236" fmla="*/ 35124 h 568524"/>
              <a:gd name="connsiteX237" fmla="*/ 1643063 w 1771650"/>
              <a:gd name="connsiteY237" fmla="*/ 37505 h 568524"/>
              <a:gd name="connsiteX238" fmla="*/ 1650206 w 1771650"/>
              <a:gd name="connsiteY238" fmla="*/ 30361 h 568524"/>
              <a:gd name="connsiteX239" fmla="*/ 1662113 w 1771650"/>
              <a:gd name="connsiteY239" fmla="*/ 13693 h 568524"/>
              <a:gd name="connsiteX240" fmla="*/ 1669256 w 1771650"/>
              <a:gd name="connsiteY240" fmla="*/ 20836 h 568524"/>
              <a:gd name="connsiteX241" fmla="*/ 1674019 w 1771650"/>
              <a:gd name="connsiteY241" fmla="*/ 27980 h 568524"/>
              <a:gd name="connsiteX242" fmla="*/ 1681163 w 1771650"/>
              <a:gd name="connsiteY242" fmla="*/ 25599 h 568524"/>
              <a:gd name="connsiteX243" fmla="*/ 1688306 w 1771650"/>
              <a:gd name="connsiteY243" fmla="*/ 18455 h 568524"/>
              <a:gd name="connsiteX244" fmla="*/ 1697831 w 1771650"/>
              <a:gd name="connsiteY244" fmla="*/ 4168 h 568524"/>
              <a:gd name="connsiteX245" fmla="*/ 1704975 w 1771650"/>
              <a:gd name="connsiteY245" fmla="*/ 1786 h 568524"/>
              <a:gd name="connsiteX246" fmla="*/ 1712119 w 1771650"/>
              <a:gd name="connsiteY246" fmla="*/ 6549 h 568524"/>
              <a:gd name="connsiteX247" fmla="*/ 1719263 w 1771650"/>
              <a:gd name="connsiteY247" fmla="*/ 16074 h 568524"/>
              <a:gd name="connsiteX248" fmla="*/ 1738313 w 1771650"/>
              <a:gd name="connsiteY248" fmla="*/ 11311 h 568524"/>
              <a:gd name="connsiteX249" fmla="*/ 1745456 w 1771650"/>
              <a:gd name="connsiteY249" fmla="*/ 6549 h 5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771650" h="568524">
                <a:moveTo>
                  <a:pt x="1771650" y="0"/>
                </a:moveTo>
                <a:lnTo>
                  <a:pt x="1771650" y="71437"/>
                </a:lnTo>
                <a:lnTo>
                  <a:pt x="1745456" y="77986"/>
                </a:lnTo>
                <a:cubicBezTo>
                  <a:pt x="1742741" y="78891"/>
                  <a:pt x="1740872" y="81468"/>
                  <a:pt x="1738313" y="82748"/>
                </a:cubicBezTo>
                <a:cubicBezTo>
                  <a:pt x="1735276" y="84266"/>
                  <a:pt x="1720818" y="88094"/>
                  <a:pt x="1719263" y="87511"/>
                </a:cubicBezTo>
                <a:cubicBezTo>
                  <a:pt x="1715547" y="86117"/>
                  <a:pt x="1714925" y="80792"/>
                  <a:pt x="1712119" y="77986"/>
                </a:cubicBezTo>
                <a:cubicBezTo>
                  <a:pt x="1710095" y="75962"/>
                  <a:pt x="1707356" y="74811"/>
                  <a:pt x="1704975" y="73223"/>
                </a:cubicBezTo>
                <a:lnTo>
                  <a:pt x="1697831" y="75605"/>
                </a:lnTo>
                <a:cubicBezTo>
                  <a:pt x="1692401" y="77415"/>
                  <a:pt x="1691820" y="85374"/>
                  <a:pt x="1688306" y="89892"/>
                </a:cubicBezTo>
                <a:cubicBezTo>
                  <a:pt x="1686239" y="92550"/>
                  <a:pt x="1683544" y="94655"/>
                  <a:pt x="1681163" y="97036"/>
                </a:cubicBezTo>
                <a:cubicBezTo>
                  <a:pt x="1678782" y="97830"/>
                  <a:pt x="1676350" y="100349"/>
                  <a:pt x="1674019" y="99417"/>
                </a:cubicBezTo>
                <a:cubicBezTo>
                  <a:pt x="1671362" y="98354"/>
                  <a:pt x="1671088" y="94472"/>
                  <a:pt x="1669256" y="92273"/>
                </a:cubicBezTo>
                <a:cubicBezTo>
                  <a:pt x="1667100" y="89686"/>
                  <a:pt x="1664494" y="87511"/>
                  <a:pt x="1662113" y="85130"/>
                </a:cubicBezTo>
                <a:cubicBezTo>
                  <a:pt x="1647934" y="89856"/>
                  <a:pt x="1660308" y="83615"/>
                  <a:pt x="1650206" y="101798"/>
                </a:cubicBezTo>
                <a:cubicBezTo>
                  <a:pt x="1648571" y="104742"/>
                  <a:pt x="1645444" y="106561"/>
                  <a:pt x="1643063" y="108942"/>
                </a:cubicBezTo>
                <a:cubicBezTo>
                  <a:pt x="1640682" y="108148"/>
                  <a:pt x="1638429" y="106561"/>
                  <a:pt x="1635919" y="106561"/>
                </a:cubicBezTo>
                <a:cubicBezTo>
                  <a:pt x="1628250" y="106561"/>
                  <a:pt x="1627670" y="110600"/>
                  <a:pt x="1624013" y="116086"/>
                </a:cubicBezTo>
                <a:cubicBezTo>
                  <a:pt x="1624013" y="116086"/>
                  <a:pt x="1615313" y="107803"/>
                  <a:pt x="1609725" y="106561"/>
                </a:cubicBezTo>
                <a:cubicBezTo>
                  <a:pt x="1607011" y="105958"/>
                  <a:pt x="1596095" y="117810"/>
                  <a:pt x="1595438" y="118467"/>
                </a:cubicBezTo>
                <a:cubicBezTo>
                  <a:pt x="1591951" y="118699"/>
                  <a:pt x="1561232" y="114790"/>
                  <a:pt x="1552575" y="125611"/>
                </a:cubicBezTo>
                <a:cubicBezTo>
                  <a:pt x="1551007" y="127571"/>
                  <a:pt x="1550988" y="130374"/>
                  <a:pt x="1550194" y="132755"/>
                </a:cubicBezTo>
                <a:cubicBezTo>
                  <a:pt x="1549113" y="133565"/>
                  <a:pt x="1536230" y="143502"/>
                  <a:pt x="1533525" y="144661"/>
                </a:cubicBezTo>
                <a:cubicBezTo>
                  <a:pt x="1511997" y="153888"/>
                  <a:pt x="1534792" y="139847"/>
                  <a:pt x="1516856" y="151805"/>
                </a:cubicBezTo>
                <a:cubicBezTo>
                  <a:pt x="1501778" y="155574"/>
                  <a:pt x="1510054" y="152371"/>
                  <a:pt x="1493044" y="163711"/>
                </a:cubicBezTo>
                <a:cubicBezTo>
                  <a:pt x="1480926" y="164384"/>
                  <a:pt x="1455366" y="158527"/>
                  <a:pt x="1443038" y="170855"/>
                </a:cubicBezTo>
                <a:cubicBezTo>
                  <a:pt x="1441014" y="172879"/>
                  <a:pt x="1439863" y="175617"/>
                  <a:pt x="1438275" y="177998"/>
                </a:cubicBezTo>
                <a:cubicBezTo>
                  <a:pt x="1435100" y="178792"/>
                  <a:pt x="1432023" y="180380"/>
                  <a:pt x="1428750" y="180380"/>
                </a:cubicBezTo>
                <a:cubicBezTo>
                  <a:pt x="1423137" y="180380"/>
                  <a:pt x="1417666" y="177440"/>
                  <a:pt x="1412081" y="177998"/>
                </a:cubicBezTo>
                <a:cubicBezTo>
                  <a:pt x="1409233" y="178283"/>
                  <a:pt x="1407319" y="181173"/>
                  <a:pt x="1404938" y="182761"/>
                </a:cubicBezTo>
                <a:cubicBezTo>
                  <a:pt x="1401763" y="183555"/>
                  <a:pt x="1398560" y="184243"/>
                  <a:pt x="1395413" y="185142"/>
                </a:cubicBezTo>
                <a:cubicBezTo>
                  <a:pt x="1392999" y="185832"/>
                  <a:pt x="1390750" y="187141"/>
                  <a:pt x="1388269" y="187523"/>
                </a:cubicBezTo>
                <a:cubicBezTo>
                  <a:pt x="1380384" y="188736"/>
                  <a:pt x="1372433" y="189905"/>
                  <a:pt x="1364456" y="189905"/>
                </a:cubicBezTo>
                <a:cubicBezTo>
                  <a:pt x="1354107" y="189905"/>
                  <a:pt x="1343819" y="188317"/>
                  <a:pt x="1333500" y="187523"/>
                </a:cubicBezTo>
                <a:lnTo>
                  <a:pt x="1326356" y="189905"/>
                </a:lnTo>
                <a:lnTo>
                  <a:pt x="1312069" y="194667"/>
                </a:lnTo>
                <a:cubicBezTo>
                  <a:pt x="1306639" y="196477"/>
                  <a:pt x="1302785" y="201412"/>
                  <a:pt x="1297781" y="204192"/>
                </a:cubicBezTo>
                <a:cubicBezTo>
                  <a:pt x="1292027" y="207388"/>
                  <a:pt x="1278108" y="208364"/>
                  <a:pt x="1273969" y="208955"/>
                </a:cubicBezTo>
                <a:cubicBezTo>
                  <a:pt x="1247739" y="206040"/>
                  <a:pt x="1259628" y="207754"/>
                  <a:pt x="1238250" y="204192"/>
                </a:cubicBezTo>
                <a:cubicBezTo>
                  <a:pt x="1233298" y="203367"/>
                  <a:pt x="1228771" y="200873"/>
                  <a:pt x="1223963" y="199430"/>
                </a:cubicBezTo>
                <a:cubicBezTo>
                  <a:pt x="1220828" y="198490"/>
                  <a:pt x="1217613" y="197842"/>
                  <a:pt x="1214438" y="197048"/>
                </a:cubicBezTo>
                <a:cubicBezTo>
                  <a:pt x="1212003" y="196439"/>
                  <a:pt x="1209675" y="195461"/>
                  <a:pt x="1207294" y="194667"/>
                </a:cubicBezTo>
                <a:lnTo>
                  <a:pt x="1185863" y="187523"/>
                </a:lnTo>
                <a:cubicBezTo>
                  <a:pt x="1185863" y="187523"/>
                  <a:pt x="1149455" y="181740"/>
                  <a:pt x="1131094" y="180380"/>
                </a:cubicBezTo>
                <a:cubicBezTo>
                  <a:pt x="1122161" y="179718"/>
                  <a:pt x="1119912" y="184418"/>
                  <a:pt x="1114425" y="189905"/>
                </a:cubicBezTo>
                <a:cubicBezTo>
                  <a:pt x="1106470" y="192556"/>
                  <a:pt x="1106726" y="192674"/>
                  <a:pt x="1097756" y="194667"/>
                </a:cubicBezTo>
                <a:cubicBezTo>
                  <a:pt x="1093805" y="195545"/>
                  <a:pt x="1089640" y="195627"/>
                  <a:pt x="1085850" y="197048"/>
                </a:cubicBezTo>
                <a:cubicBezTo>
                  <a:pt x="1083170" y="198053"/>
                  <a:pt x="1081087" y="200223"/>
                  <a:pt x="1078706" y="201811"/>
                </a:cubicBezTo>
                <a:cubicBezTo>
                  <a:pt x="1075654" y="202574"/>
                  <a:pt x="1065454" y="204865"/>
                  <a:pt x="1062038" y="206573"/>
                </a:cubicBezTo>
                <a:cubicBezTo>
                  <a:pt x="1043577" y="215804"/>
                  <a:pt x="1065703" y="207734"/>
                  <a:pt x="1047750" y="213717"/>
                </a:cubicBezTo>
                <a:cubicBezTo>
                  <a:pt x="1036638" y="214511"/>
                  <a:pt x="1025554" y="216098"/>
                  <a:pt x="1014413" y="216098"/>
                </a:cubicBezTo>
                <a:cubicBezTo>
                  <a:pt x="962514" y="216098"/>
                  <a:pt x="982454" y="204860"/>
                  <a:pt x="962025" y="218480"/>
                </a:cubicBezTo>
                <a:cubicBezTo>
                  <a:pt x="962025" y="218480"/>
                  <a:pt x="952581" y="221921"/>
                  <a:pt x="947738" y="223242"/>
                </a:cubicBezTo>
                <a:cubicBezTo>
                  <a:pt x="943833" y="224307"/>
                  <a:pt x="939800" y="224829"/>
                  <a:pt x="935831" y="225623"/>
                </a:cubicBezTo>
                <a:cubicBezTo>
                  <a:pt x="933370" y="226115"/>
                  <a:pt x="931069" y="227211"/>
                  <a:pt x="928688" y="228005"/>
                </a:cubicBezTo>
                <a:cubicBezTo>
                  <a:pt x="924319" y="229461"/>
                  <a:pt x="911374" y="232383"/>
                  <a:pt x="907256" y="237530"/>
                </a:cubicBezTo>
                <a:cubicBezTo>
                  <a:pt x="905688" y="239490"/>
                  <a:pt x="905864" y="242366"/>
                  <a:pt x="904875" y="244673"/>
                </a:cubicBezTo>
                <a:cubicBezTo>
                  <a:pt x="896045" y="265279"/>
                  <a:pt x="903319" y="244582"/>
                  <a:pt x="897731" y="261342"/>
                </a:cubicBezTo>
                <a:cubicBezTo>
                  <a:pt x="887576" y="274883"/>
                  <a:pt x="891843" y="267102"/>
                  <a:pt x="885825" y="285155"/>
                </a:cubicBezTo>
                <a:cubicBezTo>
                  <a:pt x="884238" y="287536"/>
                  <a:pt x="882343" y="289739"/>
                  <a:pt x="881063" y="292298"/>
                </a:cubicBezTo>
                <a:cubicBezTo>
                  <a:pt x="878188" y="298047"/>
                  <a:pt x="879603" y="302039"/>
                  <a:pt x="873919" y="306586"/>
                </a:cubicBezTo>
                <a:cubicBezTo>
                  <a:pt x="871959" y="308154"/>
                  <a:pt x="869156" y="308173"/>
                  <a:pt x="866775" y="308967"/>
                </a:cubicBezTo>
                <a:cubicBezTo>
                  <a:pt x="864394" y="307380"/>
                  <a:pt x="862191" y="305485"/>
                  <a:pt x="859631" y="304205"/>
                </a:cubicBezTo>
                <a:cubicBezTo>
                  <a:pt x="854745" y="301762"/>
                  <a:pt x="845118" y="300349"/>
                  <a:pt x="840581" y="299442"/>
                </a:cubicBezTo>
                <a:cubicBezTo>
                  <a:pt x="835875" y="301011"/>
                  <a:pt x="829651" y="302389"/>
                  <a:pt x="826294" y="306586"/>
                </a:cubicBezTo>
                <a:cubicBezTo>
                  <a:pt x="824726" y="308546"/>
                  <a:pt x="824707" y="311349"/>
                  <a:pt x="823913" y="313730"/>
                </a:cubicBezTo>
                <a:cubicBezTo>
                  <a:pt x="821532" y="316111"/>
                  <a:pt x="818925" y="318286"/>
                  <a:pt x="816769" y="320873"/>
                </a:cubicBezTo>
                <a:cubicBezTo>
                  <a:pt x="814937" y="323072"/>
                  <a:pt x="814566" y="326737"/>
                  <a:pt x="812006" y="328017"/>
                </a:cubicBezTo>
                <a:cubicBezTo>
                  <a:pt x="807688" y="330176"/>
                  <a:pt x="802481" y="329604"/>
                  <a:pt x="797719" y="330398"/>
                </a:cubicBezTo>
                <a:cubicBezTo>
                  <a:pt x="795338" y="329604"/>
                  <a:pt x="792820" y="329139"/>
                  <a:pt x="790575" y="328017"/>
                </a:cubicBezTo>
                <a:cubicBezTo>
                  <a:pt x="772100" y="318781"/>
                  <a:pt x="794252" y="326863"/>
                  <a:pt x="776288" y="320873"/>
                </a:cubicBezTo>
                <a:lnTo>
                  <a:pt x="769144" y="323255"/>
                </a:lnTo>
                <a:cubicBezTo>
                  <a:pt x="764382" y="324843"/>
                  <a:pt x="766420" y="332955"/>
                  <a:pt x="764381" y="337542"/>
                </a:cubicBezTo>
                <a:cubicBezTo>
                  <a:pt x="763219" y="340157"/>
                  <a:pt x="762104" y="343266"/>
                  <a:pt x="759619" y="344686"/>
                </a:cubicBezTo>
                <a:cubicBezTo>
                  <a:pt x="756105" y="346694"/>
                  <a:pt x="751682" y="346273"/>
                  <a:pt x="747713" y="347067"/>
                </a:cubicBezTo>
                <a:cubicBezTo>
                  <a:pt x="735844" y="348254"/>
                  <a:pt x="720808" y="347991"/>
                  <a:pt x="709613" y="354211"/>
                </a:cubicBezTo>
                <a:cubicBezTo>
                  <a:pt x="703688" y="357503"/>
                  <a:pt x="695386" y="371979"/>
                  <a:pt x="692944" y="375642"/>
                </a:cubicBezTo>
                <a:lnTo>
                  <a:pt x="685800" y="380405"/>
                </a:lnTo>
                <a:lnTo>
                  <a:pt x="671513" y="389930"/>
                </a:lnTo>
                <a:cubicBezTo>
                  <a:pt x="651694" y="394884"/>
                  <a:pt x="671285" y="388853"/>
                  <a:pt x="654844" y="397073"/>
                </a:cubicBezTo>
                <a:cubicBezTo>
                  <a:pt x="648553" y="400219"/>
                  <a:pt x="642597" y="399795"/>
                  <a:pt x="635794" y="401836"/>
                </a:cubicBezTo>
                <a:cubicBezTo>
                  <a:pt x="620985" y="406278"/>
                  <a:pt x="627609" y="405153"/>
                  <a:pt x="616744" y="411361"/>
                </a:cubicBezTo>
                <a:cubicBezTo>
                  <a:pt x="598437" y="421822"/>
                  <a:pt x="615909" y="409606"/>
                  <a:pt x="597694" y="423267"/>
                </a:cubicBezTo>
                <a:cubicBezTo>
                  <a:pt x="593115" y="426701"/>
                  <a:pt x="591683" y="433037"/>
                  <a:pt x="588169" y="437555"/>
                </a:cubicBezTo>
                <a:cubicBezTo>
                  <a:pt x="566787" y="465046"/>
                  <a:pt x="593273" y="426323"/>
                  <a:pt x="576263" y="451842"/>
                </a:cubicBezTo>
                <a:cubicBezTo>
                  <a:pt x="573088" y="452636"/>
                  <a:pt x="569985" y="454629"/>
                  <a:pt x="566738" y="454223"/>
                </a:cubicBezTo>
                <a:cubicBezTo>
                  <a:pt x="563216" y="453783"/>
                  <a:pt x="560638" y="450395"/>
                  <a:pt x="557213" y="449461"/>
                </a:cubicBezTo>
                <a:cubicBezTo>
                  <a:pt x="551798" y="447984"/>
                  <a:pt x="546100" y="447874"/>
                  <a:pt x="540544" y="447080"/>
                </a:cubicBezTo>
                <a:cubicBezTo>
                  <a:pt x="534501" y="459166"/>
                  <a:pt x="537751" y="453650"/>
                  <a:pt x="531019" y="463748"/>
                </a:cubicBezTo>
                <a:cubicBezTo>
                  <a:pt x="527844" y="468511"/>
                  <a:pt x="525008" y="473518"/>
                  <a:pt x="521494" y="478036"/>
                </a:cubicBezTo>
                <a:cubicBezTo>
                  <a:pt x="519426" y="480694"/>
                  <a:pt x="516731" y="482799"/>
                  <a:pt x="514350" y="485180"/>
                </a:cubicBezTo>
                <a:cubicBezTo>
                  <a:pt x="494506" y="485974"/>
                  <a:pt x="474464" y="484651"/>
                  <a:pt x="454819" y="487561"/>
                </a:cubicBezTo>
                <a:cubicBezTo>
                  <a:pt x="451988" y="487980"/>
                  <a:pt x="452671" y="493543"/>
                  <a:pt x="450056" y="494705"/>
                </a:cubicBezTo>
                <a:cubicBezTo>
                  <a:pt x="444927" y="496984"/>
                  <a:pt x="438944" y="496292"/>
                  <a:pt x="433388" y="497086"/>
                </a:cubicBezTo>
                <a:cubicBezTo>
                  <a:pt x="406084" y="491626"/>
                  <a:pt x="439919" y="498091"/>
                  <a:pt x="402431" y="492323"/>
                </a:cubicBezTo>
                <a:cubicBezTo>
                  <a:pt x="398431" y="491708"/>
                  <a:pt x="394525" y="490557"/>
                  <a:pt x="390525" y="489942"/>
                </a:cubicBezTo>
                <a:cubicBezTo>
                  <a:pt x="384200" y="488969"/>
                  <a:pt x="377825" y="488355"/>
                  <a:pt x="371475" y="487561"/>
                </a:cubicBezTo>
                <a:cubicBezTo>
                  <a:pt x="369094" y="488355"/>
                  <a:pt x="366291" y="488374"/>
                  <a:pt x="364331" y="489942"/>
                </a:cubicBezTo>
                <a:cubicBezTo>
                  <a:pt x="359193" y="494053"/>
                  <a:pt x="358618" y="500892"/>
                  <a:pt x="357188" y="506611"/>
                </a:cubicBezTo>
                <a:cubicBezTo>
                  <a:pt x="357188" y="506611"/>
                  <a:pt x="347743" y="510052"/>
                  <a:pt x="342900" y="511373"/>
                </a:cubicBezTo>
                <a:cubicBezTo>
                  <a:pt x="338995" y="512438"/>
                  <a:pt x="334986" y="513090"/>
                  <a:pt x="330994" y="513755"/>
                </a:cubicBezTo>
                <a:cubicBezTo>
                  <a:pt x="325458" y="514678"/>
                  <a:pt x="319829" y="515035"/>
                  <a:pt x="314325" y="516136"/>
                </a:cubicBezTo>
                <a:cubicBezTo>
                  <a:pt x="311864" y="516628"/>
                  <a:pt x="309616" y="517908"/>
                  <a:pt x="307181" y="518517"/>
                </a:cubicBezTo>
                <a:cubicBezTo>
                  <a:pt x="303255" y="519499"/>
                  <a:pt x="299244" y="520104"/>
                  <a:pt x="295275" y="520898"/>
                </a:cubicBezTo>
                <a:cubicBezTo>
                  <a:pt x="292894" y="518517"/>
                  <a:pt x="289999" y="516557"/>
                  <a:pt x="288131" y="513755"/>
                </a:cubicBezTo>
                <a:cubicBezTo>
                  <a:pt x="285821" y="510291"/>
                  <a:pt x="287266" y="501343"/>
                  <a:pt x="278606" y="504230"/>
                </a:cubicBezTo>
                <a:cubicBezTo>
                  <a:pt x="275412" y="505295"/>
                  <a:pt x="273844" y="508992"/>
                  <a:pt x="271463" y="511373"/>
                </a:cubicBezTo>
                <a:cubicBezTo>
                  <a:pt x="260975" y="512872"/>
                  <a:pt x="254868" y="511299"/>
                  <a:pt x="247650" y="518517"/>
                </a:cubicBezTo>
                <a:cubicBezTo>
                  <a:pt x="245626" y="520541"/>
                  <a:pt x="244475" y="523280"/>
                  <a:pt x="242888" y="525661"/>
                </a:cubicBezTo>
                <a:cubicBezTo>
                  <a:pt x="226430" y="531146"/>
                  <a:pt x="238179" y="527433"/>
                  <a:pt x="207169" y="535186"/>
                </a:cubicBezTo>
                <a:cubicBezTo>
                  <a:pt x="192091" y="531417"/>
                  <a:pt x="199459" y="535528"/>
                  <a:pt x="188119" y="518517"/>
                </a:cubicBezTo>
                <a:lnTo>
                  <a:pt x="140494" y="516136"/>
                </a:lnTo>
                <a:cubicBezTo>
                  <a:pt x="134777" y="515850"/>
                  <a:pt x="131417" y="508980"/>
                  <a:pt x="126206" y="506611"/>
                </a:cubicBezTo>
                <a:cubicBezTo>
                  <a:pt x="122522" y="504936"/>
                  <a:pt x="118269" y="505024"/>
                  <a:pt x="114300" y="504230"/>
                </a:cubicBezTo>
                <a:cubicBezTo>
                  <a:pt x="111919" y="505024"/>
                  <a:pt x="109245" y="505219"/>
                  <a:pt x="107156" y="506611"/>
                </a:cubicBezTo>
                <a:cubicBezTo>
                  <a:pt x="104354" y="508479"/>
                  <a:pt x="102600" y="511599"/>
                  <a:pt x="100013" y="513755"/>
                </a:cubicBezTo>
                <a:cubicBezTo>
                  <a:pt x="97814" y="515587"/>
                  <a:pt x="95250" y="516930"/>
                  <a:pt x="92869" y="518517"/>
                </a:cubicBezTo>
                <a:cubicBezTo>
                  <a:pt x="90488" y="517723"/>
                  <a:pt x="88235" y="516136"/>
                  <a:pt x="85725" y="516136"/>
                </a:cubicBezTo>
                <a:cubicBezTo>
                  <a:pt x="78056" y="516136"/>
                  <a:pt x="77476" y="520175"/>
                  <a:pt x="73819" y="525661"/>
                </a:cubicBezTo>
                <a:cubicBezTo>
                  <a:pt x="66675" y="526455"/>
                  <a:pt x="59361" y="526299"/>
                  <a:pt x="52388" y="528042"/>
                </a:cubicBezTo>
                <a:cubicBezTo>
                  <a:pt x="49611" y="528736"/>
                  <a:pt x="47268" y="530781"/>
                  <a:pt x="45244" y="532805"/>
                </a:cubicBezTo>
                <a:cubicBezTo>
                  <a:pt x="43220" y="534829"/>
                  <a:pt x="43275" y="539327"/>
                  <a:pt x="40481" y="539948"/>
                </a:cubicBezTo>
                <a:cubicBezTo>
                  <a:pt x="35002" y="541165"/>
                  <a:pt x="28572" y="534592"/>
                  <a:pt x="23813" y="537567"/>
                </a:cubicBezTo>
                <a:cubicBezTo>
                  <a:pt x="19719" y="540126"/>
                  <a:pt x="22225" y="547092"/>
                  <a:pt x="21431" y="551855"/>
                </a:cubicBezTo>
                <a:lnTo>
                  <a:pt x="14288" y="558998"/>
                </a:lnTo>
                <a:cubicBezTo>
                  <a:pt x="12264" y="561022"/>
                  <a:pt x="9525" y="562173"/>
                  <a:pt x="7144" y="563761"/>
                </a:cubicBezTo>
                <a:lnTo>
                  <a:pt x="0" y="568524"/>
                </a:lnTo>
                <a:lnTo>
                  <a:pt x="0" y="497087"/>
                </a:lnTo>
                <a:lnTo>
                  <a:pt x="7144" y="492324"/>
                </a:lnTo>
                <a:cubicBezTo>
                  <a:pt x="9525" y="490736"/>
                  <a:pt x="12264" y="489585"/>
                  <a:pt x="14288" y="487561"/>
                </a:cubicBezTo>
                <a:lnTo>
                  <a:pt x="21431" y="480418"/>
                </a:lnTo>
                <a:cubicBezTo>
                  <a:pt x="22225" y="475655"/>
                  <a:pt x="19719" y="468689"/>
                  <a:pt x="23813" y="466130"/>
                </a:cubicBezTo>
                <a:cubicBezTo>
                  <a:pt x="28572" y="463155"/>
                  <a:pt x="35002" y="469728"/>
                  <a:pt x="40481" y="468511"/>
                </a:cubicBezTo>
                <a:cubicBezTo>
                  <a:pt x="43275" y="467890"/>
                  <a:pt x="43220" y="463392"/>
                  <a:pt x="45244" y="461368"/>
                </a:cubicBezTo>
                <a:cubicBezTo>
                  <a:pt x="47268" y="459344"/>
                  <a:pt x="49611" y="457299"/>
                  <a:pt x="52388" y="456605"/>
                </a:cubicBezTo>
                <a:cubicBezTo>
                  <a:pt x="59361" y="454862"/>
                  <a:pt x="66675" y="455018"/>
                  <a:pt x="73819" y="454224"/>
                </a:cubicBezTo>
                <a:cubicBezTo>
                  <a:pt x="77476" y="448738"/>
                  <a:pt x="78056" y="444699"/>
                  <a:pt x="85725" y="444699"/>
                </a:cubicBezTo>
                <a:cubicBezTo>
                  <a:pt x="88235" y="444699"/>
                  <a:pt x="90488" y="446286"/>
                  <a:pt x="92869" y="447080"/>
                </a:cubicBezTo>
                <a:cubicBezTo>
                  <a:pt x="95250" y="445493"/>
                  <a:pt x="97814" y="444150"/>
                  <a:pt x="100013" y="442318"/>
                </a:cubicBezTo>
                <a:cubicBezTo>
                  <a:pt x="102600" y="440162"/>
                  <a:pt x="104354" y="437042"/>
                  <a:pt x="107156" y="435174"/>
                </a:cubicBezTo>
                <a:cubicBezTo>
                  <a:pt x="109245" y="433782"/>
                  <a:pt x="111919" y="433587"/>
                  <a:pt x="114300" y="432793"/>
                </a:cubicBezTo>
                <a:cubicBezTo>
                  <a:pt x="118269" y="433587"/>
                  <a:pt x="122522" y="433499"/>
                  <a:pt x="126206" y="435174"/>
                </a:cubicBezTo>
                <a:cubicBezTo>
                  <a:pt x="131417" y="437543"/>
                  <a:pt x="134777" y="444413"/>
                  <a:pt x="140494" y="444699"/>
                </a:cubicBezTo>
                <a:lnTo>
                  <a:pt x="188119" y="447080"/>
                </a:lnTo>
                <a:cubicBezTo>
                  <a:pt x="199459" y="464091"/>
                  <a:pt x="192091" y="459980"/>
                  <a:pt x="207169" y="463749"/>
                </a:cubicBezTo>
                <a:cubicBezTo>
                  <a:pt x="238179" y="455996"/>
                  <a:pt x="226430" y="459709"/>
                  <a:pt x="242888" y="454224"/>
                </a:cubicBezTo>
                <a:cubicBezTo>
                  <a:pt x="244475" y="451843"/>
                  <a:pt x="245626" y="449104"/>
                  <a:pt x="247650" y="447080"/>
                </a:cubicBezTo>
                <a:cubicBezTo>
                  <a:pt x="254868" y="439862"/>
                  <a:pt x="260975" y="441435"/>
                  <a:pt x="271463" y="439936"/>
                </a:cubicBezTo>
                <a:cubicBezTo>
                  <a:pt x="273844" y="437555"/>
                  <a:pt x="275412" y="433858"/>
                  <a:pt x="278606" y="432793"/>
                </a:cubicBezTo>
                <a:cubicBezTo>
                  <a:pt x="287266" y="429906"/>
                  <a:pt x="285821" y="438854"/>
                  <a:pt x="288131" y="442318"/>
                </a:cubicBezTo>
                <a:cubicBezTo>
                  <a:pt x="289999" y="445120"/>
                  <a:pt x="292894" y="447080"/>
                  <a:pt x="295275" y="449461"/>
                </a:cubicBezTo>
                <a:cubicBezTo>
                  <a:pt x="299244" y="448667"/>
                  <a:pt x="303255" y="448062"/>
                  <a:pt x="307181" y="447080"/>
                </a:cubicBezTo>
                <a:cubicBezTo>
                  <a:pt x="309616" y="446471"/>
                  <a:pt x="311864" y="445191"/>
                  <a:pt x="314325" y="444699"/>
                </a:cubicBezTo>
                <a:cubicBezTo>
                  <a:pt x="319829" y="443598"/>
                  <a:pt x="325458" y="443241"/>
                  <a:pt x="330994" y="442318"/>
                </a:cubicBezTo>
                <a:cubicBezTo>
                  <a:pt x="334986" y="441653"/>
                  <a:pt x="338995" y="441001"/>
                  <a:pt x="342900" y="439936"/>
                </a:cubicBezTo>
                <a:cubicBezTo>
                  <a:pt x="347743" y="438615"/>
                  <a:pt x="357188" y="435174"/>
                  <a:pt x="357188" y="435174"/>
                </a:cubicBezTo>
                <a:cubicBezTo>
                  <a:pt x="358618" y="429455"/>
                  <a:pt x="359193" y="422616"/>
                  <a:pt x="364331" y="418505"/>
                </a:cubicBezTo>
                <a:cubicBezTo>
                  <a:pt x="366291" y="416937"/>
                  <a:pt x="369094" y="416918"/>
                  <a:pt x="371475" y="416124"/>
                </a:cubicBezTo>
                <a:cubicBezTo>
                  <a:pt x="377825" y="416918"/>
                  <a:pt x="384200" y="417532"/>
                  <a:pt x="390525" y="418505"/>
                </a:cubicBezTo>
                <a:cubicBezTo>
                  <a:pt x="394525" y="419120"/>
                  <a:pt x="398431" y="420271"/>
                  <a:pt x="402431" y="420886"/>
                </a:cubicBezTo>
                <a:cubicBezTo>
                  <a:pt x="439919" y="426654"/>
                  <a:pt x="406084" y="420189"/>
                  <a:pt x="433388" y="425649"/>
                </a:cubicBezTo>
                <a:cubicBezTo>
                  <a:pt x="438944" y="424855"/>
                  <a:pt x="444927" y="425547"/>
                  <a:pt x="450056" y="423268"/>
                </a:cubicBezTo>
                <a:cubicBezTo>
                  <a:pt x="452671" y="422106"/>
                  <a:pt x="451988" y="416543"/>
                  <a:pt x="454819" y="416124"/>
                </a:cubicBezTo>
                <a:cubicBezTo>
                  <a:pt x="474464" y="413214"/>
                  <a:pt x="494506" y="414537"/>
                  <a:pt x="514350" y="413743"/>
                </a:cubicBezTo>
                <a:cubicBezTo>
                  <a:pt x="516731" y="411362"/>
                  <a:pt x="519426" y="409257"/>
                  <a:pt x="521494" y="406599"/>
                </a:cubicBezTo>
                <a:cubicBezTo>
                  <a:pt x="525008" y="402081"/>
                  <a:pt x="527844" y="397074"/>
                  <a:pt x="531019" y="392311"/>
                </a:cubicBezTo>
                <a:cubicBezTo>
                  <a:pt x="537751" y="382213"/>
                  <a:pt x="534501" y="387729"/>
                  <a:pt x="540544" y="375643"/>
                </a:cubicBezTo>
                <a:cubicBezTo>
                  <a:pt x="546100" y="376437"/>
                  <a:pt x="551798" y="376547"/>
                  <a:pt x="557213" y="378024"/>
                </a:cubicBezTo>
                <a:cubicBezTo>
                  <a:pt x="560638" y="378958"/>
                  <a:pt x="563216" y="382346"/>
                  <a:pt x="566738" y="382786"/>
                </a:cubicBezTo>
                <a:cubicBezTo>
                  <a:pt x="569985" y="383192"/>
                  <a:pt x="573088" y="381199"/>
                  <a:pt x="576263" y="380405"/>
                </a:cubicBezTo>
                <a:cubicBezTo>
                  <a:pt x="593273" y="354886"/>
                  <a:pt x="566787" y="393609"/>
                  <a:pt x="588169" y="366118"/>
                </a:cubicBezTo>
                <a:cubicBezTo>
                  <a:pt x="591683" y="361600"/>
                  <a:pt x="593115" y="355264"/>
                  <a:pt x="597694" y="351830"/>
                </a:cubicBezTo>
                <a:cubicBezTo>
                  <a:pt x="615909" y="338169"/>
                  <a:pt x="598437" y="350385"/>
                  <a:pt x="616744" y="339924"/>
                </a:cubicBezTo>
                <a:cubicBezTo>
                  <a:pt x="627609" y="333716"/>
                  <a:pt x="620985" y="334841"/>
                  <a:pt x="635794" y="330399"/>
                </a:cubicBezTo>
                <a:cubicBezTo>
                  <a:pt x="642597" y="328358"/>
                  <a:pt x="648553" y="328782"/>
                  <a:pt x="654844" y="325636"/>
                </a:cubicBezTo>
                <a:cubicBezTo>
                  <a:pt x="671285" y="317416"/>
                  <a:pt x="651694" y="323447"/>
                  <a:pt x="671513" y="318493"/>
                </a:cubicBezTo>
                <a:lnTo>
                  <a:pt x="685800" y="308968"/>
                </a:lnTo>
                <a:lnTo>
                  <a:pt x="692944" y="304205"/>
                </a:lnTo>
                <a:cubicBezTo>
                  <a:pt x="695386" y="300542"/>
                  <a:pt x="703688" y="286066"/>
                  <a:pt x="709613" y="282774"/>
                </a:cubicBezTo>
                <a:cubicBezTo>
                  <a:pt x="720808" y="276554"/>
                  <a:pt x="735844" y="276817"/>
                  <a:pt x="747713" y="275630"/>
                </a:cubicBezTo>
                <a:cubicBezTo>
                  <a:pt x="751682" y="274836"/>
                  <a:pt x="756105" y="275257"/>
                  <a:pt x="759619" y="273249"/>
                </a:cubicBezTo>
                <a:cubicBezTo>
                  <a:pt x="762104" y="271829"/>
                  <a:pt x="763219" y="268720"/>
                  <a:pt x="764381" y="266105"/>
                </a:cubicBezTo>
                <a:cubicBezTo>
                  <a:pt x="766420" y="261518"/>
                  <a:pt x="764382" y="253406"/>
                  <a:pt x="769144" y="251818"/>
                </a:cubicBezTo>
                <a:lnTo>
                  <a:pt x="776288" y="249436"/>
                </a:lnTo>
                <a:cubicBezTo>
                  <a:pt x="794252" y="255426"/>
                  <a:pt x="772100" y="247344"/>
                  <a:pt x="790575" y="256580"/>
                </a:cubicBezTo>
                <a:cubicBezTo>
                  <a:pt x="792820" y="257702"/>
                  <a:pt x="795338" y="258167"/>
                  <a:pt x="797719" y="258961"/>
                </a:cubicBezTo>
                <a:cubicBezTo>
                  <a:pt x="802481" y="258167"/>
                  <a:pt x="807688" y="258739"/>
                  <a:pt x="812006" y="256580"/>
                </a:cubicBezTo>
                <a:cubicBezTo>
                  <a:pt x="814566" y="255300"/>
                  <a:pt x="814937" y="251635"/>
                  <a:pt x="816769" y="249436"/>
                </a:cubicBezTo>
                <a:cubicBezTo>
                  <a:pt x="818925" y="246849"/>
                  <a:pt x="821532" y="244674"/>
                  <a:pt x="823913" y="242293"/>
                </a:cubicBezTo>
                <a:cubicBezTo>
                  <a:pt x="824707" y="239912"/>
                  <a:pt x="824726" y="237109"/>
                  <a:pt x="826294" y="235149"/>
                </a:cubicBezTo>
                <a:cubicBezTo>
                  <a:pt x="829651" y="230952"/>
                  <a:pt x="835875" y="229574"/>
                  <a:pt x="840581" y="228005"/>
                </a:cubicBezTo>
                <a:cubicBezTo>
                  <a:pt x="845118" y="228912"/>
                  <a:pt x="854745" y="230325"/>
                  <a:pt x="859631" y="232768"/>
                </a:cubicBezTo>
                <a:cubicBezTo>
                  <a:pt x="862191" y="234048"/>
                  <a:pt x="864394" y="235943"/>
                  <a:pt x="866775" y="237530"/>
                </a:cubicBezTo>
                <a:cubicBezTo>
                  <a:pt x="869156" y="236736"/>
                  <a:pt x="871959" y="236717"/>
                  <a:pt x="873919" y="235149"/>
                </a:cubicBezTo>
                <a:cubicBezTo>
                  <a:pt x="879603" y="230602"/>
                  <a:pt x="878188" y="226610"/>
                  <a:pt x="881063" y="220861"/>
                </a:cubicBezTo>
                <a:cubicBezTo>
                  <a:pt x="882343" y="218302"/>
                  <a:pt x="884238" y="216099"/>
                  <a:pt x="885825" y="213718"/>
                </a:cubicBezTo>
                <a:cubicBezTo>
                  <a:pt x="891843" y="195665"/>
                  <a:pt x="887576" y="203446"/>
                  <a:pt x="897731" y="189905"/>
                </a:cubicBezTo>
                <a:cubicBezTo>
                  <a:pt x="903319" y="173145"/>
                  <a:pt x="896045" y="193842"/>
                  <a:pt x="904875" y="173236"/>
                </a:cubicBezTo>
                <a:cubicBezTo>
                  <a:pt x="905864" y="170929"/>
                  <a:pt x="905688" y="168053"/>
                  <a:pt x="907256" y="166093"/>
                </a:cubicBezTo>
                <a:cubicBezTo>
                  <a:pt x="911374" y="160946"/>
                  <a:pt x="924319" y="158024"/>
                  <a:pt x="928688" y="156568"/>
                </a:cubicBezTo>
                <a:cubicBezTo>
                  <a:pt x="931069" y="155774"/>
                  <a:pt x="933370" y="154678"/>
                  <a:pt x="935831" y="154186"/>
                </a:cubicBezTo>
                <a:cubicBezTo>
                  <a:pt x="939800" y="153392"/>
                  <a:pt x="943833" y="152870"/>
                  <a:pt x="947738" y="151805"/>
                </a:cubicBezTo>
                <a:cubicBezTo>
                  <a:pt x="952581" y="150484"/>
                  <a:pt x="962025" y="147043"/>
                  <a:pt x="962025" y="147043"/>
                </a:cubicBezTo>
                <a:cubicBezTo>
                  <a:pt x="982454" y="133423"/>
                  <a:pt x="962514" y="144661"/>
                  <a:pt x="1014413" y="144661"/>
                </a:cubicBezTo>
                <a:cubicBezTo>
                  <a:pt x="1025554" y="144661"/>
                  <a:pt x="1036638" y="143074"/>
                  <a:pt x="1047750" y="142280"/>
                </a:cubicBezTo>
                <a:cubicBezTo>
                  <a:pt x="1065703" y="136297"/>
                  <a:pt x="1043577" y="144367"/>
                  <a:pt x="1062038" y="135136"/>
                </a:cubicBezTo>
                <a:cubicBezTo>
                  <a:pt x="1065454" y="133428"/>
                  <a:pt x="1075654" y="131137"/>
                  <a:pt x="1078706" y="130374"/>
                </a:cubicBezTo>
                <a:cubicBezTo>
                  <a:pt x="1081087" y="128786"/>
                  <a:pt x="1083170" y="126616"/>
                  <a:pt x="1085850" y="125611"/>
                </a:cubicBezTo>
                <a:cubicBezTo>
                  <a:pt x="1089640" y="124190"/>
                  <a:pt x="1093805" y="124108"/>
                  <a:pt x="1097756" y="123230"/>
                </a:cubicBezTo>
                <a:cubicBezTo>
                  <a:pt x="1106726" y="121237"/>
                  <a:pt x="1106470" y="121119"/>
                  <a:pt x="1114425" y="118468"/>
                </a:cubicBezTo>
                <a:cubicBezTo>
                  <a:pt x="1119912" y="112981"/>
                  <a:pt x="1122161" y="108281"/>
                  <a:pt x="1131094" y="108943"/>
                </a:cubicBezTo>
                <a:cubicBezTo>
                  <a:pt x="1149455" y="110303"/>
                  <a:pt x="1185863" y="116086"/>
                  <a:pt x="1185863" y="116086"/>
                </a:cubicBezTo>
                <a:lnTo>
                  <a:pt x="1207294" y="123230"/>
                </a:lnTo>
                <a:cubicBezTo>
                  <a:pt x="1209675" y="124024"/>
                  <a:pt x="1212003" y="125002"/>
                  <a:pt x="1214438" y="125611"/>
                </a:cubicBezTo>
                <a:cubicBezTo>
                  <a:pt x="1217613" y="126405"/>
                  <a:pt x="1220828" y="127053"/>
                  <a:pt x="1223963" y="127993"/>
                </a:cubicBezTo>
                <a:cubicBezTo>
                  <a:pt x="1228771" y="129436"/>
                  <a:pt x="1233298" y="131930"/>
                  <a:pt x="1238250" y="132755"/>
                </a:cubicBezTo>
                <a:cubicBezTo>
                  <a:pt x="1259628" y="136317"/>
                  <a:pt x="1247739" y="134603"/>
                  <a:pt x="1273969" y="137518"/>
                </a:cubicBezTo>
                <a:cubicBezTo>
                  <a:pt x="1278108" y="136927"/>
                  <a:pt x="1292027" y="135951"/>
                  <a:pt x="1297781" y="132755"/>
                </a:cubicBezTo>
                <a:cubicBezTo>
                  <a:pt x="1302785" y="129975"/>
                  <a:pt x="1306639" y="125040"/>
                  <a:pt x="1312069" y="123230"/>
                </a:cubicBezTo>
                <a:lnTo>
                  <a:pt x="1326356" y="118468"/>
                </a:lnTo>
                <a:lnTo>
                  <a:pt x="1333500" y="116086"/>
                </a:lnTo>
                <a:cubicBezTo>
                  <a:pt x="1343819" y="116880"/>
                  <a:pt x="1354107" y="118468"/>
                  <a:pt x="1364456" y="118468"/>
                </a:cubicBezTo>
                <a:cubicBezTo>
                  <a:pt x="1372433" y="118468"/>
                  <a:pt x="1380384" y="117299"/>
                  <a:pt x="1388269" y="116086"/>
                </a:cubicBezTo>
                <a:cubicBezTo>
                  <a:pt x="1390750" y="115704"/>
                  <a:pt x="1392999" y="114395"/>
                  <a:pt x="1395413" y="113705"/>
                </a:cubicBezTo>
                <a:cubicBezTo>
                  <a:pt x="1398560" y="112806"/>
                  <a:pt x="1401763" y="112118"/>
                  <a:pt x="1404938" y="111324"/>
                </a:cubicBezTo>
                <a:cubicBezTo>
                  <a:pt x="1407319" y="109736"/>
                  <a:pt x="1409233" y="106846"/>
                  <a:pt x="1412081" y="106561"/>
                </a:cubicBezTo>
                <a:cubicBezTo>
                  <a:pt x="1417666" y="106003"/>
                  <a:pt x="1423137" y="108943"/>
                  <a:pt x="1428750" y="108943"/>
                </a:cubicBezTo>
                <a:cubicBezTo>
                  <a:pt x="1432023" y="108943"/>
                  <a:pt x="1435100" y="107355"/>
                  <a:pt x="1438275" y="106561"/>
                </a:cubicBezTo>
                <a:cubicBezTo>
                  <a:pt x="1439863" y="104180"/>
                  <a:pt x="1441014" y="101442"/>
                  <a:pt x="1443038" y="99418"/>
                </a:cubicBezTo>
                <a:cubicBezTo>
                  <a:pt x="1455366" y="87090"/>
                  <a:pt x="1480926" y="92947"/>
                  <a:pt x="1493044" y="92274"/>
                </a:cubicBezTo>
                <a:cubicBezTo>
                  <a:pt x="1510054" y="80934"/>
                  <a:pt x="1501778" y="84137"/>
                  <a:pt x="1516856" y="80368"/>
                </a:cubicBezTo>
                <a:cubicBezTo>
                  <a:pt x="1534792" y="68410"/>
                  <a:pt x="1511997" y="82451"/>
                  <a:pt x="1533525" y="73224"/>
                </a:cubicBezTo>
                <a:cubicBezTo>
                  <a:pt x="1536230" y="72065"/>
                  <a:pt x="1549113" y="62128"/>
                  <a:pt x="1550194" y="61318"/>
                </a:cubicBezTo>
                <a:cubicBezTo>
                  <a:pt x="1550988" y="58937"/>
                  <a:pt x="1551007" y="56134"/>
                  <a:pt x="1552575" y="54174"/>
                </a:cubicBezTo>
                <a:cubicBezTo>
                  <a:pt x="1561232" y="43353"/>
                  <a:pt x="1591951" y="47262"/>
                  <a:pt x="1595438" y="47030"/>
                </a:cubicBezTo>
                <a:cubicBezTo>
                  <a:pt x="1596095" y="46373"/>
                  <a:pt x="1607011" y="34521"/>
                  <a:pt x="1609725" y="35124"/>
                </a:cubicBezTo>
                <a:cubicBezTo>
                  <a:pt x="1615313" y="36366"/>
                  <a:pt x="1624013" y="44649"/>
                  <a:pt x="1624013" y="44649"/>
                </a:cubicBezTo>
                <a:cubicBezTo>
                  <a:pt x="1627670" y="39163"/>
                  <a:pt x="1628250" y="35124"/>
                  <a:pt x="1635919" y="35124"/>
                </a:cubicBezTo>
                <a:cubicBezTo>
                  <a:pt x="1638429" y="35124"/>
                  <a:pt x="1640682" y="36711"/>
                  <a:pt x="1643063" y="37505"/>
                </a:cubicBezTo>
                <a:cubicBezTo>
                  <a:pt x="1645444" y="35124"/>
                  <a:pt x="1648571" y="33305"/>
                  <a:pt x="1650206" y="30361"/>
                </a:cubicBezTo>
                <a:cubicBezTo>
                  <a:pt x="1660308" y="12178"/>
                  <a:pt x="1647934" y="18419"/>
                  <a:pt x="1662113" y="13693"/>
                </a:cubicBezTo>
                <a:cubicBezTo>
                  <a:pt x="1664494" y="16074"/>
                  <a:pt x="1667100" y="18249"/>
                  <a:pt x="1669256" y="20836"/>
                </a:cubicBezTo>
                <a:cubicBezTo>
                  <a:pt x="1671088" y="23035"/>
                  <a:pt x="1671362" y="26917"/>
                  <a:pt x="1674019" y="27980"/>
                </a:cubicBezTo>
                <a:cubicBezTo>
                  <a:pt x="1676350" y="28912"/>
                  <a:pt x="1678782" y="26393"/>
                  <a:pt x="1681163" y="25599"/>
                </a:cubicBezTo>
                <a:cubicBezTo>
                  <a:pt x="1683544" y="23218"/>
                  <a:pt x="1686239" y="21113"/>
                  <a:pt x="1688306" y="18455"/>
                </a:cubicBezTo>
                <a:cubicBezTo>
                  <a:pt x="1691820" y="13937"/>
                  <a:pt x="1692401" y="5978"/>
                  <a:pt x="1697831" y="4168"/>
                </a:cubicBezTo>
                <a:lnTo>
                  <a:pt x="1704975" y="1786"/>
                </a:lnTo>
                <a:cubicBezTo>
                  <a:pt x="1707356" y="3374"/>
                  <a:pt x="1710095" y="4525"/>
                  <a:pt x="1712119" y="6549"/>
                </a:cubicBezTo>
                <a:cubicBezTo>
                  <a:pt x="1714925" y="9355"/>
                  <a:pt x="1715547" y="14680"/>
                  <a:pt x="1719263" y="16074"/>
                </a:cubicBezTo>
                <a:cubicBezTo>
                  <a:pt x="1720818" y="16657"/>
                  <a:pt x="1735276" y="12829"/>
                  <a:pt x="1738313" y="11311"/>
                </a:cubicBezTo>
                <a:cubicBezTo>
                  <a:pt x="1740872" y="10031"/>
                  <a:pt x="1742741" y="7454"/>
                  <a:pt x="1745456" y="6549"/>
                </a:cubicBezTo>
                <a:close/>
              </a:path>
            </a:pathLst>
          </a:custGeom>
          <a:solidFill>
            <a:schemeClr val="bg1"/>
          </a:solidFill>
          <a:ln>
            <a:noFill/>
          </a:ln>
          <a:effectLst>
            <a:outerShdw blurRad="50800" dist="25400" dir="16200000"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椭圆 26"/>
          <p:cNvSpPr/>
          <p:nvPr/>
        </p:nvSpPr>
        <p:spPr>
          <a:xfrm>
            <a:off x="6787802" y="2210644"/>
            <a:ext cx="100013" cy="100012"/>
          </a:xfrm>
          <a:prstGeom prst="ellipse">
            <a:avLst/>
          </a:prstGeom>
          <a:solidFill>
            <a:schemeClr val="bg1"/>
          </a:solidFill>
          <a:ln w="25400" cap="flat" cmpd="sng" algn="ctr">
            <a:solidFill>
              <a:schemeClr val="bg1">
                <a:lumMod val="50000"/>
              </a:schemeClr>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28" name="椭圆 27"/>
          <p:cNvSpPr/>
          <p:nvPr/>
        </p:nvSpPr>
        <p:spPr>
          <a:xfrm>
            <a:off x="8167340" y="2210644"/>
            <a:ext cx="101600" cy="100012"/>
          </a:xfrm>
          <a:prstGeom prst="ellipse">
            <a:avLst/>
          </a:prstGeom>
          <a:solidFill>
            <a:schemeClr val="bg1"/>
          </a:solidFill>
          <a:ln w="25400" cap="flat" cmpd="sng" algn="ctr">
            <a:solidFill>
              <a:schemeClr val="bg1">
                <a:lumMod val="50000"/>
              </a:schemeClr>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29" name="椭圆 28"/>
          <p:cNvSpPr/>
          <p:nvPr/>
        </p:nvSpPr>
        <p:spPr>
          <a:xfrm>
            <a:off x="6795491" y="5582518"/>
            <a:ext cx="100013" cy="100012"/>
          </a:xfrm>
          <a:prstGeom prst="ellipse">
            <a:avLst/>
          </a:prstGeom>
          <a:solidFill>
            <a:schemeClr val="bg1"/>
          </a:solidFill>
          <a:ln w="25400" cap="flat" cmpd="sng" algn="ctr">
            <a:solidFill>
              <a:schemeClr val="bg1">
                <a:lumMod val="50000"/>
              </a:schemeClr>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30" name="椭圆 29"/>
          <p:cNvSpPr/>
          <p:nvPr/>
        </p:nvSpPr>
        <p:spPr>
          <a:xfrm>
            <a:off x="8235651" y="5582518"/>
            <a:ext cx="101600" cy="100012"/>
          </a:xfrm>
          <a:prstGeom prst="ellipse">
            <a:avLst/>
          </a:prstGeom>
          <a:solidFill>
            <a:schemeClr val="bg1"/>
          </a:solidFill>
          <a:ln w="25400" cap="flat" cmpd="sng" algn="ctr">
            <a:solidFill>
              <a:schemeClr val="bg1">
                <a:lumMod val="50000"/>
              </a:schemeClr>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31" name="矩形 30"/>
          <p:cNvSpPr/>
          <p:nvPr/>
        </p:nvSpPr>
        <p:spPr>
          <a:xfrm>
            <a:off x="2574846" y="2118574"/>
            <a:ext cx="1606550" cy="1174750"/>
          </a:xfrm>
          <a:prstGeom prst="rect">
            <a:avLst/>
          </a:prstGeom>
          <a:gradFill>
            <a:gsLst>
              <a:gs pos="0">
                <a:srgbClr val="FFFFFF"/>
              </a:gs>
              <a:gs pos="100000">
                <a:srgbClr val="EEEEEE"/>
              </a:gs>
            </a:gsLst>
            <a:lin ang="5400000" scaled="1"/>
          </a:gra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bIns="360000" anchor="ctr"/>
          <a:lstStyle/>
          <a:p>
            <a:pPr algn="ctr" eaLnBrk="1" fontAlgn="auto" hangingPunct="1">
              <a:spcBef>
                <a:spcPts val="0"/>
              </a:spcBef>
              <a:spcAft>
                <a:spcPts val="0"/>
              </a:spcAft>
              <a:defRPr/>
            </a:pPr>
            <a:r>
              <a:rPr lang="zh-CN" altLang="en-US" sz="2400" dirty="0" smtClean="0">
                <a:solidFill>
                  <a:schemeClr val="tx1"/>
                </a:solidFill>
                <a:latin typeface="黑体" pitchFamily="49" charset="-122"/>
                <a:ea typeface="黑体" pitchFamily="49" charset="-122"/>
              </a:rPr>
              <a:t>明确流程</a:t>
            </a:r>
            <a:endParaRPr lang="zh-CN" altLang="en-US" sz="2400" dirty="0">
              <a:solidFill>
                <a:schemeClr val="tx1"/>
              </a:solidFill>
              <a:latin typeface="黑体" pitchFamily="49" charset="-122"/>
              <a:ea typeface="黑体" pitchFamily="49" charset="-122"/>
            </a:endParaRPr>
          </a:p>
        </p:txBody>
      </p:sp>
      <p:sp>
        <p:nvSpPr>
          <p:cNvPr id="32" name="任意多边形 31"/>
          <p:cNvSpPr/>
          <p:nvPr/>
        </p:nvSpPr>
        <p:spPr>
          <a:xfrm>
            <a:off x="2473226" y="2786906"/>
            <a:ext cx="1771650" cy="3068638"/>
          </a:xfrm>
          <a:custGeom>
            <a:avLst/>
            <a:gdLst>
              <a:gd name="connsiteX0" fmla="*/ 1771650 w 1771650"/>
              <a:gd name="connsiteY0" fmla="*/ 0 h 3067758"/>
              <a:gd name="connsiteX1" fmla="*/ 1771650 w 1771650"/>
              <a:gd name="connsiteY1" fmla="*/ 3067758 h 3067758"/>
              <a:gd name="connsiteX2" fmla="*/ 0 w 1771650"/>
              <a:gd name="connsiteY2" fmla="*/ 3067758 h 3067758"/>
              <a:gd name="connsiteX3" fmla="*/ 0 w 1771650"/>
              <a:gd name="connsiteY3" fmla="*/ 497087 h 3067758"/>
              <a:gd name="connsiteX4" fmla="*/ 7144 w 1771650"/>
              <a:gd name="connsiteY4" fmla="*/ 492324 h 3067758"/>
              <a:gd name="connsiteX5" fmla="*/ 14288 w 1771650"/>
              <a:gd name="connsiteY5" fmla="*/ 487561 h 3067758"/>
              <a:gd name="connsiteX6" fmla="*/ 21431 w 1771650"/>
              <a:gd name="connsiteY6" fmla="*/ 480418 h 3067758"/>
              <a:gd name="connsiteX7" fmla="*/ 23813 w 1771650"/>
              <a:gd name="connsiteY7" fmla="*/ 466130 h 3067758"/>
              <a:gd name="connsiteX8" fmla="*/ 40481 w 1771650"/>
              <a:gd name="connsiteY8" fmla="*/ 468511 h 3067758"/>
              <a:gd name="connsiteX9" fmla="*/ 45244 w 1771650"/>
              <a:gd name="connsiteY9" fmla="*/ 461368 h 3067758"/>
              <a:gd name="connsiteX10" fmla="*/ 52388 w 1771650"/>
              <a:gd name="connsiteY10" fmla="*/ 456605 h 3067758"/>
              <a:gd name="connsiteX11" fmla="*/ 73819 w 1771650"/>
              <a:gd name="connsiteY11" fmla="*/ 454224 h 3067758"/>
              <a:gd name="connsiteX12" fmla="*/ 85725 w 1771650"/>
              <a:gd name="connsiteY12" fmla="*/ 444699 h 3067758"/>
              <a:gd name="connsiteX13" fmla="*/ 92869 w 1771650"/>
              <a:gd name="connsiteY13" fmla="*/ 447080 h 3067758"/>
              <a:gd name="connsiteX14" fmla="*/ 100013 w 1771650"/>
              <a:gd name="connsiteY14" fmla="*/ 442318 h 3067758"/>
              <a:gd name="connsiteX15" fmla="*/ 107156 w 1771650"/>
              <a:gd name="connsiteY15" fmla="*/ 435174 h 3067758"/>
              <a:gd name="connsiteX16" fmla="*/ 114300 w 1771650"/>
              <a:gd name="connsiteY16" fmla="*/ 432793 h 3067758"/>
              <a:gd name="connsiteX17" fmla="*/ 126206 w 1771650"/>
              <a:gd name="connsiteY17" fmla="*/ 435174 h 3067758"/>
              <a:gd name="connsiteX18" fmla="*/ 140494 w 1771650"/>
              <a:gd name="connsiteY18" fmla="*/ 444699 h 3067758"/>
              <a:gd name="connsiteX19" fmla="*/ 188119 w 1771650"/>
              <a:gd name="connsiteY19" fmla="*/ 447080 h 3067758"/>
              <a:gd name="connsiteX20" fmla="*/ 207169 w 1771650"/>
              <a:gd name="connsiteY20" fmla="*/ 463749 h 3067758"/>
              <a:gd name="connsiteX21" fmla="*/ 242888 w 1771650"/>
              <a:gd name="connsiteY21" fmla="*/ 454224 h 3067758"/>
              <a:gd name="connsiteX22" fmla="*/ 247650 w 1771650"/>
              <a:gd name="connsiteY22" fmla="*/ 447080 h 3067758"/>
              <a:gd name="connsiteX23" fmla="*/ 271463 w 1771650"/>
              <a:gd name="connsiteY23" fmla="*/ 439936 h 3067758"/>
              <a:gd name="connsiteX24" fmla="*/ 278606 w 1771650"/>
              <a:gd name="connsiteY24" fmla="*/ 432793 h 3067758"/>
              <a:gd name="connsiteX25" fmla="*/ 288131 w 1771650"/>
              <a:gd name="connsiteY25" fmla="*/ 442318 h 3067758"/>
              <a:gd name="connsiteX26" fmla="*/ 295275 w 1771650"/>
              <a:gd name="connsiteY26" fmla="*/ 449461 h 3067758"/>
              <a:gd name="connsiteX27" fmla="*/ 307181 w 1771650"/>
              <a:gd name="connsiteY27" fmla="*/ 447080 h 3067758"/>
              <a:gd name="connsiteX28" fmla="*/ 314325 w 1771650"/>
              <a:gd name="connsiteY28" fmla="*/ 444699 h 3067758"/>
              <a:gd name="connsiteX29" fmla="*/ 330994 w 1771650"/>
              <a:gd name="connsiteY29" fmla="*/ 442318 h 3067758"/>
              <a:gd name="connsiteX30" fmla="*/ 342900 w 1771650"/>
              <a:gd name="connsiteY30" fmla="*/ 439936 h 3067758"/>
              <a:gd name="connsiteX31" fmla="*/ 357188 w 1771650"/>
              <a:gd name="connsiteY31" fmla="*/ 435174 h 3067758"/>
              <a:gd name="connsiteX32" fmla="*/ 364331 w 1771650"/>
              <a:gd name="connsiteY32" fmla="*/ 418505 h 3067758"/>
              <a:gd name="connsiteX33" fmla="*/ 371475 w 1771650"/>
              <a:gd name="connsiteY33" fmla="*/ 416124 h 3067758"/>
              <a:gd name="connsiteX34" fmla="*/ 390525 w 1771650"/>
              <a:gd name="connsiteY34" fmla="*/ 418505 h 3067758"/>
              <a:gd name="connsiteX35" fmla="*/ 402431 w 1771650"/>
              <a:gd name="connsiteY35" fmla="*/ 420886 h 3067758"/>
              <a:gd name="connsiteX36" fmla="*/ 433388 w 1771650"/>
              <a:gd name="connsiteY36" fmla="*/ 425649 h 3067758"/>
              <a:gd name="connsiteX37" fmla="*/ 450056 w 1771650"/>
              <a:gd name="connsiteY37" fmla="*/ 423268 h 3067758"/>
              <a:gd name="connsiteX38" fmla="*/ 454819 w 1771650"/>
              <a:gd name="connsiteY38" fmla="*/ 416124 h 3067758"/>
              <a:gd name="connsiteX39" fmla="*/ 514350 w 1771650"/>
              <a:gd name="connsiteY39" fmla="*/ 413743 h 3067758"/>
              <a:gd name="connsiteX40" fmla="*/ 521494 w 1771650"/>
              <a:gd name="connsiteY40" fmla="*/ 406599 h 3067758"/>
              <a:gd name="connsiteX41" fmla="*/ 531019 w 1771650"/>
              <a:gd name="connsiteY41" fmla="*/ 392311 h 3067758"/>
              <a:gd name="connsiteX42" fmla="*/ 540544 w 1771650"/>
              <a:gd name="connsiteY42" fmla="*/ 375643 h 3067758"/>
              <a:gd name="connsiteX43" fmla="*/ 557213 w 1771650"/>
              <a:gd name="connsiteY43" fmla="*/ 378024 h 3067758"/>
              <a:gd name="connsiteX44" fmla="*/ 566738 w 1771650"/>
              <a:gd name="connsiteY44" fmla="*/ 382786 h 3067758"/>
              <a:gd name="connsiteX45" fmla="*/ 576263 w 1771650"/>
              <a:gd name="connsiteY45" fmla="*/ 380405 h 3067758"/>
              <a:gd name="connsiteX46" fmla="*/ 588169 w 1771650"/>
              <a:gd name="connsiteY46" fmla="*/ 366118 h 3067758"/>
              <a:gd name="connsiteX47" fmla="*/ 597694 w 1771650"/>
              <a:gd name="connsiteY47" fmla="*/ 351830 h 3067758"/>
              <a:gd name="connsiteX48" fmla="*/ 616744 w 1771650"/>
              <a:gd name="connsiteY48" fmla="*/ 339924 h 3067758"/>
              <a:gd name="connsiteX49" fmla="*/ 635794 w 1771650"/>
              <a:gd name="connsiteY49" fmla="*/ 330399 h 3067758"/>
              <a:gd name="connsiteX50" fmla="*/ 654844 w 1771650"/>
              <a:gd name="connsiteY50" fmla="*/ 325636 h 3067758"/>
              <a:gd name="connsiteX51" fmla="*/ 671513 w 1771650"/>
              <a:gd name="connsiteY51" fmla="*/ 318493 h 3067758"/>
              <a:gd name="connsiteX52" fmla="*/ 685800 w 1771650"/>
              <a:gd name="connsiteY52" fmla="*/ 308968 h 3067758"/>
              <a:gd name="connsiteX53" fmla="*/ 692944 w 1771650"/>
              <a:gd name="connsiteY53" fmla="*/ 304205 h 3067758"/>
              <a:gd name="connsiteX54" fmla="*/ 709613 w 1771650"/>
              <a:gd name="connsiteY54" fmla="*/ 282774 h 3067758"/>
              <a:gd name="connsiteX55" fmla="*/ 747713 w 1771650"/>
              <a:gd name="connsiteY55" fmla="*/ 275630 h 3067758"/>
              <a:gd name="connsiteX56" fmla="*/ 759619 w 1771650"/>
              <a:gd name="connsiteY56" fmla="*/ 273249 h 3067758"/>
              <a:gd name="connsiteX57" fmla="*/ 764381 w 1771650"/>
              <a:gd name="connsiteY57" fmla="*/ 266105 h 3067758"/>
              <a:gd name="connsiteX58" fmla="*/ 769144 w 1771650"/>
              <a:gd name="connsiteY58" fmla="*/ 251818 h 3067758"/>
              <a:gd name="connsiteX59" fmla="*/ 776288 w 1771650"/>
              <a:gd name="connsiteY59" fmla="*/ 249436 h 3067758"/>
              <a:gd name="connsiteX60" fmla="*/ 790575 w 1771650"/>
              <a:gd name="connsiteY60" fmla="*/ 256580 h 3067758"/>
              <a:gd name="connsiteX61" fmla="*/ 797719 w 1771650"/>
              <a:gd name="connsiteY61" fmla="*/ 258961 h 3067758"/>
              <a:gd name="connsiteX62" fmla="*/ 812006 w 1771650"/>
              <a:gd name="connsiteY62" fmla="*/ 256580 h 3067758"/>
              <a:gd name="connsiteX63" fmla="*/ 816769 w 1771650"/>
              <a:gd name="connsiteY63" fmla="*/ 249436 h 3067758"/>
              <a:gd name="connsiteX64" fmla="*/ 823913 w 1771650"/>
              <a:gd name="connsiteY64" fmla="*/ 242293 h 3067758"/>
              <a:gd name="connsiteX65" fmla="*/ 826294 w 1771650"/>
              <a:gd name="connsiteY65" fmla="*/ 235149 h 3067758"/>
              <a:gd name="connsiteX66" fmla="*/ 840581 w 1771650"/>
              <a:gd name="connsiteY66" fmla="*/ 228005 h 3067758"/>
              <a:gd name="connsiteX67" fmla="*/ 859631 w 1771650"/>
              <a:gd name="connsiteY67" fmla="*/ 232768 h 3067758"/>
              <a:gd name="connsiteX68" fmla="*/ 866775 w 1771650"/>
              <a:gd name="connsiteY68" fmla="*/ 237530 h 3067758"/>
              <a:gd name="connsiteX69" fmla="*/ 873919 w 1771650"/>
              <a:gd name="connsiteY69" fmla="*/ 235149 h 3067758"/>
              <a:gd name="connsiteX70" fmla="*/ 881063 w 1771650"/>
              <a:gd name="connsiteY70" fmla="*/ 220861 h 3067758"/>
              <a:gd name="connsiteX71" fmla="*/ 885825 w 1771650"/>
              <a:gd name="connsiteY71" fmla="*/ 213718 h 3067758"/>
              <a:gd name="connsiteX72" fmla="*/ 897731 w 1771650"/>
              <a:gd name="connsiteY72" fmla="*/ 189905 h 3067758"/>
              <a:gd name="connsiteX73" fmla="*/ 904875 w 1771650"/>
              <a:gd name="connsiteY73" fmla="*/ 173236 h 3067758"/>
              <a:gd name="connsiteX74" fmla="*/ 907256 w 1771650"/>
              <a:gd name="connsiteY74" fmla="*/ 166093 h 3067758"/>
              <a:gd name="connsiteX75" fmla="*/ 928688 w 1771650"/>
              <a:gd name="connsiteY75" fmla="*/ 156568 h 3067758"/>
              <a:gd name="connsiteX76" fmla="*/ 935831 w 1771650"/>
              <a:gd name="connsiteY76" fmla="*/ 154186 h 3067758"/>
              <a:gd name="connsiteX77" fmla="*/ 947738 w 1771650"/>
              <a:gd name="connsiteY77" fmla="*/ 151805 h 3067758"/>
              <a:gd name="connsiteX78" fmla="*/ 962025 w 1771650"/>
              <a:gd name="connsiteY78" fmla="*/ 147043 h 3067758"/>
              <a:gd name="connsiteX79" fmla="*/ 1014413 w 1771650"/>
              <a:gd name="connsiteY79" fmla="*/ 144661 h 3067758"/>
              <a:gd name="connsiteX80" fmla="*/ 1047750 w 1771650"/>
              <a:gd name="connsiteY80" fmla="*/ 142280 h 3067758"/>
              <a:gd name="connsiteX81" fmla="*/ 1062038 w 1771650"/>
              <a:gd name="connsiteY81" fmla="*/ 135136 h 3067758"/>
              <a:gd name="connsiteX82" fmla="*/ 1078706 w 1771650"/>
              <a:gd name="connsiteY82" fmla="*/ 130374 h 3067758"/>
              <a:gd name="connsiteX83" fmla="*/ 1085850 w 1771650"/>
              <a:gd name="connsiteY83" fmla="*/ 125611 h 3067758"/>
              <a:gd name="connsiteX84" fmla="*/ 1097756 w 1771650"/>
              <a:gd name="connsiteY84" fmla="*/ 123230 h 3067758"/>
              <a:gd name="connsiteX85" fmla="*/ 1114425 w 1771650"/>
              <a:gd name="connsiteY85" fmla="*/ 118468 h 3067758"/>
              <a:gd name="connsiteX86" fmla="*/ 1131094 w 1771650"/>
              <a:gd name="connsiteY86" fmla="*/ 108943 h 3067758"/>
              <a:gd name="connsiteX87" fmla="*/ 1185863 w 1771650"/>
              <a:gd name="connsiteY87" fmla="*/ 116086 h 3067758"/>
              <a:gd name="connsiteX88" fmla="*/ 1207294 w 1771650"/>
              <a:gd name="connsiteY88" fmla="*/ 123230 h 3067758"/>
              <a:gd name="connsiteX89" fmla="*/ 1214438 w 1771650"/>
              <a:gd name="connsiteY89" fmla="*/ 125611 h 3067758"/>
              <a:gd name="connsiteX90" fmla="*/ 1223963 w 1771650"/>
              <a:gd name="connsiteY90" fmla="*/ 127993 h 3067758"/>
              <a:gd name="connsiteX91" fmla="*/ 1238250 w 1771650"/>
              <a:gd name="connsiteY91" fmla="*/ 132755 h 3067758"/>
              <a:gd name="connsiteX92" fmla="*/ 1273969 w 1771650"/>
              <a:gd name="connsiteY92" fmla="*/ 137518 h 3067758"/>
              <a:gd name="connsiteX93" fmla="*/ 1297781 w 1771650"/>
              <a:gd name="connsiteY93" fmla="*/ 132755 h 3067758"/>
              <a:gd name="connsiteX94" fmla="*/ 1312069 w 1771650"/>
              <a:gd name="connsiteY94" fmla="*/ 123230 h 3067758"/>
              <a:gd name="connsiteX95" fmla="*/ 1326356 w 1771650"/>
              <a:gd name="connsiteY95" fmla="*/ 118468 h 3067758"/>
              <a:gd name="connsiteX96" fmla="*/ 1333500 w 1771650"/>
              <a:gd name="connsiteY96" fmla="*/ 116086 h 3067758"/>
              <a:gd name="connsiteX97" fmla="*/ 1364456 w 1771650"/>
              <a:gd name="connsiteY97" fmla="*/ 118468 h 3067758"/>
              <a:gd name="connsiteX98" fmla="*/ 1388269 w 1771650"/>
              <a:gd name="connsiteY98" fmla="*/ 116086 h 3067758"/>
              <a:gd name="connsiteX99" fmla="*/ 1395413 w 1771650"/>
              <a:gd name="connsiteY99" fmla="*/ 113705 h 3067758"/>
              <a:gd name="connsiteX100" fmla="*/ 1404938 w 1771650"/>
              <a:gd name="connsiteY100" fmla="*/ 111324 h 3067758"/>
              <a:gd name="connsiteX101" fmla="*/ 1412081 w 1771650"/>
              <a:gd name="connsiteY101" fmla="*/ 106561 h 3067758"/>
              <a:gd name="connsiteX102" fmla="*/ 1428750 w 1771650"/>
              <a:gd name="connsiteY102" fmla="*/ 108943 h 3067758"/>
              <a:gd name="connsiteX103" fmla="*/ 1438275 w 1771650"/>
              <a:gd name="connsiteY103" fmla="*/ 106561 h 3067758"/>
              <a:gd name="connsiteX104" fmla="*/ 1443038 w 1771650"/>
              <a:gd name="connsiteY104" fmla="*/ 99418 h 3067758"/>
              <a:gd name="connsiteX105" fmla="*/ 1493044 w 1771650"/>
              <a:gd name="connsiteY105" fmla="*/ 92274 h 3067758"/>
              <a:gd name="connsiteX106" fmla="*/ 1516856 w 1771650"/>
              <a:gd name="connsiteY106" fmla="*/ 80368 h 3067758"/>
              <a:gd name="connsiteX107" fmla="*/ 1533525 w 1771650"/>
              <a:gd name="connsiteY107" fmla="*/ 73224 h 3067758"/>
              <a:gd name="connsiteX108" fmla="*/ 1550194 w 1771650"/>
              <a:gd name="connsiteY108" fmla="*/ 61318 h 3067758"/>
              <a:gd name="connsiteX109" fmla="*/ 1552575 w 1771650"/>
              <a:gd name="connsiteY109" fmla="*/ 54174 h 3067758"/>
              <a:gd name="connsiteX110" fmla="*/ 1595438 w 1771650"/>
              <a:gd name="connsiteY110" fmla="*/ 47030 h 3067758"/>
              <a:gd name="connsiteX111" fmla="*/ 1609725 w 1771650"/>
              <a:gd name="connsiteY111" fmla="*/ 35124 h 3067758"/>
              <a:gd name="connsiteX112" fmla="*/ 1624013 w 1771650"/>
              <a:gd name="connsiteY112" fmla="*/ 44649 h 3067758"/>
              <a:gd name="connsiteX113" fmla="*/ 1635919 w 1771650"/>
              <a:gd name="connsiteY113" fmla="*/ 35124 h 3067758"/>
              <a:gd name="connsiteX114" fmla="*/ 1643063 w 1771650"/>
              <a:gd name="connsiteY114" fmla="*/ 37505 h 3067758"/>
              <a:gd name="connsiteX115" fmla="*/ 1650206 w 1771650"/>
              <a:gd name="connsiteY115" fmla="*/ 30361 h 3067758"/>
              <a:gd name="connsiteX116" fmla="*/ 1662113 w 1771650"/>
              <a:gd name="connsiteY116" fmla="*/ 13693 h 3067758"/>
              <a:gd name="connsiteX117" fmla="*/ 1669256 w 1771650"/>
              <a:gd name="connsiteY117" fmla="*/ 20836 h 3067758"/>
              <a:gd name="connsiteX118" fmla="*/ 1674019 w 1771650"/>
              <a:gd name="connsiteY118" fmla="*/ 27980 h 3067758"/>
              <a:gd name="connsiteX119" fmla="*/ 1681163 w 1771650"/>
              <a:gd name="connsiteY119" fmla="*/ 25599 h 3067758"/>
              <a:gd name="connsiteX120" fmla="*/ 1688306 w 1771650"/>
              <a:gd name="connsiteY120" fmla="*/ 18455 h 3067758"/>
              <a:gd name="connsiteX121" fmla="*/ 1697831 w 1771650"/>
              <a:gd name="connsiteY121" fmla="*/ 4168 h 3067758"/>
              <a:gd name="connsiteX122" fmla="*/ 1704975 w 1771650"/>
              <a:gd name="connsiteY122" fmla="*/ 1786 h 3067758"/>
              <a:gd name="connsiteX123" fmla="*/ 1712119 w 1771650"/>
              <a:gd name="connsiteY123" fmla="*/ 6549 h 3067758"/>
              <a:gd name="connsiteX124" fmla="*/ 1719263 w 1771650"/>
              <a:gd name="connsiteY124" fmla="*/ 16074 h 3067758"/>
              <a:gd name="connsiteX125" fmla="*/ 1738313 w 1771650"/>
              <a:gd name="connsiteY125" fmla="*/ 11311 h 3067758"/>
              <a:gd name="connsiteX126" fmla="*/ 1745456 w 1771650"/>
              <a:gd name="connsiteY126" fmla="*/ 6549 h 306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771650" h="3067758">
                <a:moveTo>
                  <a:pt x="1771650" y="0"/>
                </a:moveTo>
                <a:lnTo>
                  <a:pt x="1771650" y="3067758"/>
                </a:lnTo>
                <a:lnTo>
                  <a:pt x="0" y="3067758"/>
                </a:lnTo>
                <a:lnTo>
                  <a:pt x="0" y="497087"/>
                </a:lnTo>
                <a:lnTo>
                  <a:pt x="7144" y="492324"/>
                </a:lnTo>
                <a:cubicBezTo>
                  <a:pt x="9525" y="490736"/>
                  <a:pt x="12264" y="489585"/>
                  <a:pt x="14288" y="487561"/>
                </a:cubicBezTo>
                <a:lnTo>
                  <a:pt x="21431" y="480418"/>
                </a:lnTo>
                <a:cubicBezTo>
                  <a:pt x="22225" y="475655"/>
                  <a:pt x="19719" y="468689"/>
                  <a:pt x="23813" y="466130"/>
                </a:cubicBezTo>
                <a:cubicBezTo>
                  <a:pt x="28572" y="463155"/>
                  <a:pt x="35002" y="469728"/>
                  <a:pt x="40481" y="468511"/>
                </a:cubicBezTo>
                <a:cubicBezTo>
                  <a:pt x="43275" y="467890"/>
                  <a:pt x="43220" y="463392"/>
                  <a:pt x="45244" y="461368"/>
                </a:cubicBezTo>
                <a:cubicBezTo>
                  <a:pt x="47268" y="459344"/>
                  <a:pt x="49611" y="457299"/>
                  <a:pt x="52388" y="456605"/>
                </a:cubicBezTo>
                <a:cubicBezTo>
                  <a:pt x="59361" y="454862"/>
                  <a:pt x="66675" y="455018"/>
                  <a:pt x="73819" y="454224"/>
                </a:cubicBezTo>
                <a:cubicBezTo>
                  <a:pt x="77476" y="448738"/>
                  <a:pt x="78056" y="444699"/>
                  <a:pt x="85725" y="444699"/>
                </a:cubicBezTo>
                <a:cubicBezTo>
                  <a:pt x="88235" y="444699"/>
                  <a:pt x="90488" y="446286"/>
                  <a:pt x="92869" y="447080"/>
                </a:cubicBezTo>
                <a:cubicBezTo>
                  <a:pt x="95250" y="445493"/>
                  <a:pt x="97814" y="444150"/>
                  <a:pt x="100013" y="442318"/>
                </a:cubicBezTo>
                <a:cubicBezTo>
                  <a:pt x="102600" y="440162"/>
                  <a:pt x="104354" y="437042"/>
                  <a:pt x="107156" y="435174"/>
                </a:cubicBezTo>
                <a:cubicBezTo>
                  <a:pt x="109245" y="433782"/>
                  <a:pt x="111919" y="433587"/>
                  <a:pt x="114300" y="432793"/>
                </a:cubicBezTo>
                <a:cubicBezTo>
                  <a:pt x="118269" y="433587"/>
                  <a:pt x="122522" y="433499"/>
                  <a:pt x="126206" y="435174"/>
                </a:cubicBezTo>
                <a:cubicBezTo>
                  <a:pt x="131417" y="437543"/>
                  <a:pt x="134777" y="444413"/>
                  <a:pt x="140494" y="444699"/>
                </a:cubicBezTo>
                <a:lnTo>
                  <a:pt x="188119" y="447080"/>
                </a:lnTo>
                <a:cubicBezTo>
                  <a:pt x="199459" y="464091"/>
                  <a:pt x="192091" y="459980"/>
                  <a:pt x="207169" y="463749"/>
                </a:cubicBezTo>
                <a:cubicBezTo>
                  <a:pt x="238179" y="455996"/>
                  <a:pt x="226430" y="459709"/>
                  <a:pt x="242888" y="454224"/>
                </a:cubicBezTo>
                <a:cubicBezTo>
                  <a:pt x="244475" y="451843"/>
                  <a:pt x="245626" y="449104"/>
                  <a:pt x="247650" y="447080"/>
                </a:cubicBezTo>
                <a:cubicBezTo>
                  <a:pt x="254868" y="439862"/>
                  <a:pt x="260975" y="441435"/>
                  <a:pt x="271463" y="439936"/>
                </a:cubicBezTo>
                <a:cubicBezTo>
                  <a:pt x="273844" y="437555"/>
                  <a:pt x="275412" y="433858"/>
                  <a:pt x="278606" y="432793"/>
                </a:cubicBezTo>
                <a:cubicBezTo>
                  <a:pt x="287266" y="429906"/>
                  <a:pt x="285821" y="438854"/>
                  <a:pt x="288131" y="442318"/>
                </a:cubicBezTo>
                <a:cubicBezTo>
                  <a:pt x="289999" y="445120"/>
                  <a:pt x="292894" y="447080"/>
                  <a:pt x="295275" y="449461"/>
                </a:cubicBezTo>
                <a:cubicBezTo>
                  <a:pt x="299244" y="448667"/>
                  <a:pt x="303255" y="448062"/>
                  <a:pt x="307181" y="447080"/>
                </a:cubicBezTo>
                <a:cubicBezTo>
                  <a:pt x="309616" y="446471"/>
                  <a:pt x="311864" y="445191"/>
                  <a:pt x="314325" y="444699"/>
                </a:cubicBezTo>
                <a:cubicBezTo>
                  <a:pt x="319829" y="443598"/>
                  <a:pt x="325458" y="443241"/>
                  <a:pt x="330994" y="442318"/>
                </a:cubicBezTo>
                <a:cubicBezTo>
                  <a:pt x="334986" y="441653"/>
                  <a:pt x="338995" y="441001"/>
                  <a:pt x="342900" y="439936"/>
                </a:cubicBezTo>
                <a:cubicBezTo>
                  <a:pt x="347743" y="438615"/>
                  <a:pt x="357188" y="435174"/>
                  <a:pt x="357188" y="435174"/>
                </a:cubicBezTo>
                <a:cubicBezTo>
                  <a:pt x="358618" y="429455"/>
                  <a:pt x="359193" y="422616"/>
                  <a:pt x="364331" y="418505"/>
                </a:cubicBezTo>
                <a:cubicBezTo>
                  <a:pt x="366291" y="416937"/>
                  <a:pt x="369094" y="416918"/>
                  <a:pt x="371475" y="416124"/>
                </a:cubicBezTo>
                <a:cubicBezTo>
                  <a:pt x="377825" y="416918"/>
                  <a:pt x="384200" y="417532"/>
                  <a:pt x="390525" y="418505"/>
                </a:cubicBezTo>
                <a:cubicBezTo>
                  <a:pt x="394525" y="419120"/>
                  <a:pt x="398431" y="420271"/>
                  <a:pt x="402431" y="420886"/>
                </a:cubicBezTo>
                <a:cubicBezTo>
                  <a:pt x="439919" y="426654"/>
                  <a:pt x="406084" y="420189"/>
                  <a:pt x="433388" y="425649"/>
                </a:cubicBezTo>
                <a:cubicBezTo>
                  <a:pt x="438944" y="424855"/>
                  <a:pt x="444927" y="425547"/>
                  <a:pt x="450056" y="423268"/>
                </a:cubicBezTo>
                <a:cubicBezTo>
                  <a:pt x="452671" y="422106"/>
                  <a:pt x="451988" y="416543"/>
                  <a:pt x="454819" y="416124"/>
                </a:cubicBezTo>
                <a:cubicBezTo>
                  <a:pt x="474464" y="413214"/>
                  <a:pt x="494506" y="414537"/>
                  <a:pt x="514350" y="413743"/>
                </a:cubicBezTo>
                <a:cubicBezTo>
                  <a:pt x="516731" y="411362"/>
                  <a:pt x="519426" y="409257"/>
                  <a:pt x="521494" y="406599"/>
                </a:cubicBezTo>
                <a:cubicBezTo>
                  <a:pt x="525008" y="402081"/>
                  <a:pt x="527844" y="397074"/>
                  <a:pt x="531019" y="392311"/>
                </a:cubicBezTo>
                <a:cubicBezTo>
                  <a:pt x="537751" y="382213"/>
                  <a:pt x="534501" y="387729"/>
                  <a:pt x="540544" y="375643"/>
                </a:cubicBezTo>
                <a:cubicBezTo>
                  <a:pt x="546100" y="376437"/>
                  <a:pt x="551798" y="376547"/>
                  <a:pt x="557213" y="378024"/>
                </a:cubicBezTo>
                <a:cubicBezTo>
                  <a:pt x="560638" y="378958"/>
                  <a:pt x="563216" y="382346"/>
                  <a:pt x="566738" y="382786"/>
                </a:cubicBezTo>
                <a:cubicBezTo>
                  <a:pt x="569985" y="383192"/>
                  <a:pt x="573088" y="381199"/>
                  <a:pt x="576263" y="380405"/>
                </a:cubicBezTo>
                <a:cubicBezTo>
                  <a:pt x="593273" y="354886"/>
                  <a:pt x="566787" y="393609"/>
                  <a:pt x="588169" y="366118"/>
                </a:cubicBezTo>
                <a:cubicBezTo>
                  <a:pt x="591683" y="361600"/>
                  <a:pt x="593115" y="355264"/>
                  <a:pt x="597694" y="351830"/>
                </a:cubicBezTo>
                <a:cubicBezTo>
                  <a:pt x="615909" y="338169"/>
                  <a:pt x="598437" y="350385"/>
                  <a:pt x="616744" y="339924"/>
                </a:cubicBezTo>
                <a:cubicBezTo>
                  <a:pt x="627609" y="333716"/>
                  <a:pt x="620985" y="334841"/>
                  <a:pt x="635794" y="330399"/>
                </a:cubicBezTo>
                <a:cubicBezTo>
                  <a:pt x="642597" y="328358"/>
                  <a:pt x="648553" y="328782"/>
                  <a:pt x="654844" y="325636"/>
                </a:cubicBezTo>
                <a:cubicBezTo>
                  <a:pt x="671285" y="317416"/>
                  <a:pt x="651694" y="323447"/>
                  <a:pt x="671513" y="318493"/>
                </a:cubicBezTo>
                <a:lnTo>
                  <a:pt x="685800" y="308968"/>
                </a:lnTo>
                <a:lnTo>
                  <a:pt x="692944" y="304205"/>
                </a:lnTo>
                <a:cubicBezTo>
                  <a:pt x="695386" y="300542"/>
                  <a:pt x="703688" y="286066"/>
                  <a:pt x="709613" y="282774"/>
                </a:cubicBezTo>
                <a:cubicBezTo>
                  <a:pt x="720808" y="276554"/>
                  <a:pt x="735844" y="276817"/>
                  <a:pt x="747713" y="275630"/>
                </a:cubicBezTo>
                <a:cubicBezTo>
                  <a:pt x="751682" y="274836"/>
                  <a:pt x="756105" y="275257"/>
                  <a:pt x="759619" y="273249"/>
                </a:cubicBezTo>
                <a:cubicBezTo>
                  <a:pt x="762104" y="271829"/>
                  <a:pt x="763219" y="268720"/>
                  <a:pt x="764381" y="266105"/>
                </a:cubicBezTo>
                <a:cubicBezTo>
                  <a:pt x="766420" y="261518"/>
                  <a:pt x="764382" y="253406"/>
                  <a:pt x="769144" y="251818"/>
                </a:cubicBezTo>
                <a:lnTo>
                  <a:pt x="776288" y="249436"/>
                </a:lnTo>
                <a:cubicBezTo>
                  <a:pt x="794252" y="255426"/>
                  <a:pt x="772100" y="247344"/>
                  <a:pt x="790575" y="256580"/>
                </a:cubicBezTo>
                <a:cubicBezTo>
                  <a:pt x="792820" y="257702"/>
                  <a:pt x="795338" y="258167"/>
                  <a:pt x="797719" y="258961"/>
                </a:cubicBezTo>
                <a:cubicBezTo>
                  <a:pt x="802481" y="258167"/>
                  <a:pt x="807688" y="258739"/>
                  <a:pt x="812006" y="256580"/>
                </a:cubicBezTo>
                <a:cubicBezTo>
                  <a:pt x="814566" y="255300"/>
                  <a:pt x="814937" y="251635"/>
                  <a:pt x="816769" y="249436"/>
                </a:cubicBezTo>
                <a:cubicBezTo>
                  <a:pt x="818925" y="246849"/>
                  <a:pt x="821532" y="244674"/>
                  <a:pt x="823913" y="242293"/>
                </a:cubicBezTo>
                <a:cubicBezTo>
                  <a:pt x="824707" y="239912"/>
                  <a:pt x="824726" y="237109"/>
                  <a:pt x="826294" y="235149"/>
                </a:cubicBezTo>
                <a:cubicBezTo>
                  <a:pt x="829651" y="230952"/>
                  <a:pt x="835875" y="229574"/>
                  <a:pt x="840581" y="228005"/>
                </a:cubicBezTo>
                <a:cubicBezTo>
                  <a:pt x="845118" y="228912"/>
                  <a:pt x="854745" y="230325"/>
                  <a:pt x="859631" y="232768"/>
                </a:cubicBezTo>
                <a:cubicBezTo>
                  <a:pt x="862191" y="234048"/>
                  <a:pt x="864394" y="235943"/>
                  <a:pt x="866775" y="237530"/>
                </a:cubicBezTo>
                <a:cubicBezTo>
                  <a:pt x="869156" y="236736"/>
                  <a:pt x="871959" y="236717"/>
                  <a:pt x="873919" y="235149"/>
                </a:cubicBezTo>
                <a:cubicBezTo>
                  <a:pt x="879603" y="230602"/>
                  <a:pt x="878188" y="226610"/>
                  <a:pt x="881063" y="220861"/>
                </a:cubicBezTo>
                <a:cubicBezTo>
                  <a:pt x="882343" y="218302"/>
                  <a:pt x="884238" y="216099"/>
                  <a:pt x="885825" y="213718"/>
                </a:cubicBezTo>
                <a:cubicBezTo>
                  <a:pt x="891843" y="195665"/>
                  <a:pt x="887576" y="203446"/>
                  <a:pt x="897731" y="189905"/>
                </a:cubicBezTo>
                <a:cubicBezTo>
                  <a:pt x="903319" y="173145"/>
                  <a:pt x="896045" y="193842"/>
                  <a:pt x="904875" y="173236"/>
                </a:cubicBezTo>
                <a:cubicBezTo>
                  <a:pt x="905864" y="170929"/>
                  <a:pt x="905688" y="168053"/>
                  <a:pt x="907256" y="166093"/>
                </a:cubicBezTo>
                <a:cubicBezTo>
                  <a:pt x="911374" y="160946"/>
                  <a:pt x="924319" y="158024"/>
                  <a:pt x="928688" y="156568"/>
                </a:cubicBezTo>
                <a:cubicBezTo>
                  <a:pt x="931069" y="155774"/>
                  <a:pt x="933370" y="154678"/>
                  <a:pt x="935831" y="154186"/>
                </a:cubicBezTo>
                <a:cubicBezTo>
                  <a:pt x="939800" y="153392"/>
                  <a:pt x="943833" y="152870"/>
                  <a:pt x="947738" y="151805"/>
                </a:cubicBezTo>
                <a:cubicBezTo>
                  <a:pt x="952581" y="150484"/>
                  <a:pt x="962025" y="147043"/>
                  <a:pt x="962025" y="147043"/>
                </a:cubicBezTo>
                <a:cubicBezTo>
                  <a:pt x="982454" y="133423"/>
                  <a:pt x="962514" y="144661"/>
                  <a:pt x="1014413" y="144661"/>
                </a:cubicBezTo>
                <a:cubicBezTo>
                  <a:pt x="1025554" y="144661"/>
                  <a:pt x="1036638" y="143074"/>
                  <a:pt x="1047750" y="142280"/>
                </a:cubicBezTo>
                <a:cubicBezTo>
                  <a:pt x="1065703" y="136297"/>
                  <a:pt x="1043577" y="144367"/>
                  <a:pt x="1062038" y="135136"/>
                </a:cubicBezTo>
                <a:cubicBezTo>
                  <a:pt x="1065454" y="133428"/>
                  <a:pt x="1075654" y="131137"/>
                  <a:pt x="1078706" y="130374"/>
                </a:cubicBezTo>
                <a:cubicBezTo>
                  <a:pt x="1081087" y="128786"/>
                  <a:pt x="1083170" y="126616"/>
                  <a:pt x="1085850" y="125611"/>
                </a:cubicBezTo>
                <a:cubicBezTo>
                  <a:pt x="1089640" y="124190"/>
                  <a:pt x="1093805" y="124108"/>
                  <a:pt x="1097756" y="123230"/>
                </a:cubicBezTo>
                <a:cubicBezTo>
                  <a:pt x="1106726" y="121237"/>
                  <a:pt x="1106470" y="121119"/>
                  <a:pt x="1114425" y="118468"/>
                </a:cubicBezTo>
                <a:cubicBezTo>
                  <a:pt x="1119912" y="112981"/>
                  <a:pt x="1122161" y="108281"/>
                  <a:pt x="1131094" y="108943"/>
                </a:cubicBezTo>
                <a:cubicBezTo>
                  <a:pt x="1149455" y="110303"/>
                  <a:pt x="1185863" y="116086"/>
                  <a:pt x="1185863" y="116086"/>
                </a:cubicBezTo>
                <a:lnTo>
                  <a:pt x="1207294" y="123230"/>
                </a:lnTo>
                <a:cubicBezTo>
                  <a:pt x="1209675" y="124024"/>
                  <a:pt x="1212003" y="125002"/>
                  <a:pt x="1214438" y="125611"/>
                </a:cubicBezTo>
                <a:cubicBezTo>
                  <a:pt x="1217613" y="126405"/>
                  <a:pt x="1220828" y="127053"/>
                  <a:pt x="1223963" y="127993"/>
                </a:cubicBezTo>
                <a:cubicBezTo>
                  <a:pt x="1228771" y="129436"/>
                  <a:pt x="1233298" y="131930"/>
                  <a:pt x="1238250" y="132755"/>
                </a:cubicBezTo>
                <a:cubicBezTo>
                  <a:pt x="1259628" y="136317"/>
                  <a:pt x="1247739" y="134603"/>
                  <a:pt x="1273969" y="137518"/>
                </a:cubicBezTo>
                <a:cubicBezTo>
                  <a:pt x="1278108" y="136927"/>
                  <a:pt x="1292027" y="135951"/>
                  <a:pt x="1297781" y="132755"/>
                </a:cubicBezTo>
                <a:cubicBezTo>
                  <a:pt x="1302785" y="129975"/>
                  <a:pt x="1306639" y="125040"/>
                  <a:pt x="1312069" y="123230"/>
                </a:cubicBezTo>
                <a:lnTo>
                  <a:pt x="1326356" y="118468"/>
                </a:lnTo>
                <a:lnTo>
                  <a:pt x="1333500" y="116086"/>
                </a:lnTo>
                <a:cubicBezTo>
                  <a:pt x="1343819" y="116880"/>
                  <a:pt x="1354107" y="118468"/>
                  <a:pt x="1364456" y="118468"/>
                </a:cubicBezTo>
                <a:cubicBezTo>
                  <a:pt x="1372433" y="118468"/>
                  <a:pt x="1380384" y="117299"/>
                  <a:pt x="1388269" y="116086"/>
                </a:cubicBezTo>
                <a:cubicBezTo>
                  <a:pt x="1390750" y="115704"/>
                  <a:pt x="1392999" y="114395"/>
                  <a:pt x="1395413" y="113705"/>
                </a:cubicBezTo>
                <a:cubicBezTo>
                  <a:pt x="1398560" y="112806"/>
                  <a:pt x="1401763" y="112118"/>
                  <a:pt x="1404938" y="111324"/>
                </a:cubicBezTo>
                <a:cubicBezTo>
                  <a:pt x="1407319" y="109736"/>
                  <a:pt x="1409233" y="106846"/>
                  <a:pt x="1412081" y="106561"/>
                </a:cubicBezTo>
                <a:cubicBezTo>
                  <a:pt x="1417666" y="106003"/>
                  <a:pt x="1423137" y="108943"/>
                  <a:pt x="1428750" y="108943"/>
                </a:cubicBezTo>
                <a:cubicBezTo>
                  <a:pt x="1432023" y="108943"/>
                  <a:pt x="1435100" y="107355"/>
                  <a:pt x="1438275" y="106561"/>
                </a:cubicBezTo>
                <a:cubicBezTo>
                  <a:pt x="1439863" y="104180"/>
                  <a:pt x="1441014" y="101442"/>
                  <a:pt x="1443038" y="99418"/>
                </a:cubicBezTo>
                <a:cubicBezTo>
                  <a:pt x="1455366" y="87090"/>
                  <a:pt x="1480926" y="92947"/>
                  <a:pt x="1493044" y="92274"/>
                </a:cubicBezTo>
                <a:cubicBezTo>
                  <a:pt x="1510054" y="80934"/>
                  <a:pt x="1501778" y="84137"/>
                  <a:pt x="1516856" y="80368"/>
                </a:cubicBezTo>
                <a:cubicBezTo>
                  <a:pt x="1534792" y="68410"/>
                  <a:pt x="1511997" y="82451"/>
                  <a:pt x="1533525" y="73224"/>
                </a:cubicBezTo>
                <a:cubicBezTo>
                  <a:pt x="1536230" y="72065"/>
                  <a:pt x="1549113" y="62128"/>
                  <a:pt x="1550194" y="61318"/>
                </a:cubicBezTo>
                <a:cubicBezTo>
                  <a:pt x="1550988" y="58937"/>
                  <a:pt x="1551007" y="56134"/>
                  <a:pt x="1552575" y="54174"/>
                </a:cubicBezTo>
                <a:cubicBezTo>
                  <a:pt x="1561232" y="43353"/>
                  <a:pt x="1591951" y="47262"/>
                  <a:pt x="1595438" y="47030"/>
                </a:cubicBezTo>
                <a:cubicBezTo>
                  <a:pt x="1596095" y="46373"/>
                  <a:pt x="1607011" y="34521"/>
                  <a:pt x="1609725" y="35124"/>
                </a:cubicBezTo>
                <a:cubicBezTo>
                  <a:pt x="1615313" y="36366"/>
                  <a:pt x="1624013" y="44649"/>
                  <a:pt x="1624013" y="44649"/>
                </a:cubicBezTo>
                <a:cubicBezTo>
                  <a:pt x="1627670" y="39163"/>
                  <a:pt x="1628250" y="35124"/>
                  <a:pt x="1635919" y="35124"/>
                </a:cubicBezTo>
                <a:cubicBezTo>
                  <a:pt x="1638429" y="35124"/>
                  <a:pt x="1640682" y="36711"/>
                  <a:pt x="1643063" y="37505"/>
                </a:cubicBezTo>
                <a:cubicBezTo>
                  <a:pt x="1645444" y="35124"/>
                  <a:pt x="1648571" y="33305"/>
                  <a:pt x="1650206" y="30361"/>
                </a:cubicBezTo>
                <a:cubicBezTo>
                  <a:pt x="1660308" y="12178"/>
                  <a:pt x="1647934" y="18419"/>
                  <a:pt x="1662113" y="13693"/>
                </a:cubicBezTo>
                <a:cubicBezTo>
                  <a:pt x="1664494" y="16074"/>
                  <a:pt x="1667100" y="18249"/>
                  <a:pt x="1669256" y="20836"/>
                </a:cubicBezTo>
                <a:cubicBezTo>
                  <a:pt x="1671088" y="23035"/>
                  <a:pt x="1671362" y="26917"/>
                  <a:pt x="1674019" y="27980"/>
                </a:cubicBezTo>
                <a:cubicBezTo>
                  <a:pt x="1676350" y="28912"/>
                  <a:pt x="1678782" y="26393"/>
                  <a:pt x="1681163" y="25599"/>
                </a:cubicBezTo>
                <a:cubicBezTo>
                  <a:pt x="1683544" y="23218"/>
                  <a:pt x="1686239" y="21113"/>
                  <a:pt x="1688306" y="18455"/>
                </a:cubicBezTo>
                <a:cubicBezTo>
                  <a:pt x="1691820" y="13937"/>
                  <a:pt x="1692401" y="5978"/>
                  <a:pt x="1697831" y="4168"/>
                </a:cubicBezTo>
                <a:lnTo>
                  <a:pt x="1704975" y="1786"/>
                </a:lnTo>
                <a:cubicBezTo>
                  <a:pt x="1707356" y="3374"/>
                  <a:pt x="1710095" y="4525"/>
                  <a:pt x="1712119" y="6549"/>
                </a:cubicBezTo>
                <a:cubicBezTo>
                  <a:pt x="1714925" y="9355"/>
                  <a:pt x="1715547" y="14680"/>
                  <a:pt x="1719263" y="16074"/>
                </a:cubicBezTo>
                <a:cubicBezTo>
                  <a:pt x="1720818" y="16657"/>
                  <a:pt x="1735276" y="12829"/>
                  <a:pt x="1738313" y="11311"/>
                </a:cubicBezTo>
                <a:cubicBezTo>
                  <a:pt x="1740872" y="10031"/>
                  <a:pt x="1742741" y="7454"/>
                  <a:pt x="1745456" y="6549"/>
                </a:cubicBezTo>
                <a:close/>
              </a:path>
            </a:pathLst>
          </a:custGeom>
          <a:gradFill>
            <a:gsLst>
              <a:gs pos="0">
                <a:schemeClr val="accent1">
                  <a:lumMod val="60000"/>
                  <a:lumOff val="40000"/>
                </a:schemeClr>
              </a:gs>
              <a:gs pos="74000">
                <a:schemeClr val="accent1"/>
              </a:gs>
              <a:gs pos="83000">
                <a:schemeClr val="accent1"/>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360000" anchor="ctr"/>
          <a:lstStyle/>
          <a:p>
            <a:pPr>
              <a:lnSpc>
                <a:spcPct val="150000"/>
              </a:lnSpc>
            </a:pPr>
            <a:r>
              <a:rPr lang="zh-CN" altLang="en-US" sz="2000" dirty="0" smtClean="0">
                <a:latin typeface="黑体" pitchFamily="49" charset="-122"/>
                <a:ea typeface="黑体" pitchFamily="49" charset="-122"/>
              </a:rPr>
              <a:t>引领</a:t>
            </a:r>
            <a:endParaRPr lang="en-US" altLang="zh-CN" sz="2000" dirty="0" smtClean="0">
              <a:latin typeface="黑体" pitchFamily="49" charset="-122"/>
              <a:ea typeface="黑体" pitchFamily="49" charset="-122"/>
            </a:endParaRPr>
          </a:p>
          <a:p>
            <a:pPr>
              <a:lnSpc>
                <a:spcPct val="150000"/>
              </a:lnSpc>
            </a:pPr>
            <a:r>
              <a:rPr lang="zh-CN" altLang="en-US" sz="2000" dirty="0" smtClean="0">
                <a:latin typeface="黑体" pitchFamily="49" charset="-122"/>
                <a:ea typeface="黑体" pitchFamily="49" charset="-122"/>
              </a:rPr>
              <a:t>各参建单位</a:t>
            </a:r>
            <a:endParaRPr lang="en-US" altLang="zh-CN" sz="2000" dirty="0" smtClean="0">
              <a:latin typeface="黑体" pitchFamily="49" charset="-122"/>
              <a:ea typeface="黑体" pitchFamily="49" charset="-122"/>
            </a:endParaRPr>
          </a:p>
          <a:p>
            <a:pPr>
              <a:lnSpc>
                <a:spcPct val="150000"/>
              </a:lnSpc>
            </a:pPr>
            <a:r>
              <a:rPr lang="zh-CN" altLang="en-US" sz="2000" dirty="0" smtClean="0">
                <a:latin typeface="黑体" pitchFamily="49" charset="-122"/>
                <a:ea typeface="黑体" pitchFamily="49" charset="-122"/>
              </a:rPr>
              <a:t>工作步骤</a:t>
            </a:r>
            <a:endParaRPr lang="en-US" altLang="zh-CN" sz="2000" dirty="0" smtClean="0">
              <a:latin typeface="黑体" pitchFamily="49" charset="-122"/>
              <a:ea typeface="黑体" pitchFamily="49" charset="-122"/>
            </a:endParaRPr>
          </a:p>
          <a:p>
            <a:pPr>
              <a:lnSpc>
                <a:spcPct val="150000"/>
              </a:lnSpc>
            </a:pPr>
            <a:r>
              <a:rPr lang="zh-CN" altLang="en-US" sz="2000" dirty="0" smtClean="0">
                <a:latin typeface="黑体" pitchFamily="49" charset="-122"/>
                <a:ea typeface="黑体" pitchFamily="49" charset="-122"/>
              </a:rPr>
              <a:t>顺次清晰</a:t>
            </a:r>
            <a:endParaRPr lang="en-US" altLang="zh-CN" sz="2000" dirty="0" smtClean="0">
              <a:latin typeface="黑体" pitchFamily="49" charset="-122"/>
              <a:ea typeface="黑体" pitchFamily="49" charset="-122"/>
            </a:endParaRPr>
          </a:p>
          <a:p>
            <a:pPr>
              <a:lnSpc>
                <a:spcPct val="150000"/>
              </a:lnSpc>
            </a:pPr>
            <a:endParaRPr lang="zh-CN" altLang="en-US" sz="2000" dirty="0"/>
          </a:p>
        </p:txBody>
      </p:sp>
      <p:sp>
        <p:nvSpPr>
          <p:cNvPr id="33" name="任意多边形 32"/>
          <p:cNvSpPr/>
          <p:nvPr/>
        </p:nvSpPr>
        <p:spPr>
          <a:xfrm>
            <a:off x="2492296" y="2759924"/>
            <a:ext cx="1771650" cy="569913"/>
          </a:xfrm>
          <a:custGeom>
            <a:avLst/>
            <a:gdLst>
              <a:gd name="connsiteX0" fmla="*/ 1771650 w 1771650"/>
              <a:gd name="connsiteY0" fmla="*/ 0 h 568524"/>
              <a:gd name="connsiteX1" fmla="*/ 1771650 w 1771650"/>
              <a:gd name="connsiteY1" fmla="*/ 71437 h 568524"/>
              <a:gd name="connsiteX2" fmla="*/ 1745456 w 1771650"/>
              <a:gd name="connsiteY2" fmla="*/ 77986 h 568524"/>
              <a:gd name="connsiteX3" fmla="*/ 1738313 w 1771650"/>
              <a:gd name="connsiteY3" fmla="*/ 82748 h 568524"/>
              <a:gd name="connsiteX4" fmla="*/ 1719263 w 1771650"/>
              <a:gd name="connsiteY4" fmla="*/ 87511 h 568524"/>
              <a:gd name="connsiteX5" fmla="*/ 1712119 w 1771650"/>
              <a:gd name="connsiteY5" fmla="*/ 77986 h 568524"/>
              <a:gd name="connsiteX6" fmla="*/ 1704975 w 1771650"/>
              <a:gd name="connsiteY6" fmla="*/ 73223 h 568524"/>
              <a:gd name="connsiteX7" fmla="*/ 1697831 w 1771650"/>
              <a:gd name="connsiteY7" fmla="*/ 75605 h 568524"/>
              <a:gd name="connsiteX8" fmla="*/ 1688306 w 1771650"/>
              <a:gd name="connsiteY8" fmla="*/ 89892 h 568524"/>
              <a:gd name="connsiteX9" fmla="*/ 1681163 w 1771650"/>
              <a:gd name="connsiteY9" fmla="*/ 97036 h 568524"/>
              <a:gd name="connsiteX10" fmla="*/ 1674019 w 1771650"/>
              <a:gd name="connsiteY10" fmla="*/ 99417 h 568524"/>
              <a:gd name="connsiteX11" fmla="*/ 1669256 w 1771650"/>
              <a:gd name="connsiteY11" fmla="*/ 92273 h 568524"/>
              <a:gd name="connsiteX12" fmla="*/ 1662113 w 1771650"/>
              <a:gd name="connsiteY12" fmla="*/ 85130 h 568524"/>
              <a:gd name="connsiteX13" fmla="*/ 1650206 w 1771650"/>
              <a:gd name="connsiteY13" fmla="*/ 101798 h 568524"/>
              <a:gd name="connsiteX14" fmla="*/ 1643063 w 1771650"/>
              <a:gd name="connsiteY14" fmla="*/ 108942 h 568524"/>
              <a:gd name="connsiteX15" fmla="*/ 1635919 w 1771650"/>
              <a:gd name="connsiteY15" fmla="*/ 106561 h 568524"/>
              <a:gd name="connsiteX16" fmla="*/ 1624013 w 1771650"/>
              <a:gd name="connsiteY16" fmla="*/ 116086 h 568524"/>
              <a:gd name="connsiteX17" fmla="*/ 1609725 w 1771650"/>
              <a:gd name="connsiteY17" fmla="*/ 106561 h 568524"/>
              <a:gd name="connsiteX18" fmla="*/ 1595438 w 1771650"/>
              <a:gd name="connsiteY18" fmla="*/ 118467 h 568524"/>
              <a:gd name="connsiteX19" fmla="*/ 1552575 w 1771650"/>
              <a:gd name="connsiteY19" fmla="*/ 125611 h 568524"/>
              <a:gd name="connsiteX20" fmla="*/ 1550194 w 1771650"/>
              <a:gd name="connsiteY20" fmla="*/ 132755 h 568524"/>
              <a:gd name="connsiteX21" fmla="*/ 1533525 w 1771650"/>
              <a:gd name="connsiteY21" fmla="*/ 144661 h 568524"/>
              <a:gd name="connsiteX22" fmla="*/ 1516856 w 1771650"/>
              <a:gd name="connsiteY22" fmla="*/ 151805 h 568524"/>
              <a:gd name="connsiteX23" fmla="*/ 1493044 w 1771650"/>
              <a:gd name="connsiteY23" fmla="*/ 163711 h 568524"/>
              <a:gd name="connsiteX24" fmla="*/ 1443038 w 1771650"/>
              <a:gd name="connsiteY24" fmla="*/ 170855 h 568524"/>
              <a:gd name="connsiteX25" fmla="*/ 1438275 w 1771650"/>
              <a:gd name="connsiteY25" fmla="*/ 177998 h 568524"/>
              <a:gd name="connsiteX26" fmla="*/ 1428750 w 1771650"/>
              <a:gd name="connsiteY26" fmla="*/ 180380 h 568524"/>
              <a:gd name="connsiteX27" fmla="*/ 1412081 w 1771650"/>
              <a:gd name="connsiteY27" fmla="*/ 177998 h 568524"/>
              <a:gd name="connsiteX28" fmla="*/ 1404938 w 1771650"/>
              <a:gd name="connsiteY28" fmla="*/ 182761 h 568524"/>
              <a:gd name="connsiteX29" fmla="*/ 1395413 w 1771650"/>
              <a:gd name="connsiteY29" fmla="*/ 185142 h 568524"/>
              <a:gd name="connsiteX30" fmla="*/ 1388269 w 1771650"/>
              <a:gd name="connsiteY30" fmla="*/ 187523 h 568524"/>
              <a:gd name="connsiteX31" fmla="*/ 1364456 w 1771650"/>
              <a:gd name="connsiteY31" fmla="*/ 189905 h 568524"/>
              <a:gd name="connsiteX32" fmla="*/ 1333500 w 1771650"/>
              <a:gd name="connsiteY32" fmla="*/ 187523 h 568524"/>
              <a:gd name="connsiteX33" fmla="*/ 1326356 w 1771650"/>
              <a:gd name="connsiteY33" fmla="*/ 189905 h 568524"/>
              <a:gd name="connsiteX34" fmla="*/ 1312069 w 1771650"/>
              <a:gd name="connsiteY34" fmla="*/ 194667 h 568524"/>
              <a:gd name="connsiteX35" fmla="*/ 1297781 w 1771650"/>
              <a:gd name="connsiteY35" fmla="*/ 204192 h 568524"/>
              <a:gd name="connsiteX36" fmla="*/ 1273969 w 1771650"/>
              <a:gd name="connsiteY36" fmla="*/ 208955 h 568524"/>
              <a:gd name="connsiteX37" fmla="*/ 1238250 w 1771650"/>
              <a:gd name="connsiteY37" fmla="*/ 204192 h 568524"/>
              <a:gd name="connsiteX38" fmla="*/ 1223963 w 1771650"/>
              <a:gd name="connsiteY38" fmla="*/ 199430 h 568524"/>
              <a:gd name="connsiteX39" fmla="*/ 1214438 w 1771650"/>
              <a:gd name="connsiteY39" fmla="*/ 197048 h 568524"/>
              <a:gd name="connsiteX40" fmla="*/ 1207294 w 1771650"/>
              <a:gd name="connsiteY40" fmla="*/ 194667 h 568524"/>
              <a:gd name="connsiteX41" fmla="*/ 1185863 w 1771650"/>
              <a:gd name="connsiteY41" fmla="*/ 187523 h 568524"/>
              <a:gd name="connsiteX42" fmla="*/ 1131094 w 1771650"/>
              <a:gd name="connsiteY42" fmla="*/ 180380 h 568524"/>
              <a:gd name="connsiteX43" fmla="*/ 1114425 w 1771650"/>
              <a:gd name="connsiteY43" fmla="*/ 189905 h 568524"/>
              <a:gd name="connsiteX44" fmla="*/ 1097756 w 1771650"/>
              <a:gd name="connsiteY44" fmla="*/ 194667 h 568524"/>
              <a:gd name="connsiteX45" fmla="*/ 1085850 w 1771650"/>
              <a:gd name="connsiteY45" fmla="*/ 197048 h 568524"/>
              <a:gd name="connsiteX46" fmla="*/ 1078706 w 1771650"/>
              <a:gd name="connsiteY46" fmla="*/ 201811 h 568524"/>
              <a:gd name="connsiteX47" fmla="*/ 1062038 w 1771650"/>
              <a:gd name="connsiteY47" fmla="*/ 206573 h 568524"/>
              <a:gd name="connsiteX48" fmla="*/ 1047750 w 1771650"/>
              <a:gd name="connsiteY48" fmla="*/ 213717 h 568524"/>
              <a:gd name="connsiteX49" fmla="*/ 1014413 w 1771650"/>
              <a:gd name="connsiteY49" fmla="*/ 216098 h 568524"/>
              <a:gd name="connsiteX50" fmla="*/ 962025 w 1771650"/>
              <a:gd name="connsiteY50" fmla="*/ 218480 h 568524"/>
              <a:gd name="connsiteX51" fmla="*/ 947738 w 1771650"/>
              <a:gd name="connsiteY51" fmla="*/ 223242 h 568524"/>
              <a:gd name="connsiteX52" fmla="*/ 935831 w 1771650"/>
              <a:gd name="connsiteY52" fmla="*/ 225623 h 568524"/>
              <a:gd name="connsiteX53" fmla="*/ 928688 w 1771650"/>
              <a:gd name="connsiteY53" fmla="*/ 228005 h 568524"/>
              <a:gd name="connsiteX54" fmla="*/ 907256 w 1771650"/>
              <a:gd name="connsiteY54" fmla="*/ 237530 h 568524"/>
              <a:gd name="connsiteX55" fmla="*/ 904875 w 1771650"/>
              <a:gd name="connsiteY55" fmla="*/ 244673 h 568524"/>
              <a:gd name="connsiteX56" fmla="*/ 897731 w 1771650"/>
              <a:gd name="connsiteY56" fmla="*/ 261342 h 568524"/>
              <a:gd name="connsiteX57" fmla="*/ 885825 w 1771650"/>
              <a:gd name="connsiteY57" fmla="*/ 285155 h 568524"/>
              <a:gd name="connsiteX58" fmla="*/ 881063 w 1771650"/>
              <a:gd name="connsiteY58" fmla="*/ 292298 h 568524"/>
              <a:gd name="connsiteX59" fmla="*/ 873919 w 1771650"/>
              <a:gd name="connsiteY59" fmla="*/ 306586 h 568524"/>
              <a:gd name="connsiteX60" fmla="*/ 866775 w 1771650"/>
              <a:gd name="connsiteY60" fmla="*/ 308967 h 568524"/>
              <a:gd name="connsiteX61" fmla="*/ 859631 w 1771650"/>
              <a:gd name="connsiteY61" fmla="*/ 304205 h 568524"/>
              <a:gd name="connsiteX62" fmla="*/ 840581 w 1771650"/>
              <a:gd name="connsiteY62" fmla="*/ 299442 h 568524"/>
              <a:gd name="connsiteX63" fmla="*/ 826294 w 1771650"/>
              <a:gd name="connsiteY63" fmla="*/ 306586 h 568524"/>
              <a:gd name="connsiteX64" fmla="*/ 823913 w 1771650"/>
              <a:gd name="connsiteY64" fmla="*/ 313730 h 568524"/>
              <a:gd name="connsiteX65" fmla="*/ 816769 w 1771650"/>
              <a:gd name="connsiteY65" fmla="*/ 320873 h 568524"/>
              <a:gd name="connsiteX66" fmla="*/ 812006 w 1771650"/>
              <a:gd name="connsiteY66" fmla="*/ 328017 h 568524"/>
              <a:gd name="connsiteX67" fmla="*/ 797719 w 1771650"/>
              <a:gd name="connsiteY67" fmla="*/ 330398 h 568524"/>
              <a:gd name="connsiteX68" fmla="*/ 790575 w 1771650"/>
              <a:gd name="connsiteY68" fmla="*/ 328017 h 568524"/>
              <a:gd name="connsiteX69" fmla="*/ 776288 w 1771650"/>
              <a:gd name="connsiteY69" fmla="*/ 320873 h 568524"/>
              <a:gd name="connsiteX70" fmla="*/ 769144 w 1771650"/>
              <a:gd name="connsiteY70" fmla="*/ 323255 h 568524"/>
              <a:gd name="connsiteX71" fmla="*/ 764381 w 1771650"/>
              <a:gd name="connsiteY71" fmla="*/ 337542 h 568524"/>
              <a:gd name="connsiteX72" fmla="*/ 759619 w 1771650"/>
              <a:gd name="connsiteY72" fmla="*/ 344686 h 568524"/>
              <a:gd name="connsiteX73" fmla="*/ 747713 w 1771650"/>
              <a:gd name="connsiteY73" fmla="*/ 347067 h 568524"/>
              <a:gd name="connsiteX74" fmla="*/ 709613 w 1771650"/>
              <a:gd name="connsiteY74" fmla="*/ 354211 h 568524"/>
              <a:gd name="connsiteX75" fmla="*/ 692944 w 1771650"/>
              <a:gd name="connsiteY75" fmla="*/ 375642 h 568524"/>
              <a:gd name="connsiteX76" fmla="*/ 685800 w 1771650"/>
              <a:gd name="connsiteY76" fmla="*/ 380405 h 568524"/>
              <a:gd name="connsiteX77" fmla="*/ 671513 w 1771650"/>
              <a:gd name="connsiteY77" fmla="*/ 389930 h 568524"/>
              <a:gd name="connsiteX78" fmla="*/ 654844 w 1771650"/>
              <a:gd name="connsiteY78" fmla="*/ 397073 h 568524"/>
              <a:gd name="connsiteX79" fmla="*/ 635794 w 1771650"/>
              <a:gd name="connsiteY79" fmla="*/ 401836 h 568524"/>
              <a:gd name="connsiteX80" fmla="*/ 616744 w 1771650"/>
              <a:gd name="connsiteY80" fmla="*/ 411361 h 568524"/>
              <a:gd name="connsiteX81" fmla="*/ 597694 w 1771650"/>
              <a:gd name="connsiteY81" fmla="*/ 423267 h 568524"/>
              <a:gd name="connsiteX82" fmla="*/ 588169 w 1771650"/>
              <a:gd name="connsiteY82" fmla="*/ 437555 h 568524"/>
              <a:gd name="connsiteX83" fmla="*/ 576263 w 1771650"/>
              <a:gd name="connsiteY83" fmla="*/ 451842 h 568524"/>
              <a:gd name="connsiteX84" fmla="*/ 566738 w 1771650"/>
              <a:gd name="connsiteY84" fmla="*/ 454223 h 568524"/>
              <a:gd name="connsiteX85" fmla="*/ 557213 w 1771650"/>
              <a:gd name="connsiteY85" fmla="*/ 449461 h 568524"/>
              <a:gd name="connsiteX86" fmla="*/ 540544 w 1771650"/>
              <a:gd name="connsiteY86" fmla="*/ 447080 h 568524"/>
              <a:gd name="connsiteX87" fmla="*/ 531019 w 1771650"/>
              <a:gd name="connsiteY87" fmla="*/ 463748 h 568524"/>
              <a:gd name="connsiteX88" fmla="*/ 521494 w 1771650"/>
              <a:gd name="connsiteY88" fmla="*/ 478036 h 568524"/>
              <a:gd name="connsiteX89" fmla="*/ 514350 w 1771650"/>
              <a:gd name="connsiteY89" fmla="*/ 485180 h 568524"/>
              <a:gd name="connsiteX90" fmla="*/ 454819 w 1771650"/>
              <a:gd name="connsiteY90" fmla="*/ 487561 h 568524"/>
              <a:gd name="connsiteX91" fmla="*/ 450056 w 1771650"/>
              <a:gd name="connsiteY91" fmla="*/ 494705 h 568524"/>
              <a:gd name="connsiteX92" fmla="*/ 433388 w 1771650"/>
              <a:gd name="connsiteY92" fmla="*/ 497086 h 568524"/>
              <a:gd name="connsiteX93" fmla="*/ 402431 w 1771650"/>
              <a:gd name="connsiteY93" fmla="*/ 492323 h 568524"/>
              <a:gd name="connsiteX94" fmla="*/ 390525 w 1771650"/>
              <a:gd name="connsiteY94" fmla="*/ 489942 h 568524"/>
              <a:gd name="connsiteX95" fmla="*/ 371475 w 1771650"/>
              <a:gd name="connsiteY95" fmla="*/ 487561 h 568524"/>
              <a:gd name="connsiteX96" fmla="*/ 364331 w 1771650"/>
              <a:gd name="connsiteY96" fmla="*/ 489942 h 568524"/>
              <a:gd name="connsiteX97" fmla="*/ 357188 w 1771650"/>
              <a:gd name="connsiteY97" fmla="*/ 506611 h 568524"/>
              <a:gd name="connsiteX98" fmla="*/ 342900 w 1771650"/>
              <a:gd name="connsiteY98" fmla="*/ 511373 h 568524"/>
              <a:gd name="connsiteX99" fmla="*/ 330994 w 1771650"/>
              <a:gd name="connsiteY99" fmla="*/ 513755 h 568524"/>
              <a:gd name="connsiteX100" fmla="*/ 314325 w 1771650"/>
              <a:gd name="connsiteY100" fmla="*/ 516136 h 568524"/>
              <a:gd name="connsiteX101" fmla="*/ 307181 w 1771650"/>
              <a:gd name="connsiteY101" fmla="*/ 518517 h 568524"/>
              <a:gd name="connsiteX102" fmla="*/ 295275 w 1771650"/>
              <a:gd name="connsiteY102" fmla="*/ 520898 h 568524"/>
              <a:gd name="connsiteX103" fmla="*/ 288131 w 1771650"/>
              <a:gd name="connsiteY103" fmla="*/ 513755 h 568524"/>
              <a:gd name="connsiteX104" fmla="*/ 278606 w 1771650"/>
              <a:gd name="connsiteY104" fmla="*/ 504230 h 568524"/>
              <a:gd name="connsiteX105" fmla="*/ 271463 w 1771650"/>
              <a:gd name="connsiteY105" fmla="*/ 511373 h 568524"/>
              <a:gd name="connsiteX106" fmla="*/ 247650 w 1771650"/>
              <a:gd name="connsiteY106" fmla="*/ 518517 h 568524"/>
              <a:gd name="connsiteX107" fmla="*/ 242888 w 1771650"/>
              <a:gd name="connsiteY107" fmla="*/ 525661 h 568524"/>
              <a:gd name="connsiteX108" fmla="*/ 207169 w 1771650"/>
              <a:gd name="connsiteY108" fmla="*/ 535186 h 568524"/>
              <a:gd name="connsiteX109" fmla="*/ 188119 w 1771650"/>
              <a:gd name="connsiteY109" fmla="*/ 518517 h 568524"/>
              <a:gd name="connsiteX110" fmla="*/ 140494 w 1771650"/>
              <a:gd name="connsiteY110" fmla="*/ 516136 h 568524"/>
              <a:gd name="connsiteX111" fmla="*/ 126206 w 1771650"/>
              <a:gd name="connsiteY111" fmla="*/ 506611 h 568524"/>
              <a:gd name="connsiteX112" fmla="*/ 114300 w 1771650"/>
              <a:gd name="connsiteY112" fmla="*/ 504230 h 568524"/>
              <a:gd name="connsiteX113" fmla="*/ 107156 w 1771650"/>
              <a:gd name="connsiteY113" fmla="*/ 506611 h 568524"/>
              <a:gd name="connsiteX114" fmla="*/ 100013 w 1771650"/>
              <a:gd name="connsiteY114" fmla="*/ 513755 h 568524"/>
              <a:gd name="connsiteX115" fmla="*/ 92869 w 1771650"/>
              <a:gd name="connsiteY115" fmla="*/ 518517 h 568524"/>
              <a:gd name="connsiteX116" fmla="*/ 85725 w 1771650"/>
              <a:gd name="connsiteY116" fmla="*/ 516136 h 568524"/>
              <a:gd name="connsiteX117" fmla="*/ 73819 w 1771650"/>
              <a:gd name="connsiteY117" fmla="*/ 525661 h 568524"/>
              <a:gd name="connsiteX118" fmla="*/ 52388 w 1771650"/>
              <a:gd name="connsiteY118" fmla="*/ 528042 h 568524"/>
              <a:gd name="connsiteX119" fmla="*/ 45244 w 1771650"/>
              <a:gd name="connsiteY119" fmla="*/ 532805 h 568524"/>
              <a:gd name="connsiteX120" fmla="*/ 40481 w 1771650"/>
              <a:gd name="connsiteY120" fmla="*/ 539948 h 568524"/>
              <a:gd name="connsiteX121" fmla="*/ 23813 w 1771650"/>
              <a:gd name="connsiteY121" fmla="*/ 537567 h 568524"/>
              <a:gd name="connsiteX122" fmla="*/ 21431 w 1771650"/>
              <a:gd name="connsiteY122" fmla="*/ 551855 h 568524"/>
              <a:gd name="connsiteX123" fmla="*/ 14288 w 1771650"/>
              <a:gd name="connsiteY123" fmla="*/ 558998 h 568524"/>
              <a:gd name="connsiteX124" fmla="*/ 7144 w 1771650"/>
              <a:gd name="connsiteY124" fmla="*/ 563761 h 568524"/>
              <a:gd name="connsiteX125" fmla="*/ 0 w 1771650"/>
              <a:gd name="connsiteY125" fmla="*/ 568524 h 568524"/>
              <a:gd name="connsiteX126" fmla="*/ 0 w 1771650"/>
              <a:gd name="connsiteY126" fmla="*/ 497087 h 568524"/>
              <a:gd name="connsiteX127" fmla="*/ 7144 w 1771650"/>
              <a:gd name="connsiteY127" fmla="*/ 492324 h 568524"/>
              <a:gd name="connsiteX128" fmla="*/ 14288 w 1771650"/>
              <a:gd name="connsiteY128" fmla="*/ 487561 h 568524"/>
              <a:gd name="connsiteX129" fmla="*/ 21431 w 1771650"/>
              <a:gd name="connsiteY129" fmla="*/ 480418 h 568524"/>
              <a:gd name="connsiteX130" fmla="*/ 23813 w 1771650"/>
              <a:gd name="connsiteY130" fmla="*/ 466130 h 568524"/>
              <a:gd name="connsiteX131" fmla="*/ 40481 w 1771650"/>
              <a:gd name="connsiteY131" fmla="*/ 468511 h 568524"/>
              <a:gd name="connsiteX132" fmla="*/ 45244 w 1771650"/>
              <a:gd name="connsiteY132" fmla="*/ 461368 h 568524"/>
              <a:gd name="connsiteX133" fmla="*/ 52388 w 1771650"/>
              <a:gd name="connsiteY133" fmla="*/ 456605 h 568524"/>
              <a:gd name="connsiteX134" fmla="*/ 73819 w 1771650"/>
              <a:gd name="connsiteY134" fmla="*/ 454224 h 568524"/>
              <a:gd name="connsiteX135" fmla="*/ 85725 w 1771650"/>
              <a:gd name="connsiteY135" fmla="*/ 444699 h 568524"/>
              <a:gd name="connsiteX136" fmla="*/ 92869 w 1771650"/>
              <a:gd name="connsiteY136" fmla="*/ 447080 h 568524"/>
              <a:gd name="connsiteX137" fmla="*/ 100013 w 1771650"/>
              <a:gd name="connsiteY137" fmla="*/ 442318 h 568524"/>
              <a:gd name="connsiteX138" fmla="*/ 107156 w 1771650"/>
              <a:gd name="connsiteY138" fmla="*/ 435174 h 568524"/>
              <a:gd name="connsiteX139" fmla="*/ 114300 w 1771650"/>
              <a:gd name="connsiteY139" fmla="*/ 432793 h 568524"/>
              <a:gd name="connsiteX140" fmla="*/ 126206 w 1771650"/>
              <a:gd name="connsiteY140" fmla="*/ 435174 h 568524"/>
              <a:gd name="connsiteX141" fmla="*/ 140494 w 1771650"/>
              <a:gd name="connsiteY141" fmla="*/ 444699 h 568524"/>
              <a:gd name="connsiteX142" fmla="*/ 188119 w 1771650"/>
              <a:gd name="connsiteY142" fmla="*/ 447080 h 568524"/>
              <a:gd name="connsiteX143" fmla="*/ 207169 w 1771650"/>
              <a:gd name="connsiteY143" fmla="*/ 463749 h 568524"/>
              <a:gd name="connsiteX144" fmla="*/ 242888 w 1771650"/>
              <a:gd name="connsiteY144" fmla="*/ 454224 h 568524"/>
              <a:gd name="connsiteX145" fmla="*/ 247650 w 1771650"/>
              <a:gd name="connsiteY145" fmla="*/ 447080 h 568524"/>
              <a:gd name="connsiteX146" fmla="*/ 271463 w 1771650"/>
              <a:gd name="connsiteY146" fmla="*/ 439936 h 568524"/>
              <a:gd name="connsiteX147" fmla="*/ 278606 w 1771650"/>
              <a:gd name="connsiteY147" fmla="*/ 432793 h 568524"/>
              <a:gd name="connsiteX148" fmla="*/ 288131 w 1771650"/>
              <a:gd name="connsiteY148" fmla="*/ 442318 h 568524"/>
              <a:gd name="connsiteX149" fmla="*/ 295275 w 1771650"/>
              <a:gd name="connsiteY149" fmla="*/ 449461 h 568524"/>
              <a:gd name="connsiteX150" fmla="*/ 307181 w 1771650"/>
              <a:gd name="connsiteY150" fmla="*/ 447080 h 568524"/>
              <a:gd name="connsiteX151" fmla="*/ 314325 w 1771650"/>
              <a:gd name="connsiteY151" fmla="*/ 444699 h 568524"/>
              <a:gd name="connsiteX152" fmla="*/ 330994 w 1771650"/>
              <a:gd name="connsiteY152" fmla="*/ 442318 h 568524"/>
              <a:gd name="connsiteX153" fmla="*/ 342900 w 1771650"/>
              <a:gd name="connsiteY153" fmla="*/ 439936 h 568524"/>
              <a:gd name="connsiteX154" fmla="*/ 357188 w 1771650"/>
              <a:gd name="connsiteY154" fmla="*/ 435174 h 568524"/>
              <a:gd name="connsiteX155" fmla="*/ 364331 w 1771650"/>
              <a:gd name="connsiteY155" fmla="*/ 418505 h 568524"/>
              <a:gd name="connsiteX156" fmla="*/ 371475 w 1771650"/>
              <a:gd name="connsiteY156" fmla="*/ 416124 h 568524"/>
              <a:gd name="connsiteX157" fmla="*/ 390525 w 1771650"/>
              <a:gd name="connsiteY157" fmla="*/ 418505 h 568524"/>
              <a:gd name="connsiteX158" fmla="*/ 402431 w 1771650"/>
              <a:gd name="connsiteY158" fmla="*/ 420886 h 568524"/>
              <a:gd name="connsiteX159" fmla="*/ 433388 w 1771650"/>
              <a:gd name="connsiteY159" fmla="*/ 425649 h 568524"/>
              <a:gd name="connsiteX160" fmla="*/ 450056 w 1771650"/>
              <a:gd name="connsiteY160" fmla="*/ 423268 h 568524"/>
              <a:gd name="connsiteX161" fmla="*/ 454819 w 1771650"/>
              <a:gd name="connsiteY161" fmla="*/ 416124 h 568524"/>
              <a:gd name="connsiteX162" fmla="*/ 514350 w 1771650"/>
              <a:gd name="connsiteY162" fmla="*/ 413743 h 568524"/>
              <a:gd name="connsiteX163" fmla="*/ 521494 w 1771650"/>
              <a:gd name="connsiteY163" fmla="*/ 406599 h 568524"/>
              <a:gd name="connsiteX164" fmla="*/ 531019 w 1771650"/>
              <a:gd name="connsiteY164" fmla="*/ 392311 h 568524"/>
              <a:gd name="connsiteX165" fmla="*/ 540544 w 1771650"/>
              <a:gd name="connsiteY165" fmla="*/ 375643 h 568524"/>
              <a:gd name="connsiteX166" fmla="*/ 557213 w 1771650"/>
              <a:gd name="connsiteY166" fmla="*/ 378024 h 568524"/>
              <a:gd name="connsiteX167" fmla="*/ 566738 w 1771650"/>
              <a:gd name="connsiteY167" fmla="*/ 382786 h 568524"/>
              <a:gd name="connsiteX168" fmla="*/ 576263 w 1771650"/>
              <a:gd name="connsiteY168" fmla="*/ 380405 h 568524"/>
              <a:gd name="connsiteX169" fmla="*/ 588169 w 1771650"/>
              <a:gd name="connsiteY169" fmla="*/ 366118 h 568524"/>
              <a:gd name="connsiteX170" fmla="*/ 597694 w 1771650"/>
              <a:gd name="connsiteY170" fmla="*/ 351830 h 568524"/>
              <a:gd name="connsiteX171" fmla="*/ 616744 w 1771650"/>
              <a:gd name="connsiteY171" fmla="*/ 339924 h 568524"/>
              <a:gd name="connsiteX172" fmla="*/ 635794 w 1771650"/>
              <a:gd name="connsiteY172" fmla="*/ 330399 h 568524"/>
              <a:gd name="connsiteX173" fmla="*/ 654844 w 1771650"/>
              <a:gd name="connsiteY173" fmla="*/ 325636 h 568524"/>
              <a:gd name="connsiteX174" fmla="*/ 671513 w 1771650"/>
              <a:gd name="connsiteY174" fmla="*/ 318493 h 568524"/>
              <a:gd name="connsiteX175" fmla="*/ 685800 w 1771650"/>
              <a:gd name="connsiteY175" fmla="*/ 308968 h 568524"/>
              <a:gd name="connsiteX176" fmla="*/ 692944 w 1771650"/>
              <a:gd name="connsiteY176" fmla="*/ 304205 h 568524"/>
              <a:gd name="connsiteX177" fmla="*/ 709613 w 1771650"/>
              <a:gd name="connsiteY177" fmla="*/ 282774 h 568524"/>
              <a:gd name="connsiteX178" fmla="*/ 747713 w 1771650"/>
              <a:gd name="connsiteY178" fmla="*/ 275630 h 568524"/>
              <a:gd name="connsiteX179" fmla="*/ 759619 w 1771650"/>
              <a:gd name="connsiteY179" fmla="*/ 273249 h 568524"/>
              <a:gd name="connsiteX180" fmla="*/ 764381 w 1771650"/>
              <a:gd name="connsiteY180" fmla="*/ 266105 h 568524"/>
              <a:gd name="connsiteX181" fmla="*/ 769144 w 1771650"/>
              <a:gd name="connsiteY181" fmla="*/ 251818 h 568524"/>
              <a:gd name="connsiteX182" fmla="*/ 776288 w 1771650"/>
              <a:gd name="connsiteY182" fmla="*/ 249436 h 568524"/>
              <a:gd name="connsiteX183" fmla="*/ 790575 w 1771650"/>
              <a:gd name="connsiteY183" fmla="*/ 256580 h 568524"/>
              <a:gd name="connsiteX184" fmla="*/ 797719 w 1771650"/>
              <a:gd name="connsiteY184" fmla="*/ 258961 h 568524"/>
              <a:gd name="connsiteX185" fmla="*/ 812006 w 1771650"/>
              <a:gd name="connsiteY185" fmla="*/ 256580 h 568524"/>
              <a:gd name="connsiteX186" fmla="*/ 816769 w 1771650"/>
              <a:gd name="connsiteY186" fmla="*/ 249436 h 568524"/>
              <a:gd name="connsiteX187" fmla="*/ 823913 w 1771650"/>
              <a:gd name="connsiteY187" fmla="*/ 242293 h 568524"/>
              <a:gd name="connsiteX188" fmla="*/ 826294 w 1771650"/>
              <a:gd name="connsiteY188" fmla="*/ 235149 h 568524"/>
              <a:gd name="connsiteX189" fmla="*/ 840581 w 1771650"/>
              <a:gd name="connsiteY189" fmla="*/ 228005 h 568524"/>
              <a:gd name="connsiteX190" fmla="*/ 859631 w 1771650"/>
              <a:gd name="connsiteY190" fmla="*/ 232768 h 568524"/>
              <a:gd name="connsiteX191" fmla="*/ 866775 w 1771650"/>
              <a:gd name="connsiteY191" fmla="*/ 237530 h 568524"/>
              <a:gd name="connsiteX192" fmla="*/ 873919 w 1771650"/>
              <a:gd name="connsiteY192" fmla="*/ 235149 h 568524"/>
              <a:gd name="connsiteX193" fmla="*/ 881063 w 1771650"/>
              <a:gd name="connsiteY193" fmla="*/ 220861 h 568524"/>
              <a:gd name="connsiteX194" fmla="*/ 885825 w 1771650"/>
              <a:gd name="connsiteY194" fmla="*/ 213718 h 568524"/>
              <a:gd name="connsiteX195" fmla="*/ 897731 w 1771650"/>
              <a:gd name="connsiteY195" fmla="*/ 189905 h 568524"/>
              <a:gd name="connsiteX196" fmla="*/ 904875 w 1771650"/>
              <a:gd name="connsiteY196" fmla="*/ 173236 h 568524"/>
              <a:gd name="connsiteX197" fmla="*/ 907256 w 1771650"/>
              <a:gd name="connsiteY197" fmla="*/ 166093 h 568524"/>
              <a:gd name="connsiteX198" fmla="*/ 928688 w 1771650"/>
              <a:gd name="connsiteY198" fmla="*/ 156568 h 568524"/>
              <a:gd name="connsiteX199" fmla="*/ 935831 w 1771650"/>
              <a:gd name="connsiteY199" fmla="*/ 154186 h 568524"/>
              <a:gd name="connsiteX200" fmla="*/ 947738 w 1771650"/>
              <a:gd name="connsiteY200" fmla="*/ 151805 h 568524"/>
              <a:gd name="connsiteX201" fmla="*/ 962025 w 1771650"/>
              <a:gd name="connsiteY201" fmla="*/ 147043 h 568524"/>
              <a:gd name="connsiteX202" fmla="*/ 1014413 w 1771650"/>
              <a:gd name="connsiteY202" fmla="*/ 144661 h 568524"/>
              <a:gd name="connsiteX203" fmla="*/ 1047750 w 1771650"/>
              <a:gd name="connsiteY203" fmla="*/ 142280 h 568524"/>
              <a:gd name="connsiteX204" fmla="*/ 1062038 w 1771650"/>
              <a:gd name="connsiteY204" fmla="*/ 135136 h 568524"/>
              <a:gd name="connsiteX205" fmla="*/ 1078706 w 1771650"/>
              <a:gd name="connsiteY205" fmla="*/ 130374 h 568524"/>
              <a:gd name="connsiteX206" fmla="*/ 1085850 w 1771650"/>
              <a:gd name="connsiteY206" fmla="*/ 125611 h 568524"/>
              <a:gd name="connsiteX207" fmla="*/ 1097756 w 1771650"/>
              <a:gd name="connsiteY207" fmla="*/ 123230 h 568524"/>
              <a:gd name="connsiteX208" fmla="*/ 1114425 w 1771650"/>
              <a:gd name="connsiteY208" fmla="*/ 118468 h 568524"/>
              <a:gd name="connsiteX209" fmla="*/ 1131094 w 1771650"/>
              <a:gd name="connsiteY209" fmla="*/ 108943 h 568524"/>
              <a:gd name="connsiteX210" fmla="*/ 1185863 w 1771650"/>
              <a:gd name="connsiteY210" fmla="*/ 116086 h 568524"/>
              <a:gd name="connsiteX211" fmla="*/ 1207294 w 1771650"/>
              <a:gd name="connsiteY211" fmla="*/ 123230 h 568524"/>
              <a:gd name="connsiteX212" fmla="*/ 1214438 w 1771650"/>
              <a:gd name="connsiteY212" fmla="*/ 125611 h 568524"/>
              <a:gd name="connsiteX213" fmla="*/ 1223963 w 1771650"/>
              <a:gd name="connsiteY213" fmla="*/ 127993 h 568524"/>
              <a:gd name="connsiteX214" fmla="*/ 1238250 w 1771650"/>
              <a:gd name="connsiteY214" fmla="*/ 132755 h 568524"/>
              <a:gd name="connsiteX215" fmla="*/ 1273969 w 1771650"/>
              <a:gd name="connsiteY215" fmla="*/ 137518 h 568524"/>
              <a:gd name="connsiteX216" fmla="*/ 1297781 w 1771650"/>
              <a:gd name="connsiteY216" fmla="*/ 132755 h 568524"/>
              <a:gd name="connsiteX217" fmla="*/ 1312069 w 1771650"/>
              <a:gd name="connsiteY217" fmla="*/ 123230 h 568524"/>
              <a:gd name="connsiteX218" fmla="*/ 1326356 w 1771650"/>
              <a:gd name="connsiteY218" fmla="*/ 118468 h 568524"/>
              <a:gd name="connsiteX219" fmla="*/ 1333500 w 1771650"/>
              <a:gd name="connsiteY219" fmla="*/ 116086 h 568524"/>
              <a:gd name="connsiteX220" fmla="*/ 1364456 w 1771650"/>
              <a:gd name="connsiteY220" fmla="*/ 118468 h 568524"/>
              <a:gd name="connsiteX221" fmla="*/ 1388269 w 1771650"/>
              <a:gd name="connsiteY221" fmla="*/ 116086 h 568524"/>
              <a:gd name="connsiteX222" fmla="*/ 1395413 w 1771650"/>
              <a:gd name="connsiteY222" fmla="*/ 113705 h 568524"/>
              <a:gd name="connsiteX223" fmla="*/ 1404938 w 1771650"/>
              <a:gd name="connsiteY223" fmla="*/ 111324 h 568524"/>
              <a:gd name="connsiteX224" fmla="*/ 1412081 w 1771650"/>
              <a:gd name="connsiteY224" fmla="*/ 106561 h 568524"/>
              <a:gd name="connsiteX225" fmla="*/ 1428750 w 1771650"/>
              <a:gd name="connsiteY225" fmla="*/ 108943 h 568524"/>
              <a:gd name="connsiteX226" fmla="*/ 1438275 w 1771650"/>
              <a:gd name="connsiteY226" fmla="*/ 106561 h 568524"/>
              <a:gd name="connsiteX227" fmla="*/ 1443038 w 1771650"/>
              <a:gd name="connsiteY227" fmla="*/ 99418 h 568524"/>
              <a:gd name="connsiteX228" fmla="*/ 1493044 w 1771650"/>
              <a:gd name="connsiteY228" fmla="*/ 92274 h 568524"/>
              <a:gd name="connsiteX229" fmla="*/ 1516856 w 1771650"/>
              <a:gd name="connsiteY229" fmla="*/ 80368 h 568524"/>
              <a:gd name="connsiteX230" fmla="*/ 1533525 w 1771650"/>
              <a:gd name="connsiteY230" fmla="*/ 73224 h 568524"/>
              <a:gd name="connsiteX231" fmla="*/ 1550194 w 1771650"/>
              <a:gd name="connsiteY231" fmla="*/ 61318 h 568524"/>
              <a:gd name="connsiteX232" fmla="*/ 1552575 w 1771650"/>
              <a:gd name="connsiteY232" fmla="*/ 54174 h 568524"/>
              <a:gd name="connsiteX233" fmla="*/ 1595438 w 1771650"/>
              <a:gd name="connsiteY233" fmla="*/ 47030 h 568524"/>
              <a:gd name="connsiteX234" fmla="*/ 1609725 w 1771650"/>
              <a:gd name="connsiteY234" fmla="*/ 35124 h 568524"/>
              <a:gd name="connsiteX235" fmla="*/ 1624013 w 1771650"/>
              <a:gd name="connsiteY235" fmla="*/ 44649 h 568524"/>
              <a:gd name="connsiteX236" fmla="*/ 1635919 w 1771650"/>
              <a:gd name="connsiteY236" fmla="*/ 35124 h 568524"/>
              <a:gd name="connsiteX237" fmla="*/ 1643063 w 1771650"/>
              <a:gd name="connsiteY237" fmla="*/ 37505 h 568524"/>
              <a:gd name="connsiteX238" fmla="*/ 1650206 w 1771650"/>
              <a:gd name="connsiteY238" fmla="*/ 30361 h 568524"/>
              <a:gd name="connsiteX239" fmla="*/ 1662113 w 1771650"/>
              <a:gd name="connsiteY239" fmla="*/ 13693 h 568524"/>
              <a:gd name="connsiteX240" fmla="*/ 1669256 w 1771650"/>
              <a:gd name="connsiteY240" fmla="*/ 20836 h 568524"/>
              <a:gd name="connsiteX241" fmla="*/ 1674019 w 1771650"/>
              <a:gd name="connsiteY241" fmla="*/ 27980 h 568524"/>
              <a:gd name="connsiteX242" fmla="*/ 1681163 w 1771650"/>
              <a:gd name="connsiteY242" fmla="*/ 25599 h 568524"/>
              <a:gd name="connsiteX243" fmla="*/ 1688306 w 1771650"/>
              <a:gd name="connsiteY243" fmla="*/ 18455 h 568524"/>
              <a:gd name="connsiteX244" fmla="*/ 1697831 w 1771650"/>
              <a:gd name="connsiteY244" fmla="*/ 4168 h 568524"/>
              <a:gd name="connsiteX245" fmla="*/ 1704975 w 1771650"/>
              <a:gd name="connsiteY245" fmla="*/ 1786 h 568524"/>
              <a:gd name="connsiteX246" fmla="*/ 1712119 w 1771650"/>
              <a:gd name="connsiteY246" fmla="*/ 6549 h 568524"/>
              <a:gd name="connsiteX247" fmla="*/ 1719263 w 1771650"/>
              <a:gd name="connsiteY247" fmla="*/ 16074 h 568524"/>
              <a:gd name="connsiteX248" fmla="*/ 1738313 w 1771650"/>
              <a:gd name="connsiteY248" fmla="*/ 11311 h 568524"/>
              <a:gd name="connsiteX249" fmla="*/ 1745456 w 1771650"/>
              <a:gd name="connsiteY249" fmla="*/ 6549 h 56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771650" h="568524">
                <a:moveTo>
                  <a:pt x="1771650" y="0"/>
                </a:moveTo>
                <a:lnTo>
                  <a:pt x="1771650" y="71437"/>
                </a:lnTo>
                <a:lnTo>
                  <a:pt x="1745456" y="77986"/>
                </a:lnTo>
                <a:cubicBezTo>
                  <a:pt x="1742741" y="78891"/>
                  <a:pt x="1740872" y="81468"/>
                  <a:pt x="1738313" y="82748"/>
                </a:cubicBezTo>
                <a:cubicBezTo>
                  <a:pt x="1735276" y="84266"/>
                  <a:pt x="1720818" y="88094"/>
                  <a:pt x="1719263" y="87511"/>
                </a:cubicBezTo>
                <a:cubicBezTo>
                  <a:pt x="1715547" y="86117"/>
                  <a:pt x="1714925" y="80792"/>
                  <a:pt x="1712119" y="77986"/>
                </a:cubicBezTo>
                <a:cubicBezTo>
                  <a:pt x="1710095" y="75962"/>
                  <a:pt x="1707356" y="74811"/>
                  <a:pt x="1704975" y="73223"/>
                </a:cubicBezTo>
                <a:lnTo>
                  <a:pt x="1697831" y="75605"/>
                </a:lnTo>
                <a:cubicBezTo>
                  <a:pt x="1692401" y="77415"/>
                  <a:pt x="1691820" y="85374"/>
                  <a:pt x="1688306" y="89892"/>
                </a:cubicBezTo>
                <a:cubicBezTo>
                  <a:pt x="1686239" y="92550"/>
                  <a:pt x="1683544" y="94655"/>
                  <a:pt x="1681163" y="97036"/>
                </a:cubicBezTo>
                <a:cubicBezTo>
                  <a:pt x="1678782" y="97830"/>
                  <a:pt x="1676350" y="100349"/>
                  <a:pt x="1674019" y="99417"/>
                </a:cubicBezTo>
                <a:cubicBezTo>
                  <a:pt x="1671362" y="98354"/>
                  <a:pt x="1671088" y="94472"/>
                  <a:pt x="1669256" y="92273"/>
                </a:cubicBezTo>
                <a:cubicBezTo>
                  <a:pt x="1667100" y="89686"/>
                  <a:pt x="1664494" y="87511"/>
                  <a:pt x="1662113" y="85130"/>
                </a:cubicBezTo>
                <a:cubicBezTo>
                  <a:pt x="1647934" y="89856"/>
                  <a:pt x="1660308" y="83615"/>
                  <a:pt x="1650206" y="101798"/>
                </a:cubicBezTo>
                <a:cubicBezTo>
                  <a:pt x="1648571" y="104742"/>
                  <a:pt x="1645444" y="106561"/>
                  <a:pt x="1643063" y="108942"/>
                </a:cubicBezTo>
                <a:cubicBezTo>
                  <a:pt x="1640682" y="108148"/>
                  <a:pt x="1638429" y="106561"/>
                  <a:pt x="1635919" y="106561"/>
                </a:cubicBezTo>
                <a:cubicBezTo>
                  <a:pt x="1628250" y="106561"/>
                  <a:pt x="1627670" y="110600"/>
                  <a:pt x="1624013" y="116086"/>
                </a:cubicBezTo>
                <a:cubicBezTo>
                  <a:pt x="1624013" y="116086"/>
                  <a:pt x="1615313" y="107803"/>
                  <a:pt x="1609725" y="106561"/>
                </a:cubicBezTo>
                <a:cubicBezTo>
                  <a:pt x="1607011" y="105958"/>
                  <a:pt x="1596095" y="117810"/>
                  <a:pt x="1595438" y="118467"/>
                </a:cubicBezTo>
                <a:cubicBezTo>
                  <a:pt x="1591951" y="118699"/>
                  <a:pt x="1561232" y="114790"/>
                  <a:pt x="1552575" y="125611"/>
                </a:cubicBezTo>
                <a:cubicBezTo>
                  <a:pt x="1551007" y="127571"/>
                  <a:pt x="1550988" y="130374"/>
                  <a:pt x="1550194" y="132755"/>
                </a:cubicBezTo>
                <a:cubicBezTo>
                  <a:pt x="1549113" y="133565"/>
                  <a:pt x="1536230" y="143502"/>
                  <a:pt x="1533525" y="144661"/>
                </a:cubicBezTo>
                <a:cubicBezTo>
                  <a:pt x="1511997" y="153888"/>
                  <a:pt x="1534792" y="139847"/>
                  <a:pt x="1516856" y="151805"/>
                </a:cubicBezTo>
                <a:cubicBezTo>
                  <a:pt x="1501778" y="155574"/>
                  <a:pt x="1510054" y="152371"/>
                  <a:pt x="1493044" y="163711"/>
                </a:cubicBezTo>
                <a:cubicBezTo>
                  <a:pt x="1480926" y="164384"/>
                  <a:pt x="1455366" y="158527"/>
                  <a:pt x="1443038" y="170855"/>
                </a:cubicBezTo>
                <a:cubicBezTo>
                  <a:pt x="1441014" y="172879"/>
                  <a:pt x="1439863" y="175617"/>
                  <a:pt x="1438275" y="177998"/>
                </a:cubicBezTo>
                <a:cubicBezTo>
                  <a:pt x="1435100" y="178792"/>
                  <a:pt x="1432023" y="180380"/>
                  <a:pt x="1428750" y="180380"/>
                </a:cubicBezTo>
                <a:cubicBezTo>
                  <a:pt x="1423137" y="180380"/>
                  <a:pt x="1417666" y="177440"/>
                  <a:pt x="1412081" y="177998"/>
                </a:cubicBezTo>
                <a:cubicBezTo>
                  <a:pt x="1409233" y="178283"/>
                  <a:pt x="1407319" y="181173"/>
                  <a:pt x="1404938" y="182761"/>
                </a:cubicBezTo>
                <a:cubicBezTo>
                  <a:pt x="1401763" y="183555"/>
                  <a:pt x="1398560" y="184243"/>
                  <a:pt x="1395413" y="185142"/>
                </a:cubicBezTo>
                <a:cubicBezTo>
                  <a:pt x="1392999" y="185832"/>
                  <a:pt x="1390750" y="187141"/>
                  <a:pt x="1388269" y="187523"/>
                </a:cubicBezTo>
                <a:cubicBezTo>
                  <a:pt x="1380384" y="188736"/>
                  <a:pt x="1372433" y="189905"/>
                  <a:pt x="1364456" y="189905"/>
                </a:cubicBezTo>
                <a:cubicBezTo>
                  <a:pt x="1354107" y="189905"/>
                  <a:pt x="1343819" y="188317"/>
                  <a:pt x="1333500" y="187523"/>
                </a:cubicBezTo>
                <a:lnTo>
                  <a:pt x="1326356" y="189905"/>
                </a:lnTo>
                <a:lnTo>
                  <a:pt x="1312069" y="194667"/>
                </a:lnTo>
                <a:cubicBezTo>
                  <a:pt x="1306639" y="196477"/>
                  <a:pt x="1302785" y="201412"/>
                  <a:pt x="1297781" y="204192"/>
                </a:cubicBezTo>
                <a:cubicBezTo>
                  <a:pt x="1292027" y="207388"/>
                  <a:pt x="1278108" y="208364"/>
                  <a:pt x="1273969" y="208955"/>
                </a:cubicBezTo>
                <a:cubicBezTo>
                  <a:pt x="1247739" y="206040"/>
                  <a:pt x="1259628" y="207754"/>
                  <a:pt x="1238250" y="204192"/>
                </a:cubicBezTo>
                <a:cubicBezTo>
                  <a:pt x="1233298" y="203367"/>
                  <a:pt x="1228771" y="200873"/>
                  <a:pt x="1223963" y="199430"/>
                </a:cubicBezTo>
                <a:cubicBezTo>
                  <a:pt x="1220828" y="198490"/>
                  <a:pt x="1217613" y="197842"/>
                  <a:pt x="1214438" y="197048"/>
                </a:cubicBezTo>
                <a:cubicBezTo>
                  <a:pt x="1212003" y="196439"/>
                  <a:pt x="1209675" y="195461"/>
                  <a:pt x="1207294" y="194667"/>
                </a:cubicBezTo>
                <a:lnTo>
                  <a:pt x="1185863" y="187523"/>
                </a:lnTo>
                <a:cubicBezTo>
                  <a:pt x="1185863" y="187523"/>
                  <a:pt x="1149455" y="181740"/>
                  <a:pt x="1131094" y="180380"/>
                </a:cubicBezTo>
                <a:cubicBezTo>
                  <a:pt x="1122161" y="179718"/>
                  <a:pt x="1119912" y="184418"/>
                  <a:pt x="1114425" y="189905"/>
                </a:cubicBezTo>
                <a:cubicBezTo>
                  <a:pt x="1106470" y="192556"/>
                  <a:pt x="1106726" y="192674"/>
                  <a:pt x="1097756" y="194667"/>
                </a:cubicBezTo>
                <a:cubicBezTo>
                  <a:pt x="1093805" y="195545"/>
                  <a:pt x="1089640" y="195627"/>
                  <a:pt x="1085850" y="197048"/>
                </a:cubicBezTo>
                <a:cubicBezTo>
                  <a:pt x="1083170" y="198053"/>
                  <a:pt x="1081087" y="200223"/>
                  <a:pt x="1078706" y="201811"/>
                </a:cubicBezTo>
                <a:cubicBezTo>
                  <a:pt x="1075654" y="202574"/>
                  <a:pt x="1065454" y="204865"/>
                  <a:pt x="1062038" y="206573"/>
                </a:cubicBezTo>
                <a:cubicBezTo>
                  <a:pt x="1043577" y="215804"/>
                  <a:pt x="1065703" y="207734"/>
                  <a:pt x="1047750" y="213717"/>
                </a:cubicBezTo>
                <a:cubicBezTo>
                  <a:pt x="1036638" y="214511"/>
                  <a:pt x="1025554" y="216098"/>
                  <a:pt x="1014413" y="216098"/>
                </a:cubicBezTo>
                <a:cubicBezTo>
                  <a:pt x="962514" y="216098"/>
                  <a:pt x="982454" y="204860"/>
                  <a:pt x="962025" y="218480"/>
                </a:cubicBezTo>
                <a:cubicBezTo>
                  <a:pt x="962025" y="218480"/>
                  <a:pt x="952581" y="221921"/>
                  <a:pt x="947738" y="223242"/>
                </a:cubicBezTo>
                <a:cubicBezTo>
                  <a:pt x="943833" y="224307"/>
                  <a:pt x="939800" y="224829"/>
                  <a:pt x="935831" y="225623"/>
                </a:cubicBezTo>
                <a:cubicBezTo>
                  <a:pt x="933370" y="226115"/>
                  <a:pt x="931069" y="227211"/>
                  <a:pt x="928688" y="228005"/>
                </a:cubicBezTo>
                <a:cubicBezTo>
                  <a:pt x="924319" y="229461"/>
                  <a:pt x="911374" y="232383"/>
                  <a:pt x="907256" y="237530"/>
                </a:cubicBezTo>
                <a:cubicBezTo>
                  <a:pt x="905688" y="239490"/>
                  <a:pt x="905864" y="242366"/>
                  <a:pt x="904875" y="244673"/>
                </a:cubicBezTo>
                <a:cubicBezTo>
                  <a:pt x="896045" y="265279"/>
                  <a:pt x="903319" y="244582"/>
                  <a:pt x="897731" y="261342"/>
                </a:cubicBezTo>
                <a:cubicBezTo>
                  <a:pt x="887576" y="274883"/>
                  <a:pt x="891843" y="267102"/>
                  <a:pt x="885825" y="285155"/>
                </a:cubicBezTo>
                <a:cubicBezTo>
                  <a:pt x="884238" y="287536"/>
                  <a:pt x="882343" y="289739"/>
                  <a:pt x="881063" y="292298"/>
                </a:cubicBezTo>
                <a:cubicBezTo>
                  <a:pt x="878188" y="298047"/>
                  <a:pt x="879603" y="302039"/>
                  <a:pt x="873919" y="306586"/>
                </a:cubicBezTo>
                <a:cubicBezTo>
                  <a:pt x="871959" y="308154"/>
                  <a:pt x="869156" y="308173"/>
                  <a:pt x="866775" y="308967"/>
                </a:cubicBezTo>
                <a:cubicBezTo>
                  <a:pt x="864394" y="307380"/>
                  <a:pt x="862191" y="305485"/>
                  <a:pt x="859631" y="304205"/>
                </a:cubicBezTo>
                <a:cubicBezTo>
                  <a:pt x="854745" y="301762"/>
                  <a:pt x="845118" y="300349"/>
                  <a:pt x="840581" y="299442"/>
                </a:cubicBezTo>
                <a:cubicBezTo>
                  <a:pt x="835875" y="301011"/>
                  <a:pt x="829651" y="302389"/>
                  <a:pt x="826294" y="306586"/>
                </a:cubicBezTo>
                <a:cubicBezTo>
                  <a:pt x="824726" y="308546"/>
                  <a:pt x="824707" y="311349"/>
                  <a:pt x="823913" y="313730"/>
                </a:cubicBezTo>
                <a:cubicBezTo>
                  <a:pt x="821532" y="316111"/>
                  <a:pt x="818925" y="318286"/>
                  <a:pt x="816769" y="320873"/>
                </a:cubicBezTo>
                <a:cubicBezTo>
                  <a:pt x="814937" y="323072"/>
                  <a:pt x="814566" y="326737"/>
                  <a:pt x="812006" y="328017"/>
                </a:cubicBezTo>
                <a:cubicBezTo>
                  <a:pt x="807688" y="330176"/>
                  <a:pt x="802481" y="329604"/>
                  <a:pt x="797719" y="330398"/>
                </a:cubicBezTo>
                <a:cubicBezTo>
                  <a:pt x="795338" y="329604"/>
                  <a:pt x="792820" y="329139"/>
                  <a:pt x="790575" y="328017"/>
                </a:cubicBezTo>
                <a:cubicBezTo>
                  <a:pt x="772100" y="318781"/>
                  <a:pt x="794252" y="326863"/>
                  <a:pt x="776288" y="320873"/>
                </a:cubicBezTo>
                <a:lnTo>
                  <a:pt x="769144" y="323255"/>
                </a:lnTo>
                <a:cubicBezTo>
                  <a:pt x="764382" y="324843"/>
                  <a:pt x="766420" y="332955"/>
                  <a:pt x="764381" y="337542"/>
                </a:cubicBezTo>
                <a:cubicBezTo>
                  <a:pt x="763219" y="340157"/>
                  <a:pt x="762104" y="343266"/>
                  <a:pt x="759619" y="344686"/>
                </a:cubicBezTo>
                <a:cubicBezTo>
                  <a:pt x="756105" y="346694"/>
                  <a:pt x="751682" y="346273"/>
                  <a:pt x="747713" y="347067"/>
                </a:cubicBezTo>
                <a:cubicBezTo>
                  <a:pt x="735844" y="348254"/>
                  <a:pt x="720808" y="347991"/>
                  <a:pt x="709613" y="354211"/>
                </a:cubicBezTo>
                <a:cubicBezTo>
                  <a:pt x="703688" y="357503"/>
                  <a:pt x="695386" y="371979"/>
                  <a:pt x="692944" y="375642"/>
                </a:cubicBezTo>
                <a:lnTo>
                  <a:pt x="685800" y="380405"/>
                </a:lnTo>
                <a:lnTo>
                  <a:pt x="671513" y="389930"/>
                </a:lnTo>
                <a:cubicBezTo>
                  <a:pt x="651694" y="394884"/>
                  <a:pt x="671285" y="388853"/>
                  <a:pt x="654844" y="397073"/>
                </a:cubicBezTo>
                <a:cubicBezTo>
                  <a:pt x="648553" y="400219"/>
                  <a:pt x="642597" y="399795"/>
                  <a:pt x="635794" y="401836"/>
                </a:cubicBezTo>
                <a:cubicBezTo>
                  <a:pt x="620985" y="406278"/>
                  <a:pt x="627609" y="405153"/>
                  <a:pt x="616744" y="411361"/>
                </a:cubicBezTo>
                <a:cubicBezTo>
                  <a:pt x="598437" y="421822"/>
                  <a:pt x="615909" y="409606"/>
                  <a:pt x="597694" y="423267"/>
                </a:cubicBezTo>
                <a:cubicBezTo>
                  <a:pt x="593115" y="426701"/>
                  <a:pt x="591683" y="433037"/>
                  <a:pt x="588169" y="437555"/>
                </a:cubicBezTo>
                <a:cubicBezTo>
                  <a:pt x="566787" y="465046"/>
                  <a:pt x="593273" y="426323"/>
                  <a:pt x="576263" y="451842"/>
                </a:cubicBezTo>
                <a:cubicBezTo>
                  <a:pt x="573088" y="452636"/>
                  <a:pt x="569985" y="454629"/>
                  <a:pt x="566738" y="454223"/>
                </a:cubicBezTo>
                <a:cubicBezTo>
                  <a:pt x="563216" y="453783"/>
                  <a:pt x="560638" y="450395"/>
                  <a:pt x="557213" y="449461"/>
                </a:cubicBezTo>
                <a:cubicBezTo>
                  <a:pt x="551798" y="447984"/>
                  <a:pt x="546100" y="447874"/>
                  <a:pt x="540544" y="447080"/>
                </a:cubicBezTo>
                <a:cubicBezTo>
                  <a:pt x="534501" y="459166"/>
                  <a:pt x="537751" y="453650"/>
                  <a:pt x="531019" y="463748"/>
                </a:cubicBezTo>
                <a:cubicBezTo>
                  <a:pt x="527844" y="468511"/>
                  <a:pt x="525008" y="473518"/>
                  <a:pt x="521494" y="478036"/>
                </a:cubicBezTo>
                <a:cubicBezTo>
                  <a:pt x="519426" y="480694"/>
                  <a:pt x="516731" y="482799"/>
                  <a:pt x="514350" y="485180"/>
                </a:cubicBezTo>
                <a:cubicBezTo>
                  <a:pt x="494506" y="485974"/>
                  <a:pt x="474464" y="484651"/>
                  <a:pt x="454819" y="487561"/>
                </a:cubicBezTo>
                <a:cubicBezTo>
                  <a:pt x="451988" y="487980"/>
                  <a:pt x="452671" y="493543"/>
                  <a:pt x="450056" y="494705"/>
                </a:cubicBezTo>
                <a:cubicBezTo>
                  <a:pt x="444927" y="496984"/>
                  <a:pt x="438944" y="496292"/>
                  <a:pt x="433388" y="497086"/>
                </a:cubicBezTo>
                <a:cubicBezTo>
                  <a:pt x="406084" y="491626"/>
                  <a:pt x="439919" y="498091"/>
                  <a:pt x="402431" y="492323"/>
                </a:cubicBezTo>
                <a:cubicBezTo>
                  <a:pt x="398431" y="491708"/>
                  <a:pt x="394525" y="490557"/>
                  <a:pt x="390525" y="489942"/>
                </a:cubicBezTo>
                <a:cubicBezTo>
                  <a:pt x="384200" y="488969"/>
                  <a:pt x="377825" y="488355"/>
                  <a:pt x="371475" y="487561"/>
                </a:cubicBezTo>
                <a:cubicBezTo>
                  <a:pt x="369094" y="488355"/>
                  <a:pt x="366291" y="488374"/>
                  <a:pt x="364331" y="489942"/>
                </a:cubicBezTo>
                <a:cubicBezTo>
                  <a:pt x="359193" y="494053"/>
                  <a:pt x="358618" y="500892"/>
                  <a:pt x="357188" y="506611"/>
                </a:cubicBezTo>
                <a:cubicBezTo>
                  <a:pt x="357188" y="506611"/>
                  <a:pt x="347743" y="510052"/>
                  <a:pt x="342900" y="511373"/>
                </a:cubicBezTo>
                <a:cubicBezTo>
                  <a:pt x="338995" y="512438"/>
                  <a:pt x="334986" y="513090"/>
                  <a:pt x="330994" y="513755"/>
                </a:cubicBezTo>
                <a:cubicBezTo>
                  <a:pt x="325458" y="514678"/>
                  <a:pt x="319829" y="515035"/>
                  <a:pt x="314325" y="516136"/>
                </a:cubicBezTo>
                <a:cubicBezTo>
                  <a:pt x="311864" y="516628"/>
                  <a:pt x="309616" y="517908"/>
                  <a:pt x="307181" y="518517"/>
                </a:cubicBezTo>
                <a:cubicBezTo>
                  <a:pt x="303255" y="519499"/>
                  <a:pt x="299244" y="520104"/>
                  <a:pt x="295275" y="520898"/>
                </a:cubicBezTo>
                <a:cubicBezTo>
                  <a:pt x="292894" y="518517"/>
                  <a:pt x="289999" y="516557"/>
                  <a:pt x="288131" y="513755"/>
                </a:cubicBezTo>
                <a:cubicBezTo>
                  <a:pt x="285821" y="510291"/>
                  <a:pt x="287266" y="501343"/>
                  <a:pt x="278606" y="504230"/>
                </a:cubicBezTo>
                <a:cubicBezTo>
                  <a:pt x="275412" y="505295"/>
                  <a:pt x="273844" y="508992"/>
                  <a:pt x="271463" y="511373"/>
                </a:cubicBezTo>
                <a:cubicBezTo>
                  <a:pt x="260975" y="512872"/>
                  <a:pt x="254868" y="511299"/>
                  <a:pt x="247650" y="518517"/>
                </a:cubicBezTo>
                <a:cubicBezTo>
                  <a:pt x="245626" y="520541"/>
                  <a:pt x="244475" y="523280"/>
                  <a:pt x="242888" y="525661"/>
                </a:cubicBezTo>
                <a:cubicBezTo>
                  <a:pt x="226430" y="531146"/>
                  <a:pt x="238179" y="527433"/>
                  <a:pt x="207169" y="535186"/>
                </a:cubicBezTo>
                <a:cubicBezTo>
                  <a:pt x="192091" y="531417"/>
                  <a:pt x="199459" y="535528"/>
                  <a:pt x="188119" y="518517"/>
                </a:cubicBezTo>
                <a:lnTo>
                  <a:pt x="140494" y="516136"/>
                </a:lnTo>
                <a:cubicBezTo>
                  <a:pt x="134777" y="515850"/>
                  <a:pt x="131417" y="508980"/>
                  <a:pt x="126206" y="506611"/>
                </a:cubicBezTo>
                <a:cubicBezTo>
                  <a:pt x="122522" y="504936"/>
                  <a:pt x="118269" y="505024"/>
                  <a:pt x="114300" y="504230"/>
                </a:cubicBezTo>
                <a:cubicBezTo>
                  <a:pt x="111919" y="505024"/>
                  <a:pt x="109245" y="505219"/>
                  <a:pt x="107156" y="506611"/>
                </a:cubicBezTo>
                <a:cubicBezTo>
                  <a:pt x="104354" y="508479"/>
                  <a:pt x="102600" y="511599"/>
                  <a:pt x="100013" y="513755"/>
                </a:cubicBezTo>
                <a:cubicBezTo>
                  <a:pt x="97814" y="515587"/>
                  <a:pt x="95250" y="516930"/>
                  <a:pt x="92869" y="518517"/>
                </a:cubicBezTo>
                <a:cubicBezTo>
                  <a:pt x="90488" y="517723"/>
                  <a:pt x="88235" y="516136"/>
                  <a:pt x="85725" y="516136"/>
                </a:cubicBezTo>
                <a:cubicBezTo>
                  <a:pt x="78056" y="516136"/>
                  <a:pt x="77476" y="520175"/>
                  <a:pt x="73819" y="525661"/>
                </a:cubicBezTo>
                <a:cubicBezTo>
                  <a:pt x="66675" y="526455"/>
                  <a:pt x="59361" y="526299"/>
                  <a:pt x="52388" y="528042"/>
                </a:cubicBezTo>
                <a:cubicBezTo>
                  <a:pt x="49611" y="528736"/>
                  <a:pt x="47268" y="530781"/>
                  <a:pt x="45244" y="532805"/>
                </a:cubicBezTo>
                <a:cubicBezTo>
                  <a:pt x="43220" y="534829"/>
                  <a:pt x="43275" y="539327"/>
                  <a:pt x="40481" y="539948"/>
                </a:cubicBezTo>
                <a:cubicBezTo>
                  <a:pt x="35002" y="541165"/>
                  <a:pt x="28572" y="534592"/>
                  <a:pt x="23813" y="537567"/>
                </a:cubicBezTo>
                <a:cubicBezTo>
                  <a:pt x="19719" y="540126"/>
                  <a:pt x="22225" y="547092"/>
                  <a:pt x="21431" y="551855"/>
                </a:cubicBezTo>
                <a:lnTo>
                  <a:pt x="14288" y="558998"/>
                </a:lnTo>
                <a:cubicBezTo>
                  <a:pt x="12264" y="561022"/>
                  <a:pt x="9525" y="562173"/>
                  <a:pt x="7144" y="563761"/>
                </a:cubicBezTo>
                <a:lnTo>
                  <a:pt x="0" y="568524"/>
                </a:lnTo>
                <a:lnTo>
                  <a:pt x="0" y="497087"/>
                </a:lnTo>
                <a:lnTo>
                  <a:pt x="7144" y="492324"/>
                </a:lnTo>
                <a:cubicBezTo>
                  <a:pt x="9525" y="490736"/>
                  <a:pt x="12264" y="489585"/>
                  <a:pt x="14288" y="487561"/>
                </a:cubicBezTo>
                <a:lnTo>
                  <a:pt x="21431" y="480418"/>
                </a:lnTo>
                <a:cubicBezTo>
                  <a:pt x="22225" y="475655"/>
                  <a:pt x="19719" y="468689"/>
                  <a:pt x="23813" y="466130"/>
                </a:cubicBezTo>
                <a:cubicBezTo>
                  <a:pt x="28572" y="463155"/>
                  <a:pt x="35002" y="469728"/>
                  <a:pt x="40481" y="468511"/>
                </a:cubicBezTo>
                <a:cubicBezTo>
                  <a:pt x="43275" y="467890"/>
                  <a:pt x="43220" y="463392"/>
                  <a:pt x="45244" y="461368"/>
                </a:cubicBezTo>
                <a:cubicBezTo>
                  <a:pt x="47268" y="459344"/>
                  <a:pt x="49611" y="457299"/>
                  <a:pt x="52388" y="456605"/>
                </a:cubicBezTo>
                <a:cubicBezTo>
                  <a:pt x="59361" y="454862"/>
                  <a:pt x="66675" y="455018"/>
                  <a:pt x="73819" y="454224"/>
                </a:cubicBezTo>
                <a:cubicBezTo>
                  <a:pt x="77476" y="448738"/>
                  <a:pt x="78056" y="444699"/>
                  <a:pt x="85725" y="444699"/>
                </a:cubicBezTo>
                <a:cubicBezTo>
                  <a:pt x="88235" y="444699"/>
                  <a:pt x="90488" y="446286"/>
                  <a:pt x="92869" y="447080"/>
                </a:cubicBezTo>
                <a:cubicBezTo>
                  <a:pt x="95250" y="445493"/>
                  <a:pt x="97814" y="444150"/>
                  <a:pt x="100013" y="442318"/>
                </a:cubicBezTo>
                <a:cubicBezTo>
                  <a:pt x="102600" y="440162"/>
                  <a:pt x="104354" y="437042"/>
                  <a:pt x="107156" y="435174"/>
                </a:cubicBezTo>
                <a:cubicBezTo>
                  <a:pt x="109245" y="433782"/>
                  <a:pt x="111919" y="433587"/>
                  <a:pt x="114300" y="432793"/>
                </a:cubicBezTo>
                <a:cubicBezTo>
                  <a:pt x="118269" y="433587"/>
                  <a:pt x="122522" y="433499"/>
                  <a:pt x="126206" y="435174"/>
                </a:cubicBezTo>
                <a:cubicBezTo>
                  <a:pt x="131417" y="437543"/>
                  <a:pt x="134777" y="444413"/>
                  <a:pt x="140494" y="444699"/>
                </a:cubicBezTo>
                <a:lnTo>
                  <a:pt x="188119" y="447080"/>
                </a:lnTo>
                <a:cubicBezTo>
                  <a:pt x="199459" y="464091"/>
                  <a:pt x="192091" y="459980"/>
                  <a:pt x="207169" y="463749"/>
                </a:cubicBezTo>
                <a:cubicBezTo>
                  <a:pt x="238179" y="455996"/>
                  <a:pt x="226430" y="459709"/>
                  <a:pt x="242888" y="454224"/>
                </a:cubicBezTo>
                <a:cubicBezTo>
                  <a:pt x="244475" y="451843"/>
                  <a:pt x="245626" y="449104"/>
                  <a:pt x="247650" y="447080"/>
                </a:cubicBezTo>
                <a:cubicBezTo>
                  <a:pt x="254868" y="439862"/>
                  <a:pt x="260975" y="441435"/>
                  <a:pt x="271463" y="439936"/>
                </a:cubicBezTo>
                <a:cubicBezTo>
                  <a:pt x="273844" y="437555"/>
                  <a:pt x="275412" y="433858"/>
                  <a:pt x="278606" y="432793"/>
                </a:cubicBezTo>
                <a:cubicBezTo>
                  <a:pt x="287266" y="429906"/>
                  <a:pt x="285821" y="438854"/>
                  <a:pt x="288131" y="442318"/>
                </a:cubicBezTo>
                <a:cubicBezTo>
                  <a:pt x="289999" y="445120"/>
                  <a:pt x="292894" y="447080"/>
                  <a:pt x="295275" y="449461"/>
                </a:cubicBezTo>
                <a:cubicBezTo>
                  <a:pt x="299244" y="448667"/>
                  <a:pt x="303255" y="448062"/>
                  <a:pt x="307181" y="447080"/>
                </a:cubicBezTo>
                <a:cubicBezTo>
                  <a:pt x="309616" y="446471"/>
                  <a:pt x="311864" y="445191"/>
                  <a:pt x="314325" y="444699"/>
                </a:cubicBezTo>
                <a:cubicBezTo>
                  <a:pt x="319829" y="443598"/>
                  <a:pt x="325458" y="443241"/>
                  <a:pt x="330994" y="442318"/>
                </a:cubicBezTo>
                <a:cubicBezTo>
                  <a:pt x="334986" y="441653"/>
                  <a:pt x="338995" y="441001"/>
                  <a:pt x="342900" y="439936"/>
                </a:cubicBezTo>
                <a:cubicBezTo>
                  <a:pt x="347743" y="438615"/>
                  <a:pt x="357188" y="435174"/>
                  <a:pt x="357188" y="435174"/>
                </a:cubicBezTo>
                <a:cubicBezTo>
                  <a:pt x="358618" y="429455"/>
                  <a:pt x="359193" y="422616"/>
                  <a:pt x="364331" y="418505"/>
                </a:cubicBezTo>
                <a:cubicBezTo>
                  <a:pt x="366291" y="416937"/>
                  <a:pt x="369094" y="416918"/>
                  <a:pt x="371475" y="416124"/>
                </a:cubicBezTo>
                <a:cubicBezTo>
                  <a:pt x="377825" y="416918"/>
                  <a:pt x="384200" y="417532"/>
                  <a:pt x="390525" y="418505"/>
                </a:cubicBezTo>
                <a:cubicBezTo>
                  <a:pt x="394525" y="419120"/>
                  <a:pt x="398431" y="420271"/>
                  <a:pt x="402431" y="420886"/>
                </a:cubicBezTo>
                <a:cubicBezTo>
                  <a:pt x="439919" y="426654"/>
                  <a:pt x="406084" y="420189"/>
                  <a:pt x="433388" y="425649"/>
                </a:cubicBezTo>
                <a:cubicBezTo>
                  <a:pt x="438944" y="424855"/>
                  <a:pt x="444927" y="425547"/>
                  <a:pt x="450056" y="423268"/>
                </a:cubicBezTo>
                <a:cubicBezTo>
                  <a:pt x="452671" y="422106"/>
                  <a:pt x="451988" y="416543"/>
                  <a:pt x="454819" y="416124"/>
                </a:cubicBezTo>
                <a:cubicBezTo>
                  <a:pt x="474464" y="413214"/>
                  <a:pt x="494506" y="414537"/>
                  <a:pt x="514350" y="413743"/>
                </a:cubicBezTo>
                <a:cubicBezTo>
                  <a:pt x="516731" y="411362"/>
                  <a:pt x="519426" y="409257"/>
                  <a:pt x="521494" y="406599"/>
                </a:cubicBezTo>
                <a:cubicBezTo>
                  <a:pt x="525008" y="402081"/>
                  <a:pt x="527844" y="397074"/>
                  <a:pt x="531019" y="392311"/>
                </a:cubicBezTo>
                <a:cubicBezTo>
                  <a:pt x="537751" y="382213"/>
                  <a:pt x="534501" y="387729"/>
                  <a:pt x="540544" y="375643"/>
                </a:cubicBezTo>
                <a:cubicBezTo>
                  <a:pt x="546100" y="376437"/>
                  <a:pt x="551798" y="376547"/>
                  <a:pt x="557213" y="378024"/>
                </a:cubicBezTo>
                <a:cubicBezTo>
                  <a:pt x="560638" y="378958"/>
                  <a:pt x="563216" y="382346"/>
                  <a:pt x="566738" y="382786"/>
                </a:cubicBezTo>
                <a:cubicBezTo>
                  <a:pt x="569985" y="383192"/>
                  <a:pt x="573088" y="381199"/>
                  <a:pt x="576263" y="380405"/>
                </a:cubicBezTo>
                <a:cubicBezTo>
                  <a:pt x="593273" y="354886"/>
                  <a:pt x="566787" y="393609"/>
                  <a:pt x="588169" y="366118"/>
                </a:cubicBezTo>
                <a:cubicBezTo>
                  <a:pt x="591683" y="361600"/>
                  <a:pt x="593115" y="355264"/>
                  <a:pt x="597694" y="351830"/>
                </a:cubicBezTo>
                <a:cubicBezTo>
                  <a:pt x="615909" y="338169"/>
                  <a:pt x="598437" y="350385"/>
                  <a:pt x="616744" y="339924"/>
                </a:cubicBezTo>
                <a:cubicBezTo>
                  <a:pt x="627609" y="333716"/>
                  <a:pt x="620985" y="334841"/>
                  <a:pt x="635794" y="330399"/>
                </a:cubicBezTo>
                <a:cubicBezTo>
                  <a:pt x="642597" y="328358"/>
                  <a:pt x="648553" y="328782"/>
                  <a:pt x="654844" y="325636"/>
                </a:cubicBezTo>
                <a:cubicBezTo>
                  <a:pt x="671285" y="317416"/>
                  <a:pt x="651694" y="323447"/>
                  <a:pt x="671513" y="318493"/>
                </a:cubicBezTo>
                <a:lnTo>
                  <a:pt x="685800" y="308968"/>
                </a:lnTo>
                <a:lnTo>
                  <a:pt x="692944" y="304205"/>
                </a:lnTo>
                <a:cubicBezTo>
                  <a:pt x="695386" y="300542"/>
                  <a:pt x="703688" y="286066"/>
                  <a:pt x="709613" y="282774"/>
                </a:cubicBezTo>
                <a:cubicBezTo>
                  <a:pt x="720808" y="276554"/>
                  <a:pt x="735844" y="276817"/>
                  <a:pt x="747713" y="275630"/>
                </a:cubicBezTo>
                <a:cubicBezTo>
                  <a:pt x="751682" y="274836"/>
                  <a:pt x="756105" y="275257"/>
                  <a:pt x="759619" y="273249"/>
                </a:cubicBezTo>
                <a:cubicBezTo>
                  <a:pt x="762104" y="271829"/>
                  <a:pt x="763219" y="268720"/>
                  <a:pt x="764381" y="266105"/>
                </a:cubicBezTo>
                <a:cubicBezTo>
                  <a:pt x="766420" y="261518"/>
                  <a:pt x="764382" y="253406"/>
                  <a:pt x="769144" y="251818"/>
                </a:cubicBezTo>
                <a:lnTo>
                  <a:pt x="776288" y="249436"/>
                </a:lnTo>
                <a:cubicBezTo>
                  <a:pt x="794252" y="255426"/>
                  <a:pt x="772100" y="247344"/>
                  <a:pt x="790575" y="256580"/>
                </a:cubicBezTo>
                <a:cubicBezTo>
                  <a:pt x="792820" y="257702"/>
                  <a:pt x="795338" y="258167"/>
                  <a:pt x="797719" y="258961"/>
                </a:cubicBezTo>
                <a:cubicBezTo>
                  <a:pt x="802481" y="258167"/>
                  <a:pt x="807688" y="258739"/>
                  <a:pt x="812006" y="256580"/>
                </a:cubicBezTo>
                <a:cubicBezTo>
                  <a:pt x="814566" y="255300"/>
                  <a:pt x="814937" y="251635"/>
                  <a:pt x="816769" y="249436"/>
                </a:cubicBezTo>
                <a:cubicBezTo>
                  <a:pt x="818925" y="246849"/>
                  <a:pt x="821532" y="244674"/>
                  <a:pt x="823913" y="242293"/>
                </a:cubicBezTo>
                <a:cubicBezTo>
                  <a:pt x="824707" y="239912"/>
                  <a:pt x="824726" y="237109"/>
                  <a:pt x="826294" y="235149"/>
                </a:cubicBezTo>
                <a:cubicBezTo>
                  <a:pt x="829651" y="230952"/>
                  <a:pt x="835875" y="229574"/>
                  <a:pt x="840581" y="228005"/>
                </a:cubicBezTo>
                <a:cubicBezTo>
                  <a:pt x="845118" y="228912"/>
                  <a:pt x="854745" y="230325"/>
                  <a:pt x="859631" y="232768"/>
                </a:cubicBezTo>
                <a:cubicBezTo>
                  <a:pt x="862191" y="234048"/>
                  <a:pt x="864394" y="235943"/>
                  <a:pt x="866775" y="237530"/>
                </a:cubicBezTo>
                <a:cubicBezTo>
                  <a:pt x="869156" y="236736"/>
                  <a:pt x="871959" y="236717"/>
                  <a:pt x="873919" y="235149"/>
                </a:cubicBezTo>
                <a:cubicBezTo>
                  <a:pt x="879603" y="230602"/>
                  <a:pt x="878188" y="226610"/>
                  <a:pt x="881063" y="220861"/>
                </a:cubicBezTo>
                <a:cubicBezTo>
                  <a:pt x="882343" y="218302"/>
                  <a:pt x="884238" y="216099"/>
                  <a:pt x="885825" y="213718"/>
                </a:cubicBezTo>
                <a:cubicBezTo>
                  <a:pt x="891843" y="195665"/>
                  <a:pt x="887576" y="203446"/>
                  <a:pt x="897731" y="189905"/>
                </a:cubicBezTo>
                <a:cubicBezTo>
                  <a:pt x="903319" y="173145"/>
                  <a:pt x="896045" y="193842"/>
                  <a:pt x="904875" y="173236"/>
                </a:cubicBezTo>
                <a:cubicBezTo>
                  <a:pt x="905864" y="170929"/>
                  <a:pt x="905688" y="168053"/>
                  <a:pt x="907256" y="166093"/>
                </a:cubicBezTo>
                <a:cubicBezTo>
                  <a:pt x="911374" y="160946"/>
                  <a:pt x="924319" y="158024"/>
                  <a:pt x="928688" y="156568"/>
                </a:cubicBezTo>
                <a:cubicBezTo>
                  <a:pt x="931069" y="155774"/>
                  <a:pt x="933370" y="154678"/>
                  <a:pt x="935831" y="154186"/>
                </a:cubicBezTo>
                <a:cubicBezTo>
                  <a:pt x="939800" y="153392"/>
                  <a:pt x="943833" y="152870"/>
                  <a:pt x="947738" y="151805"/>
                </a:cubicBezTo>
                <a:cubicBezTo>
                  <a:pt x="952581" y="150484"/>
                  <a:pt x="962025" y="147043"/>
                  <a:pt x="962025" y="147043"/>
                </a:cubicBezTo>
                <a:cubicBezTo>
                  <a:pt x="982454" y="133423"/>
                  <a:pt x="962514" y="144661"/>
                  <a:pt x="1014413" y="144661"/>
                </a:cubicBezTo>
                <a:cubicBezTo>
                  <a:pt x="1025554" y="144661"/>
                  <a:pt x="1036638" y="143074"/>
                  <a:pt x="1047750" y="142280"/>
                </a:cubicBezTo>
                <a:cubicBezTo>
                  <a:pt x="1065703" y="136297"/>
                  <a:pt x="1043577" y="144367"/>
                  <a:pt x="1062038" y="135136"/>
                </a:cubicBezTo>
                <a:cubicBezTo>
                  <a:pt x="1065454" y="133428"/>
                  <a:pt x="1075654" y="131137"/>
                  <a:pt x="1078706" y="130374"/>
                </a:cubicBezTo>
                <a:cubicBezTo>
                  <a:pt x="1081087" y="128786"/>
                  <a:pt x="1083170" y="126616"/>
                  <a:pt x="1085850" y="125611"/>
                </a:cubicBezTo>
                <a:cubicBezTo>
                  <a:pt x="1089640" y="124190"/>
                  <a:pt x="1093805" y="124108"/>
                  <a:pt x="1097756" y="123230"/>
                </a:cubicBezTo>
                <a:cubicBezTo>
                  <a:pt x="1106726" y="121237"/>
                  <a:pt x="1106470" y="121119"/>
                  <a:pt x="1114425" y="118468"/>
                </a:cubicBezTo>
                <a:cubicBezTo>
                  <a:pt x="1119912" y="112981"/>
                  <a:pt x="1122161" y="108281"/>
                  <a:pt x="1131094" y="108943"/>
                </a:cubicBezTo>
                <a:cubicBezTo>
                  <a:pt x="1149455" y="110303"/>
                  <a:pt x="1185863" y="116086"/>
                  <a:pt x="1185863" y="116086"/>
                </a:cubicBezTo>
                <a:lnTo>
                  <a:pt x="1207294" y="123230"/>
                </a:lnTo>
                <a:cubicBezTo>
                  <a:pt x="1209675" y="124024"/>
                  <a:pt x="1212003" y="125002"/>
                  <a:pt x="1214438" y="125611"/>
                </a:cubicBezTo>
                <a:cubicBezTo>
                  <a:pt x="1217613" y="126405"/>
                  <a:pt x="1220828" y="127053"/>
                  <a:pt x="1223963" y="127993"/>
                </a:cubicBezTo>
                <a:cubicBezTo>
                  <a:pt x="1228771" y="129436"/>
                  <a:pt x="1233298" y="131930"/>
                  <a:pt x="1238250" y="132755"/>
                </a:cubicBezTo>
                <a:cubicBezTo>
                  <a:pt x="1259628" y="136317"/>
                  <a:pt x="1247739" y="134603"/>
                  <a:pt x="1273969" y="137518"/>
                </a:cubicBezTo>
                <a:cubicBezTo>
                  <a:pt x="1278108" y="136927"/>
                  <a:pt x="1292027" y="135951"/>
                  <a:pt x="1297781" y="132755"/>
                </a:cubicBezTo>
                <a:cubicBezTo>
                  <a:pt x="1302785" y="129975"/>
                  <a:pt x="1306639" y="125040"/>
                  <a:pt x="1312069" y="123230"/>
                </a:cubicBezTo>
                <a:lnTo>
                  <a:pt x="1326356" y="118468"/>
                </a:lnTo>
                <a:lnTo>
                  <a:pt x="1333500" y="116086"/>
                </a:lnTo>
                <a:cubicBezTo>
                  <a:pt x="1343819" y="116880"/>
                  <a:pt x="1354107" y="118468"/>
                  <a:pt x="1364456" y="118468"/>
                </a:cubicBezTo>
                <a:cubicBezTo>
                  <a:pt x="1372433" y="118468"/>
                  <a:pt x="1380384" y="117299"/>
                  <a:pt x="1388269" y="116086"/>
                </a:cubicBezTo>
                <a:cubicBezTo>
                  <a:pt x="1390750" y="115704"/>
                  <a:pt x="1392999" y="114395"/>
                  <a:pt x="1395413" y="113705"/>
                </a:cubicBezTo>
                <a:cubicBezTo>
                  <a:pt x="1398560" y="112806"/>
                  <a:pt x="1401763" y="112118"/>
                  <a:pt x="1404938" y="111324"/>
                </a:cubicBezTo>
                <a:cubicBezTo>
                  <a:pt x="1407319" y="109736"/>
                  <a:pt x="1409233" y="106846"/>
                  <a:pt x="1412081" y="106561"/>
                </a:cubicBezTo>
                <a:cubicBezTo>
                  <a:pt x="1417666" y="106003"/>
                  <a:pt x="1423137" y="108943"/>
                  <a:pt x="1428750" y="108943"/>
                </a:cubicBezTo>
                <a:cubicBezTo>
                  <a:pt x="1432023" y="108943"/>
                  <a:pt x="1435100" y="107355"/>
                  <a:pt x="1438275" y="106561"/>
                </a:cubicBezTo>
                <a:cubicBezTo>
                  <a:pt x="1439863" y="104180"/>
                  <a:pt x="1441014" y="101442"/>
                  <a:pt x="1443038" y="99418"/>
                </a:cubicBezTo>
                <a:cubicBezTo>
                  <a:pt x="1455366" y="87090"/>
                  <a:pt x="1480926" y="92947"/>
                  <a:pt x="1493044" y="92274"/>
                </a:cubicBezTo>
                <a:cubicBezTo>
                  <a:pt x="1510054" y="80934"/>
                  <a:pt x="1501778" y="84137"/>
                  <a:pt x="1516856" y="80368"/>
                </a:cubicBezTo>
                <a:cubicBezTo>
                  <a:pt x="1534792" y="68410"/>
                  <a:pt x="1511997" y="82451"/>
                  <a:pt x="1533525" y="73224"/>
                </a:cubicBezTo>
                <a:cubicBezTo>
                  <a:pt x="1536230" y="72065"/>
                  <a:pt x="1549113" y="62128"/>
                  <a:pt x="1550194" y="61318"/>
                </a:cubicBezTo>
                <a:cubicBezTo>
                  <a:pt x="1550988" y="58937"/>
                  <a:pt x="1551007" y="56134"/>
                  <a:pt x="1552575" y="54174"/>
                </a:cubicBezTo>
                <a:cubicBezTo>
                  <a:pt x="1561232" y="43353"/>
                  <a:pt x="1591951" y="47262"/>
                  <a:pt x="1595438" y="47030"/>
                </a:cubicBezTo>
                <a:cubicBezTo>
                  <a:pt x="1596095" y="46373"/>
                  <a:pt x="1607011" y="34521"/>
                  <a:pt x="1609725" y="35124"/>
                </a:cubicBezTo>
                <a:cubicBezTo>
                  <a:pt x="1615313" y="36366"/>
                  <a:pt x="1624013" y="44649"/>
                  <a:pt x="1624013" y="44649"/>
                </a:cubicBezTo>
                <a:cubicBezTo>
                  <a:pt x="1627670" y="39163"/>
                  <a:pt x="1628250" y="35124"/>
                  <a:pt x="1635919" y="35124"/>
                </a:cubicBezTo>
                <a:cubicBezTo>
                  <a:pt x="1638429" y="35124"/>
                  <a:pt x="1640682" y="36711"/>
                  <a:pt x="1643063" y="37505"/>
                </a:cubicBezTo>
                <a:cubicBezTo>
                  <a:pt x="1645444" y="35124"/>
                  <a:pt x="1648571" y="33305"/>
                  <a:pt x="1650206" y="30361"/>
                </a:cubicBezTo>
                <a:cubicBezTo>
                  <a:pt x="1660308" y="12178"/>
                  <a:pt x="1647934" y="18419"/>
                  <a:pt x="1662113" y="13693"/>
                </a:cubicBezTo>
                <a:cubicBezTo>
                  <a:pt x="1664494" y="16074"/>
                  <a:pt x="1667100" y="18249"/>
                  <a:pt x="1669256" y="20836"/>
                </a:cubicBezTo>
                <a:cubicBezTo>
                  <a:pt x="1671088" y="23035"/>
                  <a:pt x="1671362" y="26917"/>
                  <a:pt x="1674019" y="27980"/>
                </a:cubicBezTo>
                <a:cubicBezTo>
                  <a:pt x="1676350" y="28912"/>
                  <a:pt x="1678782" y="26393"/>
                  <a:pt x="1681163" y="25599"/>
                </a:cubicBezTo>
                <a:cubicBezTo>
                  <a:pt x="1683544" y="23218"/>
                  <a:pt x="1686239" y="21113"/>
                  <a:pt x="1688306" y="18455"/>
                </a:cubicBezTo>
                <a:cubicBezTo>
                  <a:pt x="1691820" y="13937"/>
                  <a:pt x="1692401" y="5978"/>
                  <a:pt x="1697831" y="4168"/>
                </a:cubicBezTo>
                <a:lnTo>
                  <a:pt x="1704975" y="1786"/>
                </a:lnTo>
                <a:cubicBezTo>
                  <a:pt x="1707356" y="3374"/>
                  <a:pt x="1710095" y="4525"/>
                  <a:pt x="1712119" y="6549"/>
                </a:cubicBezTo>
                <a:cubicBezTo>
                  <a:pt x="1714925" y="9355"/>
                  <a:pt x="1715547" y="14680"/>
                  <a:pt x="1719263" y="16074"/>
                </a:cubicBezTo>
                <a:cubicBezTo>
                  <a:pt x="1720818" y="16657"/>
                  <a:pt x="1735276" y="12829"/>
                  <a:pt x="1738313" y="11311"/>
                </a:cubicBezTo>
                <a:cubicBezTo>
                  <a:pt x="1740872" y="10031"/>
                  <a:pt x="1742741" y="7454"/>
                  <a:pt x="1745456" y="6549"/>
                </a:cubicBezTo>
                <a:close/>
              </a:path>
            </a:pathLst>
          </a:custGeom>
          <a:solidFill>
            <a:schemeClr val="bg1"/>
          </a:solidFill>
          <a:ln>
            <a:noFill/>
          </a:ln>
          <a:effectLst>
            <a:outerShdw blurRad="50800" dist="25400" dir="16200000"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椭圆 33"/>
          <p:cNvSpPr/>
          <p:nvPr/>
        </p:nvSpPr>
        <p:spPr>
          <a:xfrm>
            <a:off x="2630409" y="2196362"/>
            <a:ext cx="101600" cy="100012"/>
          </a:xfrm>
          <a:prstGeom prst="ellipse">
            <a:avLst/>
          </a:prstGeom>
          <a:solidFill>
            <a:schemeClr val="bg1"/>
          </a:solidFill>
          <a:ln w="25400" cap="flat" cmpd="sng" algn="ctr">
            <a:solidFill>
              <a:schemeClr val="bg1">
                <a:lumMod val="50000"/>
              </a:schemeClr>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35" name="椭圆 34"/>
          <p:cNvSpPr/>
          <p:nvPr/>
        </p:nvSpPr>
        <p:spPr>
          <a:xfrm>
            <a:off x="4009946" y="2196362"/>
            <a:ext cx="101600" cy="100012"/>
          </a:xfrm>
          <a:prstGeom prst="ellipse">
            <a:avLst/>
          </a:prstGeom>
          <a:solidFill>
            <a:schemeClr val="bg1"/>
          </a:solidFill>
          <a:ln w="25400" cap="flat" cmpd="sng" algn="ctr">
            <a:solidFill>
              <a:schemeClr val="bg1">
                <a:lumMod val="50000"/>
              </a:schemeClr>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36" name="椭圆 35"/>
          <p:cNvSpPr/>
          <p:nvPr/>
        </p:nvSpPr>
        <p:spPr>
          <a:xfrm>
            <a:off x="2636312" y="5496228"/>
            <a:ext cx="101600" cy="100012"/>
          </a:xfrm>
          <a:prstGeom prst="ellipse">
            <a:avLst/>
          </a:prstGeom>
          <a:solidFill>
            <a:schemeClr val="bg1"/>
          </a:solidFill>
          <a:ln w="25400" cap="flat" cmpd="sng" algn="ctr">
            <a:solidFill>
              <a:schemeClr val="bg1">
                <a:lumMod val="50000"/>
              </a:schemeClr>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37" name="椭圆 36"/>
          <p:cNvSpPr/>
          <p:nvPr/>
        </p:nvSpPr>
        <p:spPr>
          <a:xfrm>
            <a:off x="4004464" y="5496228"/>
            <a:ext cx="101600" cy="100012"/>
          </a:xfrm>
          <a:prstGeom prst="ellipse">
            <a:avLst/>
          </a:prstGeom>
          <a:solidFill>
            <a:schemeClr val="bg1"/>
          </a:solidFill>
          <a:ln w="25400" cap="flat" cmpd="sng" algn="ctr">
            <a:solidFill>
              <a:schemeClr val="bg1">
                <a:lumMod val="50000"/>
              </a:schemeClr>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39" name="矩形 38"/>
          <p:cNvSpPr/>
          <p:nvPr/>
        </p:nvSpPr>
        <p:spPr>
          <a:xfrm>
            <a:off x="357158" y="214290"/>
            <a:ext cx="5510986" cy="573042"/>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一、建设项目前期策划</a:t>
            </a:r>
            <a:endParaRPr lang="en-US" altLang="zh-CN" sz="2800" dirty="0" smtClean="0">
              <a:solidFill>
                <a:srgbClr val="FF0000"/>
              </a:solidFill>
              <a:latin typeface="黑体" pitchFamily="49" charset="-122"/>
              <a:ea typeface="黑体" pitchFamily="49" charset="-122"/>
            </a:endParaRPr>
          </a:p>
        </p:txBody>
      </p:sp>
      <p:pic>
        <p:nvPicPr>
          <p:cNvPr id="38" name="图片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1124744"/>
            <a:ext cx="8535322" cy="4968552"/>
          </a:xfrm>
        </p:spPr>
        <p:txBody>
          <a:bodyPr>
            <a:normAutofit/>
          </a:bodyPr>
          <a:lstStyle/>
          <a:p>
            <a:pPr marL="0" indent="0">
              <a:lnSpc>
                <a:spcPct val="130000"/>
              </a:lnSpc>
              <a:spcBef>
                <a:spcPct val="0"/>
              </a:spcBef>
              <a:buNone/>
            </a:pPr>
            <a:r>
              <a:rPr lang="zh-CN" altLang="en-US" sz="2000" dirty="0" smtClean="0">
                <a:latin typeface="黑体" pitchFamily="49" charset="-122"/>
                <a:ea typeface="黑体" pitchFamily="49" charset="-122"/>
              </a:rPr>
              <a:t>模式一：</a:t>
            </a:r>
            <a:endParaRPr lang="en-US" altLang="zh-CN" sz="2000" dirty="0" smtClean="0">
              <a:latin typeface="黑体" pitchFamily="49" charset="-122"/>
              <a:ea typeface="黑体" pitchFamily="49" charset="-122"/>
            </a:endParaRPr>
          </a:p>
          <a:p>
            <a:pPr marL="0" indent="0">
              <a:lnSpc>
                <a:spcPct val="130000"/>
              </a:lnSpc>
              <a:spcBef>
                <a:spcPct val="0"/>
              </a:spcBef>
              <a:buNone/>
            </a:pPr>
            <a:r>
              <a:rPr lang="zh-CN" altLang="en-US" sz="2000" dirty="0" smtClean="0">
                <a:latin typeface="黑体" pitchFamily="49" charset="-122"/>
                <a:ea typeface="黑体" pitchFamily="49" charset="-122"/>
              </a:rPr>
              <a:t>    受业主方委托全面负责项目的筹建工作，称为完全代理型。在这种模式下项目管理方承担项目建设的所有组织管理工作，且仅对业主最高决策者负责。</a:t>
            </a:r>
            <a:endParaRPr lang="en-US" altLang="zh-CN" sz="2000" dirty="0" smtClean="0">
              <a:latin typeface="黑体" pitchFamily="49" charset="-122"/>
              <a:ea typeface="黑体" pitchFamily="49" charset="-122"/>
            </a:endParaRPr>
          </a:p>
          <a:p>
            <a:pPr marL="0" indent="0">
              <a:lnSpc>
                <a:spcPct val="130000"/>
              </a:lnSpc>
              <a:spcBef>
                <a:spcPct val="0"/>
              </a:spcBef>
              <a:buNone/>
            </a:pPr>
            <a:r>
              <a:rPr lang="zh-CN" altLang="en-US" sz="2000" dirty="0" smtClean="0">
                <a:latin typeface="黑体" pitchFamily="49" charset="-122"/>
                <a:ea typeface="黑体" pitchFamily="49" charset="-122"/>
              </a:rPr>
              <a:t>模式二：</a:t>
            </a:r>
            <a:endParaRPr lang="en-US" altLang="zh-CN" sz="2000" dirty="0" smtClean="0">
              <a:latin typeface="黑体" pitchFamily="49" charset="-122"/>
              <a:ea typeface="黑体" pitchFamily="49" charset="-122"/>
            </a:endParaRPr>
          </a:p>
          <a:p>
            <a:pPr marL="0" indent="0">
              <a:lnSpc>
                <a:spcPct val="130000"/>
              </a:lnSpc>
              <a:spcBef>
                <a:spcPct val="0"/>
              </a:spcBef>
              <a:buNone/>
            </a:pPr>
            <a:r>
              <a:rPr lang="zh-CN" altLang="en-US" sz="2000" dirty="0" smtClean="0">
                <a:latin typeface="黑体" pitchFamily="49" charset="-122"/>
                <a:ea typeface="黑体" pitchFamily="49" charset="-122"/>
              </a:rPr>
              <a:t>    同业主共同组成一个筹建管理团队，在业主方领导下承担项目建设的管理工作，称为联合团队型。在这种模式下，项目管理方与业主方组成联合团队，按专业分工不同分别承担项目建设的组织管理工作。</a:t>
            </a:r>
            <a:endParaRPr lang="en-US" altLang="zh-CN" sz="2000" dirty="0" smtClean="0">
              <a:latin typeface="黑体" pitchFamily="49" charset="-122"/>
              <a:ea typeface="黑体" pitchFamily="49" charset="-122"/>
            </a:endParaRPr>
          </a:p>
          <a:p>
            <a:pPr marL="0" indent="0">
              <a:lnSpc>
                <a:spcPct val="130000"/>
              </a:lnSpc>
              <a:spcBef>
                <a:spcPct val="0"/>
              </a:spcBef>
              <a:buNone/>
            </a:pPr>
            <a:r>
              <a:rPr lang="zh-CN" altLang="en-US" sz="2000" dirty="0" smtClean="0">
                <a:latin typeface="黑体" pitchFamily="49" charset="-122"/>
                <a:ea typeface="黑体" pitchFamily="49" charset="-122"/>
              </a:rPr>
              <a:t>模式三：</a:t>
            </a:r>
            <a:endParaRPr lang="en-US" altLang="zh-CN" sz="2000" dirty="0" smtClean="0">
              <a:latin typeface="黑体" pitchFamily="49" charset="-122"/>
              <a:ea typeface="黑体" pitchFamily="49" charset="-122"/>
            </a:endParaRPr>
          </a:p>
          <a:p>
            <a:pPr marL="0" indent="0">
              <a:lnSpc>
                <a:spcPct val="130000"/>
              </a:lnSpc>
              <a:spcBef>
                <a:spcPct val="0"/>
              </a:spcBef>
              <a:buNone/>
            </a:pPr>
            <a:r>
              <a:rPr lang="zh-CN" altLang="en-US" sz="2000" dirty="0" smtClean="0">
                <a:latin typeface="黑体" pitchFamily="49" charset="-122"/>
                <a:ea typeface="黑体" pitchFamily="49" charset="-122"/>
              </a:rPr>
              <a:t>    在业主筹建管理团队中负责某一个或几个部门的管理工作，称为有限代理型。在这种模式下，项目管理方在业主方领导下承担项目建设的组织管理工作，按管理层级向业主方负责。</a:t>
            </a: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1124744"/>
            <a:ext cx="6408712" cy="648072"/>
          </a:xfrm>
        </p:spPr>
        <p:txBody>
          <a:bodyPr>
            <a:normAutofit/>
          </a:bodyPr>
          <a:lstStyle/>
          <a:p>
            <a:pPr marL="0" indent="0">
              <a:lnSpc>
                <a:spcPct val="130000"/>
              </a:lnSpc>
              <a:spcBef>
                <a:spcPct val="0"/>
              </a:spcBef>
              <a:buNone/>
            </a:pPr>
            <a:r>
              <a:rPr lang="zh-CN" altLang="en-US" sz="2000" dirty="0" smtClean="0">
                <a:latin typeface="黑体" pitchFamily="49" charset="-122"/>
                <a:ea typeface="黑体" pitchFamily="49" charset="-122"/>
              </a:rPr>
              <a:t>模式一：完全代理型组织模式示意图</a:t>
            </a:r>
            <a:endParaRPr lang="en-US" altLang="zh-CN" sz="2000" dirty="0" smtClean="0">
              <a:latin typeface="黑体" pitchFamily="49" charset="-122"/>
              <a:ea typeface="黑体" pitchFamily="49" charset="-122"/>
            </a:endParaRPr>
          </a:p>
          <a:p>
            <a:pPr marL="0" indent="0">
              <a:lnSpc>
                <a:spcPct val="130000"/>
              </a:lnSpc>
              <a:spcBef>
                <a:spcPct val="0"/>
              </a:spcBef>
              <a:buNone/>
            </a:pPr>
            <a:endParaRPr lang="zh-CN" altLang="en-US" sz="2000" dirty="0" smtClean="0"/>
          </a:p>
          <a:p>
            <a:pPr marL="0" indent="0">
              <a:lnSpc>
                <a:spcPct val="130000"/>
              </a:lnSpc>
              <a:spcBef>
                <a:spcPct val="0"/>
              </a:spcBef>
              <a:buNone/>
            </a:pP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3073" name="Picture 1" descr="C:\Users\hxz\AppData\Roaming\Tencent\Users\706471927\QQ\WinTemp\RichOle\_OXAB}AQVVK$5[DCZ)NBJ~1.png"/>
          <p:cNvPicPr>
            <a:picLocks noChangeAspect="1" noChangeArrowheads="1"/>
          </p:cNvPicPr>
          <p:nvPr/>
        </p:nvPicPr>
        <p:blipFill>
          <a:blip r:embed="rId2" cstate="print"/>
          <a:srcRect/>
          <a:stretch>
            <a:fillRect/>
          </a:stretch>
        </p:blipFill>
        <p:spPr bwMode="auto">
          <a:xfrm>
            <a:off x="1115616" y="1988840"/>
            <a:ext cx="6560839" cy="3960440"/>
          </a:xfrm>
          <a:prstGeom prst="rect">
            <a:avLst/>
          </a:prstGeom>
          <a:noFill/>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1124744"/>
            <a:ext cx="8535322" cy="576064"/>
          </a:xfrm>
        </p:spPr>
        <p:txBody>
          <a:bodyPr>
            <a:normAutofit/>
          </a:bodyPr>
          <a:lstStyle/>
          <a:p>
            <a:pPr marL="0" indent="0">
              <a:lnSpc>
                <a:spcPct val="130000"/>
              </a:lnSpc>
              <a:spcBef>
                <a:spcPct val="0"/>
              </a:spcBef>
              <a:buNone/>
            </a:pPr>
            <a:r>
              <a:rPr lang="zh-CN" altLang="en-US" sz="2000" dirty="0" smtClean="0">
                <a:latin typeface="黑体" pitchFamily="49" charset="-122"/>
                <a:ea typeface="黑体" pitchFamily="49" charset="-122"/>
              </a:rPr>
              <a:t>模式二：联合团队型组织模式示意图</a:t>
            </a: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2049" name="Picture 1" descr="C:\Users\hxz\AppData\Roaming\Tencent\Users\706471927\QQ\WinTemp\RichOle\{1CD@V33@HU$CA@E9XNV_8E.png"/>
          <p:cNvPicPr>
            <a:picLocks noChangeAspect="1" noChangeArrowheads="1"/>
          </p:cNvPicPr>
          <p:nvPr/>
        </p:nvPicPr>
        <p:blipFill>
          <a:blip r:embed="rId2" cstate="print"/>
          <a:srcRect/>
          <a:stretch>
            <a:fillRect/>
          </a:stretch>
        </p:blipFill>
        <p:spPr bwMode="auto">
          <a:xfrm>
            <a:off x="1259632" y="1772816"/>
            <a:ext cx="6329615" cy="4176464"/>
          </a:xfrm>
          <a:prstGeom prst="rect">
            <a:avLst/>
          </a:prstGeom>
          <a:noFill/>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1124744"/>
            <a:ext cx="8535322" cy="576064"/>
          </a:xfrm>
        </p:spPr>
        <p:txBody>
          <a:bodyPr>
            <a:normAutofit/>
          </a:bodyPr>
          <a:lstStyle/>
          <a:p>
            <a:pPr marL="0" indent="0">
              <a:lnSpc>
                <a:spcPct val="130000"/>
              </a:lnSpc>
              <a:spcBef>
                <a:spcPct val="0"/>
              </a:spcBef>
              <a:buNone/>
            </a:pPr>
            <a:r>
              <a:rPr lang="zh-CN" altLang="en-US" sz="2000" dirty="0" smtClean="0">
                <a:latin typeface="黑体" pitchFamily="49" charset="-122"/>
                <a:ea typeface="黑体" pitchFamily="49" charset="-122"/>
              </a:rPr>
              <a:t>模式三：有限代理型组织模式示意图</a:t>
            </a: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1025" name="Picture 1" descr="C:\Users\hxz\AppData\Roaming\Tencent\Users\706471927\QQ\WinTemp\RichOle\CW42W8P~5]LDL@`OC3G6V9R.png"/>
          <p:cNvPicPr>
            <a:picLocks noChangeAspect="1" noChangeArrowheads="1"/>
          </p:cNvPicPr>
          <p:nvPr/>
        </p:nvPicPr>
        <p:blipFill>
          <a:blip r:embed="rId2" cstate="print"/>
          <a:srcRect/>
          <a:stretch>
            <a:fillRect/>
          </a:stretch>
        </p:blipFill>
        <p:spPr bwMode="auto">
          <a:xfrm>
            <a:off x="1259632" y="1628800"/>
            <a:ext cx="7003725" cy="4536504"/>
          </a:xfrm>
          <a:prstGeom prst="rect">
            <a:avLst/>
          </a:prstGeom>
          <a:noFill/>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251520" y="980728"/>
            <a:ext cx="8640960" cy="4464496"/>
          </a:xfrm>
        </p:spPr>
        <p:txBody>
          <a:bodyPr>
            <a:noAutofit/>
          </a:bodyPr>
          <a:lstStyle/>
          <a:p>
            <a:pPr marL="0" hangingPunct="1">
              <a:lnSpc>
                <a:spcPct val="150000"/>
              </a:lnSpc>
              <a:spcBef>
                <a:spcPct val="0"/>
              </a:spcBef>
              <a:buNone/>
            </a:pPr>
            <a:r>
              <a:rPr lang="zh-CN" altLang="en-US" sz="2000" dirty="0" smtClean="0">
                <a:latin typeface="黑体" pitchFamily="49" charset="-122"/>
                <a:ea typeface="黑体" pitchFamily="49" charset="-122"/>
              </a:rPr>
              <a:t>项目管理组织结构设立的原则即：</a:t>
            </a:r>
            <a:endParaRPr lang="en-US" altLang="zh-CN" sz="2000" dirty="0" smtClean="0">
              <a:latin typeface="黑体" pitchFamily="49" charset="-122"/>
              <a:ea typeface="黑体" pitchFamily="49" charset="-122"/>
            </a:endParaRPr>
          </a:p>
          <a:p>
            <a:pPr marL="0" hangingPunct="1">
              <a:lnSpc>
                <a:spcPct val="150000"/>
              </a:lnSpc>
              <a:spcBef>
                <a:spcPct val="0"/>
              </a:spcBef>
            </a:pPr>
            <a:r>
              <a:rPr lang="zh-CN" altLang="en-US" sz="2000" dirty="0" smtClean="0">
                <a:latin typeface="黑体" pitchFamily="49" charset="-122"/>
                <a:ea typeface="黑体" pitchFamily="49" charset="-122"/>
              </a:rPr>
              <a:t>目标原则：根据项目目标，决定所设立的工作部门，确保项目目标的实现；</a:t>
            </a:r>
            <a:endParaRPr lang="en-US" altLang="zh-CN" sz="2000" dirty="0" smtClean="0">
              <a:latin typeface="黑体" pitchFamily="49" charset="-122"/>
              <a:ea typeface="黑体" pitchFamily="49" charset="-122"/>
            </a:endParaRPr>
          </a:p>
          <a:p>
            <a:pPr marL="0" hangingPunct="1">
              <a:lnSpc>
                <a:spcPct val="150000"/>
              </a:lnSpc>
              <a:spcBef>
                <a:spcPct val="0"/>
              </a:spcBef>
            </a:pPr>
            <a:r>
              <a:rPr lang="zh-CN" altLang="en-US" sz="2000" dirty="0" smtClean="0">
                <a:latin typeface="黑体" pitchFamily="49" charset="-122"/>
                <a:ea typeface="黑体" pitchFamily="49" charset="-122"/>
              </a:rPr>
              <a:t>稳定原则：保证建设方工作关系顺畅，并与原有组织实现良好衔接；</a:t>
            </a:r>
            <a:endParaRPr lang="en-US" altLang="zh-CN" sz="2000" dirty="0" smtClean="0">
              <a:latin typeface="黑体" pitchFamily="49" charset="-122"/>
              <a:ea typeface="黑体" pitchFamily="49" charset="-122"/>
            </a:endParaRPr>
          </a:p>
          <a:p>
            <a:pPr marL="0" hangingPunct="1">
              <a:lnSpc>
                <a:spcPct val="150000"/>
              </a:lnSpc>
              <a:spcBef>
                <a:spcPct val="0"/>
              </a:spcBef>
            </a:pPr>
            <a:r>
              <a:rPr lang="zh-CN" altLang="en-US" sz="2000" dirty="0" smtClean="0">
                <a:latin typeface="黑体" pitchFamily="49" charset="-122"/>
                <a:ea typeface="黑体" pitchFamily="49" charset="-122"/>
              </a:rPr>
              <a:t>权责对等：分配任务的同时赋予实现任务的相应权利；</a:t>
            </a:r>
            <a:endParaRPr lang="en-US" altLang="zh-CN" sz="2000" dirty="0" smtClean="0">
              <a:latin typeface="黑体" pitchFamily="49" charset="-122"/>
              <a:ea typeface="黑体" pitchFamily="49" charset="-122"/>
            </a:endParaRPr>
          </a:p>
          <a:p>
            <a:pPr marL="0" hangingPunct="1">
              <a:lnSpc>
                <a:spcPct val="150000"/>
              </a:lnSpc>
              <a:spcBef>
                <a:spcPct val="0"/>
              </a:spcBef>
            </a:pPr>
            <a:r>
              <a:rPr lang="zh-CN" altLang="en-US" sz="2000" dirty="0" smtClean="0">
                <a:latin typeface="黑体" pitchFamily="49" charset="-122"/>
                <a:ea typeface="黑体" pitchFamily="49" charset="-122"/>
              </a:rPr>
              <a:t>接口一致：各部门，有一个</a:t>
            </a:r>
            <a:r>
              <a:rPr lang="en-US" altLang="zh-CN" sz="2000" dirty="0" smtClean="0">
                <a:latin typeface="黑体" pitchFamily="49" charset="-122"/>
                <a:ea typeface="黑体" pitchFamily="49" charset="-122"/>
              </a:rPr>
              <a:t>v</a:t>
            </a:r>
            <a:r>
              <a:rPr lang="zh-CN" altLang="en-US" sz="2000" dirty="0" smtClean="0">
                <a:latin typeface="黑体" pitchFamily="49" charset="-122"/>
                <a:ea typeface="黑体" pitchFamily="49" charset="-122"/>
              </a:rPr>
              <a:t>接口；</a:t>
            </a:r>
            <a:endParaRPr lang="en-US" altLang="zh-CN" sz="2000" dirty="0" smtClean="0">
              <a:latin typeface="黑体" pitchFamily="49" charset="-122"/>
              <a:ea typeface="黑体" pitchFamily="49" charset="-122"/>
            </a:endParaRPr>
          </a:p>
          <a:p>
            <a:pPr marL="0" hangingPunct="1">
              <a:lnSpc>
                <a:spcPct val="150000"/>
              </a:lnSpc>
              <a:spcBef>
                <a:spcPct val="0"/>
              </a:spcBef>
            </a:pPr>
            <a:r>
              <a:rPr lang="zh-CN" altLang="en-US" sz="2000" dirty="0" smtClean="0">
                <a:latin typeface="黑体" pitchFamily="49" charset="-122"/>
                <a:ea typeface="黑体" pitchFamily="49" charset="-122"/>
              </a:rPr>
              <a:t>分工明确：专业划分界面清楚，避免过多的界面交叉。</a:t>
            </a:r>
            <a:endParaRPr lang="en-US" altLang="zh-CN" sz="2000" dirty="0" smtClean="0">
              <a:latin typeface="黑体" pitchFamily="49" charset="-122"/>
              <a:ea typeface="黑体" pitchFamily="49" charset="-122"/>
            </a:endParaRPr>
          </a:p>
          <a:p>
            <a:pPr marL="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）建立项目各实施方的管理组织</a:t>
            </a:r>
            <a:endParaRPr lang="en-US" altLang="zh-CN" sz="2000" dirty="0" smtClean="0">
              <a:latin typeface="黑体" pitchFamily="49" charset="-122"/>
              <a:ea typeface="黑体" pitchFamily="49" charset="-122"/>
            </a:endParaRPr>
          </a:p>
          <a:p>
            <a:pPr marL="0" hangingPunct="1">
              <a:lnSpc>
                <a:spcPct val="150000"/>
              </a:lnSpc>
              <a:spcBef>
                <a:spcPct val="0"/>
              </a:spcBef>
            </a:pP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251520" y="980728"/>
            <a:ext cx="8640960" cy="576064"/>
          </a:xfrm>
        </p:spPr>
        <p:txBody>
          <a:bodyPr>
            <a:noAutofit/>
          </a:bodyPr>
          <a:lstStyle/>
          <a:p>
            <a:pPr marL="0" hangingPunct="1">
              <a:lnSpc>
                <a:spcPct val="150000"/>
              </a:lnSpc>
              <a:spcBef>
                <a:spcPct val="0"/>
              </a:spcBef>
            </a:pPr>
            <a:r>
              <a:rPr lang="zh-CN" altLang="en-US" sz="2000" dirty="0" smtClean="0"/>
              <a:t>建设项目各实施方分类图</a:t>
            </a:r>
            <a:endParaRPr lang="en-US" altLang="zh-CN" sz="2000" dirty="0" smtClean="0"/>
          </a:p>
          <a:p>
            <a:pPr marL="0" hangingPunct="1">
              <a:lnSpc>
                <a:spcPct val="150000"/>
              </a:lnSpc>
              <a:spcBef>
                <a:spcPct val="0"/>
              </a:spcBef>
            </a:pP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89089" name="Picture 1" descr="C:\Users\hxz\AppData\Roaming\Tencent\Users\706471927\QQ\WinTemp\RichOle\%JRSF_)Y6BNEI6B]$H~MOET.png"/>
          <p:cNvPicPr>
            <a:picLocks noChangeAspect="1" noChangeArrowheads="1"/>
          </p:cNvPicPr>
          <p:nvPr/>
        </p:nvPicPr>
        <p:blipFill>
          <a:blip r:embed="rId2" cstate="print"/>
          <a:srcRect/>
          <a:stretch>
            <a:fillRect/>
          </a:stretch>
        </p:blipFill>
        <p:spPr bwMode="auto">
          <a:xfrm>
            <a:off x="899592" y="1628800"/>
            <a:ext cx="7821177" cy="4176464"/>
          </a:xfrm>
          <a:prstGeom prst="rect">
            <a:avLst/>
          </a:prstGeom>
          <a:noFill/>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251520" y="980728"/>
            <a:ext cx="8640960" cy="576064"/>
          </a:xfrm>
        </p:spPr>
        <p:txBody>
          <a:bodyPr>
            <a:noAutofit/>
          </a:bodyPr>
          <a:lstStyle/>
          <a:p>
            <a:pPr marL="0" hangingPunct="1">
              <a:lnSpc>
                <a:spcPct val="150000"/>
              </a:lnSpc>
              <a:spcBef>
                <a:spcPct val="0"/>
              </a:spcBef>
            </a:pPr>
            <a:r>
              <a:rPr lang="zh-CN" altLang="en-US" sz="2000" dirty="0" smtClean="0"/>
              <a:t>建设项目各实施方细分表</a:t>
            </a:r>
            <a:endParaRPr lang="en-US" altLang="zh-CN" sz="2000" dirty="0" smtClean="0"/>
          </a:p>
          <a:p>
            <a:pPr marL="0" hangingPunct="1">
              <a:lnSpc>
                <a:spcPct val="150000"/>
              </a:lnSpc>
              <a:spcBef>
                <a:spcPct val="0"/>
              </a:spcBef>
            </a:pP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graphicFrame>
        <p:nvGraphicFramePr>
          <p:cNvPr id="6" name="表格 5"/>
          <p:cNvGraphicFramePr>
            <a:graphicFrameLocks noGrp="1"/>
          </p:cNvGraphicFramePr>
          <p:nvPr/>
        </p:nvGraphicFramePr>
        <p:xfrm>
          <a:off x="1403648" y="1556792"/>
          <a:ext cx="6336703" cy="4754880"/>
        </p:xfrm>
        <a:graphic>
          <a:graphicData uri="http://schemas.openxmlformats.org/drawingml/2006/table">
            <a:tbl>
              <a:tblPr/>
              <a:tblGrid>
                <a:gridCol w="1267477"/>
                <a:gridCol w="1266795"/>
                <a:gridCol w="1267477"/>
                <a:gridCol w="1267477"/>
                <a:gridCol w="1267477"/>
              </a:tblGrid>
              <a:tr h="180020">
                <a:tc>
                  <a:txBody>
                    <a:bodyPr/>
                    <a:lstStyle/>
                    <a:p>
                      <a:pPr algn="ctr">
                        <a:spcAft>
                          <a:spcPts val="0"/>
                        </a:spcAft>
                        <a:tabLst>
                          <a:tab pos="4984115" algn="l"/>
                        </a:tabLst>
                      </a:pPr>
                      <a:r>
                        <a:rPr lang="zh-CN" sz="1200" kern="100" dirty="0">
                          <a:latin typeface="黑体" pitchFamily="49" charset="-122"/>
                          <a:ea typeface="黑体" pitchFamily="49" charset="-122"/>
                          <a:cs typeface="Times New Roman"/>
                        </a:rPr>
                        <a:t>类别</a:t>
                      </a:r>
                      <a:r>
                        <a:rPr lang="en-US" sz="1200" kern="100" dirty="0">
                          <a:latin typeface="黑体" pitchFamily="49" charset="-122"/>
                          <a:ea typeface="黑体" pitchFamily="49" charset="-122"/>
                          <a:cs typeface="Times New Roman"/>
                        </a:rPr>
                        <a:t>1</a:t>
                      </a:r>
                      <a:endParaRPr lang="zh-CN" sz="1200" kern="100" dirty="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r>
                        <a:rPr lang="zh-CN" sz="1200" kern="100">
                          <a:latin typeface="黑体" pitchFamily="49" charset="-122"/>
                          <a:ea typeface="黑体" pitchFamily="49" charset="-122"/>
                          <a:cs typeface="Times New Roman"/>
                        </a:rPr>
                        <a:t>类别</a:t>
                      </a:r>
                      <a:r>
                        <a:rPr lang="en-US" sz="1200" kern="100">
                          <a:latin typeface="黑体" pitchFamily="49" charset="-122"/>
                          <a:ea typeface="黑体" pitchFamily="49" charset="-122"/>
                          <a:cs typeface="Times New Roman"/>
                        </a:rPr>
                        <a:t>2</a:t>
                      </a:r>
                      <a:endParaRPr lang="zh-CN"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r>
                        <a:rPr lang="zh-CN" sz="1200" kern="100">
                          <a:latin typeface="黑体" pitchFamily="49" charset="-122"/>
                          <a:ea typeface="黑体" pitchFamily="49" charset="-122"/>
                          <a:cs typeface="Times New Roman"/>
                        </a:rPr>
                        <a:t>类别</a:t>
                      </a:r>
                      <a:r>
                        <a:rPr lang="en-US" sz="1200" kern="100">
                          <a:latin typeface="黑体" pitchFamily="49" charset="-122"/>
                          <a:ea typeface="黑体" pitchFamily="49" charset="-122"/>
                          <a:cs typeface="Times New Roman"/>
                        </a:rPr>
                        <a:t>3</a:t>
                      </a:r>
                      <a:endParaRPr lang="zh-CN"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r>
                        <a:rPr lang="zh-CN" sz="1200" kern="100">
                          <a:latin typeface="黑体" pitchFamily="49" charset="-122"/>
                          <a:ea typeface="黑体" pitchFamily="49" charset="-122"/>
                          <a:cs typeface="Times New Roman"/>
                        </a:rPr>
                        <a:t>类别</a:t>
                      </a:r>
                      <a:r>
                        <a:rPr lang="en-US" sz="1200" kern="100">
                          <a:latin typeface="黑体" pitchFamily="49" charset="-122"/>
                          <a:ea typeface="黑体" pitchFamily="49" charset="-122"/>
                          <a:cs typeface="Times New Roman"/>
                        </a:rPr>
                        <a:t>4</a:t>
                      </a:r>
                      <a:endParaRPr lang="zh-CN"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r>
                        <a:rPr lang="zh-CN" sz="1200" kern="100">
                          <a:latin typeface="黑体" pitchFamily="49" charset="-122"/>
                          <a:ea typeface="黑体" pitchFamily="49" charset="-122"/>
                          <a:cs typeface="Times New Roman"/>
                        </a:rPr>
                        <a:t>备注</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
                <a:tc rowSpan="25">
                  <a:txBody>
                    <a:bodyPr/>
                    <a:lstStyle/>
                    <a:p>
                      <a:pPr algn="ctr">
                        <a:spcAft>
                          <a:spcPts val="0"/>
                        </a:spcAft>
                        <a:tabLst>
                          <a:tab pos="4984115" algn="l"/>
                        </a:tabLst>
                      </a:pPr>
                      <a:r>
                        <a:rPr lang="zh-CN" sz="1200" kern="100" dirty="0">
                          <a:latin typeface="黑体" pitchFamily="49" charset="-122"/>
                          <a:ea typeface="黑体" pitchFamily="49" charset="-122"/>
                          <a:cs typeface="Times New Roman"/>
                        </a:rPr>
                        <a:t>业主和管理公司</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ctr">
                        <a:spcAft>
                          <a:spcPts val="0"/>
                        </a:spcAft>
                        <a:tabLst>
                          <a:tab pos="4984115" algn="l"/>
                        </a:tabLst>
                      </a:pPr>
                      <a:r>
                        <a:rPr lang="zh-CN" sz="1200" kern="100" dirty="0">
                          <a:latin typeface="黑体" pitchFamily="49" charset="-122"/>
                          <a:ea typeface="黑体" pitchFamily="49" charset="-122"/>
                          <a:cs typeface="Times New Roman"/>
                        </a:rPr>
                        <a:t>政府管理部门</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发改委</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ctr">
                        <a:spcAft>
                          <a:spcPts val="0"/>
                        </a:spcAft>
                        <a:tabLst>
                          <a:tab pos="4984115" algn="l"/>
                        </a:tabLst>
                      </a:pPr>
                      <a:r>
                        <a:rPr lang="zh-CN" sz="1200" kern="100">
                          <a:latin typeface="黑体" pitchFamily="49" charset="-122"/>
                          <a:ea typeface="黑体" pitchFamily="49" charset="-122"/>
                          <a:cs typeface="Times New Roman"/>
                        </a:rPr>
                        <a:t>政府监督协调</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规划局</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8002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建委</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8002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消防局</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8002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卫生防疫</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8002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交通</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8002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环保</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8002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80020">
                <a:tc vMerge="1">
                  <a:txBody>
                    <a:bodyPr/>
                    <a:lstStyle/>
                    <a:p>
                      <a:endParaRPr lang="zh-CN" altLang="en-US"/>
                    </a:p>
                  </a:txBody>
                  <a:tcPr/>
                </a:tc>
                <a:tc rowSpan="17">
                  <a:txBody>
                    <a:bodyPr/>
                    <a:lstStyle/>
                    <a:p>
                      <a:pPr algn="ctr">
                        <a:spcAft>
                          <a:spcPts val="0"/>
                        </a:spcAft>
                        <a:tabLst>
                          <a:tab pos="4984115" algn="l"/>
                        </a:tabLst>
                      </a:pPr>
                      <a:r>
                        <a:rPr lang="zh-CN" sz="1200" kern="100" dirty="0">
                          <a:latin typeface="黑体" pitchFamily="49" charset="-122"/>
                          <a:ea typeface="黑体" pitchFamily="49" charset="-122"/>
                          <a:cs typeface="Times New Roman"/>
                        </a:rPr>
                        <a:t>咨询服务单位</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勘察设计</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
                <a:tc vMerge="1">
                  <a:txBody>
                    <a:bodyPr/>
                    <a:lstStyle/>
                    <a:p>
                      <a:endParaRPr lang="zh-CN" altLang="en-US"/>
                    </a:p>
                  </a:txBody>
                  <a:tcPr/>
                </a:tc>
                <a:tc vMerge="1">
                  <a:txBody>
                    <a:bodyPr/>
                    <a:lstStyle/>
                    <a:p>
                      <a:endParaRPr lang="zh-CN" altLang="en-US"/>
                    </a:p>
                  </a:txBody>
                  <a:tcPr/>
                </a:tc>
                <a:tc rowSpan="5">
                  <a:txBody>
                    <a:bodyPr/>
                    <a:lstStyle/>
                    <a:p>
                      <a:pPr algn="just">
                        <a:spcAft>
                          <a:spcPts val="0"/>
                        </a:spcAft>
                        <a:tabLst>
                          <a:tab pos="4984115" algn="l"/>
                        </a:tabLst>
                      </a:pPr>
                      <a:r>
                        <a:rPr lang="zh-CN" sz="1200" kern="100" dirty="0">
                          <a:latin typeface="黑体" pitchFamily="49" charset="-122"/>
                          <a:ea typeface="黑体" pitchFamily="49" charset="-122"/>
                          <a:cs typeface="Times New Roman"/>
                        </a:rPr>
                        <a:t>设计单位</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建筑设计</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装饰设计</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人防设计</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园林景观设计</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dirty="0">
                          <a:latin typeface="黑体" pitchFamily="49" charset="-122"/>
                          <a:ea typeface="黑体" pitchFamily="49" charset="-122"/>
                          <a:cs typeface="Times New Roman"/>
                        </a:rPr>
                        <a:t>监理单位</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造价咨询单位</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200" kern="100" dirty="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工程审价单位</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200" kern="100" dirty="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招标代理单位</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200" kern="100" dirty="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施工图审查单位</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200" kern="100" dirty="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dirty="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各类测量单位</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dirty="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各类检测单位</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dirty="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进出口代理单位</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dirty="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律师</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dirty="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各类专业顾问</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dirty="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200" kern="100">
                          <a:latin typeface="黑体" pitchFamily="49" charset="-122"/>
                          <a:ea typeface="黑体" pitchFamily="49" charset="-122"/>
                          <a:cs typeface="Times New Roman"/>
                        </a:rPr>
                        <a:t>……</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200" kern="10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200" kern="100" dirty="0">
                        <a:latin typeface="黑体" pitchFamily="49" charset="-122"/>
                        <a:ea typeface="黑体" pitchFamily="49" charset="-122"/>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31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9847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251520" y="980728"/>
            <a:ext cx="8640960" cy="576064"/>
          </a:xfrm>
        </p:spPr>
        <p:txBody>
          <a:bodyPr>
            <a:noAutofit/>
          </a:bodyPr>
          <a:lstStyle/>
          <a:p>
            <a:pPr marL="0" hangingPunct="1">
              <a:lnSpc>
                <a:spcPct val="150000"/>
              </a:lnSpc>
              <a:spcBef>
                <a:spcPct val="0"/>
              </a:spcBef>
            </a:pPr>
            <a:r>
              <a:rPr lang="zh-CN" altLang="en-US" sz="2000" dirty="0" smtClean="0"/>
              <a:t>建设项目各实施方细分表（续）</a:t>
            </a:r>
            <a:endParaRPr lang="en-US" altLang="zh-CN" sz="2000" dirty="0" smtClean="0"/>
          </a:p>
          <a:p>
            <a:pPr marL="0" hangingPunct="1">
              <a:lnSpc>
                <a:spcPct val="150000"/>
              </a:lnSpc>
              <a:spcBef>
                <a:spcPct val="0"/>
              </a:spcBef>
            </a:pP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sp>
        <p:nvSpPr>
          <p:cNvPr id="931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9847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aphicFrame>
        <p:nvGraphicFramePr>
          <p:cNvPr id="7" name="表格 6"/>
          <p:cNvGraphicFramePr>
            <a:graphicFrameLocks noGrp="1"/>
          </p:cNvGraphicFramePr>
          <p:nvPr/>
        </p:nvGraphicFramePr>
        <p:xfrm>
          <a:off x="1907704" y="1556792"/>
          <a:ext cx="6048672" cy="4861560"/>
        </p:xfrm>
        <a:graphic>
          <a:graphicData uri="http://schemas.openxmlformats.org/drawingml/2006/table">
            <a:tbl>
              <a:tblPr/>
              <a:tblGrid>
                <a:gridCol w="1281896"/>
                <a:gridCol w="1161210"/>
                <a:gridCol w="1281896"/>
                <a:gridCol w="1281896"/>
                <a:gridCol w="1041774"/>
              </a:tblGrid>
              <a:tr h="163880">
                <a:tc>
                  <a:txBody>
                    <a:bodyPr/>
                    <a:lstStyle/>
                    <a:p>
                      <a:pPr algn="ctr">
                        <a:spcAft>
                          <a:spcPts val="0"/>
                        </a:spcAft>
                        <a:tabLst>
                          <a:tab pos="4984115" algn="l"/>
                        </a:tabLst>
                      </a:pPr>
                      <a:r>
                        <a:rPr lang="zh-CN" sz="1100" kern="100" dirty="0">
                          <a:latin typeface="黑体" pitchFamily="49" charset="-122"/>
                          <a:ea typeface="黑体" pitchFamily="49" charset="-122"/>
                          <a:cs typeface="Times New Roman"/>
                        </a:rPr>
                        <a:t>类别</a:t>
                      </a:r>
                      <a:r>
                        <a:rPr lang="en-US" sz="1100" kern="100" dirty="0">
                          <a:latin typeface="黑体" pitchFamily="49" charset="-122"/>
                          <a:ea typeface="黑体" pitchFamily="49" charset="-122"/>
                          <a:cs typeface="Times New Roman"/>
                        </a:rPr>
                        <a:t>1</a:t>
                      </a:r>
                      <a:endParaRPr lang="zh-CN" sz="1100" kern="100" dirty="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类别</a:t>
                      </a:r>
                      <a:r>
                        <a:rPr lang="en-US" sz="1100" kern="100">
                          <a:latin typeface="黑体" pitchFamily="49" charset="-122"/>
                          <a:ea typeface="黑体" pitchFamily="49" charset="-122"/>
                          <a:cs typeface="Times New Roman"/>
                        </a:rPr>
                        <a:t>2</a:t>
                      </a:r>
                      <a:endParaRPr lang="zh-CN"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类别</a:t>
                      </a:r>
                      <a:r>
                        <a:rPr lang="en-US" sz="1100" kern="100">
                          <a:latin typeface="黑体" pitchFamily="49" charset="-122"/>
                          <a:ea typeface="黑体" pitchFamily="49" charset="-122"/>
                          <a:cs typeface="Times New Roman"/>
                        </a:rPr>
                        <a:t>3</a:t>
                      </a:r>
                      <a:endParaRPr lang="zh-CN"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类别</a:t>
                      </a:r>
                      <a:r>
                        <a:rPr lang="en-US" sz="1100" kern="100">
                          <a:latin typeface="黑体" pitchFamily="49" charset="-122"/>
                          <a:ea typeface="黑体" pitchFamily="49" charset="-122"/>
                          <a:cs typeface="Times New Roman"/>
                        </a:rPr>
                        <a:t>4</a:t>
                      </a:r>
                      <a:endParaRPr lang="zh-CN"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备注</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rowSpan="28">
                  <a:txBody>
                    <a:bodyPr/>
                    <a:lstStyle/>
                    <a:p>
                      <a:pPr algn="ctr">
                        <a:spcAft>
                          <a:spcPts val="0"/>
                        </a:spcAft>
                        <a:tabLst>
                          <a:tab pos="4984115" algn="l"/>
                        </a:tabLst>
                      </a:pPr>
                      <a:r>
                        <a:rPr lang="zh-CN" sz="1100" kern="100" dirty="0">
                          <a:latin typeface="黑体" pitchFamily="49" charset="-122"/>
                          <a:ea typeface="黑体" pitchFamily="49" charset="-122"/>
                          <a:cs typeface="Times New Roman"/>
                        </a:rPr>
                        <a:t>业主和管理公司</a:t>
                      </a:r>
                    </a:p>
                  </a:txBody>
                  <a:tcPr marL="60059" marR="600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lgn="ctr">
                        <a:spcAft>
                          <a:spcPts val="0"/>
                        </a:spcAft>
                        <a:tabLst>
                          <a:tab pos="4984115" algn="l"/>
                        </a:tabLst>
                      </a:pPr>
                      <a:r>
                        <a:rPr lang="zh-CN" sz="1100" kern="100" dirty="0">
                          <a:latin typeface="黑体" pitchFamily="49" charset="-122"/>
                          <a:ea typeface="黑体" pitchFamily="49" charset="-122"/>
                          <a:cs typeface="Times New Roman"/>
                        </a:rPr>
                        <a:t>施工单位</a:t>
                      </a:r>
                    </a:p>
                  </a:txBody>
                  <a:tcPr marL="60059" marR="600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lgn="just">
                        <a:spcAft>
                          <a:spcPts val="0"/>
                        </a:spcAft>
                        <a:tabLst>
                          <a:tab pos="4984115" algn="l"/>
                        </a:tabLst>
                      </a:pPr>
                      <a:r>
                        <a:rPr lang="zh-CN" sz="1100" kern="100">
                          <a:latin typeface="黑体" pitchFamily="49" charset="-122"/>
                          <a:ea typeface="黑体" pitchFamily="49" charset="-122"/>
                          <a:cs typeface="Times New Roman"/>
                        </a:rPr>
                        <a:t>施工总承包单位</a:t>
                      </a:r>
                    </a:p>
                  </a:txBody>
                  <a:tcPr marL="60059" marR="600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机电安装专业分包</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桩基专业分包</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基坑围护专业分包</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钢结构专业分包</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tabLst>
                          <a:tab pos="4984115" algn="l"/>
                        </a:tabLst>
                      </a:pPr>
                      <a:r>
                        <a:rPr lang="zh-CN" sz="1100" kern="100">
                          <a:latin typeface="黑体" pitchFamily="49" charset="-122"/>
                          <a:ea typeface="黑体" pitchFamily="49" charset="-122"/>
                          <a:cs typeface="Times New Roman"/>
                        </a:rPr>
                        <a:t>多为设计</a:t>
                      </a:r>
                      <a:r>
                        <a:rPr lang="en-US" sz="1100" kern="100">
                          <a:latin typeface="黑体" pitchFamily="49" charset="-122"/>
                          <a:ea typeface="黑体" pitchFamily="49" charset="-122"/>
                          <a:cs typeface="Times New Roman"/>
                        </a:rPr>
                        <a:t>+</a:t>
                      </a:r>
                      <a:r>
                        <a:rPr lang="zh-CN" sz="1100" kern="100">
                          <a:latin typeface="黑体" pitchFamily="49" charset="-122"/>
                          <a:ea typeface="黑体" pitchFamily="49" charset="-122"/>
                          <a:cs typeface="Times New Roman"/>
                        </a:rPr>
                        <a:t>施工一体化单位</a:t>
                      </a:r>
                    </a:p>
                  </a:txBody>
                  <a:tcPr marL="60059" marR="600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幕墙专业分包</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6388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弱点专业分包</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6388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消防专业分包</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6388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装饰专业分包</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园林专业分包</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rowSpan="10">
                  <a:txBody>
                    <a:bodyPr/>
                    <a:lstStyle/>
                    <a:p>
                      <a:pPr algn="ctr">
                        <a:spcAft>
                          <a:spcPts val="0"/>
                        </a:spcAft>
                        <a:tabLst>
                          <a:tab pos="4984115" algn="l"/>
                        </a:tabLst>
                      </a:pPr>
                      <a:r>
                        <a:rPr lang="zh-CN" sz="1100" kern="100">
                          <a:latin typeface="黑体" pitchFamily="49" charset="-122"/>
                          <a:ea typeface="黑体" pitchFamily="49" charset="-122"/>
                          <a:cs typeface="Times New Roman"/>
                        </a:rPr>
                        <a:t>市政配套单位</a:t>
                      </a:r>
                    </a:p>
                  </a:txBody>
                  <a:tcPr marL="60059" marR="600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r>
                        <a:rPr lang="zh-CN" sz="1100" kern="100" dirty="0">
                          <a:latin typeface="黑体" pitchFamily="49" charset="-122"/>
                          <a:ea typeface="黑体" pitchFamily="49" charset="-122"/>
                          <a:cs typeface="Times New Roman"/>
                        </a:rPr>
                        <a:t>电力</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dirty="0">
                          <a:latin typeface="黑体" pitchFamily="49" charset="-122"/>
                          <a:ea typeface="黑体" pitchFamily="49" charset="-122"/>
                          <a:cs typeface="Times New Roman"/>
                        </a:rPr>
                        <a:t>上水</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dirty="0">
                          <a:latin typeface="黑体" pitchFamily="49" charset="-122"/>
                          <a:ea typeface="黑体" pitchFamily="49" charset="-122"/>
                          <a:cs typeface="Times New Roman"/>
                        </a:rPr>
                        <a:t>排水</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dirty="0">
                          <a:latin typeface="黑体" pitchFamily="49" charset="-122"/>
                          <a:ea typeface="黑体" pitchFamily="49" charset="-122"/>
                          <a:cs typeface="Times New Roman"/>
                        </a:rPr>
                        <a:t>燃气</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dirty="0">
                          <a:latin typeface="黑体" pitchFamily="49" charset="-122"/>
                          <a:ea typeface="黑体" pitchFamily="49" charset="-122"/>
                          <a:cs typeface="Times New Roman"/>
                        </a:rPr>
                        <a:t>通讯</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dirty="0">
                          <a:latin typeface="黑体" pitchFamily="49" charset="-122"/>
                          <a:ea typeface="黑体" pitchFamily="49" charset="-122"/>
                          <a:cs typeface="Times New Roman"/>
                        </a:rPr>
                        <a:t>市政道路</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100" kern="100" dirty="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交通设施</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100" kern="100" dirty="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有线电视</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100" kern="100" dirty="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无线覆盖</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100" kern="100" dirty="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100" kern="100" dirty="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rowSpan="8">
                  <a:txBody>
                    <a:bodyPr/>
                    <a:lstStyle/>
                    <a:p>
                      <a:pPr algn="ctr">
                        <a:spcAft>
                          <a:spcPts val="0"/>
                        </a:spcAft>
                        <a:tabLst>
                          <a:tab pos="4984115" algn="l"/>
                        </a:tabLst>
                      </a:pPr>
                      <a:r>
                        <a:rPr lang="zh-CN" sz="1100" kern="100">
                          <a:latin typeface="黑体" pitchFamily="49" charset="-122"/>
                          <a:ea typeface="黑体" pitchFamily="49" charset="-122"/>
                          <a:cs typeface="Times New Roman"/>
                        </a:rPr>
                        <a:t>甲供设备供应商</a:t>
                      </a:r>
                    </a:p>
                  </a:txBody>
                  <a:tcPr marL="60059" marR="600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电梯</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100" kern="100" dirty="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变压器</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100" kern="100" dirty="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开关柜</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冷却塔</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冷水机组</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锅炉</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柴油发电机</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80">
                <a:tc vMerge="1">
                  <a:txBody>
                    <a:bodyPr/>
                    <a:lstStyle/>
                    <a:p>
                      <a:endParaRPr lang="zh-CN" altLang="en-US"/>
                    </a:p>
                  </a:txBody>
                  <a:tcPr/>
                </a:tc>
                <a:tc vMerge="1">
                  <a:txBody>
                    <a:bodyPr/>
                    <a:lstStyle/>
                    <a:p>
                      <a:endParaRPr lang="zh-CN" altLang="en-US"/>
                    </a:p>
                  </a:txBody>
                  <a:tcPr/>
                </a:tc>
                <a:tc>
                  <a:txBody>
                    <a:bodyPr/>
                    <a:lstStyle/>
                    <a:p>
                      <a:pPr algn="l">
                        <a:spcAft>
                          <a:spcPts val="0"/>
                        </a:spcAft>
                        <a:tabLst>
                          <a:tab pos="4984115" algn="l"/>
                        </a:tabLst>
                      </a:pPr>
                      <a:r>
                        <a:rPr lang="zh-CN" sz="1100" kern="100">
                          <a:latin typeface="黑体" pitchFamily="49" charset="-122"/>
                          <a:ea typeface="黑体" pitchFamily="49" charset="-122"/>
                          <a:cs typeface="Times New Roman"/>
                        </a:rPr>
                        <a:t>……</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984115" algn="l"/>
                        </a:tabLst>
                      </a:pPr>
                      <a:endParaRPr lang="en-US" sz="1100" kern="10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42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9847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251520" y="980728"/>
            <a:ext cx="8640960" cy="4464496"/>
          </a:xfrm>
        </p:spPr>
        <p:txBody>
          <a:bodyPr>
            <a:noAutofit/>
          </a:bodyPr>
          <a:lstStyle/>
          <a:p>
            <a:pPr marL="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）建立参与项目建设各实施方的组织结构</a:t>
            </a:r>
            <a:endParaRPr lang="en-US" altLang="zh-CN" sz="2000" dirty="0" smtClean="0">
              <a:latin typeface="黑体" pitchFamily="49" charset="-122"/>
              <a:ea typeface="黑体" pitchFamily="49" charset="-122"/>
            </a:endParaRPr>
          </a:p>
          <a:p>
            <a:pPr marL="0" hangingPunct="1">
              <a:lnSpc>
                <a:spcPct val="150000"/>
              </a:lnSpc>
              <a:spcBef>
                <a:spcPct val="0"/>
              </a:spcBef>
            </a:pPr>
            <a:r>
              <a:rPr lang="zh-CN" altLang="en-US" sz="2000" dirty="0" smtClean="0">
                <a:latin typeface="黑体" pitchFamily="49" charset="-122"/>
                <a:ea typeface="黑体" pitchFamily="49" charset="-122"/>
              </a:rPr>
              <a:t>根据项目性质和项目各实施方的管理组织建立组织关系。</a:t>
            </a:r>
            <a:endParaRPr lang="en-US" altLang="zh-CN" sz="2000" dirty="0" smtClean="0">
              <a:latin typeface="黑体" pitchFamily="49" charset="-122"/>
              <a:ea typeface="黑体" pitchFamily="49" charset="-122"/>
            </a:endParaRPr>
          </a:p>
          <a:p>
            <a:pPr marL="0" hangingPunct="1">
              <a:lnSpc>
                <a:spcPct val="150000"/>
              </a:lnSpc>
              <a:spcBef>
                <a:spcPct val="0"/>
              </a:spcBef>
            </a:pPr>
            <a:r>
              <a:rPr lang="zh-CN" altLang="en-US" sz="2000" dirty="0" smtClean="0">
                <a:latin typeface="黑体" pitchFamily="49" charset="-122"/>
                <a:ea typeface="黑体" pitchFamily="49" charset="-122"/>
              </a:rPr>
              <a:t>根据项目建设各实施方的工作性质和工作内容，通过合同形式明确其权利义务和职责分工。</a:t>
            </a:r>
            <a:endParaRPr lang="en-US" altLang="zh-CN" sz="2000" dirty="0" smtClean="0">
              <a:latin typeface="黑体" pitchFamily="49" charset="-122"/>
              <a:ea typeface="黑体" pitchFamily="49" charset="-122"/>
            </a:endParaRPr>
          </a:p>
          <a:p>
            <a:pPr marL="0" hangingPunct="1">
              <a:lnSpc>
                <a:spcPct val="150000"/>
              </a:lnSpc>
              <a:spcBef>
                <a:spcPct val="0"/>
              </a:spcBef>
              <a:buNone/>
            </a:pP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）产生文件</a:t>
            </a:r>
            <a:endParaRPr lang="en-US" altLang="zh-CN" sz="2000" dirty="0" smtClean="0">
              <a:latin typeface="黑体" pitchFamily="49" charset="-122"/>
              <a:ea typeface="黑体" pitchFamily="49" charset="-122"/>
            </a:endParaRPr>
          </a:p>
          <a:p>
            <a:pPr marL="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）项目管理组织结构图。</a:t>
            </a:r>
            <a:endParaRPr lang="en-US" altLang="zh-CN" sz="2000" dirty="0" smtClean="0">
              <a:latin typeface="黑体" pitchFamily="49" charset="-122"/>
              <a:ea typeface="黑体" pitchFamily="49" charset="-122"/>
            </a:endParaRPr>
          </a:p>
          <a:p>
            <a:pPr marL="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）项目管理任务及职责分工表。</a:t>
            </a:r>
          </a:p>
          <a:p>
            <a:pPr marL="0" hangingPunct="1">
              <a:lnSpc>
                <a:spcPct val="150000"/>
              </a:lnSpc>
              <a:spcBef>
                <a:spcPct val="0"/>
              </a:spcBef>
            </a:pP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grpSp>
        <p:nvGrpSpPr>
          <p:cNvPr id="1027" name="Group 3"/>
          <p:cNvGrpSpPr>
            <a:grpSpLocks/>
          </p:cNvGrpSpPr>
          <p:nvPr/>
        </p:nvGrpSpPr>
        <p:grpSpPr bwMode="auto">
          <a:xfrm>
            <a:off x="501650" y="1340768"/>
            <a:ext cx="8462838" cy="5517232"/>
            <a:chOff x="1557" y="1507"/>
            <a:chExt cx="9076" cy="10613"/>
          </a:xfrm>
        </p:grpSpPr>
        <p:grpSp>
          <p:nvGrpSpPr>
            <p:cNvPr id="1028" name="Group 4"/>
            <p:cNvGrpSpPr>
              <a:grpSpLocks/>
            </p:cNvGrpSpPr>
            <p:nvPr/>
          </p:nvGrpSpPr>
          <p:grpSpPr bwMode="auto">
            <a:xfrm>
              <a:off x="1591" y="1507"/>
              <a:ext cx="9042" cy="4203"/>
              <a:chOff x="1591" y="1507"/>
              <a:chExt cx="9042" cy="4203"/>
            </a:xfrm>
          </p:grpSpPr>
          <p:sp>
            <p:nvSpPr>
              <p:cNvPr id="1029" name="Rectangle 5"/>
              <p:cNvSpPr>
                <a:spLocks noChangeArrowheads="1"/>
              </p:cNvSpPr>
              <p:nvPr/>
            </p:nvSpPr>
            <p:spPr bwMode="auto">
              <a:xfrm>
                <a:off x="1591" y="1507"/>
                <a:ext cx="9042" cy="4203"/>
              </a:xfrm>
              <a:prstGeom prst="rect">
                <a:avLst/>
              </a:prstGeom>
              <a:solidFill>
                <a:srgbClr val="F2F2F2"/>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0" name="Text Box 6"/>
              <p:cNvSpPr txBox="1">
                <a:spLocks noChangeArrowheads="1"/>
              </p:cNvSpPr>
              <p:nvPr/>
            </p:nvSpPr>
            <p:spPr bwMode="auto">
              <a:xfrm>
                <a:off x="1825" y="1759"/>
                <a:ext cx="1724" cy="48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业主负责人</a:t>
                </a:r>
                <a:endParaRPr kumimoji="0" lang="zh-CN" sz="11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31" name="Text Box 7"/>
              <p:cNvSpPr txBox="1">
                <a:spLocks noChangeArrowheads="1"/>
              </p:cNvSpPr>
              <p:nvPr/>
            </p:nvSpPr>
            <p:spPr bwMode="auto">
              <a:xfrm>
                <a:off x="6620" y="1691"/>
                <a:ext cx="1724" cy="48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管理公司主管</a:t>
                </a:r>
                <a:endParaRPr kumimoji="0" lang="zh-CN" sz="11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32" name="Text Box 8"/>
              <p:cNvSpPr txBox="1">
                <a:spLocks noChangeArrowheads="1"/>
              </p:cNvSpPr>
              <p:nvPr/>
            </p:nvSpPr>
            <p:spPr bwMode="auto">
              <a:xfrm>
                <a:off x="8685" y="1759"/>
                <a:ext cx="1724" cy="4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项目总控</a:t>
                </a:r>
                <a:endParaRPr kumimoji="0" lang="zh-CN" sz="11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33" name="Text Box 9"/>
              <p:cNvSpPr txBox="1">
                <a:spLocks noChangeArrowheads="1"/>
              </p:cNvSpPr>
              <p:nvPr/>
            </p:nvSpPr>
            <p:spPr bwMode="auto">
              <a:xfrm>
                <a:off x="8222" y="2267"/>
                <a:ext cx="1724" cy="4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chemeClr val="tx1"/>
                    </a:solidFill>
                    <a:effectLst/>
                    <a:latin typeface="Calibri" pitchFamily="34" charset="0"/>
                    <a:ea typeface="宋体" pitchFamily="2" charset="-122"/>
                    <a:cs typeface="宋体" pitchFamily="2" charset="-122"/>
                  </a:rPr>
                  <a:t>项目管理班子</a:t>
                </a:r>
                <a:endParaRPr kumimoji="0" lang="zh-CN" sz="11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cxnSp>
            <p:nvCxnSpPr>
              <p:cNvPr id="1034" name="AutoShape 10"/>
              <p:cNvCxnSpPr>
                <a:cxnSpLocks noChangeShapeType="1"/>
              </p:cNvCxnSpPr>
              <p:nvPr/>
            </p:nvCxnSpPr>
            <p:spPr bwMode="auto">
              <a:xfrm flipV="1">
                <a:off x="1591" y="2311"/>
                <a:ext cx="9042" cy="33"/>
              </a:xfrm>
              <a:prstGeom prst="straightConnector1">
                <a:avLst/>
              </a:prstGeom>
              <a:noFill/>
              <a:ln w="9525">
                <a:solidFill>
                  <a:srgbClr val="000000"/>
                </a:solidFill>
                <a:prstDash val="dash"/>
                <a:round/>
                <a:headEnd/>
                <a:tailEnd/>
              </a:ln>
            </p:spPr>
          </p:cxnSp>
          <p:cxnSp>
            <p:nvCxnSpPr>
              <p:cNvPr id="1035" name="AutoShape 11"/>
              <p:cNvCxnSpPr>
                <a:cxnSpLocks noChangeShapeType="1"/>
              </p:cNvCxnSpPr>
              <p:nvPr/>
            </p:nvCxnSpPr>
            <p:spPr bwMode="auto">
              <a:xfrm>
                <a:off x="3549" y="1976"/>
                <a:ext cx="3071" cy="0"/>
              </a:xfrm>
              <a:prstGeom prst="straightConnector1">
                <a:avLst/>
              </a:prstGeom>
              <a:noFill/>
              <a:ln w="9525">
                <a:solidFill>
                  <a:srgbClr val="000000"/>
                </a:solidFill>
                <a:prstDash val="dash"/>
                <a:round/>
                <a:headEnd type="triangle" w="med" len="med"/>
                <a:tailEnd type="triangle" w="med" len="med"/>
              </a:ln>
            </p:spPr>
          </p:cxnSp>
          <p:sp>
            <p:nvSpPr>
              <p:cNvPr id="1036" name="Text Box 12"/>
              <p:cNvSpPr txBox="1">
                <a:spLocks noChangeArrowheads="1"/>
              </p:cNvSpPr>
              <p:nvPr/>
            </p:nvSpPr>
            <p:spPr bwMode="auto">
              <a:xfrm>
                <a:off x="5621" y="2545"/>
                <a:ext cx="1724" cy="48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项目经理</a:t>
                </a:r>
                <a:endParaRPr kumimoji="0" lang="zh-CN" sz="11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37" name="Text Box 13"/>
              <p:cNvSpPr txBox="1">
                <a:spLocks noChangeArrowheads="1"/>
              </p:cNvSpPr>
              <p:nvPr/>
            </p:nvSpPr>
            <p:spPr bwMode="auto">
              <a:xfrm>
                <a:off x="3115" y="3505"/>
                <a:ext cx="1724" cy="48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专家顾问组</a:t>
                </a:r>
                <a:endParaRPr kumimoji="0" lang="zh-CN" sz="11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38" name="Text Box 14"/>
              <p:cNvSpPr txBox="1">
                <a:spLocks noChangeArrowheads="1"/>
              </p:cNvSpPr>
              <p:nvPr/>
            </p:nvSpPr>
            <p:spPr bwMode="auto">
              <a:xfrm>
                <a:off x="7452" y="3567"/>
                <a:ext cx="1724" cy="48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项目经理助理</a:t>
                </a:r>
                <a:endParaRPr kumimoji="0" lang="zh-CN" sz="11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39" name="Text Box 15"/>
              <p:cNvSpPr txBox="1">
                <a:spLocks noChangeArrowheads="1"/>
              </p:cNvSpPr>
              <p:nvPr/>
            </p:nvSpPr>
            <p:spPr bwMode="auto">
              <a:xfrm>
                <a:off x="1591" y="4672"/>
                <a:ext cx="1171" cy="887"/>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前期策划</a:t>
                </a:r>
                <a:endParaRPr kumimoji="0" lang="zh-CN" sz="11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40" name="Text Box 16"/>
              <p:cNvSpPr txBox="1">
                <a:spLocks noChangeArrowheads="1"/>
              </p:cNvSpPr>
              <p:nvPr/>
            </p:nvSpPr>
            <p:spPr bwMode="auto">
              <a:xfrm>
                <a:off x="2854" y="4705"/>
                <a:ext cx="1155" cy="837"/>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报批及</a:t>
                </a:r>
                <a:endPar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配套管理</a:t>
                </a:r>
                <a:endParaRPr kumimoji="0" lang="zh-CN" sz="11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41" name="Text Box 17"/>
              <p:cNvSpPr txBox="1">
                <a:spLocks noChangeArrowheads="1"/>
              </p:cNvSpPr>
              <p:nvPr/>
            </p:nvSpPr>
            <p:spPr bwMode="auto">
              <a:xfrm>
                <a:off x="4130" y="4722"/>
                <a:ext cx="1154" cy="803"/>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设计管理</a:t>
                </a:r>
                <a:endParaRPr kumimoji="0" lang="zh-CN" sz="11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42" name="Text Box 18"/>
              <p:cNvSpPr txBox="1">
                <a:spLocks noChangeArrowheads="1"/>
              </p:cNvSpPr>
              <p:nvPr/>
            </p:nvSpPr>
            <p:spPr bwMode="auto">
              <a:xfrm>
                <a:off x="5470" y="4722"/>
                <a:ext cx="1238" cy="77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招标采购及</a:t>
                </a:r>
                <a:endPar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合同管理</a:t>
                </a:r>
                <a:endParaRPr kumimoji="0" lang="zh-CN" sz="11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43" name="Text Box 19"/>
              <p:cNvSpPr txBox="1">
                <a:spLocks noChangeArrowheads="1"/>
              </p:cNvSpPr>
              <p:nvPr/>
            </p:nvSpPr>
            <p:spPr bwMode="auto">
              <a:xfrm>
                <a:off x="6810" y="4722"/>
                <a:ext cx="1155" cy="77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造价管理</a:t>
                </a:r>
                <a:endParaRPr kumimoji="0" lang="zh-CN" sz="11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44" name="Text Box 20"/>
              <p:cNvSpPr txBox="1">
                <a:spLocks noChangeArrowheads="1"/>
              </p:cNvSpPr>
              <p:nvPr/>
            </p:nvSpPr>
            <p:spPr bwMode="auto">
              <a:xfrm>
                <a:off x="8066" y="4722"/>
                <a:ext cx="1176" cy="753"/>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施工管理</a:t>
                </a:r>
                <a:endParaRPr kumimoji="0" lang="zh-CN" sz="11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45" name="Text Box 21"/>
              <p:cNvSpPr txBox="1">
                <a:spLocks noChangeArrowheads="1"/>
              </p:cNvSpPr>
              <p:nvPr/>
            </p:nvSpPr>
            <p:spPr bwMode="auto">
              <a:xfrm>
                <a:off x="9378" y="4722"/>
                <a:ext cx="1204" cy="837"/>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BIM</a:t>
                </a:r>
                <a:r>
                  <a:rPr kumimoji="0" lang="zh-CN" altLang="en-US" sz="11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及信息管理</a:t>
                </a:r>
                <a:endParaRPr kumimoji="0" lang="zh-CN" sz="11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cxnSp>
            <p:nvCxnSpPr>
              <p:cNvPr id="1046" name="AutoShape 22"/>
              <p:cNvCxnSpPr>
                <a:cxnSpLocks noChangeShapeType="1"/>
              </p:cNvCxnSpPr>
              <p:nvPr/>
            </p:nvCxnSpPr>
            <p:spPr bwMode="auto">
              <a:xfrm>
                <a:off x="6966" y="2176"/>
                <a:ext cx="0" cy="352"/>
              </a:xfrm>
              <a:prstGeom prst="straightConnector1">
                <a:avLst/>
              </a:prstGeom>
              <a:noFill/>
              <a:ln w="9525">
                <a:solidFill>
                  <a:srgbClr val="000000"/>
                </a:solidFill>
                <a:round/>
                <a:headEnd/>
                <a:tailEnd type="triangle" w="med" len="med"/>
              </a:ln>
            </p:spPr>
          </p:cxnSp>
          <p:cxnSp>
            <p:nvCxnSpPr>
              <p:cNvPr id="1047" name="AutoShape 23"/>
              <p:cNvCxnSpPr>
                <a:cxnSpLocks noChangeShapeType="1"/>
              </p:cNvCxnSpPr>
              <p:nvPr/>
            </p:nvCxnSpPr>
            <p:spPr bwMode="auto">
              <a:xfrm>
                <a:off x="2612" y="2244"/>
                <a:ext cx="0" cy="971"/>
              </a:xfrm>
              <a:prstGeom prst="straightConnector1">
                <a:avLst/>
              </a:prstGeom>
              <a:noFill/>
              <a:ln w="9525">
                <a:solidFill>
                  <a:srgbClr val="000000"/>
                </a:solidFill>
                <a:prstDash val="dash"/>
                <a:round/>
                <a:headEnd/>
                <a:tailEnd/>
              </a:ln>
            </p:spPr>
          </p:cxnSp>
          <p:cxnSp>
            <p:nvCxnSpPr>
              <p:cNvPr id="1048" name="AutoShape 24"/>
              <p:cNvCxnSpPr>
                <a:cxnSpLocks noChangeShapeType="1"/>
              </p:cNvCxnSpPr>
              <p:nvPr/>
            </p:nvCxnSpPr>
            <p:spPr bwMode="auto">
              <a:xfrm>
                <a:off x="2612" y="3215"/>
                <a:ext cx="3567" cy="0"/>
              </a:xfrm>
              <a:prstGeom prst="straightConnector1">
                <a:avLst/>
              </a:prstGeom>
              <a:noFill/>
              <a:ln w="9525">
                <a:solidFill>
                  <a:srgbClr val="000000"/>
                </a:solidFill>
                <a:prstDash val="dash"/>
                <a:round/>
                <a:headEnd/>
                <a:tailEnd type="triangle" w="med" len="med"/>
              </a:ln>
            </p:spPr>
          </p:cxnSp>
          <p:cxnSp>
            <p:nvCxnSpPr>
              <p:cNvPr id="1049" name="AutoShape 25"/>
              <p:cNvCxnSpPr>
                <a:cxnSpLocks noChangeShapeType="1"/>
              </p:cNvCxnSpPr>
              <p:nvPr/>
            </p:nvCxnSpPr>
            <p:spPr bwMode="auto">
              <a:xfrm flipV="1">
                <a:off x="2227" y="4471"/>
                <a:ext cx="7786" cy="16"/>
              </a:xfrm>
              <a:prstGeom prst="straightConnector1">
                <a:avLst/>
              </a:prstGeom>
              <a:noFill/>
              <a:ln w="9525">
                <a:solidFill>
                  <a:srgbClr val="000000"/>
                </a:solidFill>
                <a:round/>
                <a:headEnd/>
                <a:tailEnd/>
              </a:ln>
            </p:spPr>
          </p:cxnSp>
          <p:cxnSp>
            <p:nvCxnSpPr>
              <p:cNvPr id="1050" name="AutoShape 26"/>
              <p:cNvCxnSpPr>
                <a:cxnSpLocks noChangeShapeType="1"/>
              </p:cNvCxnSpPr>
              <p:nvPr/>
            </p:nvCxnSpPr>
            <p:spPr bwMode="auto">
              <a:xfrm>
                <a:off x="6179" y="3030"/>
                <a:ext cx="0" cy="1457"/>
              </a:xfrm>
              <a:prstGeom prst="straightConnector1">
                <a:avLst/>
              </a:prstGeom>
              <a:noFill/>
              <a:ln w="9525">
                <a:solidFill>
                  <a:srgbClr val="000000"/>
                </a:solidFill>
                <a:round/>
                <a:headEnd/>
                <a:tailEnd/>
              </a:ln>
            </p:spPr>
          </p:cxnSp>
          <p:cxnSp>
            <p:nvCxnSpPr>
              <p:cNvPr id="1051" name="AutoShape 27"/>
              <p:cNvCxnSpPr>
                <a:cxnSpLocks noChangeShapeType="1"/>
              </p:cNvCxnSpPr>
              <p:nvPr/>
            </p:nvCxnSpPr>
            <p:spPr bwMode="auto">
              <a:xfrm>
                <a:off x="4839" y="3767"/>
                <a:ext cx="1340" cy="0"/>
              </a:xfrm>
              <a:prstGeom prst="straightConnector1">
                <a:avLst/>
              </a:prstGeom>
              <a:noFill/>
              <a:ln w="9525">
                <a:solidFill>
                  <a:srgbClr val="000000"/>
                </a:solidFill>
                <a:round/>
                <a:headEnd/>
                <a:tailEnd type="triangle" w="med" len="med"/>
              </a:ln>
            </p:spPr>
          </p:cxnSp>
          <p:cxnSp>
            <p:nvCxnSpPr>
              <p:cNvPr id="1052" name="AutoShape 28"/>
              <p:cNvCxnSpPr>
                <a:cxnSpLocks noChangeShapeType="1"/>
              </p:cNvCxnSpPr>
              <p:nvPr/>
            </p:nvCxnSpPr>
            <p:spPr bwMode="auto">
              <a:xfrm flipH="1">
                <a:off x="6179" y="3818"/>
                <a:ext cx="1273" cy="0"/>
              </a:xfrm>
              <a:prstGeom prst="straightConnector1">
                <a:avLst/>
              </a:prstGeom>
              <a:noFill/>
              <a:ln w="9525">
                <a:solidFill>
                  <a:srgbClr val="000000"/>
                </a:solidFill>
                <a:round/>
                <a:headEnd/>
                <a:tailEnd type="triangle" w="med" len="med"/>
              </a:ln>
            </p:spPr>
          </p:cxnSp>
          <p:cxnSp>
            <p:nvCxnSpPr>
              <p:cNvPr id="1053" name="AutoShape 29"/>
              <p:cNvCxnSpPr>
                <a:cxnSpLocks noChangeShapeType="1"/>
              </p:cNvCxnSpPr>
              <p:nvPr/>
            </p:nvCxnSpPr>
            <p:spPr bwMode="auto">
              <a:xfrm>
                <a:off x="2227" y="4487"/>
                <a:ext cx="0" cy="185"/>
              </a:xfrm>
              <a:prstGeom prst="straightConnector1">
                <a:avLst/>
              </a:prstGeom>
              <a:noFill/>
              <a:ln w="9525">
                <a:solidFill>
                  <a:srgbClr val="000000"/>
                </a:solidFill>
                <a:round/>
                <a:headEnd/>
                <a:tailEnd type="triangle" w="med" len="med"/>
              </a:ln>
            </p:spPr>
          </p:cxnSp>
          <p:cxnSp>
            <p:nvCxnSpPr>
              <p:cNvPr id="1054" name="AutoShape 30"/>
              <p:cNvCxnSpPr>
                <a:cxnSpLocks noChangeShapeType="1"/>
              </p:cNvCxnSpPr>
              <p:nvPr/>
            </p:nvCxnSpPr>
            <p:spPr bwMode="auto">
              <a:xfrm>
                <a:off x="3483" y="4503"/>
                <a:ext cx="0" cy="185"/>
              </a:xfrm>
              <a:prstGeom prst="straightConnector1">
                <a:avLst/>
              </a:prstGeom>
              <a:noFill/>
              <a:ln w="9525">
                <a:solidFill>
                  <a:srgbClr val="000000"/>
                </a:solidFill>
                <a:round/>
                <a:headEnd/>
                <a:tailEnd type="triangle" w="med" len="med"/>
              </a:ln>
            </p:spPr>
          </p:cxnSp>
          <p:cxnSp>
            <p:nvCxnSpPr>
              <p:cNvPr id="1055" name="AutoShape 31"/>
              <p:cNvCxnSpPr>
                <a:cxnSpLocks noChangeShapeType="1"/>
              </p:cNvCxnSpPr>
              <p:nvPr/>
            </p:nvCxnSpPr>
            <p:spPr bwMode="auto">
              <a:xfrm>
                <a:off x="7375" y="4471"/>
                <a:ext cx="8" cy="251"/>
              </a:xfrm>
              <a:prstGeom prst="straightConnector1">
                <a:avLst/>
              </a:prstGeom>
              <a:noFill/>
              <a:ln w="9525">
                <a:solidFill>
                  <a:srgbClr val="000000"/>
                </a:solidFill>
                <a:round/>
                <a:headEnd/>
                <a:tailEnd type="triangle" w="med" len="med"/>
              </a:ln>
            </p:spPr>
          </p:cxnSp>
          <p:cxnSp>
            <p:nvCxnSpPr>
              <p:cNvPr id="1056" name="AutoShape 32"/>
              <p:cNvCxnSpPr>
                <a:cxnSpLocks noChangeShapeType="1"/>
              </p:cNvCxnSpPr>
              <p:nvPr/>
            </p:nvCxnSpPr>
            <p:spPr bwMode="auto">
              <a:xfrm>
                <a:off x="8607" y="4471"/>
                <a:ext cx="0" cy="251"/>
              </a:xfrm>
              <a:prstGeom prst="straightConnector1">
                <a:avLst/>
              </a:prstGeom>
              <a:noFill/>
              <a:ln w="9525">
                <a:solidFill>
                  <a:srgbClr val="000000"/>
                </a:solidFill>
                <a:round/>
                <a:headEnd/>
                <a:tailEnd type="triangle" w="med" len="med"/>
              </a:ln>
            </p:spPr>
          </p:cxnSp>
          <p:cxnSp>
            <p:nvCxnSpPr>
              <p:cNvPr id="1057" name="AutoShape 33"/>
              <p:cNvCxnSpPr>
                <a:cxnSpLocks noChangeShapeType="1"/>
              </p:cNvCxnSpPr>
              <p:nvPr/>
            </p:nvCxnSpPr>
            <p:spPr bwMode="auto">
              <a:xfrm>
                <a:off x="10013" y="4471"/>
                <a:ext cx="9" cy="251"/>
              </a:xfrm>
              <a:prstGeom prst="straightConnector1">
                <a:avLst/>
              </a:prstGeom>
              <a:noFill/>
              <a:ln w="9525">
                <a:solidFill>
                  <a:srgbClr val="000000"/>
                </a:solidFill>
                <a:round/>
                <a:headEnd/>
                <a:tailEnd type="triangle" w="med" len="med"/>
              </a:ln>
            </p:spPr>
          </p:cxnSp>
          <p:cxnSp>
            <p:nvCxnSpPr>
              <p:cNvPr id="1058" name="AutoShape 34"/>
              <p:cNvCxnSpPr>
                <a:cxnSpLocks noChangeShapeType="1"/>
              </p:cNvCxnSpPr>
              <p:nvPr/>
            </p:nvCxnSpPr>
            <p:spPr bwMode="auto">
              <a:xfrm flipH="1">
                <a:off x="4728" y="4471"/>
                <a:ext cx="8" cy="251"/>
              </a:xfrm>
              <a:prstGeom prst="straightConnector1">
                <a:avLst/>
              </a:prstGeom>
              <a:noFill/>
              <a:ln w="9525">
                <a:solidFill>
                  <a:srgbClr val="000000"/>
                </a:solidFill>
                <a:round/>
                <a:headEnd/>
                <a:tailEnd type="triangle" w="med" len="med"/>
              </a:ln>
            </p:spPr>
          </p:cxnSp>
          <p:cxnSp>
            <p:nvCxnSpPr>
              <p:cNvPr id="1059" name="AutoShape 35"/>
              <p:cNvCxnSpPr>
                <a:cxnSpLocks noChangeShapeType="1"/>
              </p:cNvCxnSpPr>
              <p:nvPr/>
            </p:nvCxnSpPr>
            <p:spPr bwMode="auto">
              <a:xfrm>
                <a:off x="6179" y="4471"/>
                <a:ext cx="0" cy="251"/>
              </a:xfrm>
              <a:prstGeom prst="straightConnector1">
                <a:avLst/>
              </a:prstGeom>
              <a:noFill/>
              <a:ln w="9525">
                <a:solidFill>
                  <a:srgbClr val="000000"/>
                </a:solidFill>
                <a:round/>
                <a:headEnd/>
                <a:tailEnd type="triangle" w="med" len="med"/>
              </a:ln>
            </p:spPr>
          </p:cxnSp>
        </p:grpSp>
        <p:grpSp>
          <p:nvGrpSpPr>
            <p:cNvPr id="1060" name="Group 36"/>
            <p:cNvGrpSpPr>
              <a:grpSpLocks/>
            </p:cNvGrpSpPr>
            <p:nvPr/>
          </p:nvGrpSpPr>
          <p:grpSpPr bwMode="auto">
            <a:xfrm>
              <a:off x="4455" y="5700"/>
              <a:ext cx="6164" cy="1923"/>
              <a:chOff x="4455" y="5700"/>
              <a:chExt cx="6164" cy="1923"/>
            </a:xfrm>
          </p:grpSpPr>
          <p:sp>
            <p:nvSpPr>
              <p:cNvPr id="1061" name="Text Box 37"/>
              <p:cNvSpPr txBox="1">
                <a:spLocks noChangeArrowheads="1"/>
              </p:cNvSpPr>
              <p:nvPr/>
            </p:nvSpPr>
            <p:spPr bwMode="auto">
              <a:xfrm>
                <a:off x="7032" y="5970"/>
                <a:ext cx="2088" cy="4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工程施工总监</a:t>
                </a:r>
                <a:endParaRPr kumimoji="0" lang="zh-CN" sz="11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62" name="Text Box 38"/>
              <p:cNvSpPr txBox="1">
                <a:spLocks noChangeArrowheads="1"/>
              </p:cNvSpPr>
              <p:nvPr/>
            </p:nvSpPr>
            <p:spPr bwMode="auto">
              <a:xfrm>
                <a:off x="4455" y="6825"/>
                <a:ext cx="1443" cy="4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土建监理组</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63" name="Text Box 39"/>
              <p:cNvSpPr txBox="1">
                <a:spLocks noChangeArrowheads="1"/>
              </p:cNvSpPr>
              <p:nvPr/>
            </p:nvSpPr>
            <p:spPr bwMode="auto">
              <a:xfrm>
                <a:off x="6042" y="6810"/>
                <a:ext cx="1443" cy="4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设备监理组</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64" name="Text Box 40"/>
              <p:cNvSpPr txBox="1">
                <a:spLocks noChangeArrowheads="1"/>
              </p:cNvSpPr>
              <p:nvPr/>
            </p:nvSpPr>
            <p:spPr bwMode="auto">
              <a:xfrm>
                <a:off x="7617" y="6810"/>
                <a:ext cx="1443" cy="4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装修监理组</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65" name="Text Box 41"/>
              <p:cNvSpPr txBox="1">
                <a:spLocks noChangeArrowheads="1"/>
              </p:cNvSpPr>
              <p:nvPr/>
            </p:nvSpPr>
            <p:spPr bwMode="auto">
              <a:xfrm>
                <a:off x="9176" y="6795"/>
                <a:ext cx="1443" cy="4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景观监理组</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66" name="Text Box 42"/>
              <p:cNvSpPr txBox="1">
                <a:spLocks noChangeArrowheads="1"/>
              </p:cNvSpPr>
              <p:nvPr/>
            </p:nvSpPr>
            <p:spPr bwMode="auto">
              <a:xfrm>
                <a:off x="9176" y="6045"/>
                <a:ext cx="1443" cy="4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chemeClr val="tx1"/>
                    </a:solidFill>
                    <a:effectLst/>
                    <a:latin typeface="Calibri" pitchFamily="34" charset="0"/>
                    <a:ea typeface="宋体" pitchFamily="2" charset="-122"/>
                    <a:cs typeface="宋体" pitchFamily="2" charset="-122"/>
                  </a:rPr>
                  <a:t>监理班子</a:t>
                </a:r>
                <a:endParaRPr kumimoji="0" lang="zh-CN" sz="11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cxnSp>
            <p:nvCxnSpPr>
              <p:cNvPr id="1067" name="AutoShape 43"/>
              <p:cNvCxnSpPr>
                <a:cxnSpLocks noChangeShapeType="1"/>
              </p:cNvCxnSpPr>
              <p:nvPr/>
            </p:nvCxnSpPr>
            <p:spPr bwMode="auto">
              <a:xfrm>
                <a:off x="7260" y="5710"/>
                <a:ext cx="0" cy="1850"/>
              </a:xfrm>
              <a:prstGeom prst="straightConnector1">
                <a:avLst/>
              </a:prstGeom>
              <a:noFill/>
              <a:ln w="9525">
                <a:solidFill>
                  <a:srgbClr val="000000"/>
                </a:solidFill>
                <a:prstDash val="dash"/>
                <a:round/>
                <a:headEnd/>
                <a:tailEnd type="triangle" w="med" len="med"/>
              </a:ln>
            </p:spPr>
          </p:cxnSp>
          <p:cxnSp>
            <p:nvCxnSpPr>
              <p:cNvPr id="1068" name="AutoShape 44"/>
              <p:cNvCxnSpPr>
                <a:cxnSpLocks noChangeShapeType="1"/>
              </p:cNvCxnSpPr>
              <p:nvPr/>
            </p:nvCxnSpPr>
            <p:spPr bwMode="auto">
              <a:xfrm>
                <a:off x="8100" y="5700"/>
                <a:ext cx="10" cy="255"/>
              </a:xfrm>
              <a:prstGeom prst="straightConnector1">
                <a:avLst/>
              </a:prstGeom>
              <a:noFill/>
              <a:ln w="9525">
                <a:solidFill>
                  <a:srgbClr val="000000"/>
                </a:solidFill>
                <a:round/>
                <a:headEnd/>
                <a:tailEnd type="triangle" w="med" len="med"/>
              </a:ln>
            </p:spPr>
          </p:cxnSp>
          <p:cxnSp>
            <p:nvCxnSpPr>
              <p:cNvPr id="1069" name="AutoShape 45"/>
              <p:cNvCxnSpPr>
                <a:cxnSpLocks noChangeShapeType="1"/>
              </p:cNvCxnSpPr>
              <p:nvPr/>
            </p:nvCxnSpPr>
            <p:spPr bwMode="auto">
              <a:xfrm flipV="1">
                <a:off x="5150" y="6600"/>
                <a:ext cx="4863" cy="20"/>
              </a:xfrm>
              <a:prstGeom prst="straightConnector1">
                <a:avLst/>
              </a:prstGeom>
              <a:noFill/>
              <a:ln w="9525">
                <a:solidFill>
                  <a:srgbClr val="000000"/>
                </a:solidFill>
                <a:round/>
                <a:headEnd/>
                <a:tailEnd/>
              </a:ln>
            </p:spPr>
          </p:cxnSp>
          <p:cxnSp>
            <p:nvCxnSpPr>
              <p:cNvPr id="1070" name="AutoShape 46"/>
              <p:cNvCxnSpPr>
                <a:cxnSpLocks noChangeShapeType="1"/>
              </p:cNvCxnSpPr>
              <p:nvPr/>
            </p:nvCxnSpPr>
            <p:spPr bwMode="auto">
              <a:xfrm>
                <a:off x="8020" y="6390"/>
                <a:ext cx="0" cy="1233"/>
              </a:xfrm>
              <a:prstGeom prst="straightConnector1">
                <a:avLst/>
              </a:prstGeom>
              <a:noFill/>
              <a:ln w="9525">
                <a:solidFill>
                  <a:srgbClr val="000000"/>
                </a:solidFill>
                <a:round/>
                <a:headEnd/>
                <a:tailEnd/>
              </a:ln>
            </p:spPr>
          </p:cxnSp>
          <p:cxnSp>
            <p:nvCxnSpPr>
              <p:cNvPr id="1071" name="AutoShape 47"/>
              <p:cNvCxnSpPr>
                <a:cxnSpLocks noChangeShapeType="1"/>
              </p:cNvCxnSpPr>
              <p:nvPr/>
            </p:nvCxnSpPr>
            <p:spPr bwMode="auto">
              <a:xfrm>
                <a:off x="5150" y="6613"/>
                <a:ext cx="0" cy="212"/>
              </a:xfrm>
              <a:prstGeom prst="straightConnector1">
                <a:avLst/>
              </a:prstGeom>
              <a:noFill/>
              <a:ln w="9525">
                <a:solidFill>
                  <a:srgbClr val="000000"/>
                </a:solidFill>
                <a:round/>
                <a:headEnd/>
                <a:tailEnd type="triangle" w="med" len="med"/>
              </a:ln>
            </p:spPr>
          </p:cxnSp>
          <p:cxnSp>
            <p:nvCxnSpPr>
              <p:cNvPr id="1072" name="AutoShape 48"/>
              <p:cNvCxnSpPr>
                <a:cxnSpLocks noChangeShapeType="1"/>
              </p:cNvCxnSpPr>
              <p:nvPr/>
            </p:nvCxnSpPr>
            <p:spPr bwMode="auto">
              <a:xfrm>
                <a:off x="6859" y="6620"/>
                <a:ext cx="0" cy="190"/>
              </a:xfrm>
              <a:prstGeom prst="straightConnector1">
                <a:avLst/>
              </a:prstGeom>
              <a:noFill/>
              <a:ln w="9525">
                <a:solidFill>
                  <a:srgbClr val="000000"/>
                </a:solidFill>
                <a:round/>
                <a:headEnd/>
                <a:tailEnd type="triangle" w="med" len="med"/>
              </a:ln>
            </p:spPr>
          </p:cxnSp>
          <p:cxnSp>
            <p:nvCxnSpPr>
              <p:cNvPr id="1073" name="AutoShape 49"/>
              <p:cNvCxnSpPr>
                <a:cxnSpLocks noChangeShapeType="1"/>
              </p:cNvCxnSpPr>
              <p:nvPr/>
            </p:nvCxnSpPr>
            <p:spPr bwMode="auto">
              <a:xfrm>
                <a:off x="8367" y="6613"/>
                <a:ext cx="7" cy="197"/>
              </a:xfrm>
              <a:prstGeom prst="straightConnector1">
                <a:avLst/>
              </a:prstGeom>
              <a:noFill/>
              <a:ln w="9525">
                <a:solidFill>
                  <a:srgbClr val="000000"/>
                </a:solidFill>
                <a:round/>
                <a:headEnd/>
                <a:tailEnd type="triangle" w="med" len="med"/>
              </a:ln>
            </p:spPr>
          </p:cxnSp>
          <p:cxnSp>
            <p:nvCxnSpPr>
              <p:cNvPr id="1074" name="AutoShape 50"/>
              <p:cNvCxnSpPr>
                <a:cxnSpLocks noChangeShapeType="1"/>
              </p:cNvCxnSpPr>
              <p:nvPr/>
            </p:nvCxnSpPr>
            <p:spPr bwMode="auto">
              <a:xfrm>
                <a:off x="10013" y="6600"/>
                <a:ext cx="0" cy="195"/>
              </a:xfrm>
              <a:prstGeom prst="straightConnector1">
                <a:avLst/>
              </a:prstGeom>
              <a:noFill/>
              <a:ln w="9525">
                <a:solidFill>
                  <a:srgbClr val="000000"/>
                </a:solidFill>
                <a:round/>
                <a:headEnd/>
                <a:tailEnd type="triangle" w="med" len="med"/>
              </a:ln>
            </p:spPr>
          </p:cxnSp>
        </p:grpSp>
        <p:grpSp>
          <p:nvGrpSpPr>
            <p:cNvPr id="1075" name="Group 51"/>
            <p:cNvGrpSpPr>
              <a:grpSpLocks/>
            </p:cNvGrpSpPr>
            <p:nvPr/>
          </p:nvGrpSpPr>
          <p:grpSpPr bwMode="auto">
            <a:xfrm>
              <a:off x="1635" y="7350"/>
              <a:ext cx="8998" cy="4770"/>
              <a:chOff x="1635" y="7350"/>
              <a:chExt cx="8998" cy="4770"/>
            </a:xfrm>
          </p:grpSpPr>
          <p:sp>
            <p:nvSpPr>
              <p:cNvPr id="1076" name="Rectangle 52"/>
              <p:cNvSpPr>
                <a:spLocks noChangeArrowheads="1"/>
              </p:cNvSpPr>
              <p:nvPr/>
            </p:nvSpPr>
            <p:spPr bwMode="auto">
              <a:xfrm>
                <a:off x="1635" y="7530"/>
                <a:ext cx="8998" cy="4590"/>
              </a:xfrm>
              <a:prstGeom prst="rect">
                <a:avLst/>
              </a:prstGeom>
              <a:solidFill>
                <a:srgbClr val="F2F2F2"/>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7" name="Text Box 53"/>
              <p:cNvSpPr txBox="1">
                <a:spLocks noChangeArrowheads="1"/>
              </p:cNvSpPr>
              <p:nvPr/>
            </p:nvSpPr>
            <p:spPr bwMode="auto">
              <a:xfrm>
                <a:off x="4632" y="7695"/>
                <a:ext cx="423" cy="142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甲供材料</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78" name="Text Box 54"/>
              <p:cNvSpPr txBox="1">
                <a:spLocks noChangeArrowheads="1"/>
              </p:cNvSpPr>
              <p:nvPr/>
            </p:nvSpPr>
            <p:spPr bwMode="auto">
              <a:xfrm>
                <a:off x="5247" y="7710"/>
                <a:ext cx="423" cy="141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甲供设备</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79" name="Text Box 55"/>
              <p:cNvSpPr txBox="1">
                <a:spLocks noChangeArrowheads="1"/>
              </p:cNvSpPr>
              <p:nvPr/>
            </p:nvSpPr>
            <p:spPr bwMode="auto">
              <a:xfrm>
                <a:off x="7015" y="9745"/>
                <a:ext cx="423" cy="225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专业分包单位</a:t>
                </a:r>
                <a:r>
                  <a:rPr kumimoji="0" lang="en-US" altLang="zh-CN" sz="10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1</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80" name="Text Box 56"/>
              <p:cNvSpPr txBox="1">
                <a:spLocks noChangeArrowheads="1"/>
              </p:cNvSpPr>
              <p:nvPr/>
            </p:nvSpPr>
            <p:spPr bwMode="auto">
              <a:xfrm>
                <a:off x="8202" y="9755"/>
                <a:ext cx="423" cy="225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专业分包单位</a:t>
                </a:r>
                <a:r>
                  <a:rPr kumimoji="0" lang="en-US" altLang="zh-CN"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n</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81" name="Text Box 57"/>
              <p:cNvSpPr txBox="1">
                <a:spLocks noChangeArrowheads="1"/>
              </p:cNvSpPr>
              <p:nvPr/>
            </p:nvSpPr>
            <p:spPr bwMode="auto">
              <a:xfrm>
                <a:off x="7617" y="9755"/>
                <a:ext cx="423" cy="225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82" name="Text Box 58"/>
              <p:cNvSpPr txBox="1">
                <a:spLocks noChangeArrowheads="1"/>
              </p:cNvSpPr>
              <p:nvPr/>
            </p:nvSpPr>
            <p:spPr bwMode="auto">
              <a:xfrm>
                <a:off x="6342" y="7710"/>
                <a:ext cx="423" cy="172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设备供货商</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83" name="Text Box 59"/>
              <p:cNvSpPr txBox="1">
                <a:spLocks noChangeArrowheads="1"/>
              </p:cNvSpPr>
              <p:nvPr/>
            </p:nvSpPr>
            <p:spPr bwMode="auto">
              <a:xfrm>
                <a:off x="7643" y="7710"/>
                <a:ext cx="423" cy="174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施工总承包</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84" name="Text Box 60"/>
              <p:cNvSpPr txBox="1">
                <a:spLocks noChangeArrowheads="1"/>
              </p:cNvSpPr>
              <p:nvPr/>
            </p:nvSpPr>
            <p:spPr bwMode="auto">
              <a:xfrm>
                <a:off x="8730" y="7710"/>
                <a:ext cx="423" cy="171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材料供货商</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85" name="Text Box 61"/>
              <p:cNvSpPr txBox="1">
                <a:spLocks noChangeArrowheads="1"/>
              </p:cNvSpPr>
              <p:nvPr/>
            </p:nvSpPr>
            <p:spPr bwMode="auto">
              <a:xfrm>
                <a:off x="9190" y="7695"/>
                <a:ext cx="1443"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项目实施方</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cxnSp>
            <p:nvCxnSpPr>
              <p:cNvPr id="1086" name="AutoShape 62"/>
              <p:cNvCxnSpPr>
                <a:cxnSpLocks noChangeShapeType="1"/>
              </p:cNvCxnSpPr>
              <p:nvPr/>
            </p:nvCxnSpPr>
            <p:spPr bwMode="auto">
              <a:xfrm>
                <a:off x="5166" y="7350"/>
                <a:ext cx="0" cy="247"/>
              </a:xfrm>
              <a:prstGeom prst="straightConnector1">
                <a:avLst/>
              </a:prstGeom>
              <a:noFill/>
              <a:ln w="9525">
                <a:solidFill>
                  <a:srgbClr val="000000"/>
                </a:solidFill>
                <a:round/>
                <a:headEnd/>
                <a:tailEnd/>
              </a:ln>
            </p:spPr>
          </p:cxnSp>
          <p:cxnSp>
            <p:nvCxnSpPr>
              <p:cNvPr id="1087" name="AutoShape 63"/>
              <p:cNvCxnSpPr>
                <a:cxnSpLocks noChangeShapeType="1"/>
              </p:cNvCxnSpPr>
              <p:nvPr/>
            </p:nvCxnSpPr>
            <p:spPr bwMode="auto">
              <a:xfrm>
                <a:off x="4784" y="7589"/>
                <a:ext cx="686" cy="0"/>
              </a:xfrm>
              <a:prstGeom prst="straightConnector1">
                <a:avLst/>
              </a:prstGeom>
              <a:noFill/>
              <a:ln w="9525">
                <a:solidFill>
                  <a:srgbClr val="000000"/>
                </a:solidFill>
                <a:round/>
                <a:headEnd/>
                <a:tailEnd/>
              </a:ln>
            </p:spPr>
          </p:cxnSp>
          <p:cxnSp>
            <p:nvCxnSpPr>
              <p:cNvPr id="1088" name="AutoShape 64"/>
              <p:cNvCxnSpPr>
                <a:cxnSpLocks noChangeShapeType="1"/>
              </p:cNvCxnSpPr>
              <p:nvPr/>
            </p:nvCxnSpPr>
            <p:spPr bwMode="auto">
              <a:xfrm>
                <a:off x="4791" y="7589"/>
                <a:ext cx="0" cy="106"/>
              </a:xfrm>
              <a:prstGeom prst="straightConnector1">
                <a:avLst/>
              </a:prstGeom>
              <a:noFill/>
              <a:ln w="9525">
                <a:solidFill>
                  <a:srgbClr val="000000"/>
                </a:solidFill>
                <a:round/>
                <a:headEnd/>
                <a:tailEnd type="triangle" w="med" len="med"/>
              </a:ln>
            </p:spPr>
          </p:cxnSp>
          <p:cxnSp>
            <p:nvCxnSpPr>
              <p:cNvPr id="1089" name="AutoShape 65"/>
              <p:cNvCxnSpPr>
                <a:cxnSpLocks noChangeShapeType="1"/>
              </p:cNvCxnSpPr>
              <p:nvPr/>
            </p:nvCxnSpPr>
            <p:spPr bwMode="auto">
              <a:xfrm>
                <a:off x="5460" y="7604"/>
                <a:ext cx="0" cy="106"/>
              </a:xfrm>
              <a:prstGeom prst="straightConnector1">
                <a:avLst/>
              </a:prstGeom>
              <a:noFill/>
              <a:ln w="9525">
                <a:solidFill>
                  <a:srgbClr val="000000"/>
                </a:solidFill>
                <a:round/>
                <a:headEnd/>
                <a:tailEnd type="triangle" w="med" len="med"/>
              </a:ln>
            </p:spPr>
          </p:cxnSp>
          <p:cxnSp>
            <p:nvCxnSpPr>
              <p:cNvPr id="1090" name="AutoShape 66"/>
              <p:cNvCxnSpPr>
                <a:cxnSpLocks noChangeShapeType="1"/>
              </p:cNvCxnSpPr>
              <p:nvPr/>
            </p:nvCxnSpPr>
            <p:spPr bwMode="auto">
              <a:xfrm>
                <a:off x="6552" y="7530"/>
                <a:ext cx="0" cy="180"/>
              </a:xfrm>
              <a:prstGeom prst="straightConnector1">
                <a:avLst/>
              </a:prstGeom>
              <a:noFill/>
              <a:ln w="9525">
                <a:solidFill>
                  <a:srgbClr val="000000"/>
                </a:solidFill>
                <a:round/>
                <a:headEnd/>
                <a:tailEnd type="triangle" w="med" len="med"/>
              </a:ln>
            </p:spPr>
          </p:cxnSp>
          <p:cxnSp>
            <p:nvCxnSpPr>
              <p:cNvPr id="1091" name="AutoShape 67"/>
              <p:cNvCxnSpPr>
                <a:cxnSpLocks noChangeShapeType="1"/>
              </p:cNvCxnSpPr>
              <p:nvPr/>
            </p:nvCxnSpPr>
            <p:spPr bwMode="auto">
              <a:xfrm>
                <a:off x="8954" y="7521"/>
                <a:ext cx="0" cy="189"/>
              </a:xfrm>
              <a:prstGeom prst="straightConnector1">
                <a:avLst/>
              </a:prstGeom>
              <a:noFill/>
              <a:ln w="9525">
                <a:solidFill>
                  <a:srgbClr val="000000"/>
                </a:solidFill>
                <a:round/>
                <a:headEnd/>
                <a:tailEnd type="triangle" w="med" len="med"/>
              </a:ln>
            </p:spPr>
          </p:cxnSp>
          <p:cxnSp>
            <p:nvCxnSpPr>
              <p:cNvPr id="1092" name="AutoShape 68"/>
              <p:cNvCxnSpPr>
                <a:cxnSpLocks noChangeShapeType="1"/>
              </p:cNvCxnSpPr>
              <p:nvPr/>
            </p:nvCxnSpPr>
            <p:spPr bwMode="auto">
              <a:xfrm>
                <a:off x="7227" y="9609"/>
                <a:ext cx="1201" cy="0"/>
              </a:xfrm>
              <a:prstGeom prst="straightConnector1">
                <a:avLst/>
              </a:prstGeom>
              <a:noFill/>
              <a:ln w="9525">
                <a:solidFill>
                  <a:srgbClr val="000000"/>
                </a:solidFill>
                <a:round/>
                <a:headEnd/>
                <a:tailEnd/>
              </a:ln>
            </p:spPr>
          </p:cxnSp>
          <p:cxnSp>
            <p:nvCxnSpPr>
              <p:cNvPr id="1093" name="AutoShape 69"/>
              <p:cNvCxnSpPr>
                <a:cxnSpLocks noChangeShapeType="1"/>
              </p:cNvCxnSpPr>
              <p:nvPr/>
            </p:nvCxnSpPr>
            <p:spPr bwMode="auto">
              <a:xfrm>
                <a:off x="7876" y="9450"/>
                <a:ext cx="0" cy="305"/>
              </a:xfrm>
              <a:prstGeom prst="straightConnector1">
                <a:avLst/>
              </a:prstGeom>
              <a:noFill/>
              <a:ln w="9525">
                <a:solidFill>
                  <a:srgbClr val="000000"/>
                </a:solidFill>
                <a:round/>
                <a:headEnd/>
                <a:tailEnd type="triangle" w="med" len="med"/>
              </a:ln>
            </p:spPr>
          </p:cxnSp>
          <p:cxnSp>
            <p:nvCxnSpPr>
              <p:cNvPr id="1094" name="AutoShape 70"/>
              <p:cNvCxnSpPr>
                <a:cxnSpLocks noChangeShapeType="1"/>
              </p:cNvCxnSpPr>
              <p:nvPr/>
            </p:nvCxnSpPr>
            <p:spPr bwMode="auto">
              <a:xfrm>
                <a:off x="7220" y="9602"/>
                <a:ext cx="0" cy="143"/>
              </a:xfrm>
              <a:prstGeom prst="straightConnector1">
                <a:avLst/>
              </a:prstGeom>
              <a:noFill/>
              <a:ln w="9525">
                <a:solidFill>
                  <a:srgbClr val="000000"/>
                </a:solidFill>
                <a:round/>
                <a:headEnd/>
                <a:tailEnd type="triangle" w="med" len="med"/>
              </a:ln>
            </p:spPr>
          </p:cxnSp>
          <p:cxnSp>
            <p:nvCxnSpPr>
              <p:cNvPr id="1095" name="AutoShape 71"/>
              <p:cNvCxnSpPr>
                <a:cxnSpLocks noChangeShapeType="1"/>
              </p:cNvCxnSpPr>
              <p:nvPr/>
            </p:nvCxnSpPr>
            <p:spPr bwMode="auto">
              <a:xfrm>
                <a:off x="8428" y="9609"/>
                <a:ext cx="0" cy="146"/>
              </a:xfrm>
              <a:prstGeom prst="straightConnector1">
                <a:avLst/>
              </a:prstGeom>
              <a:noFill/>
              <a:ln w="9525">
                <a:solidFill>
                  <a:srgbClr val="000000"/>
                </a:solidFill>
                <a:round/>
                <a:headEnd/>
                <a:tailEnd type="triangle" w="med" len="med"/>
              </a:ln>
            </p:spPr>
          </p:cxnSp>
        </p:grpSp>
        <p:grpSp>
          <p:nvGrpSpPr>
            <p:cNvPr id="1096" name="Group 72"/>
            <p:cNvGrpSpPr>
              <a:grpSpLocks/>
            </p:cNvGrpSpPr>
            <p:nvPr/>
          </p:nvGrpSpPr>
          <p:grpSpPr bwMode="auto">
            <a:xfrm>
              <a:off x="1557" y="5790"/>
              <a:ext cx="2864" cy="6320"/>
              <a:chOff x="1557" y="5790"/>
              <a:chExt cx="2864" cy="6320"/>
            </a:xfrm>
          </p:grpSpPr>
          <p:sp>
            <p:nvSpPr>
              <p:cNvPr id="1097" name="Rectangle 73"/>
              <p:cNvSpPr>
                <a:spLocks noChangeArrowheads="1"/>
              </p:cNvSpPr>
              <p:nvPr/>
            </p:nvSpPr>
            <p:spPr bwMode="auto">
              <a:xfrm>
                <a:off x="1557" y="5790"/>
                <a:ext cx="2864" cy="6320"/>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98" name="Text Box 74"/>
              <p:cNvSpPr txBox="1">
                <a:spLocks noChangeArrowheads="1"/>
              </p:cNvSpPr>
              <p:nvPr/>
            </p:nvSpPr>
            <p:spPr bwMode="auto">
              <a:xfrm>
                <a:off x="1572" y="7680"/>
                <a:ext cx="423" cy="21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政府主管部门</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99" name="Text Box 75"/>
              <p:cNvSpPr txBox="1">
                <a:spLocks noChangeArrowheads="1"/>
              </p:cNvSpPr>
              <p:nvPr/>
            </p:nvSpPr>
            <p:spPr bwMode="auto">
              <a:xfrm>
                <a:off x="2692" y="7710"/>
                <a:ext cx="423" cy="207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审图单位</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100" name="Text Box 76"/>
              <p:cNvSpPr txBox="1">
                <a:spLocks noChangeArrowheads="1"/>
              </p:cNvSpPr>
              <p:nvPr/>
            </p:nvSpPr>
            <p:spPr bwMode="auto">
              <a:xfrm>
                <a:off x="3267" y="7695"/>
                <a:ext cx="423" cy="208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招标代理单位</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101" name="Text Box 77"/>
              <p:cNvSpPr txBox="1">
                <a:spLocks noChangeArrowheads="1"/>
              </p:cNvSpPr>
              <p:nvPr/>
            </p:nvSpPr>
            <p:spPr bwMode="auto">
              <a:xfrm>
                <a:off x="3855" y="7695"/>
                <a:ext cx="423" cy="208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造价咨询单位</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102" name="Text Box 78"/>
              <p:cNvSpPr txBox="1">
                <a:spLocks noChangeArrowheads="1"/>
              </p:cNvSpPr>
              <p:nvPr/>
            </p:nvSpPr>
            <p:spPr bwMode="auto">
              <a:xfrm>
                <a:off x="2142" y="7695"/>
                <a:ext cx="423" cy="208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设计总包</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103" name="Text Box 79"/>
              <p:cNvSpPr txBox="1">
                <a:spLocks noChangeArrowheads="1"/>
              </p:cNvSpPr>
              <p:nvPr/>
            </p:nvSpPr>
            <p:spPr bwMode="auto">
              <a:xfrm>
                <a:off x="1591" y="5955"/>
                <a:ext cx="1443"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chemeClr val="tx1"/>
                    </a:solidFill>
                    <a:effectLst/>
                    <a:latin typeface="Calibri" pitchFamily="34" charset="0"/>
                    <a:ea typeface="宋体" pitchFamily="2" charset="-122"/>
                    <a:cs typeface="宋体" pitchFamily="2" charset="-122"/>
                  </a:rPr>
                  <a:t>项目咨询方</a:t>
                </a:r>
                <a:endParaRPr kumimoji="0" lang="zh-CN" sz="11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104" name="Text Box 80"/>
              <p:cNvSpPr txBox="1">
                <a:spLocks noChangeArrowheads="1"/>
              </p:cNvSpPr>
              <p:nvPr/>
            </p:nvSpPr>
            <p:spPr bwMode="auto">
              <a:xfrm>
                <a:off x="3642" y="10230"/>
                <a:ext cx="423" cy="136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其他设计</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105" name="Text Box 81"/>
              <p:cNvSpPr txBox="1">
                <a:spLocks noChangeArrowheads="1"/>
              </p:cNvSpPr>
              <p:nvPr/>
            </p:nvSpPr>
            <p:spPr bwMode="auto">
              <a:xfrm>
                <a:off x="3087" y="10215"/>
                <a:ext cx="423" cy="139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机电设计</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106" name="Text Box 82"/>
              <p:cNvSpPr txBox="1">
                <a:spLocks noChangeArrowheads="1"/>
              </p:cNvSpPr>
              <p:nvPr/>
            </p:nvSpPr>
            <p:spPr bwMode="auto">
              <a:xfrm>
                <a:off x="2472" y="10215"/>
                <a:ext cx="423" cy="138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室内设计</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107" name="Text Box 83"/>
              <p:cNvSpPr txBox="1">
                <a:spLocks noChangeArrowheads="1"/>
              </p:cNvSpPr>
              <p:nvPr/>
            </p:nvSpPr>
            <p:spPr bwMode="auto">
              <a:xfrm>
                <a:off x="1870" y="10215"/>
                <a:ext cx="423" cy="139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建筑设计</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cxnSp>
            <p:nvCxnSpPr>
              <p:cNvPr id="1108" name="AutoShape 84"/>
              <p:cNvCxnSpPr>
                <a:cxnSpLocks noChangeShapeType="1"/>
              </p:cNvCxnSpPr>
              <p:nvPr/>
            </p:nvCxnSpPr>
            <p:spPr bwMode="auto">
              <a:xfrm>
                <a:off x="2925" y="5805"/>
                <a:ext cx="16" cy="1905"/>
              </a:xfrm>
              <a:prstGeom prst="straightConnector1">
                <a:avLst/>
              </a:prstGeom>
              <a:noFill/>
              <a:ln w="9525">
                <a:solidFill>
                  <a:srgbClr val="000000"/>
                </a:solidFill>
                <a:round/>
                <a:headEnd/>
                <a:tailEnd type="triangle" w="med" len="med"/>
              </a:ln>
            </p:spPr>
          </p:cxnSp>
          <p:cxnSp>
            <p:nvCxnSpPr>
              <p:cNvPr id="1109" name="AutoShape 85"/>
              <p:cNvCxnSpPr>
                <a:cxnSpLocks noChangeShapeType="1"/>
              </p:cNvCxnSpPr>
              <p:nvPr/>
            </p:nvCxnSpPr>
            <p:spPr bwMode="auto">
              <a:xfrm>
                <a:off x="1788" y="7446"/>
                <a:ext cx="2328" cy="0"/>
              </a:xfrm>
              <a:prstGeom prst="straightConnector1">
                <a:avLst/>
              </a:prstGeom>
              <a:noFill/>
              <a:ln w="9525">
                <a:solidFill>
                  <a:srgbClr val="000000"/>
                </a:solidFill>
                <a:round/>
                <a:headEnd/>
                <a:tailEnd/>
              </a:ln>
            </p:spPr>
          </p:cxnSp>
          <p:cxnSp>
            <p:nvCxnSpPr>
              <p:cNvPr id="1110" name="AutoShape 86"/>
              <p:cNvCxnSpPr>
                <a:cxnSpLocks noChangeShapeType="1"/>
              </p:cNvCxnSpPr>
              <p:nvPr/>
            </p:nvCxnSpPr>
            <p:spPr bwMode="auto">
              <a:xfrm>
                <a:off x="1795" y="7453"/>
                <a:ext cx="0" cy="227"/>
              </a:xfrm>
              <a:prstGeom prst="straightConnector1">
                <a:avLst/>
              </a:prstGeom>
              <a:noFill/>
              <a:ln w="9525">
                <a:solidFill>
                  <a:srgbClr val="000000"/>
                </a:solidFill>
                <a:round/>
                <a:headEnd/>
                <a:tailEnd type="triangle" w="med" len="med"/>
              </a:ln>
            </p:spPr>
          </p:cxnSp>
          <p:cxnSp>
            <p:nvCxnSpPr>
              <p:cNvPr id="1111" name="AutoShape 87"/>
              <p:cNvCxnSpPr>
                <a:cxnSpLocks noChangeShapeType="1"/>
              </p:cNvCxnSpPr>
              <p:nvPr/>
            </p:nvCxnSpPr>
            <p:spPr bwMode="auto">
              <a:xfrm>
                <a:off x="2375" y="7446"/>
                <a:ext cx="0" cy="264"/>
              </a:xfrm>
              <a:prstGeom prst="straightConnector1">
                <a:avLst/>
              </a:prstGeom>
              <a:noFill/>
              <a:ln w="9525">
                <a:solidFill>
                  <a:srgbClr val="000000"/>
                </a:solidFill>
                <a:round/>
                <a:headEnd/>
                <a:tailEnd type="triangle" w="med" len="med"/>
              </a:ln>
            </p:spPr>
          </p:cxnSp>
          <p:cxnSp>
            <p:nvCxnSpPr>
              <p:cNvPr id="1112" name="AutoShape 88"/>
              <p:cNvCxnSpPr>
                <a:cxnSpLocks noChangeShapeType="1"/>
              </p:cNvCxnSpPr>
              <p:nvPr/>
            </p:nvCxnSpPr>
            <p:spPr bwMode="auto">
              <a:xfrm>
                <a:off x="3501" y="7446"/>
                <a:ext cx="0" cy="249"/>
              </a:xfrm>
              <a:prstGeom prst="straightConnector1">
                <a:avLst/>
              </a:prstGeom>
              <a:noFill/>
              <a:ln w="9525">
                <a:solidFill>
                  <a:srgbClr val="000000"/>
                </a:solidFill>
                <a:round/>
                <a:headEnd/>
                <a:tailEnd type="triangle" w="med" len="med"/>
              </a:ln>
            </p:spPr>
          </p:cxnSp>
          <p:cxnSp>
            <p:nvCxnSpPr>
              <p:cNvPr id="1113" name="AutoShape 89"/>
              <p:cNvCxnSpPr>
                <a:cxnSpLocks noChangeShapeType="1"/>
              </p:cNvCxnSpPr>
              <p:nvPr/>
            </p:nvCxnSpPr>
            <p:spPr bwMode="auto">
              <a:xfrm>
                <a:off x="4108" y="7446"/>
                <a:ext cx="0" cy="249"/>
              </a:xfrm>
              <a:prstGeom prst="straightConnector1">
                <a:avLst/>
              </a:prstGeom>
              <a:noFill/>
              <a:ln w="9525">
                <a:solidFill>
                  <a:srgbClr val="000000"/>
                </a:solidFill>
                <a:round/>
                <a:headEnd/>
                <a:tailEnd type="triangle" w="med" len="med"/>
              </a:ln>
            </p:spPr>
          </p:cxnSp>
          <p:cxnSp>
            <p:nvCxnSpPr>
              <p:cNvPr id="1114" name="AutoShape 90"/>
              <p:cNvCxnSpPr>
                <a:cxnSpLocks noChangeShapeType="1"/>
              </p:cNvCxnSpPr>
              <p:nvPr/>
            </p:nvCxnSpPr>
            <p:spPr bwMode="auto">
              <a:xfrm>
                <a:off x="2068" y="10046"/>
                <a:ext cx="1787" cy="0"/>
              </a:xfrm>
              <a:prstGeom prst="straightConnector1">
                <a:avLst/>
              </a:prstGeom>
              <a:noFill/>
              <a:ln w="9525">
                <a:solidFill>
                  <a:srgbClr val="000000"/>
                </a:solidFill>
                <a:round/>
                <a:headEnd/>
                <a:tailEnd/>
              </a:ln>
            </p:spPr>
          </p:cxnSp>
          <p:cxnSp>
            <p:nvCxnSpPr>
              <p:cNvPr id="1115" name="AutoShape 91"/>
              <p:cNvCxnSpPr>
                <a:cxnSpLocks noChangeShapeType="1"/>
              </p:cNvCxnSpPr>
              <p:nvPr/>
            </p:nvCxnSpPr>
            <p:spPr bwMode="auto">
              <a:xfrm>
                <a:off x="2082" y="10053"/>
                <a:ext cx="0" cy="170"/>
              </a:xfrm>
              <a:prstGeom prst="straightConnector1">
                <a:avLst/>
              </a:prstGeom>
              <a:noFill/>
              <a:ln w="9525">
                <a:solidFill>
                  <a:srgbClr val="000000"/>
                </a:solidFill>
                <a:round/>
                <a:headEnd/>
                <a:tailEnd type="triangle" w="med" len="med"/>
              </a:ln>
            </p:spPr>
          </p:cxnSp>
          <p:cxnSp>
            <p:nvCxnSpPr>
              <p:cNvPr id="1116" name="AutoShape 92"/>
              <p:cNvCxnSpPr>
                <a:cxnSpLocks noChangeShapeType="1"/>
              </p:cNvCxnSpPr>
              <p:nvPr/>
            </p:nvCxnSpPr>
            <p:spPr bwMode="auto">
              <a:xfrm>
                <a:off x="2663" y="10053"/>
                <a:ext cx="0" cy="170"/>
              </a:xfrm>
              <a:prstGeom prst="straightConnector1">
                <a:avLst/>
              </a:prstGeom>
              <a:noFill/>
              <a:ln w="9525">
                <a:solidFill>
                  <a:srgbClr val="000000"/>
                </a:solidFill>
                <a:round/>
                <a:headEnd/>
                <a:tailEnd type="triangle" w="med" len="med"/>
              </a:ln>
            </p:spPr>
          </p:cxnSp>
          <p:cxnSp>
            <p:nvCxnSpPr>
              <p:cNvPr id="1117" name="AutoShape 93"/>
              <p:cNvCxnSpPr>
                <a:cxnSpLocks noChangeShapeType="1"/>
              </p:cNvCxnSpPr>
              <p:nvPr/>
            </p:nvCxnSpPr>
            <p:spPr bwMode="auto">
              <a:xfrm>
                <a:off x="3319" y="10046"/>
                <a:ext cx="0" cy="170"/>
              </a:xfrm>
              <a:prstGeom prst="straightConnector1">
                <a:avLst/>
              </a:prstGeom>
              <a:noFill/>
              <a:ln w="9525">
                <a:solidFill>
                  <a:srgbClr val="000000"/>
                </a:solidFill>
                <a:round/>
                <a:headEnd/>
                <a:tailEnd type="triangle" w="med" len="med"/>
              </a:ln>
            </p:spPr>
          </p:cxnSp>
          <p:cxnSp>
            <p:nvCxnSpPr>
              <p:cNvPr id="1118" name="AutoShape 94"/>
              <p:cNvCxnSpPr>
                <a:cxnSpLocks noChangeShapeType="1"/>
              </p:cNvCxnSpPr>
              <p:nvPr/>
            </p:nvCxnSpPr>
            <p:spPr bwMode="auto">
              <a:xfrm>
                <a:off x="3855" y="10045"/>
                <a:ext cx="0" cy="170"/>
              </a:xfrm>
              <a:prstGeom prst="straightConnector1">
                <a:avLst/>
              </a:prstGeom>
              <a:noFill/>
              <a:ln w="9525">
                <a:solidFill>
                  <a:srgbClr val="000000"/>
                </a:solidFill>
                <a:round/>
                <a:headEnd/>
                <a:tailEnd type="triangle" w="med" len="med"/>
              </a:ln>
            </p:spPr>
          </p:cxnSp>
          <p:cxnSp>
            <p:nvCxnSpPr>
              <p:cNvPr id="1119" name="AutoShape 95"/>
              <p:cNvCxnSpPr>
                <a:cxnSpLocks noChangeShapeType="1"/>
              </p:cNvCxnSpPr>
              <p:nvPr/>
            </p:nvCxnSpPr>
            <p:spPr bwMode="auto">
              <a:xfrm>
                <a:off x="2443" y="9780"/>
                <a:ext cx="0" cy="273"/>
              </a:xfrm>
              <a:prstGeom prst="straightConnector1">
                <a:avLst/>
              </a:prstGeom>
              <a:noFill/>
              <a:ln w="9525">
                <a:solidFill>
                  <a:srgbClr val="000000"/>
                </a:solidFill>
                <a:round/>
                <a:headEnd/>
                <a:tailEnd type="triangle" w="med" len="med"/>
              </a:ln>
            </p:spPr>
          </p:cxnSp>
        </p:grpSp>
      </p:grpSp>
      <p:sp>
        <p:nvSpPr>
          <p:cNvPr id="100" name="矩形 99"/>
          <p:cNvSpPr/>
          <p:nvPr/>
        </p:nvSpPr>
        <p:spPr>
          <a:xfrm>
            <a:off x="179512" y="980728"/>
            <a:ext cx="3456384" cy="369332"/>
          </a:xfrm>
          <a:prstGeom prst="rect">
            <a:avLst/>
          </a:prstGeom>
        </p:spPr>
        <p:txBody>
          <a:bodyPr wrap="square">
            <a:spAutoFit/>
          </a:bodyPr>
          <a:lstStyle/>
          <a:p>
            <a:r>
              <a:rPr lang="zh-CN" altLang="en-US" dirty="0" smtClean="0">
                <a:latin typeface="黑体" pitchFamily="49" charset="-122"/>
                <a:ea typeface="黑体" pitchFamily="49" charset="-122"/>
              </a:rPr>
              <a:t>一般的项目管理组织结构图示例：</a:t>
            </a:r>
            <a:endParaRPr lang="zh-CN" altLang="en-US" dirty="0"/>
          </a:p>
        </p:txBody>
      </p:sp>
      <p:pic>
        <p:nvPicPr>
          <p:cNvPr id="98" name="图片 9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251520" y="980728"/>
            <a:ext cx="8607330" cy="5256584"/>
          </a:xfrm>
        </p:spPr>
        <p:txBody>
          <a:bodyPr>
            <a:normAutofit fontScale="25000" lnSpcReduction="20000"/>
          </a:bodyPr>
          <a:lstStyle/>
          <a:p>
            <a:pPr marL="0" indent="0">
              <a:lnSpc>
                <a:spcPct val="170000"/>
              </a:lnSpc>
              <a:spcBef>
                <a:spcPct val="0"/>
              </a:spcBef>
              <a:buNone/>
            </a:pPr>
            <a:r>
              <a:rPr lang="en-US" altLang="zh-CN" sz="8000" b="1" dirty="0" smtClean="0">
                <a:latin typeface="黑体" pitchFamily="49" charset="-122"/>
                <a:ea typeface="黑体" pitchFamily="49" charset="-122"/>
              </a:rPr>
              <a:t>2</a:t>
            </a:r>
            <a:r>
              <a:rPr lang="zh-CN" altLang="en-US" sz="8000" b="1" dirty="0" smtClean="0">
                <a:latin typeface="黑体" pitchFamily="49" charset="-122"/>
                <a:ea typeface="黑体" pitchFamily="49" charset="-122"/>
              </a:rPr>
              <a:t>、内容</a:t>
            </a:r>
            <a:endParaRPr lang="en-US" altLang="zh-CN" sz="8000" b="1" dirty="0" smtClean="0">
              <a:latin typeface="黑体" pitchFamily="49" charset="-122"/>
              <a:ea typeface="黑体" pitchFamily="49" charset="-122"/>
            </a:endParaRPr>
          </a:p>
          <a:p>
            <a:pPr marL="0" lvl="0" indent="0" hangingPunct="1">
              <a:lnSpc>
                <a:spcPct val="170000"/>
              </a:lnSpc>
              <a:spcBef>
                <a:spcPct val="0"/>
              </a:spcBef>
              <a:buNone/>
            </a:pPr>
            <a:r>
              <a:rPr lang="en-US" altLang="zh-CN" sz="8000" dirty="0" smtClean="0">
                <a:latin typeface="黑体" pitchFamily="49" charset="-122"/>
                <a:ea typeface="黑体" pitchFamily="49" charset="-122"/>
              </a:rPr>
              <a:t>    </a:t>
            </a:r>
            <a:r>
              <a:rPr lang="zh-CN" altLang="en-US" sz="8000" dirty="0" smtClean="0">
                <a:latin typeface="黑体" pitchFamily="49" charset="-122"/>
                <a:ea typeface="黑体" pitchFamily="49" charset="-122"/>
              </a:rPr>
              <a:t>建设</a:t>
            </a:r>
            <a:r>
              <a:rPr lang="zh-CN" altLang="zh-CN" sz="8000" dirty="0" smtClean="0">
                <a:latin typeface="黑体" pitchFamily="49" charset="-122"/>
                <a:ea typeface="黑体" pitchFamily="49" charset="-122"/>
              </a:rPr>
              <a:t>项目</a:t>
            </a:r>
            <a:r>
              <a:rPr lang="zh-CN" altLang="en-US" sz="8000" dirty="0" smtClean="0">
                <a:latin typeface="黑体" pitchFamily="49" charset="-122"/>
                <a:ea typeface="黑体" pitchFamily="49" charset="-122"/>
              </a:rPr>
              <a:t>前期</a:t>
            </a:r>
            <a:r>
              <a:rPr lang="zh-CN" altLang="zh-CN" sz="8000" dirty="0" smtClean="0">
                <a:latin typeface="黑体" pitchFamily="49" charset="-122"/>
                <a:ea typeface="黑体" pitchFamily="49" charset="-122"/>
              </a:rPr>
              <a:t>策划</a:t>
            </a:r>
            <a:r>
              <a:rPr lang="zh-CN" altLang="en-US" sz="8000" dirty="0" smtClean="0">
                <a:latin typeface="黑体" pitchFamily="49" charset="-122"/>
                <a:ea typeface="黑体" pitchFamily="49" charset="-122"/>
              </a:rPr>
              <a:t>包括建设</a:t>
            </a:r>
            <a:r>
              <a:rPr lang="zh-CN" altLang="zh-CN" sz="8000" dirty="0" smtClean="0">
                <a:latin typeface="黑体" pitchFamily="49" charset="-122"/>
                <a:ea typeface="黑体" pitchFamily="49" charset="-122"/>
              </a:rPr>
              <a:t>项目</a:t>
            </a:r>
            <a:r>
              <a:rPr lang="zh-CN" altLang="en-US" sz="8000" dirty="0" smtClean="0">
                <a:latin typeface="黑体" pitchFamily="49" charset="-122"/>
                <a:ea typeface="黑体" pitchFamily="49" charset="-122"/>
              </a:rPr>
              <a:t>产品</a:t>
            </a:r>
            <a:r>
              <a:rPr lang="zh-CN" altLang="zh-CN" sz="8000" dirty="0" smtClean="0">
                <a:latin typeface="黑体" pitchFamily="49" charset="-122"/>
                <a:ea typeface="黑体" pitchFamily="49" charset="-122"/>
              </a:rPr>
              <a:t>策划和</a:t>
            </a:r>
            <a:r>
              <a:rPr lang="zh-CN" altLang="en-US" sz="8000" dirty="0" smtClean="0">
                <a:latin typeface="黑体" pitchFamily="49" charset="-122"/>
                <a:ea typeface="黑体" pitchFamily="49" charset="-122"/>
              </a:rPr>
              <a:t>建设</a:t>
            </a:r>
            <a:r>
              <a:rPr lang="zh-CN" altLang="zh-CN" sz="8000" dirty="0" smtClean="0">
                <a:latin typeface="黑体" pitchFamily="49" charset="-122"/>
                <a:ea typeface="黑体" pitchFamily="49" charset="-122"/>
              </a:rPr>
              <a:t>项目实施策划两大类</a:t>
            </a:r>
            <a:r>
              <a:rPr lang="zh-CN" altLang="en-US" sz="8000" dirty="0" smtClean="0">
                <a:latin typeface="黑体" pitchFamily="49" charset="-122"/>
                <a:ea typeface="黑体" pitchFamily="49" charset="-122"/>
              </a:rPr>
              <a:t>。</a:t>
            </a:r>
            <a:endParaRPr lang="en-US" altLang="zh-CN" sz="8000" dirty="0" smtClean="0">
              <a:latin typeface="黑体" pitchFamily="49" charset="-122"/>
              <a:ea typeface="黑体" pitchFamily="49" charset="-122"/>
            </a:endParaRPr>
          </a:p>
          <a:p>
            <a:pPr marL="0" lvl="0" indent="0" hangingPunct="1">
              <a:lnSpc>
                <a:spcPct val="170000"/>
              </a:lnSpc>
              <a:spcBef>
                <a:spcPct val="0"/>
              </a:spcBef>
              <a:buNone/>
            </a:pPr>
            <a:r>
              <a:rPr lang="zh-CN" altLang="en-US" sz="8000" dirty="0" smtClean="0">
                <a:latin typeface="黑体" pitchFamily="49" charset="-122"/>
                <a:ea typeface="黑体" pitchFamily="49" charset="-122"/>
              </a:rPr>
              <a:t>    </a:t>
            </a:r>
            <a:r>
              <a:rPr lang="zh-CN" altLang="en-US" sz="8000" b="1" dirty="0" smtClean="0">
                <a:latin typeface="黑体" pitchFamily="49" charset="-122"/>
                <a:ea typeface="黑体" pitchFamily="49" charset="-122"/>
              </a:rPr>
              <a:t>建设项目产品策划</a:t>
            </a:r>
            <a:r>
              <a:rPr lang="zh-CN" altLang="en-US" sz="8000" dirty="0" smtClean="0">
                <a:latin typeface="黑体" pitchFamily="49" charset="-122"/>
                <a:ea typeface="黑体" pitchFamily="49" charset="-122"/>
              </a:rPr>
              <a:t>主要是通过对项目前期的环境调查与分析，进行建设项目定位、项目基本目标的论证、功能分析和面积分配等方面的分析与策划，形成建设项目产品策划报告，为项目的决策提供依据。（“建什么”）</a:t>
            </a:r>
            <a:endParaRPr lang="en-US" altLang="zh-CN" sz="8000" dirty="0" smtClean="0">
              <a:latin typeface="黑体" pitchFamily="49" charset="-122"/>
              <a:ea typeface="黑体" pitchFamily="49" charset="-122"/>
            </a:endParaRPr>
          </a:p>
          <a:p>
            <a:pPr marL="0" lvl="0" indent="0" hangingPunct="1">
              <a:lnSpc>
                <a:spcPct val="170000"/>
              </a:lnSpc>
              <a:spcBef>
                <a:spcPct val="0"/>
              </a:spcBef>
              <a:buNone/>
            </a:pPr>
            <a:r>
              <a:rPr lang="zh-CN" altLang="en-US" sz="8000" dirty="0" smtClean="0">
                <a:latin typeface="黑体" pitchFamily="49" charset="-122"/>
                <a:ea typeface="黑体" pitchFamily="49" charset="-122"/>
              </a:rPr>
              <a:t>    </a:t>
            </a:r>
            <a:r>
              <a:rPr lang="zh-CN" altLang="en-US" sz="8000" b="1" dirty="0" smtClean="0">
                <a:latin typeface="黑体" pitchFamily="49" charset="-122"/>
                <a:ea typeface="黑体" pitchFamily="49" charset="-122"/>
              </a:rPr>
              <a:t>建设项目实施策划</a:t>
            </a:r>
            <a:r>
              <a:rPr lang="zh-CN" altLang="en-US" sz="8000" dirty="0" smtClean="0">
                <a:latin typeface="黑体" pitchFamily="49" charset="-122"/>
                <a:ea typeface="黑体" pitchFamily="49" charset="-122"/>
              </a:rPr>
              <a:t>主要是为了确保建设项目产品目标的实现，在项目开始实施之前及实施前期，对项目的实施进行项目管理组织、招标与采购管理、进度管理、合同管理、造价管理、勘察设计管理、技术管理、工程现场管理和信息资料管理等方面的策划，建立一整套针对项目实施期的系统的、科学的、规范的管理模式和方法措施，为建设项目产品目标的顺利实现提供支撑和保障。（“怎么建”）</a:t>
            </a:r>
          </a:p>
          <a:p>
            <a:pPr marL="0" indent="0">
              <a:lnSpc>
                <a:spcPct val="170000"/>
              </a:lnSpc>
              <a:spcBef>
                <a:spcPct val="0"/>
              </a:spcBef>
              <a:buNone/>
            </a:pPr>
            <a:endParaRPr lang="zh-CN" altLang="en-US" sz="9600" b="1" dirty="0">
              <a:solidFill>
                <a:srgbClr val="FF0000"/>
              </a:solidFill>
              <a:latin typeface="华文细黑" pitchFamily="2" charset="-122"/>
              <a:ea typeface="华文细黑" pitchFamily="2" charset="-122"/>
            </a:endParaRPr>
          </a:p>
        </p:txBody>
      </p:sp>
      <p:sp>
        <p:nvSpPr>
          <p:cNvPr id="7" name="矩形 6"/>
          <p:cNvSpPr/>
          <p:nvPr/>
        </p:nvSpPr>
        <p:spPr>
          <a:xfrm>
            <a:off x="357158" y="214290"/>
            <a:ext cx="5510986" cy="573042"/>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一、建设项目前期策划</a:t>
            </a:r>
            <a:endParaRPr lang="en-US" altLang="zh-CN" sz="2800" dirty="0" smtClean="0">
              <a:solidFill>
                <a:srgbClr val="FF0000"/>
              </a:solidFill>
              <a:latin typeface="黑体" pitchFamily="49" charset="-122"/>
              <a:ea typeface="黑体" pitchFamily="49" charset="-122"/>
            </a:endParaRPr>
          </a:p>
        </p:txBody>
      </p:sp>
      <p:sp>
        <p:nvSpPr>
          <p:cNvPr id="31" name="内容占位符 2"/>
          <p:cNvSpPr txBox="1">
            <a:spLocks/>
          </p:cNvSpPr>
          <p:nvPr/>
        </p:nvSpPr>
        <p:spPr bwMode="auto">
          <a:xfrm>
            <a:off x="467544" y="2996952"/>
            <a:ext cx="8229600" cy="3143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914400" rtl="0" eaLnBrk="0" fontAlgn="base" latinLnBrk="0" hangingPunct="0">
              <a:lnSpc>
                <a:spcPct val="150000"/>
              </a:lnSpc>
              <a:spcBef>
                <a:spcPts val="0"/>
              </a:spcBef>
              <a:spcAft>
                <a:spcPct val="0"/>
              </a:spcAft>
              <a:buClr>
                <a:schemeClr val="accent1"/>
              </a:buClr>
              <a:buSzTx/>
              <a:buFont typeface="Wingdings" pitchFamily="2" charset="2"/>
              <a:buNone/>
              <a:tabLst/>
              <a:defRPr/>
            </a:pPr>
            <a:r>
              <a:rPr kumimoji="0" lang="zh-CN" altLang="en-US" sz="2400" b="1" i="0" u="none" strike="noStrike" kern="0" cap="none" spc="0" normalizeH="0" baseline="0" noProof="0" dirty="0" smtClean="0">
                <a:ln>
                  <a:noFill/>
                </a:ln>
                <a:solidFill>
                  <a:schemeClr val="tx1"/>
                </a:solidFill>
                <a:effectLst/>
                <a:uLnTx/>
                <a:uFillTx/>
                <a:latin typeface="华文细黑" pitchFamily="2" charset="-122"/>
                <a:ea typeface="华文细黑" pitchFamily="2" charset="-122"/>
                <a:cs typeface="+mn-cs"/>
              </a:rPr>
              <a:t>        </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251520" y="980728"/>
            <a:ext cx="8640960" cy="1224136"/>
          </a:xfrm>
        </p:spPr>
        <p:txBody>
          <a:bodyPr>
            <a:noAutofit/>
          </a:bodyPr>
          <a:lstStyle/>
          <a:p>
            <a:pPr marL="0" hangingPunct="1">
              <a:lnSpc>
                <a:spcPct val="150000"/>
              </a:lnSpc>
              <a:spcBef>
                <a:spcPct val="0"/>
              </a:spcBef>
              <a:buNone/>
            </a:pPr>
            <a:r>
              <a:rPr lang="zh-CN" altLang="en-US" sz="1600" dirty="0" smtClean="0">
                <a:latin typeface="黑体" pitchFamily="49" charset="-122"/>
                <a:ea typeface="黑体" pitchFamily="49" charset="-122"/>
              </a:rPr>
              <a:t>案例：以某大型、复杂项目为例，整个项目建立</a:t>
            </a:r>
            <a:r>
              <a:rPr lang="zh-CN" altLang="zh-CN" sz="1600" dirty="0" smtClean="0">
                <a:latin typeface="黑体" pitchFamily="49" charset="-122"/>
                <a:ea typeface="黑体" pitchFamily="49" charset="-122"/>
              </a:rPr>
              <a:t>以业主为主导，工程监理与项目管理一体化服务单位为核心，相关顾问单位</a:t>
            </a:r>
            <a:r>
              <a:rPr lang="en-US" altLang="zh-CN" sz="1600" dirty="0" smtClean="0">
                <a:latin typeface="黑体" pitchFamily="49" charset="-122"/>
                <a:ea typeface="黑体" pitchFamily="49" charset="-122"/>
              </a:rPr>
              <a:t>(</a:t>
            </a:r>
            <a:r>
              <a:rPr lang="zh-CN" altLang="zh-CN" sz="1600" dirty="0" smtClean="0">
                <a:latin typeface="黑体" pitchFamily="49" charset="-122"/>
                <a:ea typeface="黑体" pitchFamily="49" charset="-122"/>
              </a:rPr>
              <a:t>含设计单位</a:t>
            </a:r>
            <a:r>
              <a:rPr lang="en-US" altLang="zh-CN" sz="1600" dirty="0" smtClean="0">
                <a:latin typeface="黑体" pitchFamily="49" charset="-122"/>
                <a:ea typeface="黑体" pitchFamily="49" charset="-122"/>
              </a:rPr>
              <a:t>)</a:t>
            </a:r>
            <a:r>
              <a:rPr lang="zh-CN" altLang="zh-CN" sz="1600" dirty="0" smtClean="0">
                <a:latin typeface="黑体" pitchFamily="49" charset="-122"/>
                <a:ea typeface="黑体" pitchFamily="49" charset="-122"/>
              </a:rPr>
              <a:t>为技术支撑，总承包单位为实施主体的项目组织构架。</a:t>
            </a:r>
            <a:r>
              <a:rPr lang="zh-CN" altLang="en-US" sz="1600" dirty="0" smtClean="0">
                <a:latin typeface="黑体" pitchFamily="49" charset="-122"/>
                <a:ea typeface="黑体" pitchFamily="49" charset="-122"/>
              </a:rPr>
              <a:t>参考图如下：</a:t>
            </a:r>
            <a:endParaRPr lang="en-US" altLang="zh-CN" sz="16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grpSp>
        <p:nvGrpSpPr>
          <p:cNvPr id="2" name="组合 685"/>
          <p:cNvGrpSpPr>
            <a:grpSpLocks/>
          </p:cNvGrpSpPr>
          <p:nvPr/>
        </p:nvGrpSpPr>
        <p:grpSpPr bwMode="auto">
          <a:xfrm>
            <a:off x="755576" y="2060848"/>
            <a:ext cx="7488879" cy="4176497"/>
            <a:chOff x="0" y="0"/>
            <a:chExt cx="59105" cy="31831"/>
          </a:xfrm>
        </p:grpSpPr>
        <p:sp>
          <p:nvSpPr>
            <p:cNvPr id="7" name="矩形 4"/>
            <p:cNvSpPr>
              <a:spLocks noChangeArrowheads="1"/>
            </p:cNvSpPr>
            <p:nvPr/>
          </p:nvSpPr>
          <p:spPr bwMode="auto">
            <a:xfrm>
              <a:off x="0" y="6042"/>
              <a:ext cx="51148" cy="25789"/>
            </a:xfrm>
            <a:prstGeom prst="rect">
              <a:avLst/>
            </a:prstGeom>
            <a:solidFill>
              <a:srgbClr val="FFFFFF"/>
            </a:solidFill>
            <a:ln w="25400">
              <a:solidFill>
                <a:srgbClr val="000000"/>
              </a:solidFill>
              <a:prstDash val="dash"/>
              <a:miter lim="800000"/>
              <a:headEnd/>
              <a:tailEnd/>
            </a:ln>
          </p:spPr>
          <p:txBody>
            <a:bodyPr vert="horz" wrap="square" lIns="91440" tIns="45720" rIns="91440" bIns="45720" numCol="1" anchor="ctr" anchorCtr="0" compatLnSpc="1">
              <a:prstTxWarp prst="textNoShape">
                <a:avLst/>
              </a:prstTxWarp>
            </a:bodyPr>
            <a:lstStyle/>
            <a:p>
              <a:endParaRPr lang="zh-CN" altLang="en-US"/>
            </a:p>
          </p:txBody>
        </p:sp>
        <p:grpSp>
          <p:nvGrpSpPr>
            <p:cNvPr id="3" name="组合 684"/>
            <p:cNvGrpSpPr>
              <a:grpSpLocks/>
            </p:cNvGrpSpPr>
            <p:nvPr/>
          </p:nvGrpSpPr>
          <p:grpSpPr bwMode="auto">
            <a:xfrm>
              <a:off x="2067" y="0"/>
              <a:ext cx="57038" cy="29664"/>
              <a:chOff x="0" y="0"/>
              <a:chExt cx="57041" cy="29665"/>
            </a:xfrm>
          </p:grpSpPr>
          <p:sp>
            <p:nvSpPr>
              <p:cNvPr id="10" name="文本框 2"/>
              <p:cNvSpPr txBox="1">
                <a:spLocks noChangeArrowheads="1"/>
              </p:cNvSpPr>
              <p:nvPr/>
            </p:nvSpPr>
            <p:spPr bwMode="auto">
              <a:xfrm>
                <a:off x="36012" y="26477"/>
                <a:ext cx="11935" cy="31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rPr>
                  <a:t>各专业分包</a:t>
                </a:r>
                <a:endParaRPr kumimoji="0" lang="zh-CN"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grpSp>
            <p:nvGrpSpPr>
              <p:cNvPr id="4" name="组合 683"/>
              <p:cNvGrpSpPr>
                <a:grpSpLocks/>
              </p:cNvGrpSpPr>
              <p:nvPr/>
            </p:nvGrpSpPr>
            <p:grpSpPr bwMode="auto">
              <a:xfrm>
                <a:off x="0" y="0"/>
                <a:ext cx="57041" cy="26449"/>
                <a:chOff x="0" y="0"/>
                <a:chExt cx="57041" cy="26449"/>
              </a:xfrm>
            </p:grpSpPr>
            <p:sp>
              <p:nvSpPr>
                <p:cNvPr id="13" name="文本框 2"/>
                <p:cNvSpPr txBox="1">
                  <a:spLocks noChangeArrowheads="1"/>
                </p:cNvSpPr>
                <p:nvPr/>
              </p:nvSpPr>
              <p:spPr bwMode="auto">
                <a:xfrm>
                  <a:off x="22372" y="1646"/>
                  <a:ext cx="8829" cy="25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rPr>
                    <a:t>业主</a:t>
                  </a:r>
                  <a:endParaRPr kumimoji="0" lang="zh-CN"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cxnSp>
              <p:nvCxnSpPr>
                <p:cNvPr id="14" name="直接箭头连接符 2"/>
                <p:cNvCxnSpPr>
                  <a:cxnSpLocks noChangeShapeType="1"/>
                </p:cNvCxnSpPr>
                <p:nvPr/>
              </p:nvCxnSpPr>
              <p:spPr bwMode="auto">
                <a:xfrm flipV="1">
                  <a:off x="31407" y="2464"/>
                  <a:ext cx="9678" cy="102"/>
                </a:xfrm>
                <a:prstGeom prst="straightConnector1">
                  <a:avLst/>
                </a:prstGeom>
                <a:noFill/>
                <a:ln w="9525">
                  <a:solidFill>
                    <a:srgbClr val="000000"/>
                  </a:solidFill>
                  <a:round/>
                  <a:headEnd type="arrow" w="med" len="med"/>
                  <a:tailEnd type="arrow" w="med" len="med"/>
                </a:ln>
              </p:spPr>
            </p:cxnSp>
            <p:sp>
              <p:nvSpPr>
                <p:cNvPr id="15" name="文本框 2"/>
                <p:cNvSpPr txBox="1">
                  <a:spLocks noChangeArrowheads="1"/>
                </p:cNvSpPr>
                <p:nvPr/>
              </p:nvSpPr>
              <p:spPr bwMode="auto">
                <a:xfrm>
                  <a:off x="41127" y="0"/>
                  <a:ext cx="15914" cy="4457"/>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rPr>
                    <a:t>工程监理与项目管理</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rPr>
                    <a:t>一体化服务单位</a:t>
                  </a:r>
                  <a:endParaRPr kumimoji="0" lang="zh-CN"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sp>
              <p:nvSpPr>
                <p:cNvPr id="16" name="文本框 2"/>
                <p:cNvSpPr txBox="1">
                  <a:spLocks noChangeArrowheads="1"/>
                </p:cNvSpPr>
                <p:nvPr/>
              </p:nvSpPr>
              <p:spPr bwMode="auto">
                <a:xfrm>
                  <a:off x="15823" y="8110"/>
                  <a:ext cx="3657" cy="82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rPr>
                    <a:t>工程咨询</a:t>
                  </a:r>
                  <a:endParaRPr kumimoji="0" lang="zh-CN"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sp>
              <p:nvSpPr>
                <p:cNvPr id="17" name="文本框 2"/>
                <p:cNvSpPr txBox="1">
                  <a:spLocks noChangeArrowheads="1"/>
                </p:cNvSpPr>
                <p:nvPr/>
              </p:nvSpPr>
              <p:spPr bwMode="auto">
                <a:xfrm>
                  <a:off x="22104" y="8110"/>
                  <a:ext cx="3658" cy="82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rPr>
                    <a:t>造价咨询</a:t>
                  </a:r>
                  <a:endParaRPr kumimoji="0" lang="zh-CN"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sp>
              <p:nvSpPr>
                <p:cNvPr id="18" name="文本框 2"/>
                <p:cNvSpPr txBox="1">
                  <a:spLocks noChangeArrowheads="1"/>
                </p:cNvSpPr>
                <p:nvPr/>
              </p:nvSpPr>
              <p:spPr bwMode="auto">
                <a:xfrm>
                  <a:off x="28704" y="8030"/>
                  <a:ext cx="3657" cy="82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rPr>
                    <a:t>专业顾问</a:t>
                  </a:r>
                  <a:endParaRPr kumimoji="0" lang="zh-CN"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sp>
              <p:nvSpPr>
                <p:cNvPr id="19" name="文本框 2"/>
                <p:cNvSpPr txBox="1">
                  <a:spLocks noChangeArrowheads="1"/>
                </p:cNvSpPr>
                <p:nvPr/>
              </p:nvSpPr>
              <p:spPr bwMode="auto">
                <a:xfrm>
                  <a:off x="35462" y="8189"/>
                  <a:ext cx="3658" cy="82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rPr>
                    <a:t>其他单位</a:t>
                  </a:r>
                  <a:endParaRPr kumimoji="0" lang="zh-CN"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grpSp>
              <p:nvGrpSpPr>
                <p:cNvPr id="6" name="组合 682"/>
                <p:cNvGrpSpPr>
                  <a:grpSpLocks/>
                </p:cNvGrpSpPr>
                <p:nvPr/>
              </p:nvGrpSpPr>
              <p:grpSpPr bwMode="auto">
                <a:xfrm>
                  <a:off x="4691" y="4293"/>
                  <a:ext cx="38709" cy="22156"/>
                  <a:chOff x="0" y="0"/>
                  <a:chExt cx="38708" cy="22155"/>
                </a:xfrm>
              </p:grpSpPr>
              <p:sp>
                <p:nvSpPr>
                  <p:cNvPr id="24" name="直接连接符 21"/>
                  <p:cNvSpPr>
                    <a:spLocks noChangeShapeType="1"/>
                  </p:cNvSpPr>
                  <p:nvPr/>
                </p:nvSpPr>
                <p:spPr bwMode="auto">
                  <a:xfrm>
                    <a:off x="22343" y="0"/>
                    <a:ext cx="106" cy="2215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直接连接符 23"/>
                  <p:cNvSpPr>
                    <a:spLocks noChangeShapeType="1"/>
                  </p:cNvSpPr>
                  <p:nvPr/>
                </p:nvSpPr>
                <p:spPr bwMode="auto">
                  <a:xfrm flipH="1">
                    <a:off x="38140" y="12171"/>
                    <a:ext cx="0" cy="987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直接连接符 24"/>
                  <p:cNvSpPr>
                    <a:spLocks noChangeShapeType="1"/>
                  </p:cNvSpPr>
                  <p:nvPr/>
                </p:nvSpPr>
                <p:spPr bwMode="auto">
                  <a:xfrm>
                    <a:off x="6361" y="2782"/>
                    <a:ext cx="32347" cy="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直接连接符 25"/>
                  <p:cNvSpPr>
                    <a:spLocks noChangeShapeType="1"/>
                  </p:cNvSpPr>
                  <p:nvPr/>
                </p:nvSpPr>
                <p:spPr bwMode="auto">
                  <a:xfrm>
                    <a:off x="32759" y="2862"/>
                    <a:ext cx="0" cy="102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直接连接符 26"/>
                  <p:cNvSpPr>
                    <a:spLocks noChangeShapeType="1"/>
                  </p:cNvSpPr>
                  <p:nvPr/>
                </p:nvSpPr>
                <p:spPr bwMode="auto">
                  <a:xfrm>
                    <a:off x="6361" y="2862"/>
                    <a:ext cx="0" cy="89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直接连接符 27"/>
                  <p:cNvSpPr>
                    <a:spLocks noChangeShapeType="1"/>
                  </p:cNvSpPr>
                  <p:nvPr/>
                </p:nvSpPr>
                <p:spPr bwMode="auto">
                  <a:xfrm>
                    <a:off x="13040" y="2862"/>
                    <a:ext cx="0" cy="89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直接连接符 29"/>
                  <p:cNvSpPr>
                    <a:spLocks noChangeShapeType="1"/>
                  </p:cNvSpPr>
                  <p:nvPr/>
                </p:nvSpPr>
                <p:spPr bwMode="auto">
                  <a:xfrm>
                    <a:off x="26000" y="2862"/>
                    <a:ext cx="0" cy="88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直接连接符 31"/>
                  <p:cNvSpPr>
                    <a:spLocks noChangeShapeType="1"/>
                  </p:cNvSpPr>
                  <p:nvPr/>
                </p:nvSpPr>
                <p:spPr bwMode="auto">
                  <a:xfrm>
                    <a:off x="19321" y="2862"/>
                    <a:ext cx="0" cy="102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8" name="组合 676"/>
                  <p:cNvGrpSpPr>
                    <a:grpSpLocks/>
                  </p:cNvGrpSpPr>
                  <p:nvPr/>
                </p:nvGrpSpPr>
                <p:grpSpPr bwMode="auto">
                  <a:xfrm>
                    <a:off x="0" y="12171"/>
                    <a:ext cx="13103" cy="3894"/>
                    <a:chOff x="0" y="-551"/>
                    <a:chExt cx="13103" cy="3894"/>
                  </a:xfrm>
                </p:grpSpPr>
                <p:sp>
                  <p:nvSpPr>
                    <p:cNvPr id="33" name="直接连接符 672"/>
                    <p:cNvSpPr>
                      <a:spLocks noChangeShapeType="1"/>
                    </p:cNvSpPr>
                    <p:nvPr/>
                  </p:nvSpPr>
                  <p:spPr bwMode="auto">
                    <a:xfrm flipH="1">
                      <a:off x="6314" y="-551"/>
                      <a:ext cx="0" cy="219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直接连接符 674"/>
                    <p:cNvSpPr>
                      <a:spLocks noChangeShapeType="1"/>
                    </p:cNvSpPr>
                    <p:nvPr/>
                  </p:nvSpPr>
                  <p:spPr bwMode="auto">
                    <a:xfrm>
                      <a:off x="0" y="1842"/>
                      <a:ext cx="0" cy="150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直接连接符 675"/>
                    <p:cNvSpPr>
                      <a:spLocks noChangeShapeType="1"/>
                    </p:cNvSpPr>
                    <p:nvPr/>
                  </p:nvSpPr>
                  <p:spPr bwMode="auto">
                    <a:xfrm>
                      <a:off x="13101" y="1842"/>
                      <a:ext cx="2" cy="14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直接连接符 673"/>
                    <p:cNvSpPr>
                      <a:spLocks noChangeShapeType="1"/>
                    </p:cNvSpPr>
                    <p:nvPr/>
                  </p:nvSpPr>
                  <p:spPr bwMode="auto">
                    <a:xfrm>
                      <a:off x="0" y="1842"/>
                      <a:ext cx="13101"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
              <p:nvSpPr>
                <p:cNvPr id="21" name="文本框 2"/>
                <p:cNvSpPr txBox="1">
                  <a:spLocks noChangeArrowheads="1"/>
                </p:cNvSpPr>
                <p:nvPr/>
              </p:nvSpPr>
              <p:spPr bwMode="auto">
                <a:xfrm>
                  <a:off x="9303" y="8030"/>
                  <a:ext cx="3407" cy="84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rPr>
                    <a:t>勘察设</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rPr>
                    <a:t>计</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rPr>
                    <a:t>总</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rPr>
                    <a:t>包</a:t>
                  </a:r>
                  <a:endParaRPr kumimoji="0" lang="zh-CN" sz="11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sp>
              <p:nvSpPr>
                <p:cNvPr id="22" name="文本框 2"/>
                <p:cNvSpPr txBox="1">
                  <a:spLocks noChangeArrowheads="1"/>
                </p:cNvSpPr>
                <p:nvPr/>
              </p:nvSpPr>
              <p:spPr bwMode="auto">
                <a:xfrm>
                  <a:off x="12085" y="20275"/>
                  <a:ext cx="10097" cy="31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工程设计</a:t>
                  </a:r>
                  <a:endParaRPr kumimoji="0" lang="zh-CN" sz="16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3" name="文本框 2"/>
                <p:cNvSpPr txBox="1">
                  <a:spLocks noChangeArrowheads="1"/>
                </p:cNvSpPr>
                <p:nvPr/>
              </p:nvSpPr>
              <p:spPr bwMode="auto">
                <a:xfrm>
                  <a:off x="0" y="20275"/>
                  <a:ext cx="10096" cy="31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rPr>
                    <a:t>勘察设计</a:t>
                  </a:r>
                  <a:endParaRPr kumimoji="0" lang="zh-CN"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grpSp>
          <p:sp>
            <p:nvSpPr>
              <p:cNvPr id="12" name="文本框 2"/>
              <p:cNvSpPr txBox="1">
                <a:spLocks noChangeArrowheads="1"/>
              </p:cNvSpPr>
              <p:nvPr/>
            </p:nvSpPr>
            <p:spPr bwMode="auto">
              <a:xfrm>
                <a:off x="18393" y="26398"/>
                <a:ext cx="10799" cy="31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rPr>
                  <a:t>专项设计院</a:t>
                </a:r>
                <a:endParaRPr kumimoji="0" lang="zh-CN"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grpSp>
      </p:grpSp>
      <p:sp>
        <p:nvSpPr>
          <p:cNvPr id="37" name="文本框 2"/>
          <p:cNvSpPr txBox="1">
            <a:spLocks noChangeArrowheads="1"/>
          </p:cNvSpPr>
          <p:nvPr/>
        </p:nvSpPr>
        <p:spPr bwMode="auto">
          <a:xfrm>
            <a:off x="6228184" y="3140968"/>
            <a:ext cx="463461" cy="10772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rPr>
              <a:t>总包施工</a:t>
            </a:r>
            <a:endParaRPr kumimoji="0" lang="zh-CN"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sp>
        <p:nvSpPr>
          <p:cNvPr id="38" name="直接连接符 680"/>
          <p:cNvSpPr>
            <a:spLocks noChangeShapeType="1"/>
          </p:cNvSpPr>
          <p:nvPr/>
        </p:nvSpPr>
        <p:spPr bwMode="auto">
          <a:xfrm flipH="1" flipV="1">
            <a:off x="6516216" y="2996952"/>
            <a:ext cx="0" cy="14401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pic>
        <p:nvPicPr>
          <p:cNvPr id="39" name="图片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395536" y="1340768"/>
            <a:ext cx="8136904" cy="3416320"/>
          </a:xfrm>
          <a:prstGeom prst="rect">
            <a:avLst/>
          </a:prstGeom>
        </p:spPr>
        <p:txBody>
          <a:bodyPr wrap="square">
            <a:spAutoFit/>
          </a:bodyPr>
          <a:lstStyle/>
          <a:p>
            <a:pPr>
              <a:lnSpc>
                <a:spcPct val="150000"/>
              </a:lnSpc>
            </a:pPr>
            <a:r>
              <a:rPr lang="zh-CN" altLang="en-US" sz="2400" dirty="0" smtClean="0">
                <a:latin typeface="黑体" pitchFamily="49" charset="-122"/>
                <a:ea typeface="黑体" pitchFamily="49" charset="-122"/>
              </a:rPr>
              <a:t>案例点评：</a:t>
            </a:r>
            <a:endParaRPr lang="en-US" altLang="zh-CN" sz="2400" dirty="0" smtClean="0">
              <a:latin typeface="黑体" pitchFamily="49" charset="-122"/>
              <a:ea typeface="黑体" pitchFamily="49" charset="-122"/>
            </a:endParaRPr>
          </a:p>
          <a:p>
            <a:pPr>
              <a:lnSpc>
                <a:spcPct val="150000"/>
              </a:lnSpc>
            </a:pPr>
            <a:r>
              <a:rPr lang="en-US" altLang="zh-CN" sz="2400" dirty="0" smtClean="0">
                <a:latin typeface="黑体" pitchFamily="49" charset="-122"/>
                <a:ea typeface="黑体" pitchFamily="49" charset="-122"/>
              </a:rPr>
              <a:t>    </a:t>
            </a:r>
            <a:r>
              <a:rPr lang="zh-CN" altLang="en-US" sz="2400" dirty="0" smtClean="0">
                <a:latin typeface="黑体" pitchFamily="49" charset="-122"/>
                <a:ea typeface="黑体" pitchFamily="49" charset="-122"/>
              </a:rPr>
              <a:t>上述</a:t>
            </a:r>
            <a:r>
              <a:rPr lang="zh-CN" altLang="zh-CN" sz="2400" dirty="0" smtClean="0">
                <a:latin typeface="黑体" pitchFamily="49" charset="-122"/>
                <a:ea typeface="黑体" pitchFamily="49" charset="-122"/>
              </a:rPr>
              <a:t>项目的组织构架充分体现了以业主为主导的决策职能，以</a:t>
            </a:r>
            <a:r>
              <a:rPr lang="zh-CN" altLang="zh-CN" sz="2400" dirty="0" smtClean="0">
                <a:solidFill>
                  <a:srgbClr val="FF0000"/>
                </a:solidFill>
                <a:latin typeface="黑体" pitchFamily="49" charset="-122"/>
                <a:ea typeface="黑体" pitchFamily="49" charset="-122"/>
              </a:rPr>
              <a:t>项目管理为核心</a:t>
            </a:r>
            <a:r>
              <a:rPr lang="zh-CN" altLang="zh-CN" sz="2400" dirty="0" smtClean="0">
                <a:latin typeface="黑体" pitchFamily="49" charset="-122"/>
                <a:ea typeface="黑体" pitchFamily="49" charset="-122"/>
              </a:rPr>
              <a:t>的管理与监控技能，以顾问单位为技术咨询的服务职能，以政府主管职能部门为监督的审核职能，以总承包单位为实施主体的项目系统性管理原则</a:t>
            </a:r>
            <a:r>
              <a:rPr lang="zh-CN" altLang="en-US" sz="2400" dirty="0" smtClean="0">
                <a:latin typeface="黑体" pitchFamily="49" charset="-122"/>
                <a:ea typeface="黑体" pitchFamily="49" charset="-122"/>
              </a:rPr>
              <a:t>，这个体系结构应该是比较通用的，比较接近于模式一</a:t>
            </a:r>
            <a:r>
              <a:rPr lang="zh-CN" altLang="zh-CN" sz="2400" dirty="0" smtClean="0">
                <a:latin typeface="黑体" pitchFamily="49" charset="-122"/>
                <a:ea typeface="黑体" pitchFamily="49" charset="-122"/>
              </a:rPr>
              <a:t>。</a:t>
            </a:r>
            <a:r>
              <a:rPr lang="en-US" altLang="zh-CN" sz="2400" dirty="0" smtClean="0">
                <a:solidFill>
                  <a:schemeClr val="accent1"/>
                </a:solidFill>
                <a:latin typeface="黑体" pitchFamily="49" charset="-122"/>
                <a:ea typeface="黑体" pitchFamily="49" charset="-122"/>
              </a:rPr>
              <a:t>        </a:t>
            </a:r>
          </a:p>
        </p:txBody>
      </p:sp>
      <p:sp>
        <p:nvSpPr>
          <p:cNvPr id="6" name="矩形 5"/>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4"/>
          <p:cNvGrpSpPr>
            <a:grpSpLocks/>
          </p:cNvGrpSpPr>
          <p:nvPr/>
        </p:nvGrpSpPr>
        <p:grpSpPr bwMode="auto">
          <a:xfrm>
            <a:off x="1763688" y="1340768"/>
            <a:ext cx="6918846" cy="4894734"/>
            <a:chOff x="0" y="0"/>
            <a:chExt cx="49644" cy="30340"/>
          </a:xfrm>
        </p:grpSpPr>
        <p:grpSp>
          <p:nvGrpSpPr>
            <p:cNvPr id="3" name="组合 311"/>
            <p:cNvGrpSpPr>
              <a:grpSpLocks/>
            </p:cNvGrpSpPr>
            <p:nvPr/>
          </p:nvGrpSpPr>
          <p:grpSpPr bwMode="auto">
            <a:xfrm>
              <a:off x="0" y="17462"/>
              <a:ext cx="49644" cy="12878"/>
              <a:chOff x="0" y="0"/>
              <a:chExt cx="49644" cy="12877"/>
            </a:xfrm>
          </p:grpSpPr>
          <p:sp>
            <p:nvSpPr>
              <p:cNvPr id="692" name="文本框 2"/>
              <p:cNvSpPr txBox="1">
                <a:spLocks noChangeArrowheads="1"/>
              </p:cNvSpPr>
              <p:nvPr/>
            </p:nvSpPr>
            <p:spPr bwMode="auto">
              <a:xfrm>
                <a:off x="16891" y="63"/>
                <a:ext cx="2781" cy="127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zh-CN" altLang="en-US" sz="1600" dirty="0" smtClean="0">
                    <a:latin typeface="华文细黑" pitchFamily="2" charset="-122"/>
                    <a:ea typeface="华文细黑" pitchFamily="2" charset="-122"/>
                    <a:cs typeface="宋体" pitchFamily="2" charset="-122"/>
                  </a:rPr>
                  <a:t>信息与</a:t>
                </a:r>
                <a:r>
                  <a:rPr lang="en-US" altLang="zh-CN" sz="1600" dirty="0" smtClean="0">
                    <a:latin typeface="华文细黑" pitchFamily="2" charset="-122"/>
                    <a:ea typeface="华文细黑" pitchFamily="2" charset="-122"/>
                    <a:cs typeface="宋体" pitchFamily="2" charset="-122"/>
                  </a:rPr>
                  <a:t>BIM</a:t>
                </a:r>
                <a:r>
                  <a:rPr lang="zh-CN" altLang="en-US" sz="1600" dirty="0" smtClean="0">
                    <a:latin typeface="华文细黑" pitchFamily="2" charset="-122"/>
                    <a:ea typeface="华文细黑" pitchFamily="2" charset="-122"/>
                    <a:cs typeface="宋体" pitchFamily="2" charset="-122"/>
                  </a:rPr>
                  <a:t>管理</a:t>
                </a:r>
              </a:p>
            </p:txBody>
          </p:sp>
          <p:sp>
            <p:nvSpPr>
              <p:cNvPr id="693" name="文本框 2"/>
              <p:cNvSpPr txBox="1">
                <a:spLocks noChangeArrowheads="1"/>
              </p:cNvSpPr>
              <p:nvPr/>
            </p:nvSpPr>
            <p:spPr bwMode="auto">
              <a:xfrm>
                <a:off x="0" y="0"/>
                <a:ext cx="2781" cy="1287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600" dirty="0" smtClean="0">
                    <a:latin typeface="华文细黑" pitchFamily="2" charset="-122"/>
                    <a:ea typeface="华文细黑" pitchFamily="2" charset="-122"/>
                    <a:cs typeface="宋体" pitchFamily="2" charset="-122"/>
                  </a:rPr>
                  <a:t>前期策划与综合</a:t>
                </a:r>
              </a:p>
            </p:txBody>
          </p:sp>
          <p:sp>
            <p:nvSpPr>
              <p:cNvPr id="694" name="文本框 2"/>
              <p:cNvSpPr txBox="1">
                <a:spLocks noChangeArrowheads="1"/>
              </p:cNvSpPr>
              <p:nvPr/>
            </p:nvSpPr>
            <p:spPr bwMode="auto">
              <a:xfrm>
                <a:off x="4064" y="0"/>
                <a:ext cx="2781" cy="1287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600" dirty="0" smtClean="0">
                    <a:latin typeface="华文细黑" pitchFamily="2" charset="-122"/>
                    <a:ea typeface="华文细黑" pitchFamily="2" charset="-122"/>
                    <a:cs typeface="宋体" pitchFamily="2" charset="-122"/>
                  </a:rPr>
                  <a:t>设计与技术管理</a:t>
                </a:r>
              </a:p>
            </p:txBody>
          </p:sp>
          <p:sp>
            <p:nvSpPr>
              <p:cNvPr id="695" name="文本框 2"/>
              <p:cNvSpPr txBox="1">
                <a:spLocks noChangeArrowheads="1"/>
              </p:cNvSpPr>
              <p:nvPr/>
            </p:nvSpPr>
            <p:spPr bwMode="auto">
              <a:xfrm>
                <a:off x="8255" y="0"/>
                <a:ext cx="2781" cy="1287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600" dirty="0" smtClean="0">
                    <a:latin typeface="华文细黑" pitchFamily="2" charset="-122"/>
                    <a:ea typeface="华文细黑" pitchFamily="2" charset="-122"/>
                    <a:cs typeface="宋体" pitchFamily="2" charset="-122"/>
                  </a:rPr>
                  <a:t>招标与采购管理</a:t>
                </a:r>
              </a:p>
            </p:txBody>
          </p:sp>
          <p:sp>
            <p:nvSpPr>
              <p:cNvPr id="696" name="文本框 2"/>
              <p:cNvSpPr txBox="1">
                <a:spLocks noChangeArrowheads="1"/>
              </p:cNvSpPr>
              <p:nvPr/>
            </p:nvSpPr>
            <p:spPr bwMode="auto">
              <a:xfrm>
                <a:off x="12763" y="0"/>
                <a:ext cx="2781" cy="1287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600" dirty="0" smtClean="0">
                    <a:latin typeface="华文细黑" pitchFamily="2" charset="-122"/>
                    <a:ea typeface="华文细黑" pitchFamily="2" charset="-122"/>
                    <a:cs typeface="宋体" pitchFamily="2" charset="-122"/>
                  </a:rPr>
                  <a:t>造价与合约管理</a:t>
                </a:r>
              </a:p>
            </p:txBody>
          </p:sp>
          <p:sp>
            <p:nvSpPr>
              <p:cNvPr id="697" name="文本框 2"/>
              <p:cNvSpPr txBox="1">
                <a:spLocks noChangeArrowheads="1"/>
              </p:cNvSpPr>
              <p:nvPr/>
            </p:nvSpPr>
            <p:spPr bwMode="auto">
              <a:xfrm>
                <a:off x="25273" y="63"/>
                <a:ext cx="2781" cy="127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latinLnBrk="0" hangingPunct="1">
                  <a:lnSpc>
                    <a:spcPct val="100000"/>
                  </a:lnSpc>
                  <a:buClrTx/>
                  <a:buSzTx/>
                  <a:buFontTx/>
                  <a:buNone/>
                  <a:tabLst/>
                </a:pPr>
                <a:r>
                  <a:rPr lang="zh-CN" altLang="en-US" sz="1600" dirty="0" smtClean="0">
                    <a:latin typeface="华文细黑" pitchFamily="2" charset="-122"/>
                    <a:ea typeface="华文细黑" pitchFamily="2" charset="-122"/>
                    <a:cs typeface="宋体" pitchFamily="2" charset="-122"/>
                  </a:rPr>
                  <a:t>土建工程师</a:t>
                </a:r>
              </a:p>
            </p:txBody>
          </p:sp>
          <p:sp>
            <p:nvSpPr>
              <p:cNvPr id="698" name="文本框 2"/>
              <p:cNvSpPr txBox="1">
                <a:spLocks noChangeArrowheads="1"/>
              </p:cNvSpPr>
              <p:nvPr/>
            </p:nvSpPr>
            <p:spPr bwMode="auto">
              <a:xfrm>
                <a:off x="29527" y="63"/>
                <a:ext cx="2781" cy="127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zh-CN" altLang="en-US" sz="1600" dirty="0" smtClean="0">
                    <a:latin typeface="华文细黑" pitchFamily="2" charset="-122"/>
                    <a:ea typeface="华文细黑" pitchFamily="2" charset="-122"/>
                    <a:cs typeface="宋体" pitchFamily="2" charset="-122"/>
                  </a:rPr>
                  <a:t>机电工程师</a:t>
                </a:r>
              </a:p>
            </p:txBody>
          </p:sp>
          <p:sp>
            <p:nvSpPr>
              <p:cNvPr id="699" name="文本框 2"/>
              <p:cNvSpPr txBox="1">
                <a:spLocks noChangeArrowheads="1"/>
              </p:cNvSpPr>
              <p:nvPr/>
            </p:nvSpPr>
            <p:spPr bwMode="auto">
              <a:xfrm>
                <a:off x="33845" y="63"/>
                <a:ext cx="2781" cy="127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latinLnBrk="0" hangingPunct="1">
                  <a:lnSpc>
                    <a:spcPct val="100000"/>
                  </a:lnSpc>
                  <a:buClrTx/>
                  <a:buSzTx/>
                  <a:buFontTx/>
                  <a:buNone/>
                  <a:tabLst/>
                </a:pPr>
                <a:r>
                  <a:rPr lang="zh-CN" altLang="en-US" sz="1600" dirty="0" smtClean="0">
                    <a:latin typeface="华文细黑" pitchFamily="2" charset="-122"/>
                    <a:ea typeface="华文细黑" pitchFamily="2" charset="-122"/>
                    <a:cs typeface="宋体" pitchFamily="2" charset="-122"/>
                  </a:rPr>
                  <a:t>装饰工程师</a:t>
                </a:r>
              </a:p>
            </p:txBody>
          </p:sp>
          <p:sp>
            <p:nvSpPr>
              <p:cNvPr id="700" name="文本框 2"/>
              <p:cNvSpPr txBox="1">
                <a:spLocks noChangeArrowheads="1"/>
              </p:cNvSpPr>
              <p:nvPr/>
            </p:nvSpPr>
            <p:spPr bwMode="auto">
              <a:xfrm>
                <a:off x="38227" y="63"/>
                <a:ext cx="2781" cy="127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600" dirty="0" smtClean="0">
                    <a:latin typeface="华文细黑" pitchFamily="2" charset="-122"/>
                    <a:ea typeface="华文细黑" pitchFamily="2" charset="-122"/>
                    <a:cs typeface="宋体" pitchFamily="2" charset="-122"/>
                  </a:rPr>
                  <a:t>安全工程师</a:t>
                </a:r>
              </a:p>
            </p:txBody>
          </p:sp>
          <p:sp>
            <p:nvSpPr>
              <p:cNvPr id="701" name="文本框 2"/>
              <p:cNvSpPr txBox="1">
                <a:spLocks noChangeArrowheads="1"/>
              </p:cNvSpPr>
              <p:nvPr/>
            </p:nvSpPr>
            <p:spPr bwMode="auto">
              <a:xfrm>
                <a:off x="42418" y="0"/>
                <a:ext cx="2781" cy="128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zh-CN" altLang="en-US" sz="1600" dirty="0" smtClean="0">
                    <a:latin typeface="华文细黑" pitchFamily="2" charset="-122"/>
                    <a:ea typeface="华文细黑" pitchFamily="2" charset="-122"/>
                    <a:cs typeface="宋体" pitchFamily="2" charset="-122"/>
                  </a:rPr>
                  <a:t>见 证 员</a:t>
                </a:r>
              </a:p>
            </p:txBody>
          </p:sp>
          <p:sp>
            <p:nvSpPr>
              <p:cNvPr id="702" name="文本框 2"/>
              <p:cNvSpPr txBox="1">
                <a:spLocks noChangeArrowheads="1"/>
              </p:cNvSpPr>
              <p:nvPr/>
            </p:nvSpPr>
            <p:spPr bwMode="auto">
              <a:xfrm>
                <a:off x="46863" y="0"/>
                <a:ext cx="2781" cy="128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latinLnBrk="0" hangingPunct="1">
                  <a:lnSpc>
                    <a:spcPct val="100000"/>
                  </a:lnSpc>
                  <a:buClrTx/>
                  <a:buSzTx/>
                  <a:buFontTx/>
                  <a:buNone/>
                  <a:tabLst/>
                </a:pPr>
                <a:r>
                  <a:rPr lang="zh-CN" altLang="en-US" sz="1600" dirty="0" smtClean="0">
                    <a:latin typeface="华文细黑" pitchFamily="2" charset="-122"/>
                    <a:ea typeface="华文细黑" pitchFamily="2" charset="-122"/>
                    <a:cs typeface="宋体" pitchFamily="2" charset="-122"/>
                  </a:rPr>
                  <a:t>资 料 员</a:t>
                </a:r>
              </a:p>
            </p:txBody>
          </p:sp>
        </p:grpSp>
        <p:grpSp>
          <p:nvGrpSpPr>
            <p:cNvPr id="4" name="组合 312"/>
            <p:cNvGrpSpPr>
              <a:grpSpLocks/>
            </p:cNvGrpSpPr>
            <p:nvPr/>
          </p:nvGrpSpPr>
          <p:grpSpPr bwMode="auto">
            <a:xfrm>
              <a:off x="5378" y="0"/>
              <a:ext cx="38933" cy="15436"/>
              <a:chOff x="-1226" y="0"/>
              <a:chExt cx="38933" cy="15436"/>
            </a:xfrm>
          </p:grpSpPr>
          <p:sp>
            <p:nvSpPr>
              <p:cNvPr id="686" name="文本框 2"/>
              <p:cNvSpPr txBox="1">
                <a:spLocks noChangeArrowheads="1"/>
              </p:cNvSpPr>
              <p:nvPr/>
            </p:nvSpPr>
            <p:spPr bwMode="auto">
              <a:xfrm>
                <a:off x="8329" y="0"/>
                <a:ext cx="14400" cy="469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项目经理</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（兼总监理工程师）</a:t>
                </a:r>
                <a:endParaRPr kumimoji="0" lang="zh-CN"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687" name="文本框 2"/>
              <p:cNvSpPr txBox="1">
                <a:spLocks noChangeArrowheads="1"/>
              </p:cNvSpPr>
              <p:nvPr/>
            </p:nvSpPr>
            <p:spPr bwMode="auto">
              <a:xfrm>
                <a:off x="24765" y="5143"/>
                <a:ext cx="12942" cy="2623"/>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公司专家组</a:t>
                </a:r>
                <a:endParaRPr kumimoji="0" lang="zh-CN"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688" name="文本框 2"/>
              <p:cNvSpPr txBox="1">
                <a:spLocks noChangeArrowheads="1"/>
              </p:cNvSpPr>
              <p:nvPr/>
            </p:nvSpPr>
            <p:spPr bwMode="auto">
              <a:xfrm>
                <a:off x="25440" y="10287"/>
                <a:ext cx="9319" cy="5086"/>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600" dirty="0" smtClean="0">
                    <a:latin typeface="黑体" pitchFamily="49" charset="-122"/>
                    <a:ea typeface="黑体" pitchFamily="49" charset="-122"/>
                    <a:cs typeface="宋体" pitchFamily="2" charset="-122"/>
                  </a:rPr>
                  <a:t>项目副经理</a:t>
                </a:r>
              </a:p>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600" dirty="0" smtClean="0">
                    <a:latin typeface="黑体" pitchFamily="49" charset="-122"/>
                    <a:ea typeface="黑体" pitchFamily="49" charset="-122"/>
                    <a:cs typeface="宋体" pitchFamily="2" charset="-122"/>
                  </a:rPr>
                  <a:t>（总监代表）</a:t>
                </a:r>
              </a:p>
            </p:txBody>
          </p:sp>
          <p:sp>
            <p:nvSpPr>
              <p:cNvPr id="689" name="文本框 2"/>
              <p:cNvSpPr txBox="1">
                <a:spLocks noChangeArrowheads="1"/>
              </p:cNvSpPr>
              <p:nvPr/>
            </p:nvSpPr>
            <p:spPr bwMode="auto">
              <a:xfrm>
                <a:off x="-1226" y="10350"/>
                <a:ext cx="9887" cy="5086"/>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项目副经理</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（管理代表）</a:t>
                </a:r>
                <a:endParaRPr kumimoji="0" lang="zh-CN"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289" name="直接连接符 289"/>
              <p:cNvSpPr>
                <a:spLocks noChangeShapeType="1"/>
              </p:cNvSpPr>
              <p:nvPr/>
            </p:nvSpPr>
            <p:spPr bwMode="auto">
              <a:xfrm flipH="1">
                <a:off x="3937" y="8826"/>
                <a:ext cx="2608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0" name="直接连接符 290"/>
              <p:cNvSpPr>
                <a:spLocks noChangeShapeType="1"/>
              </p:cNvSpPr>
              <p:nvPr/>
            </p:nvSpPr>
            <p:spPr bwMode="auto">
              <a:xfrm>
                <a:off x="15938" y="6350"/>
                <a:ext cx="8827" cy="6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1" name="直接连接符 291"/>
              <p:cNvSpPr>
                <a:spLocks noChangeShapeType="1"/>
              </p:cNvSpPr>
              <p:nvPr/>
            </p:nvSpPr>
            <p:spPr bwMode="auto">
              <a:xfrm>
                <a:off x="15938" y="4699"/>
                <a:ext cx="0" cy="41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2" name="直接连接符 292"/>
              <p:cNvSpPr>
                <a:spLocks noChangeShapeType="1"/>
              </p:cNvSpPr>
              <p:nvPr/>
            </p:nvSpPr>
            <p:spPr bwMode="auto">
              <a:xfrm>
                <a:off x="3937" y="8826"/>
                <a:ext cx="0" cy="152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3" name="直接连接符 293"/>
              <p:cNvSpPr>
                <a:spLocks noChangeShapeType="1"/>
              </p:cNvSpPr>
              <p:nvPr/>
            </p:nvSpPr>
            <p:spPr bwMode="auto">
              <a:xfrm>
                <a:off x="30035" y="8826"/>
                <a:ext cx="0" cy="146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6" name="组合 313"/>
            <p:cNvGrpSpPr>
              <a:grpSpLocks/>
            </p:cNvGrpSpPr>
            <p:nvPr/>
          </p:nvGrpSpPr>
          <p:grpSpPr bwMode="auto">
            <a:xfrm>
              <a:off x="1651" y="15367"/>
              <a:ext cx="46609" cy="2159"/>
              <a:chOff x="0" y="0"/>
              <a:chExt cx="46609" cy="2159"/>
            </a:xfrm>
          </p:grpSpPr>
          <p:sp>
            <p:nvSpPr>
              <p:cNvPr id="294" name="直接连接符 294"/>
              <p:cNvSpPr>
                <a:spLocks noChangeShapeType="1"/>
              </p:cNvSpPr>
              <p:nvPr/>
            </p:nvSpPr>
            <p:spPr bwMode="auto">
              <a:xfrm>
                <a:off x="0" y="1079"/>
                <a:ext cx="1682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5" name="直接连接符 295"/>
              <p:cNvSpPr>
                <a:spLocks noChangeShapeType="1"/>
              </p:cNvSpPr>
              <p:nvPr/>
            </p:nvSpPr>
            <p:spPr bwMode="auto">
              <a:xfrm>
                <a:off x="8255" y="63"/>
                <a:ext cx="0" cy="202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7" name="直接连接符 297"/>
              <p:cNvSpPr>
                <a:spLocks noChangeShapeType="1"/>
              </p:cNvSpPr>
              <p:nvPr/>
            </p:nvSpPr>
            <p:spPr bwMode="auto">
              <a:xfrm>
                <a:off x="0" y="1079"/>
                <a:ext cx="0" cy="10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8" name="直接连接符 298"/>
              <p:cNvSpPr>
                <a:spLocks noChangeShapeType="1"/>
              </p:cNvSpPr>
              <p:nvPr/>
            </p:nvSpPr>
            <p:spPr bwMode="auto">
              <a:xfrm>
                <a:off x="3746" y="1079"/>
                <a:ext cx="0" cy="101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9" name="直接连接符 299"/>
              <p:cNvSpPr>
                <a:spLocks noChangeShapeType="1"/>
              </p:cNvSpPr>
              <p:nvPr/>
            </p:nvSpPr>
            <p:spPr bwMode="auto">
              <a:xfrm>
                <a:off x="12573" y="1079"/>
                <a:ext cx="0" cy="101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0" name="直接连接符 300"/>
              <p:cNvSpPr>
                <a:spLocks noChangeShapeType="1"/>
              </p:cNvSpPr>
              <p:nvPr/>
            </p:nvSpPr>
            <p:spPr bwMode="auto">
              <a:xfrm>
                <a:off x="16827" y="1079"/>
                <a:ext cx="0" cy="1080"/>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1" name="直接连接符 301"/>
              <p:cNvSpPr>
                <a:spLocks noChangeShapeType="1"/>
              </p:cNvSpPr>
              <p:nvPr/>
            </p:nvSpPr>
            <p:spPr bwMode="auto">
              <a:xfrm>
                <a:off x="25209" y="1079"/>
                <a:ext cx="214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2" name="直接连接符 302"/>
              <p:cNvSpPr>
                <a:spLocks noChangeShapeType="1"/>
              </p:cNvSpPr>
              <p:nvPr/>
            </p:nvSpPr>
            <p:spPr bwMode="auto">
              <a:xfrm>
                <a:off x="35496" y="0"/>
                <a:ext cx="0" cy="107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3" name="直接连接符 303"/>
              <p:cNvSpPr>
                <a:spLocks noChangeShapeType="1"/>
              </p:cNvSpPr>
              <p:nvPr/>
            </p:nvSpPr>
            <p:spPr bwMode="auto">
              <a:xfrm>
                <a:off x="25209" y="1079"/>
                <a:ext cx="0" cy="10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4" name="直接连接符 304"/>
              <p:cNvSpPr>
                <a:spLocks noChangeShapeType="1"/>
              </p:cNvSpPr>
              <p:nvPr/>
            </p:nvSpPr>
            <p:spPr bwMode="auto">
              <a:xfrm>
                <a:off x="29718" y="1079"/>
                <a:ext cx="0" cy="101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6" name="直接连接符 306"/>
              <p:cNvSpPr>
                <a:spLocks noChangeShapeType="1"/>
              </p:cNvSpPr>
              <p:nvPr/>
            </p:nvSpPr>
            <p:spPr bwMode="auto">
              <a:xfrm>
                <a:off x="33337" y="1079"/>
                <a:ext cx="0" cy="10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8" name="直接连接符 308"/>
              <p:cNvSpPr>
                <a:spLocks noChangeShapeType="1"/>
              </p:cNvSpPr>
              <p:nvPr/>
            </p:nvSpPr>
            <p:spPr bwMode="auto">
              <a:xfrm>
                <a:off x="37846" y="1079"/>
                <a:ext cx="0" cy="10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9" name="直接连接符 309"/>
              <p:cNvSpPr>
                <a:spLocks noChangeShapeType="1"/>
              </p:cNvSpPr>
              <p:nvPr/>
            </p:nvSpPr>
            <p:spPr bwMode="auto">
              <a:xfrm>
                <a:off x="42100" y="1079"/>
                <a:ext cx="0" cy="101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0" name="直接连接符 310"/>
              <p:cNvSpPr>
                <a:spLocks noChangeShapeType="1"/>
              </p:cNvSpPr>
              <p:nvPr/>
            </p:nvSpPr>
            <p:spPr bwMode="auto">
              <a:xfrm>
                <a:off x="46609" y="1079"/>
                <a:ext cx="0" cy="101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
        <p:nvSpPr>
          <p:cNvPr id="15361" name="Rectangle 1"/>
          <p:cNvSpPr>
            <a:spLocks noChangeArrowheads="1"/>
          </p:cNvSpPr>
          <p:nvPr/>
        </p:nvSpPr>
        <p:spPr bwMode="auto">
          <a:xfrm>
            <a:off x="323528" y="1184067"/>
            <a:ext cx="381642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管</a:t>
            </a:r>
            <a:r>
              <a:rPr lang="zh-CN" altLang="en-US" sz="1600" dirty="0" smtClean="0">
                <a:latin typeface="黑体" pitchFamily="49" charset="-122"/>
                <a:ea typeface="黑体" pitchFamily="49" charset="-122"/>
                <a:cs typeface="宋体" pitchFamily="2" charset="-122"/>
              </a:rPr>
              <a:t>监</a:t>
            </a: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合一项目部组织结构</a:t>
            </a:r>
            <a:r>
              <a:rPr lang="zh-CN" altLang="en-US" sz="1600" dirty="0" smtClean="0">
                <a:latin typeface="黑体" pitchFamily="49" charset="-122"/>
                <a:ea typeface="黑体" pitchFamily="49" charset="-122"/>
                <a:cs typeface="宋体" pitchFamily="2" charset="-122"/>
              </a:rPr>
              <a:t>示例</a:t>
            </a: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图</a:t>
            </a:r>
          </a:p>
        </p:txBody>
      </p:sp>
      <p:sp>
        <p:nvSpPr>
          <p:cNvPr id="44" name="矩形 43"/>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43" name="图片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C:\Documents and Settings\Administrator\桌面\12.png"/>
          <p:cNvPicPr>
            <a:picLocks noChangeAspect="1" noChangeArrowheads="1"/>
          </p:cNvPicPr>
          <p:nvPr/>
        </p:nvPicPr>
        <p:blipFill>
          <a:blip r:embed="rId2" cstate="print"/>
          <a:srcRect/>
          <a:stretch>
            <a:fillRect/>
          </a:stretch>
        </p:blipFill>
        <p:spPr bwMode="auto">
          <a:xfrm>
            <a:off x="8100392" y="-24"/>
            <a:ext cx="908518" cy="944591"/>
          </a:xfrm>
          <a:prstGeom prst="rect">
            <a:avLst/>
          </a:prstGeom>
          <a:noFill/>
          <a:ln w="9525">
            <a:noFill/>
            <a:miter lim="800000"/>
            <a:headEnd/>
            <a:tailEnd/>
          </a:ln>
        </p:spPr>
      </p:pic>
      <p:sp>
        <p:nvSpPr>
          <p:cNvPr id="41" name="矩形 40"/>
          <p:cNvSpPr/>
          <p:nvPr/>
        </p:nvSpPr>
        <p:spPr>
          <a:xfrm>
            <a:off x="395536" y="1052737"/>
            <a:ext cx="8424936" cy="3713517"/>
          </a:xfrm>
          <a:prstGeom prst="rect">
            <a:avLst/>
          </a:prstGeom>
        </p:spPr>
        <p:txBody>
          <a:bodyPr wrap="square">
            <a:spAutoFit/>
          </a:bodyPr>
          <a:lstStyle/>
          <a:p>
            <a:pPr>
              <a:lnSpc>
                <a:spcPct val="150000"/>
              </a:lnSpc>
            </a:pPr>
            <a:r>
              <a:rPr lang="zh-CN" altLang="en-US" sz="2000" dirty="0" smtClean="0">
                <a:latin typeface="黑体" pitchFamily="49" charset="-122"/>
                <a:ea typeface="黑体" pitchFamily="49" charset="-122"/>
              </a:rPr>
              <a:t>案例点评：</a:t>
            </a:r>
            <a:endParaRPr lang="en-US" altLang="zh-CN" sz="2000" dirty="0" smtClean="0">
              <a:latin typeface="黑体" pitchFamily="49" charset="-122"/>
              <a:ea typeface="黑体" pitchFamily="49" charset="-122"/>
            </a:endParaRPr>
          </a:p>
          <a:p>
            <a:pPr>
              <a:lnSpc>
                <a:spcPct val="150000"/>
              </a:lnSpc>
            </a:pPr>
            <a:r>
              <a:rPr lang="en-US" altLang="zh-CN" sz="2000" dirty="0" smtClean="0">
                <a:latin typeface="黑体" pitchFamily="49" charset="-122"/>
                <a:ea typeface="黑体" pitchFamily="49" charset="-122"/>
              </a:rPr>
              <a:t>    </a:t>
            </a:r>
            <a:r>
              <a:rPr lang="zh-CN" altLang="zh-CN" sz="2000" dirty="0" smtClean="0">
                <a:latin typeface="黑体" pitchFamily="49" charset="-122"/>
                <a:ea typeface="黑体" pitchFamily="49" charset="-122"/>
              </a:rPr>
              <a:t>根据工程监理与项目管理一体化的服务内容及要求，工程监理与项目管理一体化服务单位</a:t>
            </a:r>
            <a:r>
              <a:rPr lang="zh-CN" altLang="en-US" sz="2000" dirty="0" smtClean="0">
                <a:latin typeface="黑体" pitchFamily="49" charset="-122"/>
                <a:ea typeface="黑体" pitchFamily="49" charset="-122"/>
              </a:rPr>
              <a:t>最好</a:t>
            </a:r>
            <a:r>
              <a:rPr lang="zh-CN" altLang="zh-CN" sz="2000" dirty="0" smtClean="0">
                <a:latin typeface="黑体" pitchFamily="49" charset="-122"/>
                <a:ea typeface="黑体" pitchFamily="49" charset="-122"/>
              </a:rPr>
              <a:t>建立以项目经理为负责人的项目团队管理架构</a:t>
            </a:r>
            <a:r>
              <a:rPr lang="zh-CN" altLang="en-US" sz="2000" dirty="0" smtClean="0">
                <a:latin typeface="黑体" pitchFamily="49" charset="-122"/>
                <a:ea typeface="黑体" pitchFamily="49" charset="-122"/>
              </a:rPr>
              <a:t>，</a:t>
            </a:r>
            <a:r>
              <a:rPr lang="zh-CN" altLang="zh-CN" sz="2000" dirty="0" smtClean="0">
                <a:latin typeface="黑体" pitchFamily="49" charset="-122"/>
                <a:ea typeface="黑体" pitchFamily="49" charset="-122"/>
              </a:rPr>
              <a:t>项目经理（总监理工程师）负责组织编制工程监理与项目管理一体化服务手册和项目策划书，做到分工明确、责任清晰，责任到位，避免人员与岗位不必要的重叠设置，以确保管理团队内容各项工作高效率、务实地正常运作。</a:t>
            </a:r>
            <a:endParaRPr lang="en-US" altLang="zh-CN" sz="2000" dirty="0" smtClean="0">
              <a:latin typeface="黑体" pitchFamily="49" charset="-122"/>
              <a:ea typeface="黑体" pitchFamily="49" charset="-122"/>
            </a:endParaRPr>
          </a:p>
          <a:p>
            <a:pPr>
              <a:lnSpc>
                <a:spcPct val="150000"/>
              </a:lnSpc>
            </a:pPr>
            <a:r>
              <a:rPr lang="en-US" altLang="zh-CN" sz="2000" dirty="0" smtClean="0">
                <a:latin typeface="黑体" pitchFamily="49" charset="-122"/>
                <a:ea typeface="黑体" pitchFamily="49" charset="-122"/>
              </a:rPr>
              <a:t>    </a:t>
            </a:r>
            <a:r>
              <a:rPr lang="zh-CN" altLang="zh-CN" sz="2000" dirty="0" smtClean="0">
                <a:latin typeface="黑体" pitchFamily="49" charset="-122"/>
                <a:ea typeface="黑体" pitchFamily="49" charset="-122"/>
              </a:rPr>
              <a:t>这种构架基本满足了业主对项目管理和工程监理的各项工作要求。</a:t>
            </a:r>
            <a:endParaRPr lang="en-US" altLang="zh-CN" sz="2000" dirty="0" smtClean="0">
              <a:solidFill>
                <a:schemeClr val="accent1"/>
              </a:solidFill>
              <a:latin typeface="黑体" pitchFamily="49" charset="-122"/>
              <a:ea typeface="黑体" pitchFamily="49" charset="-122"/>
            </a:endParaRPr>
          </a:p>
        </p:txBody>
      </p:sp>
      <p:sp>
        <p:nvSpPr>
          <p:cNvPr id="6" name="矩形 5"/>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4458" y="980728"/>
            <a:ext cx="8436014" cy="5400600"/>
          </a:xfrm>
        </p:spPr>
        <p:txBody>
          <a:bodyPr>
            <a:normAutofit fontScale="85000" lnSpcReduction="20000"/>
          </a:bodyPr>
          <a:lstStyle/>
          <a:p>
            <a:pPr marL="0" indent="0" hangingPunct="1">
              <a:lnSpc>
                <a:spcPct val="130000"/>
              </a:lnSpc>
              <a:spcBef>
                <a:spcPct val="0"/>
              </a:spcBef>
              <a:buNone/>
            </a:pPr>
            <a:r>
              <a:rPr lang="zh-CN" altLang="en-US" b="1" dirty="0" smtClean="0">
                <a:latin typeface="华文细黑" pitchFamily="2" charset="-122"/>
                <a:ea typeface="华文细黑" pitchFamily="2" charset="-122"/>
              </a:rPr>
              <a:t> </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、项目管理目标策划</a:t>
            </a:r>
            <a:endParaRPr lang="en-US" altLang="zh-CN" dirty="0" smtClean="0">
              <a:latin typeface="黑体" pitchFamily="49" charset="-122"/>
              <a:ea typeface="黑体" pitchFamily="49" charset="-122"/>
            </a:endParaRPr>
          </a:p>
          <a:p>
            <a:pPr marL="0" indent="0" hangingPunct="1">
              <a:lnSpc>
                <a:spcPct val="130000"/>
              </a:lnSpc>
              <a:spcBef>
                <a:spcPct val="0"/>
              </a:spcBef>
              <a:buNone/>
            </a:pP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）掌握信息</a:t>
            </a:r>
            <a:endParaRPr lang="en-US" altLang="zh-CN" dirty="0" smtClean="0">
              <a:latin typeface="黑体" pitchFamily="49" charset="-122"/>
              <a:ea typeface="黑体" pitchFamily="49" charset="-122"/>
            </a:endParaRPr>
          </a:p>
          <a:p>
            <a:pPr marL="0" indent="0" hangingPunct="1">
              <a:lnSpc>
                <a:spcPct val="130000"/>
              </a:lnSpc>
              <a:spcBef>
                <a:spcPct val="0"/>
              </a:spcBef>
              <a:buNone/>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）项目建设进度；</a:t>
            </a:r>
            <a:endParaRPr lang="en-US" altLang="zh-CN" dirty="0" smtClean="0">
              <a:latin typeface="黑体" pitchFamily="49" charset="-122"/>
              <a:ea typeface="黑体" pitchFamily="49" charset="-122"/>
            </a:endParaRPr>
          </a:p>
          <a:p>
            <a:pPr marL="0" indent="0" hangingPunct="1">
              <a:lnSpc>
                <a:spcPct val="130000"/>
              </a:lnSpc>
              <a:spcBef>
                <a:spcPct val="0"/>
              </a:spcBef>
              <a:buNone/>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）项目需求与功能定位；</a:t>
            </a:r>
            <a:endParaRPr lang="en-US" altLang="zh-CN" dirty="0" smtClean="0">
              <a:latin typeface="黑体" pitchFamily="49" charset="-122"/>
              <a:ea typeface="黑体" pitchFamily="49" charset="-122"/>
            </a:endParaRPr>
          </a:p>
          <a:p>
            <a:pPr marL="0" indent="0" hangingPunct="1">
              <a:lnSpc>
                <a:spcPct val="130000"/>
              </a:lnSpc>
              <a:spcBef>
                <a:spcPct val="0"/>
              </a:spcBef>
              <a:buNone/>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）项目可行性研究报告。</a:t>
            </a:r>
            <a:endParaRPr lang="en-US" altLang="zh-CN" dirty="0" smtClean="0">
              <a:latin typeface="黑体" pitchFamily="49" charset="-122"/>
              <a:ea typeface="黑体" pitchFamily="49" charset="-122"/>
            </a:endParaRPr>
          </a:p>
          <a:p>
            <a:pPr marL="0" indent="0" hangingPunct="1">
              <a:lnSpc>
                <a:spcPct val="130000"/>
              </a:lnSpc>
              <a:spcBef>
                <a:spcPct val="0"/>
              </a:spcBef>
              <a:buNone/>
            </a:pP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）目标确定</a:t>
            </a:r>
            <a:endParaRPr lang="en-US" altLang="zh-CN" dirty="0" smtClean="0">
              <a:latin typeface="黑体" pitchFamily="49" charset="-122"/>
              <a:ea typeface="黑体" pitchFamily="49" charset="-122"/>
            </a:endParaRPr>
          </a:p>
          <a:p>
            <a:pPr marL="0">
              <a:lnSpc>
                <a:spcPct val="150000"/>
              </a:lnSpc>
              <a:spcBef>
                <a:spcPts val="0"/>
              </a:spcBef>
              <a:buNone/>
            </a:pPr>
            <a:r>
              <a:rPr lang="zh-CN" altLang="en-US" dirty="0" smtClean="0">
                <a:latin typeface="黑体" pitchFamily="49" charset="-122"/>
                <a:ea typeface="黑体" pitchFamily="49" charset="-122"/>
              </a:rPr>
              <a:t>    确定工程项目管理目标要根据项目的特点、难易程度、功能需求、使用要求等进行。</a:t>
            </a:r>
            <a:endParaRPr lang="en-US" altLang="zh-CN" dirty="0" smtClean="0">
              <a:latin typeface="黑体" pitchFamily="49" charset="-122"/>
              <a:ea typeface="黑体" pitchFamily="49" charset="-122"/>
            </a:endParaRPr>
          </a:p>
          <a:p>
            <a:pPr marL="0" lvl="0">
              <a:lnSpc>
                <a:spcPct val="150000"/>
              </a:lnSpc>
              <a:spcBef>
                <a:spcPts val="0"/>
              </a:spcBef>
            </a:pPr>
            <a:r>
              <a:rPr lang="zh-CN" altLang="en-US" dirty="0" smtClean="0">
                <a:latin typeface="黑体" pitchFamily="49" charset="-122"/>
                <a:ea typeface="黑体" pitchFamily="49" charset="-122"/>
              </a:rPr>
              <a:t>投资目标：难度较大、风险较多的项目，最好在原定目标的基础上上浮一定比例，建议概算不能超估算的</a:t>
            </a:r>
            <a:r>
              <a:rPr lang="en-US" altLang="zh-CN" dirty="0" smtClean="0">
                <a:latin typeface="黑体" pitchFamily="49" charset="-122"/>
                <a:ea typeface="黑体" pitchFamily="49" charset="-122"/>
              </a:rPr>
              <a:t>5~10%</a:t>
            </a:r>
            <a:r>
              <a:rPr lang="zh-CN" altLang="en-US" dirty="0" smtClean="0">
                <a:latin typeface="黑体" pitchFamily="49" charset="-122"/>
                <a:ea typeface="黑体" pitchFamily="49" charset="-122"/>
              </a:rPr>
              <a:t>，预算不超概算的</a:t>
            </a:r>
            <a:r>
              <a:rPr lang="en-US" altLang="zh-CN" dirty="0" smtClean="0">
                <a:latin typeface="黑体" pitchFamily="49" charset="-122"/>
                <a:ea typeface="黑体" pitchFamily="49" charset="-122"/>
              </a:rPr>
              <a:t>3~5%</a:t>
            </a:r>
            <a:r>
              <a:rPr lang="zh-CN" altLang="en-US" dirty="0" smtClean="0">
                <a:latin typeface="黑体" pitchFamily="49" charset="-122"/>
                <a:ea typeface="黑体" pitchFamily="49" charset="-122"/>
              </a:rPr>
              <a:t>；一般项目可以按照正常目标不打折确定。</a:t>
            </a:r>
            <a:endParaRPr lang="en-US" altLang="zh-CN" dirty="0" smtClean="0">
              <a:latin typeface="黑体" pitchFamily="49" charset="-122"/>
              <a:ea typeface="黑体" pitchFamily="49" charset="-122"/>
            </a:endParaRPr>
          </a:p>
          <a:p>
            <a:pPr marL="0">
              <a:lnSpc>
                <a:spcPct val="150000"/>
              </a:lnSpc>
              <a:spcBef>
                <a:spcPts val="0"/>
              </a:spcBef>
            </a:pPr>
            <a:r>
              <a:rPr lang="zh-CN" altLang="en-US" dirty="0" smtClean="0">
                <a:latin typeface="黑体" pitchFamily="49" charset="-122"/>
                <a:ea typeface="黑体" pitchFamily="49" charset="-122"/>
              </a:rPr>
              <a:t>进度目标：工程实施控制在什么时间完成。</a:t>
            </a:r>
            <a:endParaRPr lang="en-US" altLang="zh-CN" dirty="0" smtClean="0">
              <a:latin typeface="黑体" pitchFamily="49" charset="-122"/>
              <a:ea typeface="黑体" pitchFamily="49" charset="-122"/>
            </a:endParaRPr>
          </a:p>
          <a:p>
            <a:pPr marL="0">
              <a:lnSpc>
                <a:spcPct val="150000"/>
              </a:lnSpc>
              <a:spcBef>
                <a:spcPts val="0"/>
              </a:spcBef>
            </a:pPr>
            <a:r>
              <a:rPr lang="zh-CN" altLang="en-US" dirty="0" smtClean="0">
                <a:latin typeface="黑体" pitchFamily="49" charset="-122"/>
                <a:ea typeface="黑体" pitchFamily="49" charset="-122"/>
              </a:rPr>
              <a:t>安全目标：无重大伤亡事故。</a:t>
            </a:r>
            <a:endParaRPr lang="en-US" altLang="zh-CN" dirty="0" smtClean="0">
              <a:latin typeface="黑体" pitchFamily="49" charset="-122"/>
              <a:ea typeface="黑体" pitchFamily="49" charset="-122"/>
            </a:endParaRPr>
          </a:p>
          <a:p>
            <a:pPr marL="0">
              <a:lnSpc>
                <a:spcPct val="150000"/>
              </a:lnSpc>
              <a:spcBef>
                <a:spcPts val="0"/>
              </a:spcBef>
            </a:pPr>
            <a:r>
              <a:rPr lang="zh-CN" altLang="en-US" dirty="0" smtClean="0">
                <a:latin typeface="黑体" pitchFamily="49" charset="-122"/>
                <a:ea typeface="黑体" pitchFamily="49" charset="-122"/>
              </a:rPr>
              <a:t>质量目标：是否创优。</a:t>
            </a:r>
            <a:endParaRPr lang="zh-CN" altLang="en-US" dirty="0">
              <a:latin typeface="黑体" pitchFamily="49" charset="-122"/>
              <a:ea typeface="黑体" pitchFamily="49" charset="-122"/>
            </a:endParaRPr>
          </a:p>
        </p:txBody>
      </p:sp>
      <p:pic>
        <p:nvPicPr>
          <p:cNvPr id="5" name="Picture 9" descr="C:\Documents and Settings\Administrator\桌面\12.png"/>
          <p:cNvPicPr>
            <a:picLocks noChangeAspect="1" noChangeArrowheads="1"/>
          </p:cNvPicPr>
          <p:nvPr/>
        </p:nvPicPr>
        <p:blipFill>
          <a:blip r:embed="rId2" cstate="print"/>
          <a:srcRect/>
          <a:stretch>
            <a:fillRect/>
          </a:stretch>
        </p:blipFill>
        <p:spPr bwMode="auto">
          <a:xfrm>
            <a:off x="8100392" y="-24"/>
            <a:ext cx="908518" cy="944591"/>
          </a:xfrm>
          <a:prstGeom prst="rect">
            <a:avLst/>
          </a:prstGeom>
          <a:noFill/>
          <a:ln w="9525">
            <a:noFill/>
            <a:miter lim="800000"/>
            <a:headEnd/>
            <a:tailEnd/>
          </a:ln>
        </p:spPr>
      </p:pic>
      <p:pic>
        <p:nvPicPr>
          <p:cNvPr id="6" name="图片 5" descr="53b38a1e52c68.png"/>
          <p:cNvPicPr>
            <a:picLocks noChangeAspect="1"/>
          </p:cNvPicPr>
          <p:nvPr/>
        </p:nvPicPr>
        <p:blipFill>
          <a:blip r:embed="rId3" cstate="print"/>
          <a:stretch>
            <a:fillRect/>
          </a:stretch>
        </p:blipFill>
        <p:spPr>
          <a:xfrm>
            <a:off x="6732240" y="4077072"/>
            <a:ext cx="2411760" cy="2411760"/>
          </a:xfrm>
          <a:prstGeom prst="rect">
            <a:avLst/>
          </a:prstGeom>
        </p:spPr>
      </p:pic>
      <p:sp>
        <p:nvSpPr>
          <p:cNvPr id="7" name="矩形 6"/>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5472608"/>
          </a:xfrm>
        </p:spPr>
        <p:txBody>
          <a:bodyPr>
            <a:normAutofit/>
          </a:bodyPr>
          <a:lstStyle/>
          <a:p>
            <a:pPr marL="0" indent="0" hangingPunct="1">
              <a:lnSpc>
                <a:spcPct val="130000"/>
              </a:lnSpc>
              <a:spcBef>
                <a:spcPct val="0"/>
              </a:spcBef>
              <a:buNone/>
            </a:pP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、项目招标采购与合同管理策划</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）掌握信息</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）项目组织结构图；</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）项目功能分区表；</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）项目建设进度；</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4</a:t>
            </a:r>
            <a:r>
              <a:rPr lang="zh-CN" altLang="en-US" sz="2000" dirty="0" smtClean="0">
                <a:latin typeface="黑体" pitchFamily="49" charset="-122"/>
                <a:ea typeface="黑体" pitchFamily="49" charset="-122"/>
              </a:rPr>
              <a:t>）项目建设方案。</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）工作内容</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）招标采购工作内容及分解</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    根据参与项目建设各实施方的组织结构，确定项目招标采购包件内容，招标采购包件宜按专业进行分解；确定项目各招标采购包件之间的工作范围，工作内容及工期的相互衔接；编制项目招标采购包件工作内容分解表（如下）。</a:t>
            </a: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251520" y="1052736"/>
            <a:ext cx="8535322" cy="576064"/>
          </a:xfrm>
        </p:spPr>
        <p:txBody>
          <a:bodyPr>
            <a:normAutofit/>
          </a:bodyPr>
          <a:lstStyle/>
          <a:p>
            <a:pPr marL="0" indent="0">
              <a:lnSpc>
                <a:spcPct val="130000"/>
              </a:lnSpc>
              <a:spcBef>
                <a:spcPct val="0"/>
              </a:spcBef>
              <a:buNone/>
            </a:pPr>
            <a:r>
              <a:rPr lang="zh-CN" altLang="en-US" sz="2000" dirty="0" smtClean="0">
                <a:latin typeface="黑体" pitchFamily="49" charset="-122"/>
                <a:ea typeface="黑体" pitchFamily="49" charset="-122"/>
              </a:rPr>
              <a:t>招标采购包件工作内容分解表：</a:t>
            </a: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graphicFrame>
        <p:nvGraphicFramePr>
          <p:cNvPr id="6" name="表格 5"/>
          <p:cNvGraphicFramePr>
            <a:graphicFrameLocks noGrp="1"/>
          </p:cNvGraphicFramePr>
          <p:nvPr/>
        </p:nvGraphicFramePr>
        <p:xfrm>
          <a:off x="1547664" y="1628800"/>
          <a:ext cx="7128792" cy="4608507"/>
        </p:xfrm>
        <a:graphic>
          <a:graphicData uri="http://schemas.openxmlformats.org/drawingml/2006/table">
            <a:tbl>
              <a:tblPr/>
              <a:tblGrid>
                <a:gridCol w="1188132"/>
                <a:gridCol w="1188132"/>
                <a:gridCol w="1188132"/>
                <a:gridCol w="1188132"/>
                <a:gridCol w="1188132"/>
                <a:gridCol w="1188132"/>
              </a:tblGrid>
              <a:tr h="242553">
                <a:tc>
                  <a:txBody>
                    <a:bodyPr/>
                    <a:lstStyle/>
                    <a:p>
                      <a:pPr algn="ctr">
                        <a:spcAft>
                          <a:spcPts val="0"/>
                        </a:spcAft>
                        <a:tabLst>
                          <a:tab pos="4984115" algn="l"/>
                        </a:tabLst>
                      </a:pPr>
                      <a:r>
                        <a:rPr lang="zh-CN" sz="1100" kern="100" dirty="0">
                          <a:latin typeface="黑体" pitchFamily="49" charset="-122"/>
                          <a:ea typeface="黑体" pitchFamily="49" charset="-122"/>
                          <a:cs typeface="Times New Roman"/>
                        </a:rPr>
                        <a:t>包件分类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采购内容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采购主体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计划采购时间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采购方式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合同主体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53">
                <a:tc rowSpan="5">
                  <a:txBody>
                    <a:bodyPr/>
                    <a:lstStyle/>
                    <a:p>
                      <a:pPr algn="ctr">
                        <a:spcAft>
                          <a:spcPts val="0"/>
                        </a:spcAft>
                        <a:tabLst>
                          <a:tab pos="4984115" algn="l"/>
                        </a:tabLst>
                      </a:pPr>
                      <a:r>
                        <a:rPr lang="zh-CN" sz="1100" kern="100" dirty="0">
                          <a:latin typeface="黑体" pitchFamily="49" charset="-122"/>
                          <a:ea typeface="黑体" pitchFamily="49" charset="-122"/>
                          <a:cs typeface="Times New Roman"/>
                        </a:rPr>
                        <a:t>咨询服务单位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设计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53">
                <a:tc vMerge="1">
                  <a:txBody>
                    <a:bodyPr/>
                    <a:lstStyle/>
                    <a:p>
                      <a:endParaRPr lang="zh-CN" altLang="en-US"/>
                    </a:p>
                  </a:txBody>
                  <a:tcPr/>
                </a:tc>
                <a:tc>
                  <a:txBody>
                    <a:bodyPr/>
                    <a:lstStyle/>
                    <a:p>
                      <a:pPr algn="ctr">
                        <a:spcAft>
                          <a:spcPts val="0"/>
                        </a:spcAft>
                        <a:tabLst>
                          <a:tab pos="4984115" algn="l"/>
                        </a:tabLst>
                      </a:pPr>
                      <a:r>
                        <a:rPr lang="zh-CN" sz="1100" kern="100" dirty="0">
                          <a:latin typeface="黑体" pitchFamily="49" charset="-122"/>
                          <a:ea typeface="黑体" pitchFamily="49" charset="-122"/>
                          <a:cs typeface="Times New Roman"/>
                        </a:rPr>
                        <a:t>监理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53">
                <a:tc vMerge="1">
                  <a:txBody>
                    <a:bodyPr/>
                    <a:lstStyle/>
                    <a:p>
                      <a:endParaRPr lang="zh-CN" altLang="en-US"/>
                    </a:p>
                  </a:txBody>
                  <a:tcPr/>
                </a:tc>
                <a:tc>
                  <a:txBody>
                    <a:bodyPr/>
                    <a:lstStyle/>
                    <a:p>
                      <a:pPr algn="ctr">
                        <a:spcAft>
                          <a:spcPts val="0"/>
                        </a:spcAft>
                        <a:tabLst>
                          <a:tab pos="4984115" algn="l"/>
                        </a:tabLst>
                      </a:pPr>
                      <a:r>
                        <a:rPr lang="zh-CN" sz="1100" kern="100" dirty="0">
                          <a:latin typeface="黑体" pitchFamily="49" charset="-122"/>
                          <a:ea typeface="黑体" pitchFamily="49" charset="-122"/>
                          <a:cs typeface="Times New Roman"/>
                        </a:rPr>
                        <a:t>造价咨询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53">
                <a:tc vMerge="1">
                  <a:txBody>
                    <a:bodyPr/>
                    <a:lstStyle/>
                    <a:p>
                      <a:endParaRPr lang="zh-CN" altLang="en-US"/>
                    </a:p>
                  </a:txBody>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招标代理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53">
                <a:tc vMerge="1">
                  <a:txBody>
                    <a:bodyPr/>
                    <a:lstStyle/>
                    <a:p>
                      <a:endParaRPr lang="zh-CN" altLang="en-US"/>
                    </a:p>
                  </a:txBody>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53">
                <a:tc rowSpan="3">
                  <a:txBody>
                    <a:bodyPr/>
                    <a:lstStyle/>
                    <a:p>
                      <a:pPr algn="ctr">
                        <a:spcAft>
                          <a:spcPts val="0"/>
                        </a:spcAft>
                        <a:tabLst>
                          <a:tab pos="4984115" algn="l"/>
                        </a:tabLst>
                      </a:pPr>
                      <a:r>
                        <a:rPr lang="zh-CN" sz="1100" kern="100">
                          <a:latin typeface="黑体" pitchFamily="49" charset="-122"/>
                          <a:ea typeface="黑体" pitchFamily="49" charset="-122"/>
                          <a:cs typeface="Times New Roman"/>
                        </a:rPr>
                        <a:t>施工单位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施工总包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53">
                <a:tc vMerge="1">
                  <a:txBody>
                    <a:bodyPr/>
                    <a:lstStyle/>
                    <a:p>
                      <a:endParaRPr lang="zh-CN" altLang="en-US"/>
                    </a:p>
                  </a:txBody>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专业分包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53">
                <a:tc vMerge="1">
                  <a:txBody>
                    <a:bodyPr/>
                    <a:lstStyle/>
                    <a:p>
                      <a:endParaRPr lang="zh-CN" altLang="en-US"/>
                    </a:p>
                  </a:txBody>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53">
                <a:tc rowSpan="5">
                  <a:txBody>
                    <a:bodyPr/>
                    <a:lstStyle/>
                    <a:p>
                      <a:pPr algn="ctr">
                        <a:spcAft>
                          <a:spcPts val="0"/>
                        </a:spcAft>
                        <a:tabLst>
                          <a:tab pos="4984115" algn="l"/>
                        </a:tabLst>
                      </a:pPr>
                      <a:r>
                        <a:rPr lang="zh-CN" sz="1100" kern="100">
                          <a:latin typeface="黑体" pitchFamily="49" charset="-122"/>
                          <a:ea typeface="黑体" pitchFamily="49" charset="-122"/>
                          <a:cs typeface="Times New Roman"/>
                        </a:rPr>
                        <a:t>设备材料供应商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电梯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53">
                <a:tc vMerge="1">
                  <a:txBody>
                    <a:bodyPr/>
                    <a:lstStyle/>
                    <a:p>
                      <a:endParaRPr lang="zh-CN" altLang="en-US"/>
                    </a:p>
                  </a:txBody>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锅炉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53">
                <a:tc vMerge="1">
                  <a:txBody>
                    <a:bodyPr/>
                    <a:lstStyle/>
                    <a:p>
                      <a:endParaRPr lang="zh-CN" altLang="en-US"/>
                    </a:p>
                  </a:txBody>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冷水机组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53">
                <a:tc vMerge="1">
                  <a:txBody>
                    <a:bodyPr/>
                    <a:lstStyle/>
                    <a:p>
                      <a:endParaRPr lang="zh-CN" altLang="en-US"/>
                    </a:p>
                  </a:txBody>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柴油发电机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53">
                <a:tc vMerge="1">
                  <a:txBody>
                    <a:bodyPr/>
                    <a:lstStyle/>
                    <a:p>
                      <a:endParaRPr lang="zh-CN" altLang="en-US"/>
                    </a:p>
                  </a:txBody>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53">
                <a:tc rowSpan="4">
                  <a:txBody>
                    <a:bodyPr/>
                    <a:lstStyle/>
                    <a:p>
                      <a:pPr algn="ctr">
                        <a:spcAft>
                          <a:spcPts val="0"/>
                        </a:spcAft>
                        <a:tabLst>
                          <a:tab pos="4984115" algn="l"/>
                        </a:tabLst>
                      </a:pPr>
                      <a:r>
                        <a:rPr lang="zh-CN" sz="1100" kern="100" dirty="0">
                          <a:latin typeface="黑体" pitchFamily="49" charset="-122"/>
                          <a:ea typeface="黑体" pitchFamily="49" charset="-122"/>
                          <a:cs typeface="Times New Roman"/>
                        </a:rPr>
                        <a:t>市政配套单位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电力公司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53">
                <a:tc vMerge="1">
                  <a:txBody>
                    <a:bodyPr/>
                    <a:lstStyle/>
                    <a:p>
                      <a:endParaRPr lang="zh-CN" altLang="en-US"/>
                    </a:p>
                  </a:txBody>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自来水公司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53">
                <a:tc vMerge="1">
                  <a:txBody>
                    <a:bodyPr/>
                    <a:lstStyle/>
                    <a:p>
                      <a:endParaRPr lang="zh-CN" altLang="en-US"/>
                    </a:p>
                  </a:txBody>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燃气公司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53">
                <a:tc vMerge="1">
                  <a:txBody>
                    <a:bodyPr/>
                    <a:lstStyle/>
                    <a:p>
                      <a:endParaRPr lang="zh-CN" altLang="en-US"/>
                    </a:p>
                  </a:txBody>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53">
                <a:tc>
                  <a:txBody>
                    <a:bodyPr/>
                    <a:lstStyle/>
                    <a:p>
                      <a:pPr algn="ctr">
                        <a:spcAft>
                          <a:spcPts val="0"/>
                        </a:spcAft>
                        <a:tabLst>
                          <a:tab pos="4984115" algn="l"/>
                        </a:tabLst>
                      </a:pPr>
                      <a:r>
                        <a:rPr lang="zh-CN" sz="1100" kern="100">
                          <a:latin typeface="黑体" pitchFamily="49" charset="-122"/>
                          <a:ea typeface="黑体" pitchFamily="49" charset="-122"/>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r>
                        <a:rPr lang="zh-CN" sz="1100" kern="100">
                          <a:latin typeface="黑体" pitchFamily="49" charset="-122"/>
                          <a:ea typeface="黑体" pitchFamily="49" charset="-122"/>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984115" algn="l"/>
                        </a:tabLst>
                      </a:pPr>
                      <a:endParaRPr lang="en-US" sz="1100"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9847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1124744"/>
            <a:ext cx="8535322" cy="4968552"/>
          </a:xfrm>
        </p:spPr>
        <p:txBody>
          <a:bodyPr>
            <a:normAutofit/>
          </a:bodyPr>
          <a:lstStyle/>
          <a:p>
            <a:pPr marL="0" indent="0" hangingPunct="1">
              <a:lnSpc>
                <a:spcPct val="150000"/>
              </a:lnSpc>
              <a:spcBef>
                <a:spcPct val="0"/>
              </a:spcBef>
              <a:buNone/>
            </a:pPr>
            <a:r>
              <a:rPr lang="zh-CN" altLang="en-US" sz="2000" dirty="0" smtClean="0">
                <a:latin typeface="黑体" pitchFamily="49" charset="-122"/>
                <a:ea typeface="黑体" pitchFamily="49" charset="-122"/>
              </a:rPr>
              <a:t>    招标采购工作内容分解基本与参与项目建设各实施方的组织结构类同，按大类分为：</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zh-CN" altLang="en-US" sz="2000" dirty="0" smtClean="0">
                <a:latin typeface="黑体" pitchFamily="49" charset="-122"/>
                <a:ea typeface="黑体" pitchFamily="49" charset="-122"/>
              </a:rPr>
              <a:t> 咨询服务，如工程咨询、地质勘探、设计、监理、造价咨询、招标代理等；</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zh-CN" altLang="en-US" sz="2000" dirty="0" smtClean="0">
                <a:latin typeface="黑体" pitchFamily="49" charset="-122"/>
                <a:ea typeface="黑体" pitchFamily="49" charset="-122"/>
              </a:rPr>
              <a:t> 施工单位，如施工总包单位、各专业施工分包单位；</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zh-CN" altLang="en-US" sz="2000" dirty="0" smtClean="0">
                <a:latin typeface="黑体" pitchFamily="49" charset="-122"/>
                <a:ea typeface="黑体" pitchFamily="49" charset="-122"/>
              </a:rPr>
              <a:t> 设备材料供应商，如电梯、锅炉、冷水机组、柴油发电机、空调等；</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zh-CN" altLang="en-US" sz="2000" dirty="0" smtClean="0">
                <a:latin typeface="黑体" pitchFamily="49" charset="-122"/>
                <a:ea typeface="黑体" pitchFamily="49" charset="-122"/>
              </a:rPr>
              <a:t> 市政配套单位，如电力公司，自来水公司，燃气公司等。</a:t>
            </a:r>
            <a:br>
              <a:rPr lang="zh-CN" altLang="en-US" sz="2000" dirty="0" smtClean="0">
                <a:latin typeface="黑体" pitchFamily="49" charset="-122"/>
                <a:ea typeface="黑体" pitchFamily="49" charset="-122"/>
              </a:rPr>
            </a:br>
            <a:endParaRPr lang="zh-CN" altLang="en-US" sz="2000" dirty="0" smtClean="0">
              <a:latin typeface="黑体" pitchFamily="49" charset="-122"/>
              <a:ea typeface="黑体" pitchFamily="49" charset="-122"/>
            </a:endParaRPr>
          </a:p>
          <a:p>
            <a:pPr marL="0" indent="0" hangingPunct="1">
              <a:lnSpc>
                <a:spcPct val="150000"/>
              </a:lnSpc>
              <a:spcBef>
                <a:spcPct val="0"/>
              </a:spcBef>
              <a:buNone/>
            </a:pP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5328592"/>
          </a:xfrm>
        </p:spPr>
        <p:txBody>
          <a:bodyPr>
            <a:normAutofit/>
          </a:bodyPr>
          <a:lstStyle/>
          <a:p>
            <a:pPr marL="0" indent="0" hangingPunct="1">
              <a:lnSpc>
                <a:spcPct val="14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）根据总工期计划制定招标采购时间</a:t>
            </a:r>
            <a:endParaRPr lang="en-US" altLang="zh-CN" sz="2000" dirty="0" smtClean="0">
              <a:latin typeface="黑体" pitchFamily="49" charset="-122"/>
              <a:ea typeface="黑体" pitchFamily="49" charset="-122"/>
            </a:endParaRPr>
          </a:p>
          <a:p>
            <a:pPr marL="0" indent="0" hangingPunct="1">
              <a:lnSpc>
                <a:spcPct val="140000"/>
              </a:lnSpc>
              <a:spcBef>
                <a:spcPct val="0"/>
              </a:spcBef>
              <a:buNone/>
            </a:pPr>
            <a:r>
              <a:rPr lang="zh-CN" altLang="en-US" sz="2000" dirty="0" smtClean="0">
                <a:latin typeface="黑体" pitchFamily="49" charset="-122"/>
                <a:ea typeface="黑体" pitchFamily="49" charset="-122"/>
              </a:rPr>
              <a:t>    编制招标采购时间计划是实现工程总进度计划目标的有效手段和保障。</a:t>
            </a:r>
            <a:endParaRPr lang="en-US" altLang="zh-CN" sz="2000" dirty="0" smtClean="0">
              <a:latin typeface="黑体" pitchFamily="49" charset="-122"/>
              <a:ea typeface="黑体" pitchFamily="49" charset="-122"/>
            </a:endParaRPr>
          </a:p>
          <a:p>
            <a:pPr marL="0" indent="0" hangingPunct="1">
              <a:lnSpc>
                <a:spcPct val="140000"/>
              </a:lnSpc>
              <a:spcBef>
                <a:spcPct val="0"/>
              </a:spcBef>
              <a:buNone/>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招标采购时间计划要服从、服务于工程总进度计划。桩基施工单位、总承包单位进场的先后次序，可能受开工节点的影响而有所不同；主要设备（如电梯、冷水机组、锅炉、柴油发电机、空调等）的采购要考虑好与设计进展（扩初、招标图、施工图）的关系等。这些都是采购计划的重要内容，项目管理方要根据每个具体的项目编制有针对性的招标采购计划。</a:t>
            </a:r>
            <a:endParaRPr lang="en-US" altLang="zh-CN" sz="2000" dirty="0" smtClean="0">
              <a:latin typeface="黑体" pitchFamily="49" charset="-122"/>
              <a:ea typeface="黑体" pitchFamily="49" charset="-122"/>
            </a:endParaRPr>
          </a:p>
          <a:p>
            <a:pPr marL="0" indent="0" hangingPunct="1">
              <a:lnSpc>
                <a:spcPct val="14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）确定招标采购主体</a:t>
            </a:r>
            <a:endParaRPr lang="en-US" altLang="zh-CN" sz="2000" dirty="0" smtClean="0">
              <a:latin typeface="黑体" pitchFamily="49" charset="-122"/>
              <a:ea typeface="黑体" pitchFamily="49" charset="-122"/>
            </a:endParaRPr>
          </a:p>
          <a:p>
            <a:pPr marL="0" indent="0" hangingPunct="1">
              <a:lnSpc>
                <a:spcPct val="140000"/>
              </a:lnSpc>
              <a:spcBef>
                <a:spcPct val="0"/>
              </a:spcBef>
              <a:buNone/>
            </a:pPr>
            <a:r>
              <a:rPr lang="zh-CN" altLang="en-US" sz="2000" dirty="0" smtClean="0">
                <a:latin typeface="黑体" pitchFamily="49" charset="-122"/>
                <a:ea typeface="黑体" pitchFamily="49" charset="-122"/>
              </a:rPr>
              <a:t>    一般服务类包件（如工程咨询、勘察设计、监理、造价咨询等）以及市政配套单位的采购主体为业主。主要材料设备以及一些专业分包（如桩基工程、幕墙工程、智能化工程等）的采购主体可以是业主，也可以是总包施工单位，也可以是总包施工单位和业主。</a:t>
            </a: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1124744"/>
            <a:ext cx="8535322" cy="648072"/>
          </a:xfrm>
        </p:spPr>
        <p:txBody>
          <a:bodyPr>
            <a:normAutofit/>
          </a:bodyPr>
          <a:lstStyle/>
          <a:p>
            <a:pPr marL="0" indent="0" hangingPunct="1">
              <a:lnSpc>
                <a:spcPct val="130000"/>
              </a:lnSpc>
              <a:spcBef>
                <a:spcPct val="0"/>
              </a:spcBef>
              <a:buNone/>
            </a:pPr>
            <a:r>
              <a:rPr lang="zh-CN" altLang="en-US" sz="2000" dirty="0" smtClean="0">
                <a:latin typeface="黑体" pitchFamily="49" charset="-122"/>
                <a:ea typeface="黑体" pitchFamily="49" charset="-122"/>
              </a:rPr>
              <a:t>招标采购主体划分示意：</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95233" name="Picture 1" descr="C:\Users\hxz\AppData\Roaming\Tencent\Users\706471927\QQ\WinTemp\RichOle\B[%(P0$[ULS3S(QXL_8M94M.png"/>
          <p:cNvPicPr>
            <a:picLocks noChangeAspect="1" noChangeArrowheads="1"/>
          </p:cNvPicPr>
          <p:nvPr/>
        </p:nvPicPr>
        <p:blipFill>
          <a:blip r:embed="rId2" cstate="print"/>
          <a:srcRect/>
          <a:stretch>
            <a:fillRect/>
          </a:stretch>
        </p:blipFill>
        <p:spPr bwMode="auto">
          <a:xfrm>
            <a:off x="1331640" y="1844824"/>
            <a:ext cx="6203672" cy="3672408"/>
          </a:xfrm>
          <a:prstGeom prst="rect">
            <a:avLst/>
          </a:prstGeom>
          <a:noFill/>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251520" y="980728"/>
            <a:ext cx="8607330" cy="5184576"/>
          </a:xfrm>
        </p:spPr>
        <p:txBody>
          <a:bodyPr>
            <a:normAutofit/>
          </a:bodyPr>
          <a:lstStyle/>
          <a:p>
            <a:pPr marL="0" hangingPunct="1">
              <a:lnSpc>
                <a:spcPct val="150000"/>
              </a:lnSpc>
              <a:spcBef>
                <a:spcPts val="0"/>
              </a:spcBef>
              <a:buNone/>
            </a:pPr>
            <a:r>
              <a:rPr lang="zh-CN" altLang="en-US" sz="2000" b="1" dirty="0" smtClean="0">
                <a:solidFill>
                  <a:srgbClr val="7030A0"/>
                </a:solidFill>
                <a:latin typeface="黑体" pitchFamily="49" charset="-122"/>
                <a:ea typeface="黑体" pitchFamily="49" charset="-122"/>
              </a:rPr>
              <a:t>综述：</a:t>
            </a:r>
            <a:endParaRPr lang="en-US" altLang="zh-CN" sz="2000" b="1" dirty="0" smtClean="0">
              <a:solidFill>
                <a:srgbClr val="7030A0"/>
              </a:solidFill>
              <a:latin typeface="黑体" pitchFamily="49" charset="-122"/>
              <a:ea typeface="黑体" pitchFamily="49" charset="-122"/>
            </a:endParaRPr>
          </a:p>
          <a:p>
            <a:pPr marL="0" hangingPunct="1">
              <a:lnSpc>
                <a:spcPct val="150000"/>
              </a:lnSpc>
              <a:spcBef>
                <a:spcPts val="0"/>
              </a:spcBef>
              <a:buNone/>
            </a:pPr>
            <a:r>
              <a:rPr lang="en-US" altLang="zh-CN" sz="2000" b="1" dirty="0" smtClean="0">
                <a:solidFill>
                  <a:srgbClr val="7030A0"/>
                </a:solidFill>
                <a:latin typeface="黑体" pitchFamily="49" charset="-122"/>
                <a:ea typeface="黑体" pitchFamily="49" charset="-122"/>
              </a:rPr>
              <a:t>    </a:t>
            </a:r>
            <a:r>
              <a:rPr lang="zh-CN" altLang="en-US" sz="2000" b="1" dirty="0" smtClean="0">
                <a:solidFill>
                  <a:srgbClr val="7030A0"/>
                </a:solidFill>
                <a:latin typeface="黑体" pitchFamily="49" charset="-122"/>
                <a:ea typeface="黑体" pitchFamily="49" charset="-122"/>
              </a:rPr>
              <a:t>工程项目策划是业主方项目管理的重要组成部分，包括项目决策策划、项目实施策划和项目运营策划。其中项目实施策划是在决策策划的基础上完成的，其核心任务是解决如何组织项目的实施。</a:t>
            </a:r>
            <a:r>
              <a:rPr lang="zh-CN" altLang="en-US" sz="2000" dirty="0" smtClean="0">
                <a:latin typeface="黑体" pitchFamily="49" charset="-122"/>
                <a:ea typeface="黑体" pitchFamily="49" charset="-122"/>
              </a:rPr>
              <a:t/>
            </a:r>
            <a:br>
              <a:rPr lang="zh-CN" altLang="en-US" sz="2000" dirty="0" smtClean="0">
                <a:latin typeface="黑体" pitchFamily="49" charset="-122"/>
                <a:ea typeface="黑体" pitchFamily="49" charset="-122"/>
              </a:rPr>
            </a:br>
            <a:endParaRPr lang="zh-CN" altLang="en-US" sz="2000" dirty="0">
              <a:latin typeface="黑体" pitchFamily="49" charset="-122"/>
              <a:ea typeface="黑体" pitchFamily="49" charset="-122"/>
            </a:endParaRPr>
          </a:p>
        </p:txBody>
      </p:sp>
      <p:sp>
        <p:nvSpPr>
          <p:cNvPr id="7" name="矩形 6"/>
          <p:cNvSpPr/>
          <p:nvPr/>
        </p:nvSpPr>
        <p:spPr>
          <a:xfrm>
            <a:off x="357158" y="214290"/>
            <a:ext cx="5510986" cy="573042"/>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一、建设项目前期策划</a:t>
            </a:r>
            <a:endParaRPr lang="en-US" altLang="zh-CN" sz="2800" dirty="0" smtClean="0">
              <a:solidFill>
                <a:srgbClr val="FF0000"/>
              </a:solidFill>
              <a:latin typeface="黑体" pitchFamily="49" charset="-122"/>
              <a:ea typeface="黑体" pitchFamily="49" charset="-122"/>
            </a:endParaRPr>
          </a:p>
        </p:txBody>
      </p:sp>
      <p:sp>
        <p:nvSpPr>
          <p:cNvPr id="31" name="内容占位符 2"/>
          <p:cNvSpPr txBox="1">
            <a:spLocks/>
          </p:cNvSpPr>
          <p:nvPr/>
        </p:nvSpPr>
        <p:spPr bwMode="auto">
          <a:xfrm>
            <a:off x="467544" y="2996952"/>
            <a:ext cx="8229600" cy="3143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914400" rtl="0" eaLnBrk="0" fontAlgn="base" latinLnBrk="0" hangingPunct="0">
              <a:lnSpc>
                <a:spcPct val="150000"/>
              </a:lnSpc>
              <a:spcBef>
                <a:spcPts val="0"/>
              </a:spcBef>
              <a:spcAft>
                <a:spcPct val="0"/>
              </a:spcAft>
              <a:buClr>
                <a:schemeClr val="accent1"/>
              </a:buClr>
              <a:buSzTx/>
              <a:buFont typeface="Wingdings" pitchFamily="2" charset="2"/>
              <a:buNone/>
              <a:tabLst/>
              <a:defRPr/>
            </a:pPr>
            <a:r>
              <a:rPr kumimoji="0" lang="zh-CN" altLang="en-US" sz="2400" b="1" i="0" u="none" strike="noStrike" kern="0" cap="none" spc="0" normalizeH="0" baseline="0" noProof="0" dirty="0" smtClean="0">
                <a:ln>
                  <a:noFill/>
                </a:ln>
                <a:solidFill>
                  <a:schemeClr val="tx1"/>
                </a:solidFill>
                <a:effectLst/>
                <a:uLnTx/>
                <a:uFillTx/>
                <a:latin typeface="华文细黑" pitchFamily="2" charset="-122"/>
                <a:ea typeface="华文细黑" pitchFamily="2" charset="-122"/>
                <a:cs typeface="+mn-cs"/>
              </a:rPr>
              <a:t>        </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2016224"/>
          </a:xfrm>
        </p:spPr>
        <p:txBody>
          <a:bodyPr>
            <a:normAutofit/>
          </a:bodyPr>
          <a:lstStyle/>
          <a:p>
            <a:pPr marL="0" indent="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4</a:t>
            </a:r>
            <a:r>
              <a:rPr lang="zh-CN" altLang="en-US" sz="2000" dirty="0" smtClean="0">
                <a:latin typeface="黑体" pitchFamily="49" charset="-122"/>
                <a:ea typeface="黑体" pitchFamily="49" charset="-122"/>
              </a:rPr>
              <a:t>）确定采购方式</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采购方式主要根据国家都投标法规、业主意愿、项目实施情况来确定，以不违反法规和管理顺畅为采购方式确定原则。</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    主要采购方式如下图。</a:t>
            </a: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96257" name="Picture 1" descr="C:\Users\hxz\AppData\Roaming\Tencent\Users\706471927\QQ\WinTemp\RichOle\H9D{H0~DOM$UXF)LCCL}PI4.png"/>
          <p:cNvPicPr>
            <a:picLocks noChangeAspect="1" noChangeArrowheads="1"/>
          </p:cNvPicPr>
          <p:nvPr/>
        </p:nvPicPr>
        <p:blipFill>
          <a:blip r:embed="rId2" cstate="print"/>
          <a:srcRect/>
          <a:stretch>
            <a:fillRect/>
          </a:stretch>
        </p:blipFill>
        <p:spPr bwMode="auto">
          <a:xfrm>
            <a:off x="2267744" y="2924944"/>
            <a:ext cx="4667250" cy="3057525"/>
          </a:xfrm>
          <a:prstGeom prst="rect">
            <a:avLst/>
          </a:prstGeom>
          <a:noFill/>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5616624"/>
          </a:xfrm>
        </p:spPr>
        <p:txBody>
          <a:bodyPr>
            <a:normAutofit lnSpcReduction="10000"/>
          </a:bodyPr>
          <a:lstStyle/>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5</a:t>
            </a:r>
            <a:r>
              <a:rPr lang="zh-CN" altLang="en-US" sz="2000" dirty="0" smtClean="0">
                <a:latin typeface="黑体" pitchFamily="49" charset="-122"/>
                <a:ea typeface="黑体" pitchFamily="49" charset="-122"/>
              </a:rPr>
              <a:t>）确定承发包模式</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    ①平行承发包：指项目业主将按工程项目的设计、施工和设备材料采购的任务分解后分别发包给若干个设计、施工单位和材料设备供应商，并分别和各个承包商签订合同。采用这种模式，设计和施工阶段可能形成搭接关系，有利于缩短工期、节省投资。但由于合同数量多，业主方合同管理困难、协调管理工作量增大。</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    各专业施工应尽量避免平行承发包。</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    ②设计</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施工</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供应总承包：指业主在项目立项后，将工程项目的设计、施工、材料和设备采购任务一次性地发包给一个工程项目承包公司，由其负责工程的设计、施工和采购的全部工作，最后向业主交出一个达到动用条件的工程项目。在这种模式中，业主和承包商之间只有一份合同，合同关系单一，业主的合同管理和协调工作简单。但承包商要进行大量的管理工作，由于不确定性增加，承包商会要求更高的风险补偿费，从而导致合同价更高。</a:t>
            </a:r>
          </a:p>
          <a:p>
            <a:pPr marL="0" indent="0" hangingPunct="1">
              <a:lnSpc>
                <a:spcPct val="130000"/>
              </a:lnSpc>
              <a:spcBef>
                <a:spcPct val="0"/>
              </a:spcBef>
              <a:buNone/>
            </a:pPr>
            <a:r>
              <a:rPr lang="zh-CN" altLang="en-US" sz="2000" dirty="0" smtClean="0">
                <a:latin typeface="黑体" pitchFamily="49" charset="-122"/>
                <a:ea typeface="黑体" pitchFamily="49" charset="-122"/>
              </a:rPr>
              <a:t>    主要应用在具有技术设计深化要求的专业施工，如幕墙、钢结构等。</a:t>
            </a: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4968552"/>
          </a:xfrm>
        </p:spPr>
        <p:txBody>
          <a:bodyPr>
            <a:normAutofit/>
          </a:bodyPr>
          <a:lstStyle/>
          <a:p>
            <a:pPr marL="0" indent="0" hangingPunct="1">
              <a:lnSpc>
                <a:spcPct val="150000"/>
              </a:lnSpc>
              <a:spcBef>
                <a:spcPct val="0"/>
              </a:spcBef>
              <a:buNone/>
            </a:pPr>
            <a:r>
              <a:rPr lang="zh-CN" altLang="en-US" sz="2000" dirty="0" smtClean="0">
                <a:latin typeface="黑体" pitchFamily="49" charset="-122"/>
                <a:ea typeface="黑体" pitchFamily="49" charset="-122"/>
              </a:rPr>
              <a:t>    ③设计或施工总承包：指业主将工程项目设计和施工任务分别发包给一个设计承包单位和一个施工单位，并分别与设计和施工单位签订承包合同。这种模式使设计和施工相互分离，相对于总承包模式，业主的协调和管理工作量增加。由于施工招标是在设计完成后进行，所以工程的造价可比较准确地计算，有利于业主对项目投资的控制。</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    目前国内项目大多采用此模式。</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6</a:t>
            </a:r>
            <a:r>
              <a:rPr lang="zh-CN" altLang="en-US" sz="2000" dirty="0" smtClean="0">
                <a:latin typeface="黑体" pitchFamily="49" charset="-122"/>
                <a:ea typeface="黑体" pitchFamily="49" charset="-122"/>
              </a:rPr>
              <a:t>）确定合同类型</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    合同的计价方式有很多种，不同种类的合同，有不同的有条件、不同的权利和责任分配、不同的付款方式，同时合同双方的风险也不同，应依具体情况选择何种类型。目前，合同的分类主要有四种。</a:t>
            </a: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1052736"/>
            <a:ext cx="8535322" cy="4464496"/>
          </a:xfrm>
        </p:spPr>
        <p:txBody>
          <a:bodyPr>
            <a:normAutofit/>
          </a:bodyPr>
          <a:lstStyle/>
          <a:p>
            <a:pPr marL="0" indent="0" hangingPunct="1">
              <a:lnSpc>
                <a:spcPct val="150000"/>
              </a:lnSpc>
              <a:spcBef>
                <a:spcPct val="0"/>
              </a:spcBef>
              <a:buNone/>
            </a:pPr>
            <a:r>
              <a:rPr lang="zh-CN" altLang="en-US" sz="2000" dirty="0" smtClean="0">
                <a:latin typeface="黑体" pitchFamily="49" charset="-122"/>
                <a:ea typeface="黑体" pitchFamily="49" charset="-122"/>
              </a:rPr>
              <a:t>    ①单价合同：这是最常见的合同种类，适用范围广，如</a:t>
            </a:r>
            <a:r>
              <a:rPr lang="en-US" altLang="zh-CN" sz="2000" dirty="0" smtClean="0">
                <a:latin typeface="黑体" pitchFamily="49" charset="-122"/>
                <a:ea typeface="黑体" pitchFamily="49" charset="-122"/>
              </a:rPr>
              <a:t>FIDIC</a:t>
            </a:r>
            <a:r>
              <a:rPr lang="zh-CN" altLang="en-US" sz="2000" dirty="0" smtClean="0">
                <a:latin typeface="黑体" pitchFamily="49" charset="-122"/>
                <a:ea typeface="黑体" pitchFamily="49" charset="-122"/>
              </a:rPr>
              <a:t>土木工程施工合同。由于其风险分配比较合理，能够适应大多数工程，能调动承包商和业主双方的管理积极性，我国的建设工程施工合同也主要是这一类合同。单价合同又分为固定单价合同和可调价单价合同等形式。 </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    ②固定总价：这种合同以一次包死的总价委托，价格不因环境的变化和工程量增减而变化，所以在这类合同中承包商承担了全部的工作量和价格风险。除了设计有重大变更或符合合同规定的调价条件，一般不允许调整合同价格。</a:t>
            </a: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1052736"/>
            <a:ext cx="8535322" cy="4968552"/>
          </a:xfrm>
        </p:spPr>
        <p:txBody>
          <a:bodyPr>
            <a:normAutofit/>
          </a:bodyPr>
          <a:lstStyle/>
          <a:p>
            <a:pPr marL="0" indent="0" hangingPunct="1">
              <a:lnSpc>
                <a:spcPct val="150000"/>
              </a:lnSpc>
              <a:spcBef>
                <a:spcPct val="0"/>
              </a:spcBef>
              <a:buNone/>
            </a:pPr>
            <a:r>
              <a:rPr lang="zh-CN" altLang="en-US" sz="2000" dirty="0" smtClean="0">
                <a:latin typeface="黑体" pitchFamily="49" charset="-122"/>
                <a:ea typeface="黑体" pitchFamily="49" charset="-122"/>
              </a:rPr>
              <a:t>    ③成本加酬金合同：工程最终合同价格按承包商的实际成本加一定比率的酬金（间接费）计算。在合同签订时不能确定一个具体的合同价格，只能确定酬金的比率。由于合同价格按承包商的实际成本结算，所以在这里合同中，承包商不承担任何风险，而业主承担了全部工作量和价格风险。</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    ④目标合同：与全包形式承包工程，通常合同规定承包商对工程建成后的生产能力或功能、工程总成本、工期目标承担责任。若工程投产后的规定时间内达不到预定生产能力，则按一定的比例扣减合同价款；若工期拖延，则承包商承担工期拖延违约金；若实际总成本低于预定总成本，则节约的部分按预定比例奖励承包商，反之，则由承包商按比例承担。</a:t>
            </a:r>
          </a:p>
          <a:p>
            <a:pPr marL="0" indent="0" hangingPunct="1">
              <a:lnSpc>
                <a:spcPct val="130000"/>
              </a:lnSpc>
              <a:spcBef>
                <a:spcPct val="0"/>
              </a:spcBef>
              <a:buNone/>
            </a:pP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5400600"/>
          </a:xfrm>
        </p:spPr>
        <p:txBody>
          <a:bodyPr>
            <a:normAutofit/>
          </a:bodyPr>
          <a:lstStyle/>
          <a:p>
            <a:pPr marL="0" indent="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7</a:t>
            </a:r>
            <a:r>
              <a:rPr lang="zh-CN" altLang="en-US" sz="2000" dirty="0" smtClean="0">
                <a:latin typeface="黑体" pitchFamily="49" charset="-122"/>
                <a:ea typeface="黑体" pitchFamily="49" charset="-122"/>
              </a:rPr>
              <a:t>）确定项目各合同结构</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    ①合同结构的划分原则</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有利原则：有利于项目的实施和管理；</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界面清楚原则：各合同内容的划分界面需明确，无相互重叠；</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完整性原则：所有合同内容需完整，能覆盖整个工程项目的建设。</a:t>
            </a:r>
          </a:p>
          <a:p>
            <a:pPr marL="0" indent="0" hangingPunct="1">
              <a:lnSpc>
                <a:spcPct val="150000"/>
              </a:lnSpc>
              <a:spcBef>
                <a:spcPct val="0"/>
              </a:spcBef>
              <a:buNone/>
            </a:pPr>
            <a:r>
              <a:rPr lang="zh-CN" altLang="en-US" sz="2000" dirty="0" smtClean="0">
                <a:latin typeface="黑体" pitchFamily="49" charset="-122"/>
                <a:ea typeface="黑体" pitchFamily="49" charset="-122"/>
              </a:rPr>
              <a:t>    ②几种可能的合同结构图及说明</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设计总包</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施工总包：由一家设计总包单位将其他专业设计全部纳入其合同范围。对于设计施工一体化的合同项，设计总包有审核该合同项设计部分的义务以及收取管理费的权利；由一家施工总包单位（承担土建施工），将其他所有专业施工全部纳入其合同范围。对于管理力量较弱的业主方（包括项目管理方），宜采用此合同结构（如下图）。</a:t>
            </a: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576064"/>
          </a:xfrm>
        </p:spPr>
        <p:txBody>
          <a:bodyPr>
            <a:normAutofit/>
          </a:bodyPr>
          <a:lstStyle/>
          <a:p>
            <a:pPr marL="0" indent="0" hangingPunct="1">
              <a:lnSpc>
                <a:spcPct val="130000"/>
              </a:lnSpc>
              <a:spcBef>
                <a:spcPct val="0"/>
              </a:spcBef>
              <a:buNone/>
            </a:pPr>
            <a:r>
              <a:rPr lang="zh-CN" altLang="en-US" sz="2000" dirty="0" smtClean="0">
                <a:latin typeface="黑体" pitchFamily="49" charset="-122"/>
                <a:ea typeface="黑体" pitchFamily="49" charset="-122"/>
              </a:rPr>
              <a:t>设计总包</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施工总包合同结构</a:t>
            </a: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103425" name="Picture 1" descr="C:\Users\hxz\AppData\Roaming\Tencent\Users\706471927\QQ\WinTemp\RichOle\O4KQQ_Z`KO0HRK]3FVW1BRF.png"/>
          <p:cNvPicPr>
            <a:picLocks noChangeAspect="1" noChangeArrowheads="1"/>
          </p:cNvPicPr>
          <p:nvPr/>
        </p:nvPicPr>
        <p:blipFill>
          <a:blip r:embed="rId2" cstate="print"/>
          <a:srcRect/>
          <a:stretch>
            <a:fillRect/>
          </a:stretch>
        </p:blipFill>
        <p:spPr bwMode="auto">
          <a:xfrm>
            <a:off x="179512" y="1628800"/>
            <a:ext cx="8838982" cy="4032448"/>
          </a:xfrm>
          <a:prstGeom prst="rect">
            <a:avLst/>
          </a:prstGeom>
          <a:noFill/>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5544616"/>
          </a:xfrm>
        </p:spPr>
        <p:txBody>
          <a:bodyPr>
            <a:normAutofit/>
          </a:bodyPr>
          <a:lstStyle/>
          <a:p>
            <a:pPr marL="0" indent="0" hangingPunct="1">
              <a:lnSpc>
                <a:spcPct val="150000"/>
              </a:lnSpc>
              <a:spcBef>
                <a:spcPct val="0"/>
              </a:spcBef>
            </a:pPr>
            <a:r>
              <a:rPr lang="zh-CN" altLang="en-US" sz="2000" dirty="0" smtClean="0"/>
              <a:t> </a:t>
            </a:r>
            <a:r>
              <a:rPr lang="zh-CN" altLang="en-US" sz="2000" dirty="0" smtClean="0">
                <a:latin typeface="黑体" pitchFamily="49" charset="-122"/>
                <a:ea typeface="黑体" pitchFamily="49" charset="-122"/>
              </a:rPr>
              <a:t>设计平行发包</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施工平行发包：设计采用平行承发包的方式，由业主（包括项目管理方）协调各设计单位之间的关系；施工采用平行承发包的方式，由业主（包括项目管理方）协调各施工单位之间的关系；由业主（包括项目管理方）协调各设计、施工单位之间的关系。对于管理力量很强的业主方（包括项目管理方），宜有采用此合同结构（如下图）。</a:t>
            </a:r>
          </a:p>
          <a:p>
            <a:pPr marL="0" indent="0" hangingPunct="1">
              <a:lnSpc>
                <a:spcPct val="150000"/>
              </a:lnSpc>
              <a:spcBef>
                <a:spcPct val="0"/>
              </a:spcBef>
            </a:pPr>
            <a:r>
              <a:rPr lang="zh-CN" altLang="en-US" sz="2000" dirty="0" smtClean="0">
                <a:latin typeface="黑体" pitchFamily="49" charset="-122"/>
                <a:ea typeface="黑体" pitchFamily="49" charset="-122"/>
              </a:rPr>
              <a:t> 设计平行发包</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施工总包：设计采用平行承发包的方式，但应明确建筑设计院有审核专项设计的义务以及收取管理费的权利。由一家施工总承包单位（其承担土建施工），业主视需要将其他部分专业施工纳入其合同范围。对于管理力量中等的业主方（包括项目管理方），宜采用此合同结构（如下图）。 </a:t>
            </a: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576064"/>
          </a:xfrm>
        </p:spPr>
        <p:txBody>
          <a:bodyPr>
            <a:normAutofit/>
          </a:bodyPr>
          <a:lstStyle/>
          <a:p>
            <a:pPr marL="0" indent="0" hangingPunct="1">
              <a:lnSpc>
                <a:spcPct val="130000"/>
              </a:lnSpc>
              <a:spcBef>
                <a:spcPct val="0"/>
              </a:spcBef>
              <a:buNone/>
            </a:pPr>
            <a:r>
              <a:rPr lang="zh-CN" altLang="en-US" sz="2000" dirty="0" smtClean="0">
                <a:latin typeface="黑体" pitchFamily="49" charset="-122"/>
                <a:ea typeface="黑体" pitchFamily="49" charset="-122"/>
              </a:rPr>
              <a:t>设计平行发包</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施工平行发包合同结构</a:t>
            </a: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106497" name="Picture 1" descr="C:\Users\hxz\AppData\Roaming\Tencent\Users\706471927\QQ\WinTemp\RichOle\6WVFN@ITSVP9_5JQY6Y1F~J.png"/>
          <p:cNvPicPr>
            <a:picLocks noChangeAspect="1" noChangeArrowheads="1"/>
          </p:cNvPicPr>
          <p:nvPr/>
        </p:nvPicPr>
        <p:blipFill>
          <a:blip r:embed="rId2" cstate="print"/>
          <a:srcRect/>
          <a:stretch>
            <a:fillRect/>
          </a:stretch>
        </p:blipFill>
        <p:spPr bwMode="auto">
          <a:xfrm>
            <a:off x="1" y="1844824"/>
            <a:ext cx="9144000" cy="4005764"/>
          </a:xfrm>
          <a:prstGeom prst="rect">
            <a:avLst/>
          </a:prstGeom>
          <a:noFill/>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576064"/>
          </a:xfrm>
        </p:spPr>
        <p:txBody>
          <a:bodyPr>
            <a:normAutofit/>
          </a:bodyPr>
          <a:lstStyle/>
          <a:p>
            <a:pPr marL="0" indent="0" hangingPunct="1">
              <a:lnSpc>
                <a:spcPct val="130000"/>
              </a:lnSpc>
              <a:spcBef>
                <a:spcPct val="0"/>
              </a:spcBef>
              <a:buNone/>
            </a:pPr>
            <a:r>
              <a:rPr lang="zh-CN" altLang="en-US" sz="2000" dirty="0" smtClean="0">
                <a:latin typeface="黑体" pitchFamily="49" charset="-122"/>
                <a:ea typeface="黑体" pitchFamily="49" charset="-122"/>
              </a:rPr>
              <a:t>设计平行发包</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施工总包合同结构</a:t>
            </a: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106498" name="Picture 2" descr="C:\Users\hxz\AppData\Roaming\Tencent\Users\706471927\QQ\WinTemp\RichOle\H~``WTZ}}%1GR{6R63PHUNF.png"/>
          <p:cNvPicPr>
            <a:picLocks noChangeAspect="1" noChangeArrowheads="1"/>
          </p:cNvPicPr>
          <p:nvPr/>
        </p:nvPicPr>
        <p:blipFill>
          <a:blip r:embed="rId2" cstate="print"/>
          <a:srcRect/>
          <a:stretch>
            <a:fillRect/>
          </a:stretch>
        </p:blipFill>
        <p:spPr bwMode="auto">
          <a:xfrm>
            <a:off x="1" y="1628800"/>
            <a:ext cx="9144000" cy="4313030"/>
          </a:xfrm>
          <a:prstGeom prst="rect">
            <a:avLst/>
          </a:prstGeom>
          <a:noFill/>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1124744"/>
            <a:ext cx="8535322" cy="4608512"/>
          </a:xfrm>
        </p:spPr>
        <p:txBody>
          <a:bodyPr>
            <a:normAutofit/>
          </a:bodyPr>
          <a:lstStyle/>
          <a:p>
            <a:pPr marL="0" indent="0">
              <a:lnSpc>
                <a:spcPct val="150000"/>
              </a:lnSpc>
              <a:spcBef>
                <a:spcPct val="0"/>
              </a:spcBef>
              <a:buNone/>
            </a:pP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、编制或实施单位</a:t>
            </a:r>
            <a:endParaRPr lang="en-US" altLang="zh-CN" sz="2000" dirty="0" smtClean="0">
              <a:latin typeface="黑体" pitchFamily="49" charset="-122"/>
              <a:ea typeface="黑体" pitchFamily="49" charset="-122"/>
            </a:endParaRPr>
          </a:p>
          <a:p>
            <a:pPr marL="0" lvl="0" indent="0">
              <a:lnSpc>
                <a:spcPct val="150000"/>
              </a:lnSpc>
              <a:spcBef>
                <a:spcPct val="0"/>
              </a:spcBef>
              <a:buNone/>
            </a:pPr>
            <a:r>
              <a:rPr lang="zh-CN" altLang="en-US" sz="2000" dirty="0" smtClean="0">
                <a:latin typeface="黑体" pitchFamily="49" charset="-122"/>
                <a:ea typeface="黑体" pitchFamily="49" charset="-122"/>
              </a:rPr>
              <a:t>    建设</a:t>
            </a:r>
            <a:r>
              <a:rPr lang="zh-CN" altLang="zh-CN" sz="2000" dirty="0" smtClean="0">
                <a:latin typeface="黑体" pitchFamily="49" charset="-122"/>
                <a:ea typeface="黑体" pitchFamily="49" charset="-122"/>
              </a:rPr>
              <a:t>项目</a:t>
            </a:r>
            <a:r>
              <a:rPr lang="zh-CN" altLang="en-US" sz="2000" dirty="0" smtClean="0">
                <a:latin typeface="黑体" pitchFamily="49" charset="-122"/>
                <a:ea typeface="黑体" pitchFamily="49" charset="-122"/>
              </a:rPr>
              <a:t>前期</a:t>
            </a:r>
            <a:r>
              <a:rPr lang="zh-CN" altLang="zh-CN" sz="2000" dirty="0" smtClean="0">
                <a:latin typeface="黑体" pitchFamily="49" charset="-122"/>
                <a:ea typeface="黑体" pitchFamily="49" charset="-122"/>
              </a:rPr>
              <a:t>策划</a:t>
            </a:r>
            <a:r>
              <a:rPr lang="zh-CN" altLang="en-US" sz="2000" dirty="0" smtClean="0">
                <a:latin typeface="黑体" pitchFamily="49" charset="-122"/>
                <a:ea typeface="黑体" pitchFamily="49" charset="-122"/>
              </a:rPr>
              <a:t>可以由咨询机构完成，也可以由项目管理单位来完成，不管由谁完成，参建各方经过评审后一旦形成共识，最终必须由建设单位参与颁布，并监督各参建单位实施。</a:t>
            </a:r>
            <a:endParaRPr lang="zh-CN" altLang="en-US" sz="2000" dirty="0">
              <a:solidFill>
                <a:srgbClr val="FF0000"/>
              </a:solidFill>
              <a:latin typeface="黑体" pitchFamily="49" charset="-122"/>
              <a:ea typeface="黑体" pitchFamily="49" charset="-122"/>
            </a:endParaRPr>
          </a:p>
        </p:txBody>
      </p:sp>
      <p:sp>
        <p:nvSpPr>
          <p:cNvPr id="6" name="矩形 5"/>
          <p:cNvSpPr/>
          <p:nvPr/>
        </p:nvSpPr>
        <p:spPr>
          <a:xfrm>
            <a:off x="357158" y="214290"/>
            <a:ext cx="5510986" cy="573042"/>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一、建设项目前期策划</a:t>
            </a:r>
            <a:endParaRPr lang="en-US" altLang="zh-CN" sz="2800" dirty="0" smtClean="0">
              <a:solidFill>
                <a:srgbClr val="FF0000"/>
              </a:solidFill>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251520" y="980728"/>
            <a:ext cx="8640960" cy="1872208"/>
          </a:xfrm>
        </p:spPr>
        <p:txBody>
          <a:bodyPr>
            <a:noAutofit/>
          </a:bodyPr>
          <a:lstStyle/>
          <a:p>
            <a:pPr marL="0" hangingPunct="1">
              <a:lnSpc>
                <a:spcPct val="150000"/>
              </a:lnSpc>
              <a:spcBef>
                <a:spcPct val="0"/>
              </a:spcBef>
              <a:buNone/>
            </a:pP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）产生文件</a:t>
            </a:r>
            <a:endParaRPr lang="en-US" altLang="zh-CN" sz="2000" dirty="0" smtClean="0">
              <a:latin typeface="黑体" pitchFamily="49" charset="-122"/>
              <a:ea typeface="黑体" pitchFamily="49" charset="-122"/>
            </a:endParaRPr>
          </a:p>
          <a:p>
            <a:pPr marL="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）项目采购规划：包括采购工作内容及分解、确定采购主体、制定采购时间、确定采购方式、确定承发包模式、确定合同类型（如下表）。</a:t>
            </a:r>
            <a:endParaRPr lang="en-US" altLang="zh-CN" sz="2000" dirty="0" smtClean="0">
              <a:latin typeface="黑体" pitchFamily="49" charset="-122"/>
              <a:ea typeface="黑体" pitchFamily="49" charset="-122"/>
            </a:endParaRPr>
          </a:p>
          <a:p>
            <a:pPr marL="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）合同结构图及说明。</a:t>
            </a:r>
          </a:p>
          <a:p>
            <a:pPr marL="0" hangingPunct="1">
              <a:lnSpc>
                <a:spcPct val="150000"/>
              </a:lnSpc>
              <a:spcBef>
                <a:spcPct val="0"/>
              </a:spcBef>
            </a:pP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graphicFrame>
        <p:nvGraphicFramePr>
          <p:cNvPr id="6" name="表格 5"/>
          <p:cNvGraphicFramePr>
            <a:graphicFrameLocks noGrp="1"/>
          </p:cNvGraphicFramePr>
          <p:nvPr/>
        </p:nvGraphicFramePr>
        <p:xfrm>
          <a:off x="1403648" y="3212976"/>
          <a:ext cx="6552727" cy="2275454"/>
        </p:xfrm>
        <a:graphic>
          <a:graphicData uri="http://schemas.openxmlformats.org/drawingml/2006/table">
            <a:tbl>
              <a:tblPr/>
              <a:tblGrid>
                <a:gridCol w="818474"/>
                <a:gridCol w="819179"/>
                <a:gridCol w="819179"/>
                <a:gridCol w="819179"/>
                <a:gridCol w="819179"/>
                <a:gridCol w="819179"/>
                <a:gridCol w="819179"/>
                <a:gridCol w="819179"/>
              </a:tblGrid>
              <a:tr h="720080">
                <a:tc>
                  <a:txBody>
                    <a:bodyPr/>
                    <a:lstStyle/>
                    <a:p>
                      <a:pPr algn="ctr">
                        <a:spcAft>
                          <a:spcPts val="0"/>
                        </a:spcAft>
                        <a:tabLst>
                          <a:tab pos="933450" algn="l"/>
                        </a:tabLst>
                      </a:pPr>
                      <a:r>
                        <a:rPr lang="zh-CN" sz="1100" kern="100" dirty="0">
                          <a:latin typeface="黑体" pitchFamily="49" charset="-122"/>
                          <a:ea typeface="黑体" pitchFamily="49" charset="-122"/>
                          <a:cs typeface="Times New Roman"/>
                        </a:rPr>
                        <a:t>采购包件</a:t>
                      </a:r>
                    </a:p>
                    <a:p>
                      <a:pPr algn="ctr">
                        <a:spcAft>
                          <a:spcPts val="0"/>
                        </a:spcAft>
                        <a:tabLst>
                          <a:tab pos="933450" algn="l"/>
                        </a:tabLst>
                      </a:pPr>
                      <a:r>
                        <a:rPr lang="zh-CN" sz="1100" kern="100" dirty="0">
                          <a:latin typeface="黑体" pitchFamily="49" charset="-122"/>
                          <a:ea typeface="黑体" pitchFamily="49" charset="-122"/>
                          <a:cs typeface="Times New Roman"/>
                        </a:rPr>
                        <a:t>内</a:t>
                      </a:r>
                      <a:r>
                        <a:rPr lang="en-US" sz="1100" kern="100" dirty="0">
                          <a:latin typeface="黑体" pitchFamily="49" charset="-122"/>
                          <a:ea typeface="黑体" pitchFamily="49" charset="-122"/>
                          <a:cs typeface="Times New Roman"/>
                        </a:rPr>
                        <a:t>    </a:t>
                      </a:r>
                      <a:r>
                        <a:rPr lang="zh-CN" sz="1100" kern="100" dirty="0">
                          <a:latin typeface="黑体" pitchFamily="49" charset="-122"/>
                          <a:ea typeface="黑体" pitchFamily="49" charset="-122"/>
                          <a:cs typeface="Times New Roman"/>
                        </a:rPr>
                        <a:t>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黑体" pitchFamily="49" charset="-122"/>
                          <a:ea typeface="黑体" pitchFamily="49" charset="-122"/>
                          <a:cs typeface="Times New Roman"/>
                        </a:rPr>
                        <a:t>采购主体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黑体" pitchFamily="49" charset="-122"/>
                          <a:ea typeface="黑体" pitchFamily="49" charset="-122"/>
                          <a:cs typeface="Times New Roman"/>
                        </a:rPr>
                        <a:t>采购方式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黑体" pitchFamily="49" charset="-122"/>
                          <a:ea typeface="黑体" pitchFamily="49" charset="-122"/>
                          <a:cs typeface="Times New Roman"/>
                        </a:rPr>
                        <a:t>采购时间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黑体" pitchFamily="49" charset="-122"/>
                          <a:ea typeface="黑体" pitchFamily="49" charset="-122"/>
                          <a:cs typeface="Times New Roman"/>
                        </a:rPr>
                        <a:t>法宝木事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黑体" pitchFamily="49" charset="-122"/>
                          <a:ea typeface="黑体" pitchFamily="49" charset="-122"/>
                          <a:cs typeface="Times New Roman"/>
                        </a:rPr>
                        <a:t>合同形式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黑体" pitchFamily="49" charset="-122"/>
                          <a:ea typeface="黑体" pitchFamily="49" charset="-122"/>
                          <a:cs typeface="Times New Roman"/>
                        </a:rPr>
                        <a:t>采购</a:t>
                      </a:r>
                    </a:p>
                    <a:p>
                      <a:pPr algn="ctr">
                        <a:spcAft>
                          <a:spcPts val="0"/>
                        </a:spcAft>
                        <a:tabLst>
                          <a:tab pos="933450" algn="l"/>
                        </a:tabLst>
                      </a:pPr>
                      <a:r>
                        <a:rPr lang="zh-CN" sz="1100" kern="100" dirty="0">
                          <a:latin typeface="黑体" pitchFamily="49" charset="-122"/>
                          <a:ea typeface="黑体" pitchFamily="49" charset="-122"/>
                          <a:cs typeface="Times New Roman"/>
                        </a:rPr>
                        <a:t>工作界面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dirty="0">
                          <a:latin typeface="黑体" pitchFamily="49" charset="-122"/>
                          <a:ea typeface="黑体" pitchFamily="49" charset="-122"/>
                          <a:cs typeface="Times New Roman"/>
                        </a:rPr>
                        <a:t>总包管理</a:t>
                      </a:r>
                    </a:p>
                    <a:p>
                      <a:pPr algn="ctr">
                        <a:spcAft>
                          <a:spcPts val="0"/>
                        </a:spcAft>
                        <a:tabLst>
                          <a:tab pos="933450" algn="l"/>
                        </a:tabLst>
                      </a:pPr>
                      <a:r>
                        <a:rPr lang="zh-CN" sz="1100" kern="100" dirty="0">
                          <a:latin typeface="黑体" pitchFamily="49" charset="-122"/>
                          <a:ea typeface="黑体" pitchFamily="49" charset="-122"/>
                          <a:cs typeface="Times New Roman"/>
                        </a:rPr>
                        <a:t>及配合费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458">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458">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458">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4458" y="980728"/>
            <a:ext cx="8229600" cy="5256584"/>
          </a:xfrm>
        </p:spPr>
        <p:txBody>
          <a:bodyPr>
            <a:normAutofit/>
          </a:bodyPr>
          <a:lstStyle/>
          <a:p>
            <a:pPr marL="0">
              <a:lnSpc>
                <a:spcPct val="150000"/>
              </a:lnSpc>
              <a:spcBef>
                <a:spcPts val="0"/>
              </a:spcBef>
              <a:buNone/>
            </a:pPr>
            <a:r>
              <a:rPr lang="zh-CN" altLang="en-US" sz="2000" dirty="0" smtClean="0">
                <a:solidFill>
                  <a:srgbClr val="C00000"/>
                </a:solidFill>
                <a:latin typeface="黑体" pitchFamily="49" charset="-122"/>
                <a:ea typeface="黑体" pitchFamily="49" charset="-122"/>
              </a:rPr>
              <a:t>实施方式举例：</a:t>
            </a:r>
            <a:endParaRPr lang="en-US" altLang="zh-CN" sz="2000" dirty="0" smtClean="0">
              <a:solidFill>
                <a:srgbClr val="C00000"/>
              </a:solidFill>
              <a:latin typeface="黑体" pitchFamily="49" charset="-122"/>
              <a:ea typeface="黑体" pitchFamily="49" charset="-122"/>
            </a:endParaRPr>
          </a:p>
          <a:p>
            <a:pPr marL="0">
              <a:lnSpc>
                <a:spcPct val="150000"/>
              </a:lnSpc>
              <a:spcBef>
                <a:spcPts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）工程设计</a:t>
            </a:r>
            <a:endParaRPr lang="en-US" altLang="zh-CN" sz="2000" dirty="0" smtClean="0">
              <a:latin typeface="黑体" pitchFamily="49" charset="-122"/>
              <a:ea typeface="黑体" pitchFamily="49" charset="-122"/>
            </a:endParaRPr>
          </a:p>
          <a:p>
            <a:pPr marL="0">
              <a:lnSpc>
                <a:spcPct val="150000"/>
              </a:lnSpc>
              <a:spcBef>
                <a:spcPts val="0"/>
              </a:spcBef>
              <a:buNone/>
            </a:pPr>
            <a:r>
              <a:rPr lang="zh-CN" altLang="en-US" sz="2000" dirty="0" smtClean="0">
                <a:latin typeface="黑体" pitchFamily="49" charset="-122"/>
                <a:ea typeface="黑体" pitchFamily="49" charset="-122"/>
              </a:rPr>
              <a:t>    工程设计的工作内容包括方案设计、初步设计、扩大初步设计（技术设计）和施工图设计，与之相关联的有地质勘察设计和专业深化设计等。</a:t>
            </a:r>
            <a:endParaRPr lang="en-US" altLang="zh-CN" sz="2000" dirty="0" smtClean="0">
              <a:latin typeface="黑体" pitchFamily="49" charset="-122"/>
              <a:ea typeface="黑体" pitchFamily="49" charset="-122"/>
            </a:endParaRPr>
          </a:p>
          <a:p>
            <a:pPr marL="0">
              <a:lnSpc>
                <a:spcPct val="150000"/>
              </a:lnSpc>
              <a:spcBef>
                <a:spcPts val="0"/>
              </a:spcBef>
              <a:buNone/>
            </a:pPr>
            <a:r>
              <a:rPr lang="zh-CN" altLang="en-US" sz="2000" dirty="0" smtClean="0">
                <a:latin typeface="黑体" pitchFamily="49" charset="-122"/>
                <a:ea typeface="黑体" pitchFamily="49" charset="-122"/>
              </a:rPr>
              <a:t>    设计打包方式有很多种，要根据项目难易程度、实施周期等因素确定。</a:t>
            </a:r>
            <a:endParaRPr lang="en-US" altLang="zh-CN" sz="2000" dirty="0" smtClean="0">
              <a:latin typeface="黑体" pitchFamily="49" charset="-122"/>
              <a:ea typeface="黑体" pitchFamily="49" charset="-122"/>
            </a:endParaRPr>
          </a:p>
          <a:p>
            <a:pPr marL="0">
              <a:lnSpc>
                <a:spcPct val="150000"/>
              </a:lnSpc>
              <a:spcBef>
                <a:spcPts val="0"/>
              </a:spcBef>
              <a:buNone/>
            </a:pPr>
            <a:r>
              <a:rPr lang="zh-CN" altLang="en-US" sz="2000" dirty="0" smtClean="0">
                <a:latin typeface="黑体" pitchFamily="49" charset="-122"/>
                <a:ea typeface="黑体" pitchFamily="49" charset="-122"/>
              </a:rPr>
              <a:t>    方案征集的方式（可以向国内外，也可以仅向国内）、设计总包（可以全部内容委托一家设计单位完成，专业设计或特殊工艺设计由总包设计委托）或分类发包。</a:t>
            </a:r>
            <a:endParaRPr lang="zh-CN" altLang="en-US" sz="2000" dirty="0">
              <a:latin typeface="黑体" pitchFamily="49" charset="-122"/>
              <a:ea typeface="黑体" pitchFamily="49" charset="-122"/>
            </a:endParaRPr>
          </a:p>
        </p:txBody>
      </p:sp>
      <p:sp>
        <p:nvSpPr>
          <p:cNvPr id="7" name="矩形 6"/>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4458" y="980728"/>
            <a:ext cx="8436014" cy="5616624"/>
          </a:xfrm>
        </p:spPr>
        <p:txBody>
          <a:bodyPr>
            <a:noAutofit/>
          </a:bodyPr>
          <a:lstStyle/>
          <a:p>
            <a:pPr marL="0" hangingPunct="1">
              <a:lnSpc>
                <a:spcPct val="150000"/>
              </a:lnSpc>
              <a:spcBef>
                <a:spcPts val="0"/>
              </a:spcBef>
              <a:buNone/>
            </a:pPr>
            <a:r>
              <a:rPr lang="zh-CN" altLang="en-US" sz="2000" dirty="0" smtClean="0">
                <a:solidFill>
                  <a:srgbClr val="C00000"/>
                </a:solidFill>
                <a:latin typeface="黑体" pitchFamily="49" charset="-122"/>
                <a:ea typeface="黑体" pitchFamily="49" charset="-122"/>
              </a:rPr>
              <a:t>实施方式举例：</a:t>
            </a:r>
            <a:endParaRPr lang="en-US" altLang="zh-CN" sz="2000" b="1" dirty="0" smtClean="0">
              <a:latin typeface="黑体" pitchFamily="49" charset="-122"/>
              <a:ea typeface="黑体" pitchFamily="49" charset="-122"/>
            </a:endParaRPr>
          </a:p>
          <a:p>
            <a:pPr marL="0" hangingPunct="1">
              <a:lnSpc>
                <a:spcPct val="150000"/>
              </a:lnSpc>
              <a:spcBef>
                <a:spcPts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）工程咨询</a:t>
            </a:r>
            <a:endParaRPr lang="en-US" altLang="zh-CN" sz="2000" dirty="0" smtClean="0">
              <a:latin typeface="黑体" pitchFamily="49" charset="-122"/>
              <a:ea typeface="黑体" pitchFamily="49" charset="-122"/>
            </a:endParaRPr>
          </a:p>
          <a:p>
            <a:pPr marL="0" hangingPunct="1">
              <a:lnSpc>
                <a:spcPct val="150000"/>
              </a:lnSpc>
              <a:spcBef>
                <a:spcPts val="0"/>
              </a:spcBef>
              <a:buNone/>
            </a:pPr>
            <a:r>
              <a:rPr lang="zh-CN" altLang="en-US" sz="2000" dirty="0" smtClean="0">
                <a:latin typeface="黑体" pitchFamily="49" charset="-122"/>
                <a:ea typeface="黑体" pitchFamily="49" charset="-122"/>
              </a:rPr>
              <a:t>    工程咨询的内容比较广泛，包括造价咨询、工程监理与工程项目管理、交通影响评价、场地地震安全性评价、风洞试验、日照影响分析、风环境评价、防雷风险评估、节能评估、环境影响评价等。</a:t>
            </a:r>
            <a:endParaRPr lang="en-US" altLang="zh-CN" sz="2000" dirty="0" smtClean="0">
              <a:latin typeface="黑体" pitchFamily="49" charset="-122"/>
              <a:ea typeface="黑体" pitchFamily="49" charset="-122"/>
            </a:endParaRPr>
          </a:p>
          <a:p>
            <a:pPr marL="0" hangingPunct="1">
              <a:lnSpc>
                <a:spcPct val="150000"/>
              </a:lnSpc>
              <a:spcBef>
                <a:spcPts val="0"/>
              </a:spcBef>
              <a:buNone/>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工程咨询策划工作首先是确定需要做哪些咨询内容，其次是咨询内容采取怎样的方式进行委托（如邀请招标、直接委托或公开招标等）。</a:t>
            </a:r>
            <a:endParaRPr lang="en-US" altLang="zh-CN" sz="2000" dirty="0" smtClean="0">
              <a:latin typeface="黑体" pitchFamily="49" charset="-122"/>
              <a:ea typeface="黑体" pitchFamily="49" charset="-122"/>
            </a:endParaRPr>
          </a:p>
          <a:p>
            <a:pPr marL="0">
              <a:lnSpc>
                <a:spcPct val="150000"/>
              </a:lnSpc>
              <a:spcBef>
                <a:spcPts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）工程施工</a:t>
            </a:r>
            <a:endParaRPr lang="en-US" altLang="zh-CN" sz="2000" dirty="0" smtClean="0">
              <a:latin typeface="黑体" pitchFamily="49" charset="-122"/>
              <a:ea typeface="黑体" pitchFamily="49" charset="-122"/>
            </a:endParaRPr>
          </a:p>
          <a:p>
            <a:pPr marL="0">
              <a:lnSpc>
                <a:spcPct val="150000"/>
              </a:lnSpc>
              <a:spcBef>
                <a:spcPts val="0"/>
              </a:spcBef>
              <a:buNone/>
            </a:pPr>
            <a:r>
              <a:rPr lang="zh-CN" altLang="en-US" sz="2000" dirty="0" smtClean="0">
                <a:latin typeface="黑体" pitchFamily="49" charset="-122"/>
                <a:ea typeface="黑体" pitchFamily="49" charset="-122"/>
              </a:rPr>
              <a:t>    总承包施工单位承包内容、允许专业分包的内容，业主专业发包的内容、总承包管理方式等。（</a:t>
            </a:r>
            <a:r>
              <a:rPr lang="zh-CN" altLang="en-US" sz="2000" dirty="0" smtClean="0">
                <a:solidFill>
                  <a:schemeClr val="accent1"/>
                </a:solidFill>
                <a:latin typeface="黑体" pitchFamily="49" charset="-122"/>
                <a:ea typeface="黑体" pitchFamily="49" charset="-122"/>
              </a:rPr>
              <a:t>举例苏州工业园区体育中心）</a:t>
            </a:r>
            <a:endParaRPr lang="en-US" altLang="zh-CN" sz="2000" dirty="0" smtClean="0">
              <a:solidFill>
                <a:schemeClr val="accent1"/>
              </a:solidFill>
              <a:latin typeface="黑体" pitchFamily="49" charset="-122"/>
              <a:ea typeface="黑体" pitchFamily="49" charset="-122"/>
            </a:endParaRPr>
          </a:p>
          <a:p>
            <a:pPr marL="0">
              <a:lnSpc>
                <a:spcPct val="150000"/>
              </a:lnSpc>
              <a:spcBef>
                <a:spcPts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4</a:t>
            </a:r>
            <a:r>
              <a:rPr lang="zh-CN" altLang="en-US" sz="2000" dirty="0" smtClean="0">
                <a:latin typeface="黑体" pitchFamily="49" charset="-122"/>
                <a:ea typeface="黑体" pitchFamily="49" charset="-122"/>
              </a:rPr>
              <a:t>）材料设备采购</a:t>
            </a:r>
            <a:endParaRPr lang="en-US" altLang="zh-CN" sz="2000" dirty="0" smtClean="0">
              <a:latin typeface="黑体" pitchFamily="49" charset="-122"/>
              <a:ea typeface="黑体" pitchFamily="49" charset="-122"/>
            </a:endParaRPr>
          </a:p>
          <a:p>
            <a:pPr marL="0">
              <a:lnSpc>
                <a:spcPct val="150000"/>
              </a:lnSpc>
              <a:spcBef>
                <a:spcPts val="0"/>
              </a:spcBef>
              <a:buNone/>
            </a:pPr>
            <a:r>
              <a:rPr lang="zh-CN" altLang="en-US" sz="2000" dirty="0" smtClean="0">
                <a:latin typeface="黑体" pitchFamily="49" charset="-122"/>
                <a:ea typeface="黑体" pitchFamily="49" charset="-122"/>
              </a:rPr>
              <a:t>    甲供、甲控乙供、乙供等材料设备种类。</a:t>
            </a:r>
            <a:endParaRPr lang="en-US" altLang="zh-CN" sz="2000" dirty="0" smtClean="0">
              <a:latin typeface="黑体" pitchFamily="49" charset="-122"/>
              <a:ea typeface="黑体" pitchFamily="49" charset="-122"/>
            </a:endParaRPr>
          </a:p>
        </p:txBody>
      </p:sp>
      <p:sp>
        <p:nvSpPr>
          <p:cNvPr id="6" name="矩形 5"/>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980728"/>
            <a:ext cx="8568952" cy="5400600"/>
          </a:xfrm>
        </p:spPr>
        <p:txBody>
          <a:bodyPr>
            <a:noAutofit/>
          </a:bodyPr>
          <a:lstStyle/>
          <a:p>
            <a:pPr marL="0" indent="0" hangingPunct="1">
              <a:lnSpc>
                <a:spcPct val="150000"/>
              </a:lnSpc>
              <a:spcBef>
                <a:spcPts val="0"/>
              </a:spcBef>
              <a:buNone/>
            </a:pPr>
            <a:r>
              <a:rPr lang="zh-CN" altLang="zh-CN" sz="2000" dirty="0" smtClean="0">
                <a:solidFill>
                  <a:srgbClr val="C00000"/>
                </a:solidFill>
                <a:latin typeface="黑体" pitchFamily="49" charset="-122"/>
                <a:ea typeface="黑体" pitchFamily="49" charset="-122"/>
              </a:rPr>
              <a:t>项目实施合同</a:t>
            </a:r>
            <a:r>
              <a:rPr lang="zh-CN" altLang="en-US" sz="2000" dirty="0" smtClean="0">
                <a:solidFill>
                  <a:srgbClr val="C00000"/>
                </a:solidFill>
                <a:latin typeface="黑体" pitchFamily="49" charset="-122"/>
                <a:ea typeface="黑体" pitchFamily="49" charset="-122"/>
              </a:rPr>
              <a:t>条款</a:t>
            </a:r>
            <a:r>
              <a:rPr lang="zh-CN" altLang="zh-CN" sz="2000" dirty="0" smtClean="0">
                <a:solidFill>
                  <a:srgbClr val="C00000"/>
                </a:solidFill>
                <a:latin typeface="黑体" pitchFamily="49" charset="-122"/>
                <a:ea typeface="黑体" pitchFamily="49" charset="-122"/>
              </a:rPr>
              <a:t>策划主要</a:t>
            </a:r>
            <a:r>
              <a:rPr lang="zh-CN" altLang="en-US" sz="2000" dirty="0" smtClean="0">
                <a:solidFill>
                  <a:srgbClr val="C00000"/>
                </a:solidFill>
                <a:latin typeface="黑体" pitchFamily="49" charset="-122"/>
                <a:ea typeface="黑体" pitchFamily="49" charset="-122"/>
              </a:rPr>
              <a:t>内容举例：</a:t>
            </a:r>
            <a:endParaRPr lang="en-US" altLang="zh-CN" sz="2000" dirty="0" smtClean="0">
              <a:solidFill>
                <a:srgbClr val="C00000"/>
              </a:solidFill>
              <a:latin typeface="黑体" pitchFamily="49" charset="-122"/>
              <a:ea typeface="黑体" pitchFamily="49" charset="-122"/>
            </a:endParaRPr>
          </a:p>
          <a:p>
            <a:pPr marL="0" indent="0" hangingPunct="1">
              <a:lnSpc>
                <a:spcPct val="150000"/>
              </a:lnSpc>
              <a:spcBef>
                <a:spcPts val="0"/>
              </a:spcBef>
              <a:buNone/>
            </a:pPr>
            <a:r>
              <a:rPr lang="zh-CN" altLang="zh-CN"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1</a:t>
            </a:r>
            <a:r>
              <a:rPr lang="zh-CN" altLang="zh-CN" sz="2000" dirty="0" smtClean="0">
                <a:latin typeface="黑体" pitchFamily="49" charset="-122"/>
                <a:ea typeface="黑体" pitchFamily="49" charset="-122"/>
              </a:rPr>
              <a:t>）工程预付款的数额、支付时限及抵扣方式；</a:t>
            </a:r>
            <a:endParaRPr lang="en-US" altLang="zh-CN" sz="2000" dirty="0" smtClean="0">
              <a:latin typeface="黑体" pitchFamily="49" charset="-122"/>
              <a:ea typeface="黑体" pitchFamily="49" charset="-122"/>
            </a:endParaRPr>
          </a:p>
          <a:p>
            <a:pPr marL="0" indent="0" hangingPunct="1">
              <a:lnSpc>
                <a:spcPct val="150000"/>
              </a:lnSpc>
              <a:spcBef>
                <a:spcPts val="0"/>
              </a:spcBef>
              <a:buNone/>
            </a:pPr>
            <a:r>
              <a:rPr lang="zh-CN" altLang="zh-CN"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2</a:t>
            </a:r>
            <a:r>
              <a:rPr lang="zh-CN" altLang="zh-CN" sz="2000" dirty="0" smtClean="0">
                <a:latin typeface="黑体" pitchFamily="49" charset="-122"/>
                <a:ea typeface="黑体" pitchFamily="49" charset="-122"/>
              </a:rPr>
              <a:t>）工程进度款的支付数额、方式及时限；</a:t>
            </a:r>
            <a:endParaRPr lang="en-US" altLang="zh-CN" sz="2000" dirty="0" smtClean="0">
              <a:latin typeface="黑体" pitchFamily="49" charset="-122"/>
              <a:ea typeface="黑体" pitchFamily="49" charset="-122"/>
            </a:endParaRPr>
          </a:p>
          <a:p>
            <a:pPr marL="0" indent="0" hangingPunct="1">
              <a:lnSpc>
                <a:spcPct val="150000"/>
              </a:lnSpc>
              <a:spcBef>
                <a:spcPts val="0"/>
              </a:spcBef>
              <a:buNone/>
            </a:pPr>
            <a:r>
              <a:rPr lang="zh-CN" altLang="zh-CN"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3</a:t>
            </a:r>
            <a:r>
              <a:rPr lang="zh-CN" altLang="zh-CN" sz="2000" dirty="0" smtClean="0">
                <a:latin typeface="黑体" pitchFamily="49" charset="-122"/>
                <a:ea typeface="黑体" pitchFamily="49" charset="-122"/>
              </a:rPr>
              <a:t>）工程中发生变更时，工程价款的调整或索赔方式以及时限；</a:t>
            </a:r>
            <a:endParaRPr lang="en-US" altLang="zh-CN" sz="2000" dirty="0" smtClean="0">
              <a:latin typeface="黑体" pitchFamily="49" charset="-122"/>
              <a:ea typeface="黑体" pitchFamily="49" charset="-122"/>
            </a:endParaRPr>
          </a:p>
          <a:p>
            <a:pPr marL="0" indent="0" hangingPunct="1">
              <a:lnSpc>
                <a:spcPct val="150000"/>
              </a:lnSpc>
              <a:spcBef>
                <a:spcPts val="0"/>
              </a:spcBef>
              <a:buNone/>
            </a:pPr>
            <a:r>
              <a:rPr lang="zh-CN" altLang="zh-CN"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4</a:t>
            </a:r>
            <a:r>
              <a:rPr lang="zh-CN" altLang="zh-CN" sz="2000" dirty="0" smtClean="0">
                <a:latin typeface="黑体" pitchFamily="49" charset="-122"/>
                <a:ea typeface="黑体" pitchFamily="49" charset="-122"/>
              </a:rPr>
              <a:t>）发生工程价款纠纷的解决方法和程序；</a:t>
            </a:r>
            <a:endParaRPr lang="en-US" altLang="zh-CN" sz="2000" dirty="0" smtClean="0">
              <a:latin typeface="黑体" pitchFamily="49" charset="-122"/>
              <a:ea typeface="黑体" pitchFamily="49" charset="-122"/>
            </a:endParaRPr>
          </a:p>
          <a:p>
            <a:pPr marL="0" indent="0" hangingPunct="1">
              <a:lnSpc>
                <a:spcPct val="150000"/>
              </a:lnSpc>
              <a:spcBef>
                <a:spcPts val="0"/>
              </a:spcBef>
              <a:buNone/>
            </a:pPr>
            <a:r>
              <a:rPr lang="zh-CN" altLang="zh-CN"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5</a:t>
            </a:r>
            <a:r>
              <a:rPr lang="zh-CN" altLang="zh-CN" sz="2000" dirty="0" smtClean="0">
                <a:latin typeface="黑体" pitchFamily="49" charset="-122"/>
                <a:ea typeface="黑体" pitchFamily="49" charset="-122"/>
              </a:rPr>
              <a:t>）约定承担风险的范围及幅度以及超出约定范围和幅度的调整办法；</a:t>
            </a:r>
            <a:endParaRPr lang="en-US" altLang="zh-CN" sz="2000" dirty="0" smtClean="0">
              <a:latin typeface="黑体" pitchFamily="49" charset="-122"/>
              <a:ea typeface="黑体" pitchFamily="49" charset="-122"/>
            </a:endParaRPr>
          </a:p>
          <a:p>
            <a:pPr marL="0" indent="0" hangingPunct="1">
              <a:lnSpc>
                <a:spcPct val="150000"/>
              </a:lnSpc>
              <a:spcBef>
                <a:spcPts val="0"/>
              </a:spcBef>
              <a:buNone/>
            </a:pPr>
            <a:r>
              <a:rPr lang="zh-CN" altLang="zh-CN"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6</a:t>
            </a:r>
            <a:r>
              <a:rPr lang="zh-CN" altLang="zh-CN" sz="2000" dirty="0" smtClean="0">
                <a:latin typeface="黑体" pitchFamily="49" charset="-122"/>
                <a:ea typeface="黑体" pitchFamily="49" charset="-122"/>
              </a:rPr>
              <a:t>）工程竣工价款的结算确定、支付方式及时限；</a:t>
            </a:r>
            <a:endParaRPr lang="en-US" altLang="zh-CN" sz="2000" dirty="0" smtClean="0">
              <a:latin typeface="黑体" pitchFamily="49" charset="-122"/>
              <a:ea typeface="黑体" pitchFamily="49" charset="-122"/>
            </a:endParaRPr>
          </a:p>
          <a:p>
            <a:pPr marL="0" indent="0" hangingPunct="1">
              <a:lnSpc>
                <a:spcPct val="150000"/>
              </a:lnSpc>
              <a:spcBef>
                <a:spcPts val="0"/>
              </a:spcBef>
              <a:buNone/>
            </a:pPr>
            <a:r>
              <a:rPr lang="zh-CN" altLang="zh-CN"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7</a:t>
            </a:r>
            <a:r>
              <a:rPr lang="zh-CN" altLang="zh-CN" sz="2000" dirty="0" smtClean="0">
                <a:latin typeface="黑体" pitchFamily="49" charset="-122"/>
                <a:ea typeface="黑体" pitchFamily="49" charset="-122"/>
              </a:rPr>
              <a:t>）安全措施和意外伤害保险费用；</a:t>
            </a:r>
            <a:endParaRPr lang="en-US" altLang="zh-CN" sz="2000" dirty="0" smtClean="0">
              <a:latin typeface="黑体" pitchFamily="49" charset="-122"/>
              <a:ea typeface="黑体" pitchFamily="49" charset="-122"/>
            </a:endParaRPr>
          </a:p>
          <a:p>
            <a:pPr marL="0" indent="0" hangingPunct="1">
              <a:lnSpc>
                <a:spcPct val="150000"/>
              </a:lnSpc>
              <a:spcBef>
                <a:spcPts val="0"/>
              </a:spcBef>
              <a:buNone/>
            </a:pPr>
            <a:r>
              <a:rPr lang="zh-CN" altLang="zh-CN"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8</a:t>
            </a:r>
            <a:r>
              <a:rPr lang="zh-CN" altLang="zh-CN" sz="2000" dirty="0" smtClean="0">
                <a:latin typeface="黑体" pitchFamily="49" charset="-122"/>
                <a:ea typeface="黑体" pitchFamily="49" charset="-122"/>
              </a:rPr>
              <a:t>）工期提前或延后的奖惩办法；</a:t>
            </a:r>
            <a:endParaRPr lang="en-US" altLang="zh-CN" sz="2000" dirty="0" smtClean="0">
              <a:latin typeface="黑体" pitchFamily="49" charset="-122"/>
              <a:ea typeface="黑体" pitchFamily="49" charset="-122"/>
            </a:endParaRPr>
          </a:p>
          <a:p>
            <a:pPr marL="0" indent="0" hangingPunct="1">
              <a:lnSpc>
                <a:spcPct val="150000"/>
              </a:lnSpc>
              <a:spcBef>
                <a:spcPts val="0"/>
              </a:spcBef>
              <a:buNone/>
            </a:pPr>
            <a:r>
              <a:rPr lang="zh-CN" altLang="zh-CN"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9</a:t>
            </a:r>
            <a:r>
              <a:rPr lang="zh-CN" altLang="zh-CN" sz="2000" dirty="0" smtClean="0">
                <a:latin typeface="黑体" pitchFamily="49" charset="-122"/>
                <a:ea typeface="黑体" pitchFamily="49" charset="-122"/>
              </a:rPr>
              <a:t>）与履行合同、支付价款相关的担保事项；</a:t>
            </a:r>
            <a:endParaRPr lang="en-US" altLang="zh-CN" sz="2000" dirty="0" smtClean="0">
              <a:latin typeface="黑体" pitchFamily="49" charset="-122"/>
              <a:ea typeface="黑体" pitchFamily="49" charset="-122"/>
            </a:endParaRPr>
          </a:p>
          <a:p>
            <a:pPr marL="0" indent="0" hangingPunct="1">
              <a:lnSpc>
                <a:spcPct val="150000"/>
              </a:lnSpc>
              <a:spcBef>
                <a:spcPts val="0"/>
              </a:spcBef>
              <a:buNone/>
            </a:pPr>
            <a:r>
              <a:rPr lang="zh-CN" altLang="zh-CN"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10</a:t>
            </a:r>
            <a:r>
              <a:rPr lang="zh-CN" altLang="zh-CN" sz="2000" dirty="0" smtClean="0">
                <a:latin typeface="黑体" pitchFamily="49" charset="-122"/>
                <a:ea typeface="黑体" pitchFamily="49" charset="-122"/>
              </a:rPr>
              <a:t>）工程保修费用的确定、支付的有关事项等。</a:t>
            </a:r>
            <a:endParaRPr lang="zh-CN" altLang="en-US" sz="2000" dirty="0">
              <a:latin typeface="黑体" pitchFamily="49" charset="-122"/>
              <a:ea typeface="黑体" pitchFamily="49" charset="-122"/>
            </a:endParaRPr>
          </a:p>
        </p:txBody>
      </p:sp>
      <p:sp>
        <p:nvSpPr>
          <p:cNvPr id="6" name="矩形 5"/>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4968552"/>
          </a:xfrm>
        </p:spPr>
        <p:txBody>
          <a:bodyPr>
            <a:normAutofit/>
          </a:bodyPr>
          <a:lstStyle/>
          <a:p>
            <a:pPr marL="0" indent="0" hangingPunct="1">
              <a:lnSpc>
                <a:spcPct val="150000"/>
              </a:lnSpc>
              <a:spcBef>
                <a:spcPct val="0"/>
              </a:spcBef>
              <a:buNone/>
            </a:pPr>
            <a:r>
              <a:rPr lang="en-US" altLang="zh-CN" sz="2000" dirty="0" smtClean="0">
                <a:latin typeface="黑体" pitchFamily="49" charset="-122"/>
                <a:ea typeface="黑体" pitchFamily="49" charset="-122"/>
              </a:rPr>
              <a:t>4</a:t>
            </a:r>
            <a:r>
              <a:rPr lang="zh-CN" altLang="en-US" sz="2000" dirty="0" smtClean="0">
                <a:latin typeface="黑体" pitchFamily="49" charset="-122"/>
                <a:ea typeface="黑体" pitchFamily="49" charset="-122"/>
              </a:rPr>
              <a:t>、项目进度管理策划</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）掌握信息</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）项目功能分区及面积分配表；</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）建设项目产品策划书；</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）项目采购规划；</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4</a:t>
            </a:r>
            <a:r>
              <a:rPr lang="zh-CN" altLang="en-US" sz="2000" dirty="0" smtClean="0">
                <a:latin typeface="黑体" pitchFamily="49" charset="-122"/>
                <a:ea typeface="黑体" pitchFamily="49" charset="-122"/>
              </a:rPr>
              <a:t>）合同结构图及说明；</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5</a:t>
            </a:r>
            <a:r>
              <a:rPr lang="zh-CN" altLang="en-US" sz="2000" dirty="0" smtClean="0">
                <a:latin typeface="黑体" pitchFamily="49" charset="-122"/>
                <a:ea typeface="黑体" pitchFamily="49" charset="-122"/>
              </a:rPr>
              <a:t>）项目建设方案。</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）工作内容</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）建设项目的进度计划构成一个系统，在项目的不同阶段，进度计划的深度不同。在前期阶段，主要编制项目总进度纲要。</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5688632"/>
          </a:xfrm>
        </p:spPr>
        <p:txBody>
          <a:bodyPr>
            <a:normAutofit fontScale="92500" lnSpcReduction="20000"/>
          </a:bodyPr>
          <a:lstStyle/>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）项目总进度纲要包括从项目启动至项目结束的全部时间。具体包括的里程碑如：</a:t>
            </a:r>
            <a:endParaRPr lang="en-US" altLang="zh-CN" sz="2000" dirty="0" smtClean="0">
              <a:latin typeface="黑体" pitchFamily="49" charset="-122"/>
              <a:ea typeface="黑体" pitchFamily="49" charset="-122"/>
            </a:endParaRPr>
          </a:p>
          <a:p>
            <a:pPr marL="0" indent="0" hangingPunct="1">
              <a:lnSpc>
                <a:spcPct val="130000"/>
              </a:lnSpc>
              <a:spcBef>
                <a:spcPct val="0"/>
              </a:spcBef>
            </a:pPr>
            <a:r>
              <a:rPr lang="zh-CN" altLang="en-US" sz="2000" dirty="0" smtClean="0">
                <a:latin typeface="黑体" pitchFamily="49" charset="-122"/>
                <a:ea typeface="黑体" pitchFamily="49" charset="-122"/>
              </a:rPr>
              <a:t> 项目立项通过（一般为项目建议书获得批准）；</a:t>
            </a:r>
            <a:endParaRPr lang="en-US" altLang="zh-CN" sz="2000" dirty="0" smtClean="0">
              <a:latin typeface="黑体" pitchFamily="49" charset="-122"/>
              <a:ea typeface="黑体" pitchFamily="49" charset="-122"/>
            </a:endParaRPr>
          </a:p>
          <a:p>
            <a:pPr marL="0" indent="0" hangingPunct="1">
              <a:lnSpc>
                <a:spcPct val="130000"/>
              </a:lnSpc>
              <a:spcBef>
                <a:spcPct val="0"/>
              </a:spcBef>
            </a:pPr>
            <a:r>
              <a:rPr lang="zh-CN" altLang="en-US" sz="2000" dirty="0" smtClean="0">
                <a:latin typeface="黑体" pitchFamily="49" charset="-122"/>
                <a:ea typeface="黑体" pitchFamily="49" charset="-122"/>
              </a:rPr>
              <a:t> 项目报建；                   </a:t>
            </a:r>
            <a:endParaRPr lang="en-US" altLang="zh-CN" sz="2000" dirty="0" smtClean="0">
              <a:latin typeface="黑体" pitchFamily="49" charset="-122"/>
              <a:ea typeface="黑体" pitchFamily="49" charset="-122"/>
            </a:endParaRPr>
          </a:p>
          <a:p>
            <a:pPr marL="0" indent="0" hangingPunct="1">
              <a:lnSpc>
                <a:spcPct val="13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项目可行性研究批准；</a:t>
            </a:r>
            <a:endParaRPr lang="en-US" altLang="zh-CN" sz="2000" dirty="0" smtClean="0">
              <a:latin typeface="黑体" pitchFamily="49" charset="-122"/>
              <a:ea typeface="黑体" pitchFamily="49" charset="-122"/>
            </a:endParaRPr>
          </a:p>
          <a:p>
            <a:pPr marL="0" indent="0" hangingPunct="1">
              <a:lnSpc>
                <a:spcPct val="13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项目方案批准；</a:t>
            </a:r>
            <a:endParaRPr lang="en-US" altLang="zh-CN" sz="2000" dirty="0" smtClean="0">
              <a:latin typeface="黑体" pitchFamily="49" charset="-122"/>
              <a:ea typeface="黑体" pitchFamily="49" charset="-122"/>
            </a:endParaRPr>
          </a:p>
          <a:p>
            <a:pPr marL="0" indent="0" hangingPunct="1">
              <a:lnSpc>
                <a:spcPct val="13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扩初审批通过；</a:t>
            </a:r>
            <a:endParaRPr lang="en-US" altLang="zh-CN" sz="2000" dirty="0" smtClean="0">
              <a:latin typeface="黑体" pitchFamily="49" charset="-122"/>
              <a:ea typeface="黑体" pitchFamily="49" charset="-122"/>
            </a:endParaRPr>
          </a:p>
          <a:p>
            <a:pPr marL="0" indent="0" hangingPunct="1">
              <a:lnSpc>
                <a:spcPct val="13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取得建设规划许可证；</a:t>
            </a:r>
            <a:endParaRPr lang="en-US" altLang="zh-CN" sz="2000" dirty="0" smtClean="0">
              <a:latin typeface="黑体" pitchFamily="49" charset="-122"/>
              <a:ea typeface="黑体" pitchFamily="49" charset="-122"/>
            </a:endParaRPr>
          </a:p>
          <a:p>
            <a:pPr marL="0" indent="0" hangingPunct="1">
              <a:lnSpc>
                <a:spcPct val="13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取得施工许可证；</a:t>
            </a:r>
            <a:endParaRPr lang="en-US" altLang="zh-CN" sz="2000" dirty="0" smtClean="0">
              <a:latin typeface="黑体" pitchFamily="49" charset="-122"/>
              <a:ea typeface="黑体" pitchFamily="49" charset="-122"/>
            </a:endParaRPr>
          </a:p>
          <a:p>
            <a:pPr marL="0" indent="0" hangingPunct="1">
              <a:lnSpc>
                <a:spcPct val="13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项目开工；</a:t>
            </a:r>
            <a:endParaRPr lang="en-US" altLang="zh-CN" sz="2000" dirty="0" smtClean="0">
              <a:latin typeface="黑体" pitchFamily="49" charset="-122"/>
              <a:ea typeface="黑体" pitchFamily="49" charset="-122"/>
            </a:endParaRPr>
          </a:p>
          <a:p>
            <a:pPr marL="0" indent="0" hangingPunct="1">
              <a:lnSpc>
                <a:spcPct val="13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桩基完成；</a:t>
            </a:r>
            <a:endParaRPr lang="en-US" altLang="zh-CN" sz="2000" dirty="0" smtClean="0">
              <a:latin typeface="黑体" pitchFamily="49" charset="-122"/>
              <a:ea typeface="黑体" pitchFamily="49" charset="-122"/>
            </a:endParaRPr>
          </a:p>
          <a:p>
            <a:pPr marL="0" indent="0" hangingPunct="1">
              <a:lnSpc>
                <a:spcPct val="13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结构出正负零；</a:t>
            </a:r>
            <a:endParaRPr lang="en-US" altLang="zh-CN" sz="2000" dirty="0" smtClean="0">
              <a:latin typeface="黑体" pitchFamily="49" charset="-122"/>
              <a:ea typeface="黑体" pitchFamily="49" charset="-122"/>
            </a:endParaRPr>
          </a:p>
          <a:p>
            <a:pPr marL="0" indent="0" hangingPunct="1">
              <a:lnSpc>
                <a:spcPct val="13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结构封顶；</a:t>
            </a:r>
            <a:endParaRPr lang="en-US" altLang="zh-CN" sz="2000" dirty="0" smtClean="0">
              <a:latin typeface="黑体" pitchFamily="49" charset="-122"/>
              <a:ea typeface="黑体" pitchFamily="49" charset="-122"/>
            </a:endParaRPr>
          </a:p>
          <a:p>
            <a:pPr marL="0" indent="0" hangingPunct="1">
              <a:lnSpc>
                <a:spcPct val="130000"/>
              </a:lnSpc>
              <a:spcBef>
                <a:spcPct val="0"/>
              </a:spcBef>
            </a:pPr>
            <a:r>
              <a:rPr lang="zh-CN" altLang="en-US" sz="2000" dirty="0" smtClean="0">
                <a:latin typeface="黑体" pitchFamily="49" charset="-122"/>
                <a:ea typeface="黑体" pitchFamily="49" charset="-122"/>
              </a:rPr>
              <a:t> 设备调试；</a:t>
            </a:r>
            <a:endParaRPr lang="en-US" altLang="zh-CN" sz="2000" dirty="0" smtClean="0">
              <a:latin typeface="黑体" pitchFamily="49" charset="-122"/>
              <a:ea typeface="黑体" pitchFamily="49" charset="-122"/>
            </a:endParaRPr>
          </a:p>
          <a:p>
            <a:pPr marL="0" indent="0" hangingPunct="1">
              <a:lnSpc>
                <a:spcPct val="130000"/>
              </a:lnSpc>
              <a:spcBef>
                <a:spcPct val="0"/>
              </a:spcBef>
            </a:pPr>
            <a:r>
              <a:rPr lang="zh-CN" altLang="en-US" sz="2000" dirty="0" smtClean="0">
                <a:latin typeface="黑体" pitchFamily="49" charset="-122"/>
                <a:ea typeface="黑体" pitchFamily="49" charset="-122"/>
              </a:rPr>
              <a:t> 竣工验收；</a:t>
            </a:r>
            <a:endParaRPr lang="en-US" altLang="zh-CN" sz="2000" dirty="0" smtClean="0">
              <a:latin typeface="黑体" pitchFamily="49" charset="-122"/>
              <a:ea typeface="黑体" pitchFamily="49" charset="-122"/>
            </a:endParaRPr>
          </a:p>
          <a:p>
            <a:pPr marL="0" indent="0" hangingPunct="1">
              <a:lnSpc>
                <a:spcPct val="13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交付使用；</a:t>
            </a:r>
            <a:endParaRPr lang="en-US" altLang="zh-CN" sz="2000" dirty="0" smtClean="0">
              <a:latin typeface="黑体" pitchFamily="49" charset="-122"/>
              <a:ea typeface="黑体" pitchFamily="49" charset="-122"/>
            </a:endParaRPr>
          </a:p>
          <a:p>
            <a:pPr marL="0" indent="0" hangingPunct="1">
              <a:lnSpc>
                <a:spcPct val="13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项目结束。</a:t>
            </a: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5472608"/>
          </a:xfrm>
        </p:spPr>
        <p:txBody>
          <a:bodyPr>
            <a:normAutofit/>
          </a:bodyPr>
          <a:lstStyle/>
          <a:p>
            <a:pPr marL="0" indent="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）项目总进度纲要需结合的各方面管理计划包括：</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招标采购计划；</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报批及配套进度计划；</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勘察与设计进度计划；</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工程施工进度计划；</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竣工验收与移交计划等。</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）产生文件</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项目总进度纲要</a:t>
            </a:r>
            <a:r>
              <a:rPr lang="zh-CN" altLang="en-US" sz="2000" dirty="0" smtClean="0">
                <a:solidFill>
                  <a:srgbClr val="FF0000"/>
                </a:solidFill>
                <a:latin typeface="黑体" pitchFamily="49" charset="-122"/>
                <a:ea typeface="黑体" pitchFamily="49" charset="-122"/>
              </a:rPr>
              <a:t>（附工程案例）</a:t>
            </a:r>
            <a:r>
              <a:rPr lang="zh-CN" altLang="en-US" sz="2000" dirty="0" smtClean="0">
                <a:latin typeface="黑体" pitchFamily="49" charset="-122"/>
                <a:ea typeface="黑体" pitchFamily="49" charset="-122"/>
              </a:rPr>
              <a:t>。</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142984"/>
            <a:ext cx="8229600" cy="4735428"/>
          </a:xfrm>
        </p:spPr>
        <p:txBody>
          <a:bodyPr>
            <a:normAutofit/>
          </a:bodyPr>
          <a:lstStyle/>
          <a:p>
            <a:pPr marL="0">
              <a:lnSpc>
                <a:spcPct val="150000"/>
              </a:lnSpc>
              <a:spcBef>
                <a:spcPts val="0"/>
              </a:spcBef>
              <a:buNone/>
            </a:pPr>
            <a:r>
              <a:rPr lang="en-US" altLang="zh-CN" sz="2000" dirty="0" smtClean="0">
                <a:latin typeface="黑体" pitchFamily="49" charset="-122"/>
                <a:ea typeface="黑体" pitchFamily="49" charset="-122"/>
              </a:rPr>
              <a:t>4</a:t>
            </a:r>
            <a:r>
              <a:rPr lang="zh-CN" altLang="en-US" sz="2000" dirty="0" smtClean="0">
                <a:latin typeface="黑体" pitchFamily="49" charset="-122"/>
                <a:ea typeface="黑体" pitchFamily="49" charset="-122"/>
              </a:rPr>
              <a:t>）编制分进度控制计划并组织实施是进度管理目标实现的关键：</a:t>
            </a:r>
            <a:endParaRPr lang="en-US" altLang="zh-CN" sz="2000" dirty="0" smtClean="0">
              <a:latin typeface="黑体" pitchFamily="49" charset="-122"/>
              <a:ea typeface="黑体" pitchFamily="49" charset="-122"/>
            </a:endParaRPr>
          </a:p>
          <a:p>
            <a:pPr marL="0">
              <a:lnSpc>
                <a:spcPct val="150000"/>
              </a:lnSpc>
              <a:spcBef>
                <a:spcPts val="0"/>
              </a:spcBef>
              <a:buNone/>
            </a:pP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  项目进度管理目标应按项目实施过程、专业、阶段或实施周期进行分解。</a:t>
            </a:r>
          </a:p>
          <a:p>
            <a:pPr marL="0">
              <a:lnSpc>
                <a:spcPct val="150000"/>
              </a:lnSpc>
              <a:spcBef>
                <a:spcPts val="0"/>
              </a:spcBef>
              <a:buClrTx/>
              <a:buSzTx/>
              <a:buFontTx/>
              <a:buNone/>
            </a:pPr>
            <a:r>
              <a:rPr lang="zh-CN" altLang="en-US" sz="2000" dirty="0" smtClean="0">
                <a:latin typeface="黑体" pitchFamily="49" charset="-122"/>
                <a:ea typeface="黑体" pitchFamily="49" charset="-122"/>
              </a:rPr>
              <a:t>    进度目标分解时也可根据需要确定里程碑事件目标等，里程碑事件目标指关键工作的开始时刻或完成时刻。</a:t>
            </a:r>
            <a:endParaRPr lang="en-US" altLang="zh-CN" sz="2000" dirty="0" smtClean="0">
              <a:latin typeface="黑体" pitchFamily="49" charset="-122"/>
              <a:ea typeface="黑体" pitchFamily="49" charset="-122"/>
              <a:cs typeface="Times New Roman" charset="0"/>
            </a:endParaRPr>
          </a:p>
          <a:p>
            <a:pPr marL="0">
              <a:lnSpc>
                <a:spcPct val="150000"/>
              </a:lnSpc>
              <a:spcBef>
                <a:spcPts val="0"/>
              </a:spcBef>
              <a:buNone/>
            </a:pPr>
            <a:r>
              <a:rPr lang="zh-CN" altLang="en-US" sz="2000" dirty="0" smtClean="0">
                <a:latin typeface="黑体" pitchFamily="49" charset="-122"/>
                <a:ea typeface="黑体" pitchFamily="49" charset="-122"/>
              </a:rPr>
              <a:t>编制资金使用计划：</a:t>
            </a:r>
            <a:endParaRPr lang="en-US" altLang="zh-CN" sz="2000" dirty="0" smtClean="0">
              <a:latin typeface="黑体" pitchFamily="49" charset="-122"/>
              <a:ea typeface="黑体" pitchFamily="49" charset="-122"/>
              <a:cs typeface="Times New Roman" charset="0"/>
            </a:endParaRPr>
          </a:p>
          <a:p>
            <a:pPr marL="0">
              <a:lnSpc>
                <a:spcPct val="150000"/>
              </a:lnSpc>
              <a:spcBef>
                <a:spcPts val="0"/>
              </a:spcBef>
              <a:buNone/>
            </a:pPr>
            <a:r>
              <a:rPr lang="en-US" altLang="zh-CN" sz="2000" dirty="0" smtClean="0">
                <a:latin typeface="黑体" pitchFamily="49" charset="-122"/>
                <a:ea typeface="黑体" pitchFamily="49" charset="-122"/>
                <a:cs typeface="Times New Roman" charset="0"/>
              </a:rPr>
              <a:t>    </a:t>
            </a:r>
            <a:r>
              <a:rPr lang="zh-CN" altLang="en-US" sz="2000" dirty="0" smtClean="0">
                <a:latin typeface="黑体" pitchFamily="49" charset="-122"/>
                <a:ea typeface="黑体" pitchFamily="49" charset="-122"/>
              </a:rPr>
              <a:t>总控制计划、分控制计划基本确定后，要及时编制资金使用计划。</a:t>
            </a:r>
            <a:endParaRPr lang="zh-CN" altLang="en-US" sz="2000" dirty="0">
              <a:latin typeface="黑体" pitchFamily="49" charset="-122"/>
              <a:ea typeface="黑体" pitchFamily="49" charset="-122"/>
            </a:endParaRPr>
          </a:p>
        </p:txBody>
      </p:sp>
      <p:pic>
        <p:nvPicPr>
          <p:cNvPr id="6" name="图片 5" descr="53b38a0fe95af.png"/>
          <p:cNvPicPr>
            <a:picLocks noChangeAspect="1"/>
          </p:cNvPicPr>
          <p:nvPr/>
        </p:nvPicPr>
        <p:blipFill>
          <a:blip r:embed="rId2" cstate="print"/>
          <a:stretch>
            <a:fillRect/>
          </a:stretch>
        </p:blipFill>
        <p:spPr>
          <a:xfrm>
            <a:off x="7429520" y="5072074"/>
            <a:ext cx="1439930" cy="1277740"/>
          </a:xfrm>
          <a:prstGeom prst="rect">
            <a:avLst/>
          </a:prstGeom>
        </p:spPr>
      </p:pic>
      <p:sp>
        <p:nvSpPr>
          <p:cNvPr id="8" name="矩形 7"/>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4968552"/>
          </a:xfrm>
        </p:spPr>
        <p:txBody>
          <a:bodyPr>
            <a:normAutofit/>
          </a:bodyPr>
          <a:lstStyle/>
          <a:p>
            <a:pPr marL="0" indent="0" hangingPunct="1">
              <a:lnSpc>
                <a:spcPct val="150000"/>
              </a:lnSpc>
              <a:spcBef>
                <a:spcPct val="0"/>
              </a:spcBef>
              <a:buNone/>
            </a:pPr>
            <a:r>
              <a:rPr lang="en-US" altLang="zh-CN" sz="2000" dirty="0" smtClean="0">
                <a:latin typeface="黑体" pitchFamily="49" charset="-122"/>
                <a:ea typeface="黑体" pitchFamily="49" charset="-122"/>
              </a:rPr>
              <a:t>5</a:t>
            </a:r>
            <a:r>
              <a:rPr lang="zh-CN" altLang="en-US" sz="2000" dirty="0" smtClean="0">
                <a:latin typeface="黑体" pitchFamily="49" charset="-122"/>
                <a:ea typeface="黑体" pitchFamily="49" charset="-122"/>
              </a:rPr>
              <a:t>、项目投资目标管理策划</a:t>
            </a:r>
            <a:endParaRPr lang="en-US" altLang="zh-CN" sz="2000" dirty="0" smtClean="0">
              <a:latin typeface="黑体" pitchFamily="49" charset="-122"/>
              <a:ea typeface="黑体" pitchFamily="49" charset="-122"/>
            </a:endParaRPr>
          </a:p>
          <a:p>
            <a:pPr marL="0" lvl="0" indent="355600" eaLnBrk="1" hangingPunct="1">
              <a:lnSpc>
                <a:spcPct val="150000"/>
              </a:lnSpc>
              <a:spcBef>
                <a:spcPct val="0"/>
              </a:spcBef>
              <a:buClrTx/>
              <a:buNone/>
            </a:pPr>
            <a:r>
              <a:rPr lang="zh-CN" altLang="en-US" sz="2000" dirty="0" smtClean="0">
                <a:latin typeface="黑体" pitchFamily="49" charset="-122"/>
                <a:ea typeface="黑体" pitchFamily="49" charset="-122"/>
                <a:cs typeface="宋体" pitchFamily="2" charset="-122"/>
              </a:rPr>
              <a:t> 项目目标中，</a:t>
            </a:r>
            <a:r>
              <a:rPr lang="zh-CN" altLang="zh-CN" sz="2000" dirty="0" smtClean="0">
                <a:latin typeface="黑体" pitchFamily="49" charset="-122"/>
                <a:ea typeface="黑体" pitchFamily="49" charset="-122"/>
                <a:cs typeface="宋体" pitchFamily="2" charset="-122"/>
              </a:rPr>
              <a:t>投资控制目标</a:t>
            </a:r>
            <a:r>
              <a:rPr lang="zh-CN" altLang="en-US" sz="2000" dirty="0" smtClean="0">
                <a:latin typeface="黑体" pitchFamily="49" charset="-122"/>
                <a:ea typeface="黑体" pitchFamily="49" charset="-122"/>
                <a:cs typeface="宋体" pitchFamily="2" charset="-122"/>
              </a:rPr>
              <a:t>是最难确定的一项指标。原则上其</a:t>
            </a:r>
            <a:r>
              <a:rPr lang="zh-CN" altLang="zh-CN" sz="2000" dirty="0" smtClean="0">
                <a:latin typeface="黑体" pitchFamily="49" charset="-122"/>
                <a:ea typeface="黑体" pitchFamily="49" charset="-122"/>
                <a:cs typeface="宋体" pitchFamily="2" charset="-122"/>
              </a:rPr>
              <a:t>设置应是随着工程建设的不断深入而分阶段设置，具体来讲</a:t>
            </a:r>
            <a:r>
              <a:rPr lang="zh-CN" altLang="en-US" sz="2000" dirty="0" smtClean="0">
                <a:latin typeface="黑体" pitchFamily="49" charset="-122"/>
                <a:ea typeface="黑体" pitchFamily="49" charset="-122"/>
                <a:cs typeface="宋体" pitchFamily="2" charset="-122"/>
              </a:rPr>
              <a:t>：</a:t>
            </a:r>
            <a:endParaRPr lang="zh-CN" altLang="zh-CN" sz="2000" dirty="0" smtClean="0">
              <a:latin typeface="黑体" pitchFamily="49" charset="-122"/>
              <a:ea typeface="黑体" pitchFamily="49" charset="-122"/>
              <a:cs typeface="宋体" pitchFamily="2" charset="-122"/>
            </a:endParaRPr>
          </a:p>
          <a:p>
            <a:pPr marL="0" lvl="0" indent="355600">
              <a:lnSpc>
                <a:spcPct val="150000"/>
              </a:lnSpc>
              <a:spcBef>
                <a:spcPct val="0"/>
              </a:spcBef>
              <a:buClrTx/>
              <a:buNone/>
            </a:pPr>
            <a:r>
              <a:rPr lang="zh-CN" altLang="en-US" sz="2000" dirty="0" smtClean="0">
                <a:latin typeface="黑体" pitchFamily="49" charset="-122"/>
                <a:ea typeface="黑体" pitchFamily="49" charset="-122"/>
                <a:cs typeface="宋体" pitchFamily="2" charset="-122"/>
              </a:rPr>
              <a:t> 投资估算是建设工程设计方案选择和进行初步设计的投资控制目标；</a:t>
            </a:r>
          </a:p>
          <a:p>
            <a:pPr marL="0" lvl="0" indent="355600">
              <a:lnSpc>
                <a:spcPct val="150000"/>
              </a:lnSpc>
              <a:spcBef>
                <a:spcPct val="0"/>
              </a:spcBef>
              <a:buClrTx/>
              <a:buNone/>
            </a:pPr>
            <a:r>
              <a:rPr lang="zh-CN" altLang="en-US" sz="2000" dirty="0" smtClean="0">
                <a:latin typeface="黑体" pitchFamily="49" charset="-122"/>
                <a:ea typeface="黑体" pitchFamily="49" charset="-122"/>
                <a:cs typeface="宋体" pitchFamily="2" charset="-122"/>
              </a:rPr>
              <a:t> 设计概算是进行技术设计和施工图设计的投资控制目标；</a:t>
            </a:r>
          </a:p>
          <a:p>
            <a:pPr marL="0" lvl="0" indent="355600">
              <a:lnSpc>
                <a:spcPct val="150000"/>
              </a:lnSpc>
              <a:spcBef>
                <a:spcPct val="0"/>
              </a:spcBef>
              <a:buClrTx/>
              <a:buNone/>
            </a:pPr>
            <a:r>
              <a:rPr lang="zh-CN" altLang="en-US" sz="2000" dirty="0" smtClean="0">
                <a:latin typeface="黑体" pitchFamily="49" charset="-122"/>
                <a:ea typeface="黑体" pitchFamily="49" charset="-122"/>
                <a:cs typeface="宋体" pitchFamily="2" charset="-122"/>
              </a:rPr>
              <a:t> 施工图预算或建安工程承包合同价则应是施工阶段投资控制的目标。</a:t>
            </a:r>
          </a:p>
          <a:p>
            <a:pPr marL="0" lvl="0" indent="355600">
              <a:lnSpc>
                <a:spcPct val="150000"/>
              </a:lnSpc>
              <a:spcBef>
                <a:spcPct val="0"/>
              </a:spcBef>
              <a:buClrTx/>
              <a:buNone/>
            </a:pPr>
            <a:r>
              <a:rPr lang="zh-CN" altLang="en-US" sz="2000" dirty="0" smtClean="0">
                <a:latin typeface="黑体" pitchFamily="49" charset="-122"/>
                <a:ea typeface="黑体" pitchFamily="49" charset="-122"/>
                <a:cs typeface="宋体" pitchFamily="2" charset="-122"/>
              </a:rPr>
              <a:t> 有机联系的各个阶段目标相互制约，相互补充，前者控制后者，后者补充前者，共同组成建设工程投资控制的目标系统。</a:t>
            </a:r>
          </a:p>
          <a:p>
            <a:pPr marL="0" indent="0" hangingPunct="1">
              <a:lnSpc>
                <a:spcPct val="130000"/>
              </a:lnSpc>
              <a:spcBef>
                <a:spcPct val="0"/>
              </a:spcBef>
              <a:buNone/>
            </a:pPr>
            <a:endParaRPr lang="en-US" altLang="zh-CN" sz="2000" dirty="0" smtClean="0">
              <a:latin typeface="黑体" pitchFamily="49" charset="-122"/>
              <a:ea typeface="黑体" pitchFamily="49" charset="-122"/>
            </a:endParaRPr>
          </a:p>
          <a:p>
            <a:pPr marL="0" indent="0" hangingPunct="1">
              <a:lnSpc>
                <a:spcPct val="130000"/>
              </a:lnSpc>
              <a:spcBef>
                <a:spcPct val="0"/>
              </a:spcBef>
              <a:buNone/>
            </a:pP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5688632"/>
          </a:xfrm>
        </p:spPr>
        <p:txBody>
          <a:bodyPr>
            <a:normAutofit fontScale="92500" lnSpcReduction="10000"/>
          </a:bodyPr>
          <a:lstStyle/>
          <a:p>
            <a:pPr marL="0" lvl="0" indent="355600" hangingPunct="1">
              <a:lnSpc>
                <a:spcPct val="150000"/>
              </a:lnSpc>
              <a:spcBef>
                <a:spcPct val="0"/>
              </a:spcBef>
              <a:buClrTx/>
              <a:buNone/>
            </a:pPr>
            <a:r>
              <a:rPr lang="zh-CN" altLang="en-US" sz="2200" b="1" dirty="0" smtClean="0">
                <a:latin typeface="黑体" pitchFamily="49" charset="-122"/>
                <a:ea typeface="黑体" pitchFamily="49" charset="-122"/>
                <a:cs typeface="宋体" pitchFamily="2" charset="-122"/>
              </a:rPr>
              <a:t>投资控制贯穿于项目建设的全过程</a:t>
            </a:r>
            <a:r>
              <a:rPr lang="zh-CN" altLang="en-US" sz="2200" dirty="0" smtClean="0">
                <a:latin typeface="黑体" pitchFamily="49" charset="-122"/>
                <a:ea typeface="黑体" pitchFamily="49" charset="-122"/>
                <a:cs typeface="宋体" pitchFamily="2" charset="-122"/>
              </a:rPr>
              <a:t>。</a:t>
            </a:r>
            <a:r>
              <a:rPr lang="zh-CN" altLang="en-US" sz="2200" b="1" dirty="0" smtClean="0">
                <a:latin typeface="黑体" pitchFamily="49" charset="-122"/>
                <a:ea typeface="黑体" pitchFamily="49" charset="-122"/>
                <a:cs typeface="宋体" pitchFamily="2" charset="-122"/>
              </a:rPr>
              <a:t>影响项目投资最大的阶段，是</a:t>
            </a:r>
            <a:r>
              <a:rPr lang="zh-CN" altLang="en-US" sz="2200" dirty="0" smtClean="0">
                <a:latin typeface="黑体" pitchFamily="49" charset="-122"/>
                <a:ea typeface="黑体" pitchFamily="49" charset="-122"/>
                <a:cs typeface="宋体" pitchFamily="2" charset="-122"/>
              </a:rPr>
              <a:t>约占工程项目建设周期</a:t>
            </a:r>
            <a:r>
              <a:rPr lang="en-US" altLang="zh-CN" sz="2200" dirty="0" smtClean="0">
                <a:latin typeface="黑体" pitchFamily="49" charset="-122"/>
                <a:ea typeface="黑体" pitchFamily="49" charset="-122"/>
                <a:cs typeface="宋体" pitchFamily="2" charset="-122"/>
              </a:rPr>
              <a:t>1/4</a:t>
            </a:r>
            <a:r>
              <a:rPr lang="zh-CN" altLang="en-US" sz="2200" dirty="0" smtClean="0">
                <a:latin typeface="黑体" pitchFamily="49" charset="-122"/>
                <a:ea typeface="黑体" pitchFamily="49" charset="-122"/>
                <a:cs typeface="宋体" pitchFamily="2" charset="-122"/>
              </a:rPr>
              <a:t>的技术设计结束前的工作阶段。</a:t>
            </a:r>
          </a:p>
          <a:p>
            <a:pPr marL="0" lvl="0" indent="355600" hangingPunct="1">
              <a:lnSpc>
                <a:spcPct val="150000"/>
              </a:lnSpc>
              <a:spcBef>
                <a:spcPct val="0"/>
              </a:spcBef>
              <a:buClrTx/>
              <a:buNone/>
            </a:pPr>
            <a:r>
              <a:rPr lang="zh-CN" altLang="en-US" sz="2200" dirty="0" smtClean="0">
                <a:latin typeface="黑体" pitchFamily="49" charset="-122"/>
                <a:ea typeface="黑体" pitchFamily="49" charset="-122"/>
                <a:cs typeface="宋体" pitchFamily="2" charset="-122"/>
              </a:rPr>
              <a:t>在初步设计阶段，影响项目投资的可能性为</a:t>
            </a:r>
            <a:r>
              <a:rPr lang="en-US" altLang="zh-CN" sz="2200" dirty="0" smtClean="0">
                <a:latin typeface="黑体" pitchFamily="49" charset="-122"/>
                <a:ea typeface="黑体" pitchFamily="49" charset="-122"/>
                <a:cs typeface="宋体" pitchFamily="2" charset="-122"/>
              </a:rPr>
              <a:t>75%</a:t>
            </a:r>
            <a:r>
              <a:rPr lang="zh-CN" altLang="en-US" sz="2200" dirty="0" smtClean="0">
                <a:latin typeface="黑体" pitchFamily="49" charset="-122"/>
                <a:ea typeface="黑体" pitchFamily="49" charset="-122"/>
                <a:cs typeface="宋体" pitchFamily="2" charset="-122"/>
              </a:rPr>
              <a:t>～</a:t>
            </a:r>
            <a:r>
              <a:rPr lang="en-US" altLang="zh-CN" sz="2200" dirty="0" smtClean="0">
                <a:latin typeface="黑体" pitchFamily="49" charset="-122"/>
                <a:ea typeface="黑体" pitchFamily="49" charset="-122"/>
                <a:cs typeface="宋体" pitchFamily="2" charset="-122"/>
              </a:rPr>
              <a:t>95%</a:t>
            </a:r>
            <a:r>
              <a:rPr lang="zh-CN" altLang="en-US" sz="2200" dirty="0" smtClean="0">
                <a:latin typeface="黑体" pitchFamily="49" charset="-122"/>
                <a:ea typeface="黑体" pitchFamily="49" charset="-122"/>
                <a:cs typeface="宋体" pitchFamily="2" charset="-122"/>
              </a:rPr>
              <a:t>；在技术设计阶段，影响项目投资的可能性为</a:t>
            </a:r>
            <a:r>
              <a:rPr lang="en-US" altLang="zh-CN" sz="2200" dirty="0" smtClean="0">
                <a:latin typeface="黑体" pitchFamily="49" charset="-122"/>
                <a:ea typeface="黑体" pitchFamily="49" charset="-122"/>
                <a:cs typeface="宋体" pitchFamily="2" charset="-122"/>
              </a:rPr>
              <a:t>35</a:t>
            </a:r>
            <a:r>
              <a:rPr lang="zh-CN" altLang="en-US" sz="2200" dirty="0" smtClean="0">
                <a:latin typeface="黑体" pitchFamily="49" charset="-122"/>
                <a:ea typeface="黑体" pitchFamily="49" charset="-122"/>
                <a:cs typeface="宋体" pitchFamily="2" charset="-122"/>
              </a:rPr>
              <a:t>％～</a:t>
            </a:r>
            <a:r>
              <a:rPr lang="en-US" altLang="zh-CN" sz="2200" dirty="0" smtClean="0">
                <a:latin typeface="黑体" pitchFamily="49" charset="-122"/>
                <a:ea typeface="黑体" pitchFamily="49" charset="-122"/>
                <a:cs typeface="宋体" pitchFamily="2" charset="-122"/>
              </a:rPr>
              <a:t>75</a:t>
            </a:r>
            <a:r>
              <a:rPr lang="zh-CN" altLang="en-US" sz="2200" dirty="0" smtClean="0">
                <a:latin typeface="黑体" pitchFamily="49" charset="-122"/>
                <a:ea typeface="黑体" pitchFamily="49" charset="-122"/>
                <a:cs typeface="宋体" pitchFamily="2" charset="-122"/>
              </a:rPr>
              <a:t>％；在施工图设计阶段，影响项目投资的可能性则为</a:t>
            </a:r>
            <a:r>
              <a:rPr lang="en-US" altLang="zh-CN" sz="2200" dirty="0" smtClean="0">
                <a:latin typeface="黑体" pitchFamily="49" charset="-122"/>
                <a:ea typeface="黑体" pitchFamily="49" charset="-122"/>
                <a:cs typeface="宋体" pitchFamily="2" charset="-122"/>
              </a:rPr>
              <a:t>5</a:t>
            </a:r>
            <a:r>
              <a:rPr lang="zh-CN" altLang="en-US" sz="2200" dirty="0" smtClean="0">
                <a:latin typeface="黑体" pitchFamily="49" charset="-122"/>
                <a:ea typeface="黑体" pitchFamily="49" charset="-122"/>
                <a:cs typeface="宋体" pitchFamily="2" charset="-122"/>
              </a:rPr>
              <a:t>％～</a:t>
            </a:r>
            <a:r>
              <a:rPr lang="en-US" altLang="zh-CN" sz="2200" dirty="0" smtClean="0">
                <a:latin typeface="黑体" pitchFamily="49" charset="-122"/>
                <a:ea typeface="黑体" pitchFamily="49" charset="-122"/>
                <a:cs typeface="宋体" pitchFamily="2" charset="-122"/>
              </a:rPr>
              <a:t>35</a:t>
            </a:r>
            <a:r>
              <a:rPr lang="zh-CN" altLang="en-US" sz="2200" dirty="0" smtClean="0">
                <a:latin typeface="黑体" pitchFamily="49" charset="-122"/>
                <a:ea typeface="黑体" pitchFamily="49" charset="-122"/>
                <a:cs typeface="宋体" pitchFamily="2" charset="-122"/>
              </a:rPr>
              <a:t>％。</a:t>
            </a:r>
          </a:p>
          <a:p>
            <a:pPr marL="0" indent="0" hangingPunct="1">
              <a:lnSpc>
                <a:spcPct val="150000"/>
              </a:lnSpc>
              <a:spcBef>
                <a:spcPct val="0"/>
              </a:spcBef>
              <a:buNone/>
            </a:pPr>
            <a:r>
              <a:rPr lang="en-US" altLang="zh-CN" sz="2200" dirty="0" smtClean="0">
                <a:latin typeface="黑体" pitchFamily="49" charset="-122"/>
                <a:ea typeface="黑体" pitchFamily="49" charset="-122"/>
              </a:rPr>
              <a:t>1</a:t>
            </a:r>
            <a:r>
              <a:rPr lang="zh-CN" altLang="en-US" sz="2200" dirty="0" smtClean="0">
                <a:latin typeface="黑体" pitchFamily="49" charset="-122"/>
                <a:ea typeface="黑体" pitchFamily="49" charset="-122"/>
              </a:rPr>
              <a:t>）掌握信息</a:t>
            </a:r>
            <a:endParaRPr lang="en-US" altLang="zh-CN" sz="2200" dirty="0" smtClean="0">
              <a:latin typeface="黑体" pitchFamily="49" charset="-122"/>
              <a:ea typeface="黑体" pitchFamily="49" charset="-122"/>
            </a:endParaRPr>
          </a:p>
          <a:p>
            <a:pPr marL="0" indent="0" hangingPunct="1">
              <a:lnSpc>
                <a:spcPct val="150000"/>
              </a:lnSpc>
              <a:spcBef>
                <a:spcPct val="0"/>
              </a:spcBef>
              <a:buNone/>
            </a:pPr>
            <a:r>
              <a:rPr lang="zh-CN" altLang="en-US" sz="2200" dirty="0" smtClean="0">
                <a:latin typeface="黑体" pitchFamily="49" charset="-122"/>
                <a:ea typeface="黑体" pitchFamily="49" charset="-122"/>
              </a:rPr>
              <a:t>（</a:t>
            </a:r>
            <a:r>
              <a:rPr lang="en-US" altLang="zh-CN" sz="2200" dirty="0" smtClean="0">
                <a:latin typeface="黑体" pitchFamily="49" charset="-122"/>
                <a:ea typeface="黑体" pitchFamily="49" charset="-122"/>
              </a:rPr>
              <a:t>1</a:t>
            </a:r>
            <a:r>
              <a:rPr lang="zh-CN" altLang="en-US" sz="2200" dirty="0" smtClean="0">
                <a:latin typeface="黑体" pitchFamily="49" charset="-122"/>
                <a:ea typeface="黑体" pitchFamily="49" charset="-122"/>
              </a:rPr>
              <a:t>）项目功能分区及面积分配表；</a:t>
            </a:r>
            <a:endParaRPr lang="en-US" altLang="zh-CN" sz="2200" dirty="0" smtClean="0">
              <a:latin typeface="黑体" pitchFamily="49" charset="-122"/>
              <a:ea typeface="黑体" pitchFamily="49" charset="-122"/>
            </a:endParaRPr>
          </a:p>
          <a:p>
            <a:pPr marL="0" indent="0" hangingPunct="1">
              <a:lnSpc>
                <a:spcPct val="150000"/>
              </a:lnSpc>
              <a:spcBef>
                <a:spcPct val="0"/>
              </a:spcBef>
              <a:buNone/>
            </a:pPr>
            <a:r>
              <a:rPr lang="zh-CN" altLang="en-US" sz="2200" dirty="0" smtClean="0">
                <a:latin typeface="黑体" pitchFamily="49" charset="-122"/>
                <a:ea typeface="黑体" pitchFamily="49" charset="-122"/>
              </a:rPr>
              <a:t>（</a:t>
            </a:r>
            <a:r>
              <a:rPr lang="en-US" altLang="zh-CN" sz="2200" dirty="0" smtClean="0">
                <a:latin typeface="黑体" pitchFamily="49" charset="-122"/>
                <a:ea typeface="黑体" pitchFamily="49" charset="-122"/>
              </a:rPr>
              <a:t>2</a:t>
            </a:r>
            <a:r>
              <a:rPr lang="zh-CN" altLang="en-US" sz="2200" dirty="0" smtClean="0">
                <a:latin typeface="黑体" pitchFamily="49" charset="-122"/>
                <a:ea typeface="黑体" pitchFamily="49" charset="-122"/>
              </a:rPr>
              <a:t>）合同结构图及说明；</a:t>
            </a:r>
            <a:endParaRPr lang="en-US" altLang="zh-CN" sz="2200" dirty="0" smtClean="0">
              <a:latin typeface="黑体" pitchFamily="49" charset="-122"/>
              <a:ea typeface="黑体" pitchFamily="49" charset="-122"/>
            </a:endParaRPr>
          </a:p>
          <a:p>
            <a:pPr marL="0" indent="0" hangingPunct="1">
              <a:lnSpc>
                <a:spcPct val="150000"/>
              </a:lnSpc>
              <a:spcBef>
                <a:spcPct val="0"/>
              </a:spcBef>
              <a:buNone/>
            </a:pPr>
            <a:r>
              <a:rPr lang="zh-CN" altLang="en-US" sz="2200" dirty="0" smtClean="0">
                <a:latin typeface="黑体" pitchFamily="49" charset="-122"/>
                <a:ea typeface="黑体" pitchFamily="49" charset="-122"/>
              </a:rPr>
              <a:t>（</a:t>
            </a:r>
            <a:r>
              <a:rPr lang="en-US" altLang="zh-CN" sz="2200" dirty="0" smtClean="0">
                <a:latin typeface="黑体" pitchFamily="49" charset="-122"/>
                <a:ea typeface="黑体" pitchFamily="49" charset="-122"/>
              </a:rPr>
              <a:t>3</a:t>
            </a:r>
            <a:r>
              <a:rPr lang="zh-CN" altLang="en-US" sz="2200" dirty="0" smtClean="0">
                <a:latin typeface="黑体" pitchFamily="49" charset="-122"/>
                <a:ea typeface="黑体" pitchFamily="49" charset="-122"/>
              </a:rPr>
              <a:t>）项目建设方案；</a:t>
            </a:r>
            <a:endParaRPr lang="en-US" altLang="zh-CN" sz="2200" dirty="0" smtClean="0">
              <a:latin typeface="黑体" pitchFamily="49" charset="-122"/>
              <a:ea typeface="黑体" pitchFamily="49" charset="-122"/>
            </a:endParaRPr>
          </a:p>
          <a:p>
            <a:pPr marL="0" indent="0" hangingPunct="1">
              <a:lnSpc>
                <a:spcPct val="150000"/>
              </a:lnSpc>
              <a:spcBef>
                <a:spcPct val="0"/>
              </a:spcBef>
              <a:buNone/>
            </a:pPr>
            <a:r>
              <a:rPr lang="zh-CN" altLang="en-US" sz="2200" dirty="0" smtClean="0">
                <a:latin typeface="黑体" pitchFamily="49" charset="-122"/>
                <a:ea typeface="黑体" pitchFamily="49" charset="-122"/>
              </a:rPr>
              <a:t>（</a:t>
            </a:r>
            <a:r>
              <a:rPr lang="en-US" altLang="zh-CN" sz="2200" dirty="0" smtClean="0">
                <a:latin typeface="黑体" pitchFamily="49" charset="-122"/>
                <a:ea typeface="黑体" pitchFamily="49" charset="-122"/>
              </a:rPr>
              <a:t>4</a:t>
            </a:r>
            <a:r>
              <a:rPr lang="zh-CN" altLang="en-US" sz="2200" dirty="0" smtClean="0">
                <a:latin typeface="黑体" pitchFamily="49" charset="-122"/>
                <a:ea typeface="黑体" pitchFamily="49" charset="-122"/>
              </a:rPr>
              <a:t>）项目投资估算；</a:t>
            </a:r>
            <a:endParaRPr lang="en-US" altLang="zh-CN" sz="2200" dirty="0" smtClean="0">
              <a:latin typeface="黑体" pitchFamily="49" charset="-122"/>
              <a:ea typeface="黑体" pitchFamily="49" charset="-122"/>
            </a:endParaRPr>
          </a:p>
          <a:p>
            <a:pPr marL="0" indent="0" hangingPunct="1">
              <a:lnSpc>
                <a:spcPct val="150000"/>
              </a:lnSpc>
              <a:spcBef>
                <a:spcPct val="0"/>
              </a:spcBef>
              <a:buNone/>
            </a:pPr>
            <a:r>
              <a:rPr lang="zh-CN" altLang="en-US" sz="2200" dirty="0" smtClean="0">
                <a:latin typeface="黑体" pitchFamily="49" charset="-122"/>
                <a:ea typeface="黑体" pitchFamily="49" charset="-122"/>
              </a:rPr>
              <a:t>（</a:t>
            </a:r>
            <a:r>
              <a:rPr lang="en-US" altLang="zh-CN" sz="2200" dirty="0" smtClean="0">
                <a:latin typeface="黑体" pitchFamily="49" charset="-122"/>
                <a:ea typeface="黑体" pitchFamily="49" charset="-122"/>
              </a:rPr>
              <a:t>5</a:t>
            </a:r>
            <a:r>
              <a:rPr lang="zh-CN" altLang="en-US" sz="2200" dirty="0" smtClean="0">
                <a:latin typeface="黑体" pitchFamily="49" charset="-122"/>
                <a:ea typeface="黑体" pitchFamily="49" charset="-122"/>
              </a:rPr>
              <a:t>）项目资金投入计划；</a:t>
            </a:r>
            <a:endParaRPr lang="en-US" altLang="zh-CN" sz="2200" dirty="0" smtClean="0">
              <a:latin typeface="黑体" pitchFamily="49" charset="-122"/>
              <a:ea typeface="黑体" pitchFamily="49" charset="-122"/>
            </a:endParaRPr>
          </a:p>
          <a:p>
            <a:pPr marL="0" indent="0" hangingPunct="1">
              <a:lnSpc>
                <a:spcPct val="150000"/>
              </a:lnSpc>
              <a:spcBef>
                <a:spcPct val="0"/>
              </a:spcBef>
              <a:buNone/>
            </a:pPr>
            <a:r>
              <a:rPr lang="zh-CN" altLang="en-US" sz="2200" dirty="0" smtClean="0">
                <a:latin typeface="黑体" pitchFamily="49" charset="-122"/>
                <a:ea typeface="黑体" pitchFamily="49" charset="-122"/>
              </a:rPr>
              <a:t>（</a:t>
            </a:r>
            <a:r>
              <a:rPr lang="en-US" altLang="zh-CN" sz="2200" dirty="0" smtClean="0">
                <a:latin typeface="黑体" pitchFamily="49" charset="-122"/>
                <a:ea typeface="黑体" pitchFamily="49" charset="-122"/>
              </a:rPr>
              <a:t>6</a:t>
            </a:r>
            <a:r>
              <a:rPr lang="zh-CN" altLang="en-US" sz="2200" dirty="0" smtClean="0">
                <a:latin typeface="黑体" pitchFamily="49" charset="-122"/>
                <a:ea typeface="黑体" pitchFamily="49" charset="-122"/>
              </a:rPr>
              <a:t>）项目总进度纲要。</a:t>
            </a:r>
            <a:endParaRPr lang="en-US" altLang="zh-CN" sz="2200" dirty="0" smtClean="0">
              <a:latin typeface="黑体" pitchFamily="49" charset="-122"/>
              <a:ea typeface="黑体" pitchFamily="49" charset="-122"/>
            </a:endParaRPr>
          </a:p>
          <a:p>
            <a:pPr marL="0" indent="0" hangingPunct="1">
              <a:lnSpc>
                <a:spcPct val="150000"/>
              </a:lnSpc>
              <a:spcBef>
                <a:spcPct val="0"/>
              </a:spcBef>
              <a:buNone/>
            </a:pPr>
            <a:r>
              <a:rPr lang="en-US" altLang="zh-CN" sz="2200" dirty="0" smtClean="0">
                <a:latin typeface="黑体" pitchFamily="49" charset="-122"/>
                <a:ea typeface="黑体" pitchFamily="49" charset="-122"/>
              </a:rPr>
              <a:t>2</a:t>
            </a:r>
            <a:r>
              <a:rPr lang="zh-CN" altLang="en-US" sz="2200" dirty="0" smtClean="0">
                <a:latin typeface="黑体" pitchFamily="49" charset="-122"/>
                <a:ea typeface="黑体" pitchFamily="49" charset="-122"/>
              </a:rPr>
              <a:t>）工作流程（如下图）</a:t>
            </a:r>
            <a:endParaRPr lang="en-US" altLang="zh-CN" sz="2200" dirty="0" smtClean="0">
              <a:latin typeface="黑体" pitchFamily="49" charset="-122"/>
              <a:ea typeface="黑体" pitchFamily="49" charset="-122"/>
            </a:endParaRPr>
          </a:p>
          <a:p>
            <a:pPr marL="0" indent="0" hangingPunct="1">
              <a:lnSpc>
                <a:spcPct val="130000"/>
              </a:lnSpc>
              <a:spcBef>
                <a:spcPct val="0"/>
              </a:spcBef>
              <a:buNone/>
            </a:pPr>
            <a:endParaRPr lang="en-US" altLang="zh-CN" sz="2000" dirty="0" smtClean="0">
              <a:latin typeface="黑体" pitchFamily="49" charset="-122"/>
              <a:ea typeface="黑体" pitchFamily="49" charset="-122"/>
            </a:endParaRPr>
          </a:p>
          <a:p>
            <a:pPr marL="0" indent="0" hangingPunct="1">
              <a:lnSpc>
                <a:spcPct val="130000"/>
              </a:lnSpc>
              <a:spcBef>
                <a:spcPct val="0"/>
              </a:spcBef>
              <a:buNone/>
            </a:pP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611560" y="1412776"/>
            <a:ext cx="5472608" cy="504056"/>
          </a:xfrm>
        </p:spPr>
        <p:txBody>
          <a:bodyPr>
            <a:normAutofit/>
          </a:bodyPr>
          <a:lstStyle/>
          <a:p>
            <a:pPr marL="0" indent="0">
              <a:lnSpc>
                <a:spcPct val="130000"/>
              </a:lnSpc>
              <a:spcBef>
                <a:spcPct val="0"/>
              </a:spcBef>
              <a:buNone/>
            </a:pPr>
            <a:r>
              <a:rPr lang="zh-CN" altLang="en-US" sz="2000" dirty="0" smtClean="0">
                <a:latin typeface="黑体" pitchFamily="49" charset="-122"/>
                <a:ea typeface="黑体" pitchFamily="49" charset="-122"/>
              </a:rPr>
              <a:t>建设</a:t>
            </a:r>
            <a:r>
              <a:rPr lang="zh-CN" altLang="zh-CN" sz="2000" dirty="0" smtClean="0">
                <a:latin typeface="黑体" pitchFamily="49" charset="-122"/>
                <a:ea typeface="黑体" pitchFamily="49" charset="-122"/>
              </a:rPr>
              <a:t>项目</a:t>
            </a:r>
            <a:r>
              <a:rPr lang="zh-CN" altLang="en-US" sz="2000" dirty="0" smtClean="0">
                <a:latin typeface="黑体" pitchFamily="49" charset="-122"/>
                <a:ea typeface="黑体" pitchFamily="49" charset="-122"/>
              </a:rPr>
              <a:t>产品</a:t>
            </a:r>
            <a:r>
              <a:rPr lang="zh-CN" altLang="zh-CN" sz="2000" dirty="0" smtClean="0">
                <a:latin typeface="黑体" pitchFamily="49" charset="-122"/>
                <a:ea typeface="黑体" pitchFamily="49" charset="-122"/>
              </a:rPr>
              <a:t>策划</a:t>
            </a:r>
            <a:r>
              <a:rPr lang="zh-CN" altLang="en-US" sz="2000" dirty="0" smtClean="0">
                <a:latin typeface="黑体" pitchFamily="49" charset="-122"/>
                <a:ea typeface="黑体" pitchFamily="49" charset="-122"/>
              </a:rPr>
              <a:t>的主要内容及流程如下图：</a:t>
            </a:r>
            <a:endParaRPr lang="zh-CN" altLang="en-US" sz="2000" dirty="0">
              <a:solidFill>
                <a:srgbClr val="FF0000"/>
              </a:solidFill>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grpSp>
        <p:nvGrpSpPr>
          <p:cNvPr id="1026" name="组合 201"/>
          <p:cNvGrpSpPr>
            <a:grpSpLocks/>
          </p:cNvGrpSpPr>
          <p:nvPr/>
        </p:nvGrpSpPr>
        <p:grpSpPr bwMode="auto">
          <a:xfrm>
            <a:off x="971600" y="2276872"/>
            <a:ext cx="7200800" cy="3096344"/>
            <a:chOff x="0" y="0"/>
            <a:chExt cx="57329" cy="21731"/>
          </a:xfrm>
        </p:grpSpPr>
        <p:sp>
          <p:nvSpPr>
            <p:cNvPr id="217" name="文本框 2"/>
            <p:cNvSpPr txBox="1">
              <a:spLocks noChangeArrowheads="1"/>
            </p:cNvSpPr>
            <p:nvPr/>
          </p:nvSpPr>
          <p:spPr bwMode="auto">
            <a:xfrm>
              <a:off x="5759" y="7184"/>
              <a:ext cx="18752" cy="21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项目需求与功能分析</a:t>
              </a:r>
              <a:endParaRPr kumimoji="0" lang="zh-CN" sz="1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6" name="文本框 2"/>
            <p:cNvSpPr txBox="1">
              <a:spLocks noChangeArrowheads="1"/>
            </p:cNvSpPr>
            <p:nvPr/>
          </p:nvSpPr>
          <p:spPr bwMode="auto">
            <a:xfrm>
              <a:off x="5818" y="16447"/>
              <a:ext cx="18695" cy="21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项目经济规划</a:t>
              </a:r>
              <a:endParaRPr kumimoji="0" lang="zh-CN" sz="1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2" name="文本框 2"/>
            <p:cNvSpPr txBox="1">
              <a:spLocks noChangeArrowheads="1"/>
            </p:cNvSpPr>
            <p:nvPr/>
          </p:nvSpPr>
          <p:spPr bwMode="auto">
            <a:xfrm>
              <a:off x="5581" y="2671"/>
              <a:ext cx="18936" cy="21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环境调查与分析</a:t>
              </a:r>
              <a:endParaRPr kumimoji="0" lang="zh-CN" sz="1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4" name="文本框 2"/>
            <p:cNvSpPr txBox="1">
              <a:spLocks noChangeArrowheads="1"/>
            </p:cNvSpPr>
            <p:nvPr/>
          </p:nvSpPr>
          <p:spPr bwMode="auto">
            <a:xfrm>
              <a:off x="5759" y="11756"/>
              <a:ext cx="18752" cy="21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项目功能分区与面积分配</a:t>
              </a:r>
              <a:endParaRPr kumimoji="0" lang="zh-CN" sz="1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3" name="文本框 9"/>
            <p:cNvSpPr txBox="1">
              <a:spLocks noChangeArrowheads="1"/>
            </p:cNvSpPr>
            <p:nvPr/>
          </p:nvSpPr>
          <p:spPr bwMode="auto">
            <a:xfrm>
              <a:off x="38238" y="8550"/>
              <a:ext cx="7417" cy="36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编制设计任务书</a:t>
              </a:r>
              <a:endParaRPr kumimoji="0" lang="zh-CN" sz="1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10" name="文本框 10"/>
            <p:cNvSpPr txBox="1">
              <a:spLocks noChangeArrowheads="1"/>
            </p:cNvSpPr>
            <p:nvPr/>
          </p:nvSpPr>
          <p:spPr bwMode="auto">
            <a:xfrm>
              <a:off x="49995" y="6768"/>
              <a:ext cx="7334" cy="26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方案设计</a:t>
              </a:r>
              <a:endParaRPr kumimoji="0" lang="zh-CN" sz="1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11" name="文本框 11"/>
            <p:cNvSpPr txBox="1">
              <a:spLocks noChangeArrowheads="1"/>
            </p:cNvSpPr>
            <p:nvPr/>
          </p:nvSpPr>
          <p:spPr bwMode="auto">
            <a:xfrm>
              <a:off x="49995" y="11756"/>
              <a:ext cx="7334" cy="262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编制可研</a:t>
              </a:r>
              <a:endParaRPr kumimoji="0" lang="zh-CN" sz="1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14" name="文本框 14"/>
            <p:cNvSpPr txBox="1">
              <a:spLocks noChangeArrowheads="1"/>
            </p:cNvSpPr>
            <p:nvPr/>
          </p:nvSpPr>
          <p:spPr bwMode="auto">
            <a:xfrm>
              <a:off x="0" y="5047"/>
              <a:ext cx="3810" cy="12192"/>
            </a:xfrm>
            <a:prstGeom prst="rect">
              <a:avLst/>
            </a:prstGeom>
            <a:solidFill>
              <a:srgbClr val="FFFFFF"/>
            </a:solidFill>
            <a:ln w="6350">
              <a:noFill/>
              <a:miter lim="800000"/>
              <a:headEnd/>
              <a:tailEnd/>
            </a:ln>
          </p:spPr>
          <p:txBody>
            <a:bodyPr vert="eaVert"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建设项目产品策划</a:t>
              </a:r>
              <a:endParaRPr kumimoji="0" lang="zh-CN" sz="16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cxnSp>
          <p:nvCxnSpPr>
            <p:cNvPr id="17" name="直接箭头连接符 17"/>
            <p:cNvCxnSpPr>
              <a:cxnSpLocks noChangeShapeType="1"/>
              <a:stCxn id="2" idx="2"/>
              <a:endCxn id="217" idx="0"/>
            </p:cNvCxnSpPr>
            <p:nvPr/>
          </p:nvCxnSpPr>
          <p:spPr bwMode="auto">
            <a:xfrm>
              <a:off x="15049" y="4831"/>
              <a:ext cx="86" cy="2353"/>
            </a:xfrm>
            <a:prstGeom prst="straightConnector1">
              <a:avLst/>
            </a:prstGeom>
            <a:noFill/>
            <a:ln w="6350">
              <a:solidFill>
                <a:srgbClr val="000000"/>
              </a:solidFill>
              <a:miter lim="800000"/>
              <a:headEnd/>
              <a:tailEnd type="triangle" w="med" len="med"/>
            </a:ln>
          </p:spPr>
        </p:cxnSp>
        <p:cxnSp>
          <p:nvCxnSpPr>
            <p:cNvPr id="18" name="直接箭头连接符 18"/>
            <p:cNvCxnSpPr>
              <a:cxnSpLocks noChangeShapeType="1"/>
              <a:stCxn id="217" idx="2"/>
              <a:endCxn id="4" idx="0"/>
            </p:cNvCxnSpPr>
            <p:nvPr/>
          </p:nvCxnSpPr>
          <p:spPr bwMode="auto">
            <a:xfrm>
              <a:off x="15135" y="9344"/>
              <a:ext cx="0" cy="2412"/>
            </a:xfrm>
            <a:prstGeom prst="straightConnector1">
              <a:avLst/>
            </a:prstGeom>
            <a:noFill/>
            <a:ln w="6350">
              <a:solidFill>
                <a:srgbClr val="000000"/>
              </a:solidFill>
              <a:miter lim="800000"/>
              <a:headEnd/>
              <a:tailEnd type="triangle" w="med" len="med"/>
            </a:ln>
          </p:spPr>
        </p:cxnSp>
        <p:cxnSp>
          <p:nvCxnSpPr>
            <p:cNvPr id="19" name="直接箭头连接符 19"/>
            <p:cNvCxnSpPr>
              <a:cxnSpLocks noChangeShapeType="1"/>
              <a:stCxn id="4" idx="2"/>
              <a:endCxn id="0" idx="0"/>
            </p:cNvCxnSpPr>
            <p:nvPr/>
          </p:nvCxnSpPr>
          <p:spPr bwMode="auto">
            <a:xfrm>
              <a:off x="15135" y="13916"/>
              <a:ext cx="31" cy="2531"/>
            </a:xfrm>
            <a:prstGeom prst="straightConnector1">
              <a:avLst/>
            </a:prstGeom>
            <a:noFill/>
            <a:ln w="6350">
              <a:solidFill>
                <a:srgbClr val="000000"/>
              </a:solidFill>
              <a:miter lim="800000"/>
              <a:headEnd/>
              <a:tailEnd type="triangle" w="med" len="med"/>
            </a:ln>
          </p:spPr>
        </p:cxnSp>
        <p:sp>
          <p:nvSpPr>
            <p:cNvPr id="20" name="文本框 20"/>
            <p:cNvSpPr txBox="1">
              <a:spLocks noChangeArrowheads="1"/>
            </p:cNvSpPr>
            <p:nvPr/>
          </p:nvSpPr>
          <p:spPr bwMode="auto">
            <a:xfrm>
              <a:off x="28144" y="7659"/>
              <a:ext cx="6471" cy="518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建设项目产品策划书</a:t>
              </a:r>
              <a:endParaRPr kumimoji="0" lang="zh-CN" sz="1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21" name="右箭头 21"/>
            <p:cNvSpPr>
              <a:spLocks noChangeArrowheads="1"/>
            </p:cNvSpPr>
            <p:nvPr/>
          </p:nvSpPr>
          <p:spPr bwMode="auto">
            <a:xfrm>
              <a:off x="24997" y="9144"/>
              <a:ext cx="2910" cy="3621"/>
            </a:xfrm>
            <a:prstGeom prst="rightArrow">
              <a:avLst>
                <a:gd name="adj1" fmla="val 50000"/>
                <a:gd name="adj2" fmla="val 50000"/>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zh-CN" altLang="en-US"/>
            </a:p>
          </p:txBody>
        </p:sp>
        <p:sp>
          <p:nvSpPr>
            <p:cNvPr id="22" name="右箭头 22"/>
            <p:cNvSpPr>
              <a:spLocks noChangeArrowheads="1"/>
            </p:cNvSpPr>
            <p:nvPr/>
          </p:nvSpPr>
          <p:spPr bwMode="auto">
            <a:xfrm>
              <a:off x="35269" y="9144"/>
              <a:ext cx="2910" cy="3621"/>
            </a:xfrm>
            <a:prstGeom prst="rightArrow">
              <a:avLst>
                <a:gd name="adj1" fmla="val 50000"/>
                <a:gd name="adj2" fmla="val 50000"/>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zh-CN" altLang="en-US"/>
            </a:p>
          </p:txBody>
        </p:sp>
        <p:sp>
          <p:nvSpPr>
            <p:cNvPr id="23" name="右箭头 23"/>
            <p:cNvSpPr>
              <a:spLocks noChangeArrowheads="1"/>
            </p:cNvSpPr>
            <p:nvPr/>
          </p:nvSpPr>
          <p:spPr bwMode="auto">
            <a:xfrm>
              <a:off x="46016" y="9144"/>
              <a:ext cx="2910" cy="3621"/>
            </a:xfrm>
            <a:prstGeom prst="rightArrow">
              <a:avLst>
                <a:gd name="adj1" fmla="val 50000"/>
                <a:gd name="adj2" fmla="val 50000"/>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zh-CN" altLang="en-US"/>
            </a:p>
          </p:txBody>
        </p:sp>
        <p:sp>
          <p:nvSpPr>
            <p:cNvPr id="25" name="左大括号 25"/>
            <p:cNvSpPr>
              <a:spLocks/>
            </p:cNvSpPr>
            <p:nvPr/>
          </p:nvSpPr>
          <p:spPr bwMode="auto">
            <a:xfrm>
              <a:off x="49341" y="8193"/>
              <a:ext cx="458" cy="4988"/>
            </a:xfrm>
            <a:prstGeom prst="leftBrace">
              <a:avLst>
                <a:gd name="adj1" fmla="val 8319"/>
                <a:gd name="adj2" fmla="val 50000"/>
              </a:avLst>
            </a:prstGeom>
            <a:no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zh-CN" altLang="en-US"/>
            </a:p>
          </p:txBody>
        </p:sp>
        <p:sp>
          <p:nvSpPr>
            <p:cNvPr id="26" name="圆角矩形 26"/>
            <p:cNvSpPr>
              <a:spLocks noChangeArrowheads="1"/>
            </p:cNvSpPr>
            <p:nvPr/>
          </p:nvSpPr>
          <p:spPr bwMode="auto">
            <a:xfrm>
              <a:off x="3800" y="534"/>
              <a:ext cx="31113" cy="20485"/>
            </a:xfrm>
            <a:prstGeom prst="roundRect">
              <a:avLst>
                <a:gd name="adj" fmla="val 16667"/>
              </a:avLst>
            </a:prstGeom>
            <a:noFill/>
            <a:ln w="12700">
              <a:solidFill>
                <a:srgbClr val="000000"/>
              </a:solidFill>
              <a:prstDash val="dash"/>
              <a:miter lim="800000"/>
              <a:headEnd/>
              <a:tailEnd/>
            </a:ln>
          </p:spPr>
          <p:txBody>
            <a:bodyPr vert="horz" wrap="square" lIns="91440" tIns="45720" rIns="91440" bIns="45720" numCol="1" anchor="ctr" anchorCtr="0" compatLnSpc="1">
              <a:prstTxWarp prst="textNoShape">
                <a:avLst/>
              </a:prstTxWarp>
            </a:bodyPr>
            <a:lstStyle/>
            <a:p>
              <a:endParaRPr lang="zh-CN" altLang="en-US"/>
            </a:p>
          </p:txBody>
        </p:sp>
        <p:sp>
          <p:nvSpPr>
            <p:cNvPr id="199" name="直接连接符 199"/>
            <p:cNvSpPr>
              <a:spLocks noChangeShapeType="1"/>
            </p:cNvSpPr>
            <p:nvPr/>
          </p:nvSpPr>
          <p:spPr bwMode="auto">
            <a:xfrm>
              <a:off x="36100" y="0"/>
              <a:ext cx="119" cy="21731"/>
            </a:xfrm>
            <a:prstGeom prst="line">
              <a:avLst/>
            </a:prstGeom>
            <a:noFill/>
            <a:ln w="19050">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pic>
        <p:nvPicPr>
          <p:cNvPr id="24" name="图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1728192" cy="936104"/>
          </a:xfrm>
        </p:spPr>
        <p:txBody>
          <a:bodyPr>
            <a:normAutofit/>
          </a:bodyPr>
          <a:lstStyle/>
          <a:p>
            <a:pPr marL="0" indent="0" hangingPunct="1">
              <a:lnSpc>
                <a:spcPct val="130000"/>
              </a:lnSpc>
              <a:spcBef>
                <a:spcPct val="0"/>
              </a:spcBef>
              <a:buNone/>
            </a:pPr>
            <a:r>
              <a:rPr lang="zh-CN" altLang="en-US" sz="2000" dirty="0" smtClean="0">
                <a:latin typeface="黑体" pitchFamily="49" charset="-122"/>
                <a:ea typeface="黑体" pitchFamily="49" charset="-122"/>
              </a:rPr>
              <a:t>项目投资管理工作流程图</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109569" name="Picture 1" descr="C:\Users\hxz\AppData\Roaming\Tencent\Users\706471927\QQ\WinTemp\RichOle\IY(}0(P2S5O~Y1PLB)~~%1G.png"/>
          <p:cNvPicPr>
            <a:picLocks noChangeAspect="1" noChangeArrowheads="1"/>
          </p:cNvPicPr>
          <p:nvPr/>
        </p:nvPicPr>
        <p:blipFill>
          <a:blip r:embed="rId2" cstate="print"/>
          <a:srcRect/>
          <a:stretch>
            <a:fillRect/>
          </a:stretch>
        </p:blipFill>
        <p:spPr bwMode="auto">
          <a:xfrm>
            <a:off x="2051720" y="980728"/>
            <a:ext cx="6867525" cy="5695950"/>
          </a:xfrm>
          <a:prstGeom prst="rect">
            <a:avLst/>
          </a:prstGeom>
          <a:noFill/>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5400600"/>
          </a:xfrm>
        </p:spPr>
        <p:txBody>
          <a:bodyPr>
            <a:normAutofit lnSpcReduction="10000"/>
          </a:bodyPr>
          <a:lstStyle/>
          <a:p>
            <a:pPr marL="0" indent="0" hangingPunct="1">
              <a:lnSpc>
                <a:spcPct val="130000"/>
              </a:lnSpc>
              <a:spcBef>
                <a:spcPct val="0"/>
              </a:spcBef>
              <a:buNone/>
            </a:pP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）工作内容</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）项目的投资目标是动态的；</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）根据确定的设计要求和设计标准，合理确定项目前期阶段的投资目标；</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）在投资目标的基础上进行融资方案的设计及项目经济评价；</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4</a:t>
            </a:r>
            <a:r>
              <a:rPr lang="zh-CN" altLang="en-US" sz="2000" dirty="0" smtClean="0">
                <a:latin typeface="黑体" pitchFamily="49" charset="-122"/>
                <a:ea typeface="黑体" pitchFamily="49" charset="-122"/>
              </a:rPr>
              <a:t>）根据项目工作内容或合同结构，进行项目的工作分解，通过对项目的工作分解确定建设项目的各组成分部分项的造价控制目标，编制项目投资目标汇总表，以此作为限额设计之依据；</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5</a:t>
            </a:r>
            <a:r>
              <a:rPr lang="zh-CN" altLang="en-US" sz="2000" dirty="0" smtClean="0">
                <a:latin typeface="黑体" pitchFamily="49" charset="-122"/>
                <a:ea typeface="黑体" pitchFamily="49" charset="-122"/>
              </a:rPr>
              <a:t>）结合项目总进度纲要编制项目资金使用计划；</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6</a:t>
            </a:r>
            <a:r>
              <a:rPr lang="zh-CN" altLang="en-US" sz="2000" dirty="0" smtClean="0">
                <a:latin typeface="黑体" pitchFamily="49" charset="-122"/>
                <a:ea typeface="黑体" pitchFamily="49" charset="-122"/>
              </a:rPr>
              <a:t>）在完善的以工程量清单为核心的招标文件基础上，通过市场充分竞标得到有竞争力的合同价款，使合同价款在造价控制目标之内；</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7</a:t>
            </a:r>
            <a:r>
              <a:rPr lang="zh-CN" altLang="en-US" sz="2000" dirty="0" smtClean="0">
                <a:latin typeface="黑体" pitchFamily="49" charset="-122"/>
                <a:ea typeface="黑体" pitchFamily="49" charset="-122"/>
              </a:rPr>
              <a:t>）通过加强对施工过程中的变更控制、合同管理以及价值工程，有效地控制变更价款和索赔价款；</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8</a:t>
            </a:r>
            <a:r>
              <a:rPr lang="zh-CN" altLang="en-US" sz="2000" dirty="0" smtClean="0">
                <a:latin typeface="黑体" pitchFamily="49" charset="-122"/>
                <a:ea typeface="黑体" pitchFamily="49" charset="-122"/>
              </a:rPr>
              <a:t>）结算价为合同价款加变更价款，通过变更价款的控制，将结算价控制在投资目标之内，从而实现项目造价的全过程动态控制。</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3384376"/>
          </a:xfrm>
        </p:spPr>
        <p:txBody>
          <a:bodyPr>
            <a:normAutofit/>
          </a:bodyPr>
          <a:lstStyle/>
          <a:p>
            <a:pPr marL="0" indent="0" hangingPunct="1">
              <a:lnSpc>
                <a:spcPct val="150000"/>
              </a:lnSpc>
              <a:spcBef>
                <a:spcPct val="0"/>
              </a:spcBef>
              <a:buNone/>
            </a:pPr>
            <a:r>
              <a:rPr lang="en-US" altLang="zh-CN" sz="2000" dirty="0" smtClean="0">
                <a:latin typeface="黑体" pitchFamily="49" charset="-122"/>
                <a:ea typeface="黑体" pitchFamily="49" charset="-122"/>
              </a:rPr>
              <a:t>4</a:t>
            </a:r>
            <a:r>
              <a:rPr lang="zh-CN" altLang="en-US" sz="2000" dirty="0" smtClean="0">
                <a:latin typeface="黑体" pitchFamily="49" charset="-122"/>
                <a:ea typeface="黑体" pitchFamily="49" charset="-122"/>
              </a:rPr>
              <a:t>）产生文件</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）项目投资目标汇总表（如下表）；</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）项目资金使用计划（如下表）。</a:t>
            </a: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504056"/>
          </a:xfrm>
        </p:spPr>
        <p:txBody>
          <a:bodyPr>
            <a:normAutofit/>
          </a:bodyPr>
          <a:lstStyle/>
          <a:p>
            <a:pPr marL="0" indent="0" hangingPunct="1">
              <a:lnSpc>
                <a:spcPct val="130000"/>
              </a:lnSpc>
              <a:spcBef>
                <a:spcPct val="0"/>
              </a:spcBef>
              <a:buNone/>
            </a:pPr>
            <a:r>
              <a:rPr lang="zh-CN" altLang="en-US" sz="2000" dirty="0" smtClean="0">
                <a:latin typeface="黑体" pitchFamily="49" charset="-122"/>
                <a:ea typeface="黑体" pitchFamily="49" charset="-122"/>
              </a:rPr>
              <a:t>项目投资目标汇总表</a:t>
            </a: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graphicFrame>
        <p:nvGraphicFramePr>
          <p:cNvPr id="6" name="表格 5"/>
          <p:cNvGraphicFramePr>
            <a:graphicFrameLocks noGrp="1"/>
          </p:cNvGraphicFramePr>
          <p:nvPr/>
        </p:nvGraphicFramePr>
        <p:xfrm>
          <a:off x="1259632" y="1556792"/>
          <a:ext cx="6408713" cy="4536510"/>
        </p:xfrm>
        <a:graphic>
          <a:graphicData uri="http://schemas.openxmlformats.org/drawingml/2006/table">
            <a:tbl>
              <a:tblPr/>
              <a:tblGrid>
                <a:gridCol w="512725"/>
                <a:gridCol w="1616152"/>
                <a:gridCol w="612095"/>
                <a:gridCol w="776333"/>
                <a:gridCol w="776333"/>
                <a:gridCol w="679722"/>
                <a:gridCol w="486502"/>
                <a:gridCol w="485812"/>
                <a:gridCol w="463039"/>
              </a:tblGrid>
              <a:tr h="206205">
                <a:tc rowSpan="2">
                  <a:txBody>
                    <a:bodyPr/>
                    <a:lstStyle/>
                    <a:p>
                      <a:pPr algn="ctr">
                        <a:spcAft>
                          <a:spcPts val="0"/>
                        </a:spcAft>
                        <a:tabLst>
                          <a:tab pos="933450" algn="l"/>
                        </a:tabLst>
                      </a:pPr>
                      <a:r>
                        <a:rPr lang="zh-CN" sz="1100" kern="100" dirty="0">
                          <a:latin typeface="Calibri"/>
                          <a:ea typeface="宋体"/>
                          <a:cs typeface="Times New Roman"/>
                        </a:rPr>
                        <a:t>序号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1100" kern="100">
                          <a:latin typeface="Calibri"/>
                          <a:ea typeface="宋体"/>
                          <a:cs typeface="Times New Roman"/>
                        </a:rPr>
                        <a:t>工程和费用名称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1100" kern="100">
                          <a:latin typeface="Calibri"/>
                          <a:ea typeface="宋体"/>
                          <a:cs typeface="Times New Roman"/>
                        </a:rPr>
                        <a:t>建筑</a:t>
                      </a:r>
                    </a:p>
                    <a:p>
                      <a:pPr algn="ctr">
                        <a:spcAft>
                          <a:spcPts val="0"/>
                        </a:spcAft>
                        <a:tabLst>
                          <a:tab pos="933450" algn="l"/>
                        </a:tabLst>
                      </a:pPr>
                      <a:r>
                        <a:rPr lang="zh-CN" sz="1100" kern="100">
                          <a:latin typeface="Calibri"/>
                          <a:ea typeface="宋体"/>
                          <a:cs typeface="Times New Roman"/>
                        </a:rPr>
                        <a:t>工程费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1100" kern="100">
                          <a:latin typeface="Calibri"/>
                          <a:ea typeface="宋体"/>
                          <a:cs typeface="Times New Roman"/>
                        </a:rPr>
                        <a:t>设备</a:t>
                      </a:r>
                    </a:p>
                    <a:p>
                      <a:pPr algn="ctr">
                        <a:spcAft>
                          <a:spcPts val="0"/>
                        </a:spcAft>
                        <a:tabLst>
                          <a:tab pos="933450" algn="l"/>
                        </a:tabLst>
                      </a:pPr>
                      <a:r>
                        <a:rPr lang="zh-CN" sz="1100" kern="100">
                          <a:latin typeface="Calibri"/>
                          <a:ea typeface="宋体"/>
                          <a:cs typeface="Times New Roman"/>
                        </a:rPr>
                        <a:t>购置费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1100" kern="100">
                          <a:latin typeface="Calibri"/>
                          <a:ea typeface="宋体"/>
                          <a:cs typeface="Times New Roman"/>
                        </a:rPr>
                        <a:t>安装</a:t>
                      </a:r>
                    </a:p>
                    <a:p>
                      <a:pPr algn="ctr">
                        <a:spcAft>
                          <a:spcPts val="0"/>
                        </a:spcAft>
                        <a:tabLst>
                          <a:tab pos="933450" algn="l"/>
                        </a:tabLst>
                      </a:pPr>
                      <a:r>
                        <a:rPr lang="zh-CN" sz="1100" kern="100">
                          <a:latin typeface="Calibri"/>
                          <a:ea typeface="宋体"/>
                          <a:cs typeface="Times New Roman"/>
                        </a:rPr>
                        <a:t>工程费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1100" kern="100">
                          <a:latin typeface="Calibri"/>
                          <a:ea typeface="宋体"/>
                          <a:cs typeface="Times New Roman"/>
                        </a:rPr>
                        <a:t>合计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tabLst>
                          <a:tab pos="933450" algn="l"/>
                        </a:tabLst>
                      </a:pPr>
                      <a:r>
                        <a:rPr lang="zh-CN" sz="1100" kern="100">
                          <a:latin typeface="Calibri"/>
                          <a:ea typeface="宋体"/>
                          <a:cs typeface="Times New Roman"/>
                        </a:rPr>
                        <a:t>技术经济指标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20620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zh-CN" sz="1100" kern="100">
                          <a:latin typeface="Calibri"/>
                          <a:ea typeface="宋体"/>
                          <a:cs typeface="Times New Roman"/>
                        </a:rPr>
                        <a:t>单位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Calibri"/>
                          <a:ea typeface="宋体"/>
                          <a:cs typeface="Times New Roman"/>
                        </a:rPr>
                        <a:t>数量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Calibri"/>
                          <a:ea typeface="宋体"/>
                          <a:cs typeface="Times New Roman"/>
                        </a:rPr>
                        <a:t>指标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r>
                        <a:rPr lang="zh-CN" sz="1100" kern="100">
                          <a:latin typeface="Calibri"/>
                          <a:ea typeface="宋体"/>
                          <a:cs typeface="Times New Roman"/>
                        </a:rPr>
                        <a:t>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Calibri"/>
                          <a:ea typeface="宋体"/>
                          <a:cs typeface="Times New Roman"/>
                        </a:rPr>
                        <a:t>土地合同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r>
                        <a:rPr lang="zh-CN" sz="1100" kern="100">
                          <a:latin typeface="Calibri"/>
                          <a:ea typeface="宋体"/>
                          <a:cs typeface="Times New Roman"/>
                        </a:rPr>
                        <a:t>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Calibri"/>
                          <a:ea typeface="宋体"/>
                          <a:cs typeface="Times New Roman"/>
                        </a:rPr>
                        <a:t>建设筹建费合同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r>
                        <a:rPr lang="en-US" sz="1100" kern="100">
                          <a:latin typeface="Calibri"/>
                          <a:ea typeface="宋体"/>
                          <a:cs typeface="Times New Roman"/>
                        </a:rPr>
                        <a:t>1</a:t>
                      </a:r>
                      <a:endParaRPr lang="zh-CN"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Calibri"/>
                          <a:ea typeface="宋体"/>
                          <a:cs typeface="Times New Roman"/>
                        </a:rPr>
                        <a:t>建设单位管理费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r>
                        <a:rPr lang="en-US" sz="1100" kern="100">
                          <a:latin typeface="Calibri"/>
                          <a:ea typeface="宋体"/>
                          <a:cs typeface="Times New Roman"/>
                        </a:rPr>
                        <a:t>2</a:t>
                      </a:r>
                      <a:endParaRPr lang="zh-CN"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Calibri"/>
                          <a:ea typeface="宋体"/>
                          <a:cs typeface="Times New Roman"/>
                        </a:rPr>
                        <a:t>项目管理费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r>
                        <a:rPr lang="en-US" sz="1100" kern="100">
                          <a:latin typeface="Calibri"/>
                          <a:ea typeface="宋体"/>
                          <a:cs typeface="Times New Roman"/>
                        </a:rPr>
                        <a:t>3</a:t>
                      </a:r>
                      <a:endParaRPr lang="zh-CN"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Calibri"/>
                          <a:ea typeface="宋体"/>
                          <a:cs typeface="Times New Roman"/>
                        </a:rPr>
                        <a:t>施工图审查费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r>
                        <a:rPr lang="en-US" sz="1100" kern="100">
                          <a:latin typeface="Calibri"/>
                          <a:ea typeface="宋体"/>
                          <a:cs typeface="Times New Roman"/>
                        </a:rPr>
                        <a:t>4</a:t>
                      </a:r>
                      <a:endParaRPr lang="zh-CN"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Calibri"/>
                          <a:ea typeface="宋体"/>
                          <a:cs typeface="Times New Roman"/>
                        </a:rPr>
                        <a:t>工程监理费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r>
                        <a:rPr lang="en-US" sz="1100" kern="100">
                          <a:latin typeface="Calibri"/>
                          <a:ea typeface="宋体"/>
                          <a:cs typeface="Times New Roman"/>
                        </a:rPr>
                        <a:t>5</a:t>
                      </a:r>
                      <a:endParaRPr lang="zh-CN"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Calibri"/>
                          <a:ea typeface="宋体"/>
                          <a:cs typeface="Times New Roman"/>
                        </a:rPr>
                        <a:t>工程审价费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r>
                        <a:rPr lang="en-US" sz="1100" kern="100">
                          <a:latin typeface="Calibri"/>
                          <a:ea typeface="宋体"/>
                          <a:cs typeface="Times New Roman"/>
                        </a:rPr>
                        <a:t>6</a:t>
                      </a:r>
                      <a:endParaRPr lang="zh-CN"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Calibri"/>
                          <a:ea typeface="宋体"/>
                          <a:cs typeface="Times New Roman"/>
                        </a:rPr>
                        <a:t>工程保险费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r>
                        <a:rPr lang="en-US" sz="1100" kern="100">
                          <a:latin typeface="Calibri"/>
                          <a:ea typeface="宋体"/>
                          <a:cs typeface="Times New Roman"/>
                        </a:rPr>
                        <a:t>7</a:t>
                      </a:r>
                      <a:endParaRPr lang="zh-CN"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Calibri"/>
                          <a:ea typeface="宋体"/>
                          <a:cs typeface="Times New Roman"/>
                        </a:rPr>
                        <a:t>工程政府收费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r>
                        <a:rPr lang="en-US" sz="1100" kern="100">
                          <a:latin typeface="Calibri"/>
                          <a:ea typeface="宋体"/>
                          <a:cs typeface="Times New Roman"/>
                        </a:rPr>
                        <a:t>8</a:t>
                      </a:r>
                      <a:endParaRPr lang="zh-CN"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Calibri"/>
                          <a:ea typeface="宋体"/>
                          <a:cs typeface="Times New Roman"/>
                        </a:rPr>
                        <a:t>建设工程执照费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r>
                        <a:rPr lang="en-US" sz="1100" kern="100">
                          <a:latin typeface="Calibri"/>
                          <a:ea typeface="宋体"/>
                          <a:cs typeface="Times New Roman"/>
                        </a:rPr>
                        <a:t>9</a:t>
                      </a:r>
                      <a:endParaRPr lang="zh-CN"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Calibri"/>
                          <a:ea typeface="宋体"/>
                          <a:cs typeface="Times New Roman"/>
                        </a:rPr>
                        <a:t>建设工程交易服务费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r>
                        <a:rPr lang="en-US" sz="1100" kern="100">
                          <a:latin typeface="Calibri"/>
                          <a:ea typeface="宋体"/>
                          <a:cs typeface="Times New Roman"/>
                        </a:rPr>
                        <a:t>10</a:t>
                      </a:r>
                      <a:endParaRPr lang="zh-CN"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Calibri"/>
                          <a:ea typeface="宋体"/>
                          <a:cs typeface="Times New Roman"/>
                        </a:rPr>
                        <a:t>工程报监费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r>
                        <a:rPr lang="en-US" sz="1100" kern="100">
                          <a:latin typeface="Calibri"/>
                          <a:ea typeface="宋体"/>
                          <a:cs typeface="Times New Roman"/>
                        </a:rPr>
                        <a:t>11</a:t>
                      </a:r>
                      <a:endParaRPr lang="zh-CN"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Calibri"/>
                          <a:ea typeface="宋体"/>
                          <a:cs typeface="Times New Roman"/>
                        </a:rPr>
                        <a:t>初步设计评审费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r>
                        <a:rPr lang="en-US" sz="1100" kern="100">
                          <a:latin typeface="Calibri"/>
                          <a:ea typeface="宋体"/>
                          <a:cs typeface="Times New Roman"/>
                        </a:rPr>
                        <a:t>12</a:t>
                      </a:r>
                      <a:endParaRPr lang="zh-CN"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Calibri"/>
                          <a:ea typeface="宋体"/>
                          <a:cs typeface="Times New Roman"/>
                        </a:rPr>
                        <a:t>农民工综合保险费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r>
                        <a:rPr lang="en-US" sz="1100" kern="100">
                          <a:latin typeface="Calibri"/>
                          <a:ea typeface="宋体"/>
                          <a:cs typeface="Times New Roman"/>
                        </a:rPr>
                        <a:t>13</a:t>
                      </a:r>
                      <a:endParaRPr lang="zh-CN"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Calibri"/>
                          <a:ea typeface="宋体"/>
                          <a:cs typeface="Times New Roman"/>
                        </a:rPr>
                        <a:t>工程检验检测费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r>
                        <a:rPr lang="en-US" sz="1100" kern="100">
                          <a:latin typeface="Calibri"/>
                          <a:ea typeface="宋体"/>
                          <a:cs typeface="Times New Roman"/>
                        </a:rPr>
                        <a:t>14</a:t>
                      </a:r>
                      <a:endParaRPr lang="zh-CN"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Calibri"/>
                          <a:ea typeface="宋体"/>
                          <a:cs typeface="Times New Roman"/>
                        </a:rPr>
                        <a:t>工程测量费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r>
                        <a:rPr lang="en-US" sz="1100" kern="100">
                          <a:latin typeface="Calibri"/>
                          <a:ea typeface="宋体"/>
                          <a:cs typeface="Times New Roman"/>
                        </a:rPr>
                        <a:t>15</a:t>
                      </a:r>
                      <a:endParaRPr lang="zh-CN"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Calibri"/>
                          <a:ea typeface="宋体"/>
                          <a:cs typeface="Times New Roman"/>
                        </a:rPr>
                        <a:t>竣工图编制费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r>
                        <a:rPr lang="en-US" sz="1100" kern="100">
                          <a:latin typeface="Calibri"/>
                          <a:ea typeface="宋体"/>
                          <a:cs typeface="Times New Roman"/>
                        </a:rPr>
                        <a:t>16</a:t>
                      </a:r>
                      <a:endParaRPr lang="zh-CN"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Calibri"/>
                          <a:ea typeface="宋体"/>
                          <a:cs typeface="Times New Roman"/>
                        </a:rPr>
                        <a:t>竣工验收费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r>
                        <a:rPr lang="en-US" sz="1100" kern="100">
                          <a:latin typeface="Calibri"/>
                          <a:ea typeface="宋体"/>
                          <a:cs typeface="Times New Roman"/>
                        </a:rPr>
                        <a:t>17</a:t>
                      </a:r>
                      <a:endParaRPr lang="zh-CN"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Calibri"/>
                          <a:ea typeface="宋体"/>
                          <a:cs typeface="Times New Roman"/>
                        </a:rPr>
                        <a:t>城建档案馆归档费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5">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Calibri"/>
                          <a:ea typeface="宋体"/>
                          <a:cs typeface="Times New Roman"/>
                        </a:rPr>
                        <a:t>小计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1800200" cy="1656184"/>
          </a:xfrm>
        </p:spPr>
        <p:txBody>
          <a:bodyPr>
            <a:normAutofit/>
          </a:bodyPr>
          <a:lstStyle/>
          <a:p>
            <a:pPr marL="0" indent="0" hangingPunct="1">
              <a:lnSpc>
                <a:spcPct val="130000"/>
              </a:lnSpc>
              <a:spcBef>
                <a:spcPct val="0"/>
              </a:spcBef>
              <a:buNone/>
            </a:pPr>
            <a:r>
              <a:rPr lang="zh-CN" altLang="en-US" sz="2000" dirty="0" smtClean="0">
                <a:latin typeface="黑体" pitchFamily="49" charset="-122"/>
                <a:ea typeface="黑体" pitchFamily="49" charset="-122"/>
              </a:rPr>
              <a:t>项目投资目标汇总表（续）</a:t>
            </a: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graphicFrame>
        <p:nvGraphicFramePr>
          <p:cNvPr id="8" name="表格 7"/>
          <p:cNvGraphicFramePr>
            <a:graphicFrameLocks noGrp="1"/>
          </p:cNvGraphicFramePr>
          <p:nvPr/>
        </p:nvGraphicFramePr>
        <p:xfrm>
          <a:off x="2195736" y="1052736"/>
          <a:ext cx="6480720" cy="5616633"/>
        </p:xfrm>
        <a:graphic>
          <a:graphicData uri="http://schemas.openxmlformats.org/drawingml/2006/table">
            <a:tbl>
              <a:tblPr/>
              <a:tblGrid>
                <a:gridCol w="518541"/>
                <a:gridCol w="1633788"/>
                <a:gridCol w="619040"/>
                <a:gridCol w="785140"/>
                <a:gridCol w="785140"/>
                <a:gridCol w="687433"/>
                <a:gridCol w="492022"/>
                <a:gridCol w="491322"/>
                <a:gridCol w="468294"/>
              </a:tblGrid>
              <a:tr h="193677">
                <a:tc rowSpan="2">
                  <a:txBody>
                    <a:bodyPr/>
                    <a:lstStyle/>
                    <a:p>
                      <a:pPr algn="ctr">
                        <a:spcAft>
                          <a:spcPts val="0"/>
                        </a:spcAft>
                        <a:tabLst>
                          <a:tab pos="933450" algn="l"/>
                        </a:tabLst>
                      </a:pPr>
                      <a:r>
                        <a:rPr lang="zh-CN" sz="1100" kern="100" dirty="0">
                          <a:latin typeface="黑体" pitchFamily="49" charset="-122"/>
                          <a:ea typeface="黑体" pitchFamily="49" charset="-122"/>
                          <a:cs typeface="Times New Roman"/>
                        </a:rPr>
                        <a:t>序号</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1100" kern="100" dirty="0">
                          <a:latin typeface="黑体" pitchFamily="49" charset="-122"/>
                          <a:ea typeface="黑体" pitchFamily="49" charset="-122"/>
                          <a:cs typeface="Times New Roman"/>
                        </a:rPr>
                        <a:t>工程和费用名称</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1100" kern="100">
                          <a:latin typeface="黑体" pitchFamily="49" charset="-122"/>
                          <a:ea typeface="黑体" pitchFamily="49" charset="-122"/>
                          <a:cs typeface="Times New Roman"/>
                        </a:rPr>
                        <a:t>建筑</a:t>
                      </a:r>
                    </a:p>
                    <a:p>
                      <a:pPr algn="ctr">
                        <a:spcAft>
                          <a:spcPts val="0"/>
                        </a:spcAft>
                        <a:tabLst>
                          <a:tab pos="933450" algn="l"/>
                        </a:tabLst>
                      </a:pPr>
                      <a:r>
                        <a:rPr lang="zh-CN" sz="1100" kern="100">
                          <a:latin typeface="黑体" pitchFamily="49" charset="-122"/>
                          <a:ea typeface="黑体" pitchFamily="49" charset="-122"/>
                          <a:cs typeface="Times New Roman"/>
                        </a:rPr>
                        <a:t>工程费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1100" kern="100">
                          <a:latin typeface="黑体" pitchFamily="49" charset="-122"/>
                          <a:ea typeface="黑体" pitchFamily="49" charset="-122"/>
                          <a:cs typeface="Times New Roman"/>
                        </a:rPr>
                        <a:t>设备</a:t>
                      </a:r>
                    </a:p>
                    <a:p>
                      <a:pPr algn="ctr">
                        <a:spcAft>
                          <a:spcPts val="0"/>
                        </a:spcAft>
                        <a:tabLst>
                          <a:tab pos="933450" algn="l"/>
                        </a:tabLst>
                      </a:pPr>
                      <a:r>
                        <a:rPr lang="zh-CN" sz="1100" kern="100">
                          <a:latin typeface="黑体" pitchFamily="49" charset="-122"/>
                          <a:ea typeface="黑体" pitchFamily="49" charset="-122"/>
                          <a:cs typeface="Times New Roman"/>
                        </a:rPr>
                        <a:t>购置费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1100" kern="100">
                          <a:latin typeface="黑体" pitchFamily="49" charset="-122"/>
                          <a:ea typeface="黑体" pitchFamily="49" charset="-122"/>
                          <a:cs typeface="Times New Roman"/>
                        </a:rPr>
                        <a:t>安装</a:t>
                      </a:r>
                    </a:p>
                    <a:p>
                      <a:pPr algn="ctr">
                        <a:spcAft>
                          <a:spcPts val="0"/>
                        </a:spcAft>
                        <a:tabLst>
                          <a:tab pos="933450" algn="l"/>
                        </a:tabLst>
                      </a:pPr>
                      <a:r>
                        <a:rPr lang="zh-CN" sz="1100" kern="100">
                          <a:latin typeface="黑体" pitchFamily="49" charset="-122"/>
                          <a:ea typeface="黑体" pitchFamily="49" charset="-122"/>
                          <a:cs typeface="Times New Roman"/>
                        </a:rPr>
                        <a:t>工程费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1100" kern="100">
                          <a:latin typeface="黑体" pitchFamily="49" charset="-122"/>
                          <a:ea typeface="黑体" pitchFamily="49" charset="-122"/>
                          <a:cs typeface="Times New Roman"/>
                        </a:rPr>
                        <a:t>合计</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tabLst>
                          <a:tab pos="933450" algn="l"/>
                        </a:tabLst>
                      </a:pPr>
                      <a:r>
                        <a:rPr lang="zh-CN" sz="1100" kern="100">
                          <a:latin typeface="黑体" pitchFamily="49" charset="-122"/>
                          <a:ea typeface="黑体" pitchFamily="49" charset="-122"/>
                          <a:cs typeface="Times New Roman"/>
                        </a:rPr>
                        <a:t>技术经济指标</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19367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zh-CN" sz="1100" kern="100">
                          <a:latin typeface="黑体" pitchFamily="49" charset="-122"/>
                          <a:ea typeface="黑体" pitchFamily="49" charset="-122"/>
                          <a:cs typeface="Times New Roman"/>
                        </a:rPr>
                        <a:t>单位</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黑体" pitchFamily="49" charset="-122"/>
                          <a:ea typeface="黑体" pitchFamily="49" charset="-122"/>
                          <a:cs typeface="Times New Roman"/>
                        </a:rPr>
                        <a:t>数量</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1100" kern="100">
                          <a:latin typeface="黑体" pitchFamily="49" charset="-122"/>
                          <a:ea typeface="黑体" pitchFamily="49" charset="-122"/>
                          <a:cs typeface="Times New Roman"/>
                        </a:rPr>
                        <a:t>指标</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zh-CN" sz="1100" kern="100">
                          <a:latin typeface="黑体" pitchFamily="49" charset="-122"/>
                          <a:ea typeface="黑体" pitchFamily="49" charset="-122"/>
                          <a:cs typeface="Times New Roman"/>
                        </a:rPr>
                        <a:t>三</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黑体" pitchFamily="49" charset="-122"/>
                          <a:ea typeface="黑体" pitchFamily="49" charset="-122"/>
                          <a:cs typeface="Times New Roman"/>
                        </a:rPr>
                        <a:t>勘察设计费合同</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100" kern="100">
                          <a:latin typeface="黑体" pitchFamily="49" charset="-122"/>
                          <a:ea typeface="黑体" pitchFamily="49" charset="-122"/>
                          <a:cs typeface="Times New Roman"/>
                        </a:rPr>
                        <a:t>1</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dirty="0">
                          <a:latin typeface="黑体" pitchFamily="49" charset="-122"/>
                          <a:ea typeface="黑体" pitchFamily="49" charset="-122"/>
                          <a:cs typeface="Times New Roman"/>
                        </a:rPr>
                        <a:t>工程勘察费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100" kern="100">
                          <a:latin typeface="黑体" pitchFamily="49" charset="-122"/>
                          <a:ea typeface="黑体" pitchFamily="49" charset="-122"/>
                          <a:cs typeface="Times New Roman"/>
                        </a:rPr>
                        <a:t>2</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建筑设计费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100" kern="100">
                          <a:latin typeface="黑体" pitchFamily="49" charset="-122"/>
                          <a:ea typeface="黑体" pitchFamily="49" charset="-122"/>
                          <a:cs typeface="Times New Roman"/>
                        </a:rPr>
                        <a:t>3</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设计招标补偿费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54">
                <a:tc>
                  <a:txBody>
                    <a:bodyPr/>
                    <a:lstStyle/>
                    <a:p>
                      <a:pPr algn="ctr">
                        <a:spcAft>
                          <a:spcPts val="0"/>
                        </a:spcAft>
                        <a:tabLst>
                          <a:tab pos="933450" algn="l"/>
                        </a:tabLst>
                      </a:pPr>
                      <a:r>
                        <a:rPr lang="en-US" sz="1100" kern="100">
                          <a:latin typeface="黑体" pitchFamily="49" charset="-122"/>
                          <a:ea typeface="黑体" pitchFamily="49" charset="-122"/>
                          <a:cs typeface="Times New Roman"/>
                        </a:rPr>
                        <a:t>4</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室内设计及机电深化费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100" kern="100">
                          <a:latin typeface="黑体" pitchFamily="49" charset="-122"/>
                          <a:ea typeface="黑体" pitchFamily="49" charset="-122"/>
                          <a:cs typeface="Times New Roman"/>
                        </a:rPr>
                        <a:t>5</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景观及绿化设计费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100" kern="100">
                          <a:latin typeface="黑体" pitchFamily="49" charset="-122"/>
                          <a:ea typeface="黑体" pitchFamily="49" charset="-122"/>
                          <a:cs typeface="Times New Roman"/>
                        </a:rPr>
                        <a:t>6</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机房及智能化设计费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100" kern="100">
                          <a:latin typeface="黑体" pitchFamily="49" charset="-122"/>
                          <a:ea typeface="黑体" pitchFamily="49" charset="-122"/>
                          <a:cs typeface="Times New Roman"/>
                        </a:rPr>
                        <a:t>7</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人防设计费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100" kern="100">
                          <a:latin typeface="黑体" pitchFamily="49" charset="-122"/>
                          <a:ea typeface="黑体" pitchFamily="49" charset="-122"/>
                          <a:cs typeface="Times New Roman"/>
                        </a:rPr>
                        <a:t>8</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基坑围护设计费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小计</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zh-CN" sz="1100" kern="100">
                          <a:latin typeface="黑体" pitchFamily="49" charset="-122"/>
                          <a:ea typeface="黑体" pitchFamily="49" charset="-122"/>
                          <a:cs typeface="Times New Roman"/>
                        </a:rPr>
                        <a:t>四</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市政配套费合同</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100" kern="100">
                          <a:latin typeface="黑体" pitchFamily="49" charset="-122"/>
                          <a:ea typeface="黑体" pitchFamily="49" charset="-122"/>
                          <a:cs typeface="Times New Roman"/>
                        </a:rPr>
                        <a:t>1</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供配电增容费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100" kern="100">
                          <a:latin typeface="黑体" pitchFamily="49" charset="-122"/>
                          <a:ea typeface="黑体" pitchFamily="49" charset="-122"/>
                          <a:cs typeface="Times New Roman"/>
                        </a:rPr>
                        <a:t>2</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供电外线费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100" kern="100">
                          <a:latin typeface="黑体" pitchFamily="49" charset="-122"/>
                          <a:ea typeface="黑体" pitchFamily="49" charset="-122"/>
                          <a:cs typeface="Times New Roman"/>
                        </a:rPr>
                        <a:t>3</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给水增容及排管费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100" kern="100">
                          <a:latin typeface="黑体" pitchFamily="49" charset="-122"/>
                          <a:ea typeface="黑体" pitchFamily="49" charset="-122"/>
                          <a:cs typeface="Times New Roman"/>
                        </a:rPr>
                        <a:t>4</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排水增容及排管费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100" kern="100">
                          <a:latin typeface="黑体" pitchFamily="49" charset="-122"/>
                          <a:ea typeface="黑体" pitchFamily="49" charset="-122"/>
                          <a:cs typeface="Times New Roman"/>
                        </a:rPr>
                        <a:t>5</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供气增容及排管费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54">
                <a:tc>
                  <a:txBody>
                    <a:bodyPr/>
                    <a:lstStyle/>
                    <a:p>
                      <a:pPr algn="ctr">
                        <a:spcAft>
                          <a:spcPts val="0"/>
                        </a:spcAft>
                        <a:tabLst>
                          <a:tab pos="933450" algn="l"/>
                        </a:tabLst>
                      </a:pPr>
                      <a:r>
                        <a:rPr lang="en-US" sz="1100" kern="100">
                          <a:latin typeface="黑体" pitchFamily="49" charset="-122"/>
                          <a:ea typeface="黑体" pitchFamily="49" charset="-122"/>
                          <a:cs typeface="Times New Roman"/>
                        </a:rPr>
                        <a:t>6</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建设用地临时围墙、道路、土方平整费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100" kern="100">
                          <a:latin typeface="黑体" pitchFamily="49" charset="-122"/>
                          <a:ea typeface="黑体" pitchFamily="49" charset="-122"/>
                          <a:cs typeface="Times New Roman"/>
                        </a:rPr>
                        <a:t>7</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临时用水、用电费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100" kern="100">
                          <a:latin typeface="黑体" pitchFamily="49" charset="-122"/>
                          <a:ea typeface="黑体" pitchFamily="49" charset="-122"/>
                          <a:cs typeface="Times New Roman"/>
                        </a:rPr>
                        <a:t>8</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燃气调压站费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100" kern="100">
                          <a:latin typeface="黑体" pitchFamily="49" charset="-122"/>
                          <a:ea typeface="黑体" pitchFamily="49" charset="-122"/>
                          <a:cs typeface="Times New Roman"/>
                        </a:rPr>
                        <a:t>9</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污水纳管费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100" kern="100">
                          <a:latin typeface="黑体" pitchFamily="49" charset="-122"/>
                          <a:ea typeface="黑体" pitchFamily="49" charset="-122"/>
                          <a:cs typeface="Times New Roman"/>
                        </a:rPr>
                        <a:t>10</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电话通讯工程费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100" kern="100">
                          <a:latin typeface="黑体" pitchFamily="49" charset="-122"/>
                          <a:ea typeface="黑体" pitchFamily="49" charset="-122"/>
                          <a:cs typeface="Times New Roman"/>
                        </a:rPr>
                        <a:t>11</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有线电视安装费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100" kern="100">
                          <a:latin typeface="黑体" pitchFamily="49" charset="-122"/>
                          <a:ea typeface="黑体" pitchFamily="49" charset="-122"/>
                          <a:cs typeface="Times New Roman"/>
                        </a:rPr>
                        <a:t>12</a:t>
                      </a:r>
                      <a:endParaRPr lang="zh-CN"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道路接口费</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小计</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zh-CN" sz="1100" kern="100">
                          <a:latin typeface="黑体" pitchFamily="49" charset="-122"/>
                          <a:ea typeface="黑体" pitchFamily="49" charset="-122"/>
                          <a:cs typeface="Times New Roman"/>
                        </a:rPr>
                        <a:t>五</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100" kern="100">
                          <a:latin typeface="黑体" pitchFamily="49" charset="-122"/>
                          <a:ea typeface="黑体" pitchFamily="49" charset="-122"/>
                          <a:cs typeface="Times New Roman"/>
                        </a:rPr>
                        <a:t>工艺设备合同</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100" kern="100" dirty="0">
                        <a:latin typeface="黑体" pitchFamily="49" charset="-122"/>
                        <a:ea typeface="黑体" pitchFamily="49" charset="-122"/>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1800200" cy="1656184"/>
          </a:xfrm>
        </p:spPr>
        <p:txBody>
          <a:bodyPr>
            <a:normAutofit/>
          </a:bodyPr>
          <a:lstStyle/>
          <a:p>
            <a:pPr marL="0" indent="0" hangingPunct="1">
              <a:lnSpc>
                <a:spcPct val="130000"/>
              </a:lnSpc>
              <a:spcBef>
                <a:spcPct val="0"/>
              </a:spcBef>
              <a:buNone/>
            </a:pPr>
            <a:r>
              <a:rPr lang="zh-CN" altLang="en-US" sz="2000" dirty="0" smtClean="0">
                <a:latin typeface="黑体" pitchFamily="49" charset="-122"/>
                <a:ea typeface="黑体" pitchFamily="49" charset="-122"/>
              </a:rPr>
              <a:t>项目投资目标汇总表（续）</a:t>
            </a: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graphicFrame>
        <p:nvGraphicFramePr>
          <p:cNvPr id="6" name="表格 5"/>
          <p:cNvGraphicFramePr>
            <a:graphicFrameLocks noGrp="1"/>
          </p:cNvGraphicFramePr>
          <p:nvPr/>
        </p:nvGraphicFramePr>
        <p:xfrm>
          <a:off x="2339752" y="836733"/>
          <a:ext cx="5184576" cy="6021267"/>
        </p:xfrm>
        <a:graphic>
          <a:graphicData uri="http://schemas.openxmlformats.org/drawingml/2006/table">
            <a:tbl>
              <a:tblPr/>
              <a:tblGrid>
                <a:gridCol w="414833"/>
                <a:gridCol w="1307031"/>
                <a:gridCol w="495231"/>
                <a:gridCol w="628112"/>
                <a:gridCol w="628112"/>
                <a:gridCol w="549947"/>
                <a:gridCol w="393617"/>
                <a:gridCol w="393059"/>
                <a:gridCol w="374634"/>
              </a:tblGrid>
              <a:tr h="122883">
                <a:tc rowSpan="2">
                  <a:txBody>
                    <a:bodyPr/>
                    <a:lstStyle/>
                    <a:p>
                      <a:pPr algn="ctr">
                        <a:spcAft>
                          <a:spcPts val="0"/>
                        </a:spcAft>
                        <a:tabLst>
                          <a:tab pos="933450" algn="l"/>
                        </a:tabLst>
                      </a:pPr>
                      <a:r>
                        <a:rPr lang="zh-CN" sz="800" kern="100" dirty="0">
                          <a:latin typeface="Calibri"/>
                          <a:ea typeface="宋体"/>
                          <a:cs typeface="Times New Roman"/>
                        </a:rPr>
                        <a:t>序号</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800" kern="100">
                          <a:latin typeface="Calibri"/>
                          <a:ea typeface="宋体"/>
                          <a:cs typeface="Times New Roman"/>
                        </a:rPr>
                        <a:t>工程和费用名称</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800" kern="100">
                          <a:latin typeface="Calibri"/>
                          <a:ea typeface="宋体"/>
                          <a:cs typeface="Times New Roman"/>
                        </a:rPr>
                        <a:t>建筑</a:t>
                      </a:r>
                    </a:p>
                    <a:p>
                      <a:pPr algn="ctr">
                        <a:spcAft>
                          <a:spcPts val="0"/>
                        </a:spcAft>
                        <a:tabLst>
                          <a:tab pos="933450" algn="l"/>
                        </a:tabLst>
                      </a:pPr>
                      <a:r>
                        <a:rPr lang="zh-CN" sz="800" kern="100">
                          <a:latin typeface="Calibri"/>
                          <a:ea typeface="宋体"/>
                          <a:cs typeface="Times New Roman"/>
                        </a:rPr>
                        <a:t>工程费</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800" kern="100">
                          <a:latin typeface="Calibri"/>
                          <a:ea typeface="宋体"/>
                          <a:cs typeface="Times New Roman"/>
                        </a:rPr>
                        <a:t>设备</a:t>
                      </a:r>
                    </a:p>
                    <a:p>
                      <a:pPr algn="ctr">
                        <a:spcAft>
                          <a:spcPts val="0"/>
                        </a:spcAft>
                        <a:tabLst>
                          <a:tab pos="933450" algn="l"/>
                        </a:tabLst>
                      </a:pPr>
                      <a:r>
                        <a:rPr lang="zh-CN" sz="800" kern="100">
                          <a:latin typeface="Calibri"/>
                          <a:ea typeface="宋体"/>
                          <a:cs typeface="Times New Roman"/>
                        </a:rPr>
                        <a:t>购置费</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800" kern="100">
                          <a:latin typeface="Calibri"/>
                          <a:ea typeface="宋体"/>
                          <a:cs typeface="Times New Roman"/>
                        </a:rPr>
                        <a:t>安装</a:t>
                      </a:r>
                    </a:p>
                    <a:p>
                      <a:pPr algn="ctr">
                        <a:spcAft>
                          <a:spcPts val="0"/>
                        </a:spcAft>
                        <a:tabLst>
                          <a:tab pos="933450" algn="l"/>
                        </a:tabLst>
                      </a:pPr>
                      <a:r>
                        <a:rPr lang="zh-CN" sz="800" kern="100">
                          <a:latin typeface="Calibri"/>
                          <a:ea typeface="宋体"/>
                          <a:cs typeface="Times New Roman"/>
                        </a:rPr>
                        <a:t>工程费</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800" kern="100">
                          <a:latin typeface="Calibri"/>
                          <a:ea typeface="宋体"/>
                          <a:cs typeface="Times New Roman"/>
                        </a:rPr>
                        <a:t>合计</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tabLst>
                          <a:tab pos="933450" algn="l"/>
                        </a:tabLst>
                      </a:pPr>
                      <a:r>
                        <a:rPr lang="zh-CN" sz="800" kern="100" dirty="0">
                          <a:latin typeface="Calibri"/>
                          <a:ea typeface="宋体"/>
                          <a:cs typeface="Times New Roman"/>
                        </a:rPr>
                        <a:t>技术经济指标</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24576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zh-CN" sz="800" kern="100">
                          <a:latin typeface="Calibri"/>
                          <a:ea typeface="宋体"/>
                          <a:cs typeface="Times New Roman"/>
                        </a:rPr>
                        <a:t>单位</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dirty="0">
                          <a:latin typeface="Calibri"/>
                          <a:ea typeface="宋体"/>
                          <a:cs typeface="Times New Roman"/>
                        </a:rPr>
                        <a:t>数量</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zh-CN" sz="800" kern="100" dirty="0">
                          <a:latin typeface="Calibri"/>
                          <a:ea typeface="宋体"/>
                          <a:cs typeface="Times New Roman"/>
                        </a:rPr>
                        <a:t>指标</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zh-CN" sz="800" kern="100">
                          <a:latin typeface="Calibri"/>
                          <a:ea typeface="宋体"/>
                          <a:cs typeface="Times New Roman"/>
                        </a:rPr>
                        <a:t>六</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dirty="0">
                          <a:latin typeface="Calibri"/>
                          <a:ea typeface="宋体"/>
                          <a:cs typeface="Times New Roman"/>
                        </a:rPr>
                        <a:t>施工总包合同</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1</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dirty="0">
                          <a:latin typeface="Calibri"/>
                          <a:ea typeface="宋体"/>
                          <a:cs typeface="Times New Roman"/>
                        </a:rPr>
                        <a:t>土地费用</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zh-CN" sz="800" kern="100">
                          <a:latin typeface="Calibri"/>
                          <a:ea typeface="宋体"/>
                          <a:cs typeface="Times New Roman"/>
                        </a:rPr>
                        <a:t>（</a:t>
                      </a:r>
                      <a:r>
                        <a:rPr lang="en-US" sz="800" kern="100">
                          <a:latin typeface="Calibri"/>
                          <a:ea typeface="宋体"/>
                          <a:cs typeface="Times New Roman"/>
                        </a:rPr>
                        <a:t>1</a:t>
                      </a:r>
                      <a:r>
                        <a:rPr lang="zh-CN" sz="800" kern="100">
                          <a:latin typeface="Calibri"/>
                          <a:ea typeface="宋体"/>
                          <a:cs typeface="Times New Roman"/>
                        </a:rPr>
                        <a:t>）</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dirty="0">
                          <a:latin typeface="Calibri"/>
                          <a:ea typeface="宋体"/>
                          <a:cs typeface="Times New Roman"/>
                        </a:rPr>
                        <a:t>地下室建筑</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zh-CN" sz="800" kern="100">
                          <a:latin typeface="Calibri"/>
                          <a:ea typeface="宋体"/>
                          <a:cs typeface="Times New Roman"/>
                        </a:rPr>
                        <a:t>（</a:t>
                      </a:r>
                      <a:r>
                        <a:rPr lang="en-US" sz="800" kern="100">
                          <a:latin typeface="Calibri"/>
                          <a:ea typeface="宋体"/>
                          <a:cs typeface="Times New Roman"/>
                        </a:rPr>
                        <a:t>2</a:t>
                      </a:r>
                      <a:r>
                        <a:rPr lang="zh-CN" sz="800" kern="100">
                          <a:latin typeface="Calibri"/>
                          <a:ea typeface="宋体"/>
                          <a:cs typeface="Times New Roman"/>
                        </a:rPr>
                        <a:t>）</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地下结构</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zh-CN" sz="800" kern="100">
                          <a:latin typeface="Calibri"/>
                          <a:ea typeface="宋体"/>
                          <a:cs typeface="Times New Roman"/>
                        </a:rPr>
                        <a:t>（</a:t>
                      </a:r>
                      <a:r>
                        <a:rPr lang="en-US" sz="800" kern="100">
                          <a:latin typeface="Calibri"/>
                          <a:ea typeface="宋体"/>
                          <a:cs typeface="Times New Roman"/>
                        </a:rPr>
                        <a:t>3</a:t>
                      </a:r>
                      <a:r>
                        <a:rPr lang="zh-CN" sz="800" kern="100">
                          <a:latin typeface="Calibri"/>
                          <a:ea typeface="宋体"/>
                          <a:cs typeface="Times New Roman"/>
                        </a:rPr>
                        <a:t>）</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地上建筑</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zh-CN" sz="800" kern="100">
                          <a:latin typeface="Calibri"/>
                          <a:ea typeface="宋体"/>
                          <a:cs typeface="Times New Roman"/>
                        </a:rPr>
                        <a:t>（</a:t>
                      </a:r>
                      <a:r>
                        <a:rPr lang="en-US" sz="800" kern="100">
                          <a:latin typeface="Calibri"/>
                          <a:ea typeface="宋体"/>
                          <a:cs typeface="Times New Roman"/>
                        </a:rPr>
                        <a:t>4</a:t>
                      </a:r>
                      <a:r>
                        <a:rPr lang="zh-CN" sz="800" kern="100">
                          <a:latin typeface="Calibri"/>
                          <a:ea typeface="宋体"/>
                          <a:cs typeface="Times New Roman"/>
                        </a:rPr>
                        <a:t>）</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dirty="0">
                          <a:latin typeface="Calibri"/>
                          <a:ea typeface="宋体"/>
                          <a:cs typeface="Times New Roman"/>
                        </a:rPr>
                        <a:t>地上结构</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zh-CN" sz="800" kern="100">
                          <a:latin typeface="Calibri"/>
                          <a:ea typeface="宋体"/>
                          <a:cs typeface="Times New Roman"/>
                        </a:rPr>
                        <a:t>（</a:t>
                      </a:r>
                      <a:r>
                        <a:rPr lang="en-US" sz="800" kern="100">
                          <a:latin typeface="Calibri"/>
                          <a:ea typeface="宋体"/>
                          <a:cs typeface="Times New Roman"/>
                        </a:rPr>
                        <a:t>5</a:t>
                      </a:r>
                      <a:r>
                        <a:rPr lang="zh-CN" sz="800" kern="100">
                          <a:latin typeface="Calibri"/>
                          <a:ea typeface="宋体"/>
                          <a:cs typeface="Times New Roman"/>
                        </a:rPr>
                        <a:t>）</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粗装修</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小计</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2</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安装费用</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zh-CN" sz="800" kern="100">
                          <a:latin typeface="Calibri"/>
                          <a:ea typeface="宋体"/>
                          <a:cs typeface="Times New Roman"/>
                        </a:rPr>
                        <a:t>（</a:t>
                      </a:r>
                      <a:r>
                        <a:rPr lang="en-US" sz="800" kern="100">
                          <a:latin typeface="Calibri"/>
                          <a:ea typeface="宋体"/>
                          <a:cs typeface="Times New Roman"/>
                        </a:rPr>
                        <a:t>1</a:t>
                      </a:r>
                      <a:r>
                        <a:rPr lang="zh-CN" sz="800" kern="100">
                          <a:latin typeface="Calibri"/>
                          <a:ea typeface="宋体"/>
                          <a:cs typeface="Times New Roman"/>
                        </a:rPr>
                        <a:t>）</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给排水</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zh-CN" sz="800" kern="100">
                          <a:latin typeface="Calibri"/>
                          <a:ea typeface="宋体"/>
                          <a:cs typeface="Times New Roman"/>
                        </a:rPr>
                        <a:t>（</a:t>
                      </a:r>
                      <a:r>
                        <a:rPr lang="en-US" sz="800" kern="100">
                          <a:latin typeface="Calibri"/>
                          <a:ea typeface="宋体"/>
                          <a:cs typeface="Times New Roman"/>
                        </a:rPr>
                        <a:t>2</a:t>
                      </a:r>
                      <a:r>
                        <a:rPr lang="zh-CN" sz="800" kern="100">
                          <a:latin typeface="Calibri"/>
                          <a:ea typeface="宋体"/>
                          <a:cs typeface="Times New Roman"/>
                        </a:rPr>
                        <a:t>）</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暖通空调</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zh-CN" sz="800" kern="100">
                          <a:latin typeface="Calibri"/>
                          <a:ea typeface="宋体"/>
                          <a:cs typeface="Times New Roman"/>
                        </a:rPr>
                        <a:t>（</a:t>
                      </a:r>
                      <a:r>
                        <a:rPr lang="en-US" sz="800" kern="100">
                          <a:latin typeface="Calibri"/>
                          <a:ea typeface="宋体"/>
                          <a:cs typeface="Times New Roman"/>
                        </a:rPr>
                        <a:t>3</a:t>
                      </a:r>
                      <a:r>
                        <a:rPr lang="zh-CN" sz="800" kern="100">
                          <a:latin typeface="Calibri"/>
                          <a:ea typeface="宋体"/>
                          <a:cs typeface="Times New Roman"/>
                        </a:rPr>
                        <a:t>）</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动力照明电气</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zh-CN" sz="800" kern="100">
                          <a:latin typeface="Calibri"/>
                          <a:ea typeface="宋体"/>
                          <a:cs typeface="Times New Roman"/>
                        </a:rPr>
                        <a:t>（</a:t>
                      </a:r>
                      <a:r>
                        <a:rPr lang="en-US" sz="800" kern="100">
                          <a:latin typeface="Calibri"/>
                          <a:ea typeface="宋体"/>
                          <a:cs typeface="Times New Roman"/>
                        </a:rPr>
                        <a:t>4</a:t>
                      </a:r>
                      <a:r>
                        <a:rPr lang="zh-CN" sz="800" kern="100">
                          <a:latin typeface="Calibri"/>
                          <a:ea typeface="宋体"/>
                          <a:cs typeface="Times New Roman"/>
                        </a:rPr>
                        <a:t>）</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动力</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小计</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3</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室外总体费用</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zh-CN" sz="800" kern="100">
                          <a:latin typeface="Calibri"/>
                          <a:ea typeface="宋体"/>
                          <a:cs typeface="Times New Roman"/>
                        </a:rPr>
                        <a:t>（</a:t>
                      </a:r>
                      <a:r>
                        <a:rPr lang="en-US" sz="800" kern="100">
                          <a:latin typeface="Calibri"/>
                          <a:ea typeface="宋体"/>
                          <a:cs typeface="Times New Roman"/>
                        </a:rPr>
                        <a:t>1</a:t>
                      </a:r>
                      <a:r>
                        <a:rPr lang="zh-CN" sz="800" kern="100">
                          <a:latin typeface="Calibri"/>
                          <a:ea typeface="宋体"/>
                          <a:cs typeface="Times New Roman"/>
                        </a:rPr>
                        <a:t>）</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土石方工程</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zh-CN" sz="800" kern="100">
                          <a:latin typeface="Calibri"/>
                          <a:ea typeface="宋体"/>
                          <a:cs typeface="Times New Roman"/>
                        </a:rPr>
                        <a:t>（</a:t>
                      </a:r>
                      <a:r>
                        <a:rPr lang="en-US" sz="800" kern="100">
                          <a:latin typeface="Calibri"/>
                          <a:ea typeface="宋体"/>
                          <a:cs typeface="Times New Roman"/>
                        </a:rPr>
                        <a:t>2</a:t>
                      </a:r>
                      <a:r>
                        <a:rPr lang="zh-CN" sz="800" kern="100">
                          <a:latin typeface="Calibri"/>
                          <a:ea typeface="宋体"/>
                          <a:cs typeface="Times New Roman"/>
                        </a:rPr>
                        <a:t>）</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道路围墙工程</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zh-CN" sz="800" kern="100">
                          <a:latin typeface="Calibri"/>
                          <a:ea typeface="宋体"/>
                          <a:cs typeface="Times New Roman"/>
                        </a:rPr>
                        <a:t>（</a:t>
                      </a:r>
                      <a:r>
                        <a:rPr lang="en-US" sz="800" kern="100">
                          <a:latin typeface="Calibri"/>
                          <a:ea typeface="宋体"/>
                          <a:cs typeface="Times New Roman"/>
                        </a:rPr>
                        <a:t>3</a:t>
                      </a:r>
                      <a:r>
                        <a:rPr lang="zh-CN" sz="800" kern="100">
                          <a:latin typeface="Calibri"/>
                          <a:ea typeface="宋体"/>
                          <a:cs typeface="Times New Roman"/>
                        </a:rPr>
                        <a:t>）</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室外照明工程</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zh-CN" sz="800" kern="100">
                          <a:latin typeface="Calibri"/>
                          <a:ea typeface="宋体"/>
                          <a:cs typeface="Times New Roman"/>
                        </a:rPr>
                        <a:t>（</a:t>
                      </a:r>
                      <a:r>
                        <a:rPr lang="en-US" sz="800" kern="100">
                          <a:latin typeface="Calibri"/>
                          <a:ea typeface="宋体"/>
                          <a:cs typeface="Times New Roman"/>
                        </a:rPr>
                        <a:t>4</a:t>
                      </a:r>
                      <a:r>
                        <a:rPr lang="zh-CN" sz="800" kern="100">
                          <a:latin typeface="Calibri"/>
                          <a:ea typeface="宋体"/>
                          <a:cs typeface="Times New Roman"/>
                        </a:rPr>
                        <a:t>）</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室外电缆工程</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zh-CN" sz="800" kern="100">
                          <a:latin typeface="Calibri"/>
                          <a:ea typeface="宋体"/>
                          <a:cs typeface="Times New Roman"/>
                        </a:rPr>
                        <a:t>（</a:t>
                      </a:r>
                      <a:r>
                        <a:rPr lang="en-US" sz="800" kern="100">
                          <a:latin typeface="Calibri"/>
                          <a:ea typeface="宋体"/>
                          <a:cs typeface="Times New Roman"/>
                        </a:rPr>
                        <a:t>5</a:t>
                      </a:r>
                      <a:r>
                        <a:rPr lang="zh-CN" sz="800" kern="100">
                          <a:latin typeface="Calibri"/>
                          <a:ea typeface="宋体"/>
                          <a:cs typeface="Times New Roman"/>
                        </a:rPr>
                        <a:t>）</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室外管道工程</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小计</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合计</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zh-CN" sz="800" kern="100">
                          <a:latin typeface="Calibri"/>
                          <a:ea typeface="宋体"/>
                          <a:cs typeface="Times New Roman"/>
                        </a:rPr>
                        <a:t>七</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专业分包合同</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1</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桩基</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2</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基坑围护</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3</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幕墙</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4</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钢结构</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5</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消防</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6</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弱电</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7</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变配电</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8</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景观绿化</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9</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精装修</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小计</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zh-CN" sz="800" kern="100">
                          <a:latin typeface="Calibri"/>
                          <a:ea typeface="宋体"/>
                          <a:cs typeface="Times New Roman"/>
                        </a:rPr>
                        <a:t>八</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设备采购合同</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1</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冷冻机</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2</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电梯</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3</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冷却塔</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4</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柴油发电机</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5</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锅炉</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6</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变配电设备</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7</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低压配电箱</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8</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精密空调</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9</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en-US" sz="800" kern="100">
                          <a:latin typeface="Calibri"/>
                          <a:ea typeface="宋体"/>
                          <a:cs typeface="Times New Roman"/>
                        </a:rPr>
                        <a:t>UPS</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r>
                        <a:rPr lang="en-US" sz="800" kern="100">
                          <a:latin typeface="Calibri"/>
                          <a:ea typeface="宋体"/>
                          <a:cs typeface="Times New Roman"/>
                        </a:rPr>
                        <a:t>10</a:t>
                      </a:r>
                      <a:endParaRPr lang="zh-CN"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水泵</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小计</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83">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800" kern="100">
                          <a:latin typeface="Calibri"/>
                          <a:ea typeface="宋体"/>
                          <a:cs typeface="Times New Roman"/>
                        </a:rPr>
                        <a:t>总计</a:t>
                      </a: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800" kern="100" dirty="0">
                        <a:latin typeface="Calibri"/>
                        <a:ea typeface="宋体"/>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504056"/>
          </a:xfrm>
        </p:spPr>
        <p:txBody>
          <a:bodyPr>
            <a:normAutofit/>
          </a:bodyPr>
          <a:lstStyle/>
          <a:p>
            <a:pPr marL="0" indent="0" hangingPunct="1">
              <a:lnSpc>
                <a:spcPct val="130000"/>
              </a:lnSpc>
              <a:spcBef>
                <a:spcPct val="0"/>
              </a:spcBef>
              <a:buNone/>
            </a:pPr>
            <a:r>
              <a:rPr lang="zh-CN" altLang="en-US" sz="2000" dirty="0" smtClean="0">
                <a:latin typeface="黑体" pitchFamily="49" charset="-122"/>
                <a:ea typeface="黑体" pitchFamily="49" charset="-122"/>
              </a:rPr>
              <a:t>资金使用计划表</a:t>
            </a: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graphicFrame>
        <p:nvGraphicFramePr>
          <p:cNvPr id="8" name="表格 7"/>
          <p:cNvGraphicFramePr>
            <a:graphicFrameLocks noGrp="1"/>
          </p:cNvGraphicFramePr>
          <p:nvPr/>
        </p:nvGraphicFramePr>
        <p:xfrm>
          <a:off x="2483768" y="980728"/>
          <a:ext cx="5472610" cy="5544625"/>
        </p:xfrm>
        <a:graphic>
          <a:graphicData uri="http://schemas.openxmlformats.org/drawingml/2006/table">
            <a:tbl>
              <a:tblPr/>
              <a:tblGrid>
                <a:gridCol w="437738"/>
                <a:gridCol w="1468161"/>
                <a:gridCol w="496063"/>
                <a:gridCol w="255691"/>
                <a:gridCol w="255691"/>
                <a:gridCol w="255691"/>
                <a:gridCol w="255691"/>
                <a:gridCol w="256280"/>
                <a:gridCol w="256280"/>
                <a:gridCol w="255691"/>
                <a:gridCol w="255691"/>
                <a:gridCol w="255691"/>
                <a:gridCol w="255691"/>
                <a:gridCol w="256280"/>
                <a:gridCol w="256280"/>
              </a:tblGrid>
              <a:tr h="168019">
                <a:tc rowSpan="2">
                  <a:txBody>
                    <a:bodyPr/>
                    <a:lstStyle/>
                    <a:p>
                      <a:pPr algn="ctr">
                        <a:spcAft>
                          <a:spcPts val="0"/>
                        </a:spcAft>
                        <a:tabLst>
                          <a:tab pos="933450" algn="l"/>
                        </a:tabLst>
                      </a:pPr>
                      <a:r>
                        <a:rPr lang="zh-CN" sz="1000" kern="100" dirty="0">
                          <a:latin typeface="黑体" pitchFamily="49" charset="-122"/>
                          <a:ea typeface="黑体" pitchFamily="49" charset="-122"/>
                          <a:cs typeface="Times New Roman"/>
                        </a:rPr>
                        <a:t>序号</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1000" kern="100" dirty="0">
                          <a:latin typeface="黑体" pitchFamily="49" charset="-122"/>
                          <a:ea typeface="黑体" pitchFamily="49" charset="-122"/>
                          <a:cs typeface="Times New Roman"/>
                        </a:rPr>
                        <a:t>工程和费用名称</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1000" kern="100">
                          <a:latin typeface="黑体" pitchFamily="49" charset="-122"/>
                          <a:ea typeface="黑体" pitchFamily="49" charset="-122"/>
                          <a:cs typeface="Times New Roman"/>
                        </a:rPr>
                        <a:t>总价</a:t>
                      </a:r>
                    </a:p>
                    <a:p>
                      <a:pPr algn="ctr">
                        <a:spcAft>
                          <a:spcPts val="0"/>
                        </a:spcAft>
                        <a:tabLst>
                          <a:tab pos="933450" algn="l"/>
                        </a:tabLst>
                      </a:pPr>
                      <a:r>
                        <a:rPr lang="zh-CN" sz="1000" kern="100">
                          <a:latin typeface="黑体" pitchFamily="49" charset="-122"/>
                          <a:ea typeface="黑体" pitchFamily="49" charset="-122"/>
                          <a:cs typeface="Times New Roman"/>
                        </a:rPr>
                        <a:t>（万元）</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algn="ctr">
                        <a:spcAft>
                          <a:spcPts val="0"/>
                        </a:spcAft>
                        <a:tabLst>
                          <a:tab pos="933450" algn="l"/>
                        </a:tabLst>
                      </a:pPr>
                      <a:r>
                        <a:rPr lang="zh-CN" sz="1000" kern="100" dirty="0">
                          <a:latin typeface="黑体" pitchFamily="49" charset="-122"/>
                          <a:ea typeface="黑体" pitchFamily="49" charset="-122"/>
                          <a:cs typeface="Times New Roman"/>
                        </a:rPr>
                        <a:t>各阶段应付费用（万元）</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3603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1000" kern="100">
                          <a:latin typeface="黑体" pitchFamily="49" charset="-122"/>
                          <a:ea typeface="黑体" pitchFamily="49" charset="-122"/>
                          <a:cs typeface="Times New Roman"/>
                        </a:rPr>
                        <a:t>1</a:t>
                      </a:r>
                      <a:r>
                        <a:rPr lang="zh-CN" sz="1000" kern="100">
                          <a:latin typeface="黑体" pitchFamily="49" charset="-122"/>
                          <a:ea typeface="黑体" pitchFamily="49" charset="-122"/>
                          <a:cs typeface="Times New Roman"/>
                        </a:rPr>
                        <a:t>月</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黑体" pitchFamily="49" charset="-122"/>
                          <a:ea typeface="黑体" pitchFamily="49" charset="-122"/>
                          <a:cs typeface="Times New Roman"/>
                        </a:rPr>
                        <a:t>2</a:t>
                      </a:r>
                      <a:r>
                        <a:rPr lang="zh-CN" sz="1000" kern="100">
                          <a:latin typeface="黑体" pitchFamily="49" charset="-122"/>
                          <a:ea typeface="黑体" pitchFamily="49" charset="-122"/>
                          <a:cs typeface="Times New Roman"/>
                        </a:rPr>
                        <a:t>月</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黑体" pitchFamily="49" charset="-122"/>
                          <a:ea typeface="黑体" pitchFamily="49" charset="-122"/>
                          <a:cs typeface="Times New Roman"/>
                        </a:rPr>
                        <a:t>3</a:t>
                      </a:r>
                      <a:r>
                        <a:rPr lang="zh-CN" sz="1000" kern="100">
                          <a:latin typeface="黑体" pitchFamily="49" charset="-122"/>
                          <a:ea typeface="黑体" pitchFamily="49" charset="-122"/>
                          <a:cs typeface="Times New Roman"/>
                        </a:rPr>
                        <a:t>月</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黑体" pitchFamily="49" charset="-122"/>
                          <a:ea typeface="黑体" pitchFamily="49" charset="-122"/>
                          <a:cs typeface="Times New Roman"/>
                        </a:rPr>
                        <a:t>4</a:t>
                      </a:r>
                      <a:r>
                        <a:rPr lang="zh-CN" sz="1000" kern="100">
                          <a:latin typeface="黑体" pitchFamily="49" charset="-122"/>
                          <a:ea typeface="黑体" pitchFamily="49" charset="-122"/>
                          <a:cs typeface="Times New Roman"/>
                        </a:rPr>
                        <a:t>月</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黑体" pitchFamily="49" charset="-122"/>
                          <a:ea typeface="黑体" pitchFamily="49" charset="-122"/>
                          <a:cs typeface="Times New Roman"/>
                        </a:rPr>
                        <a:t>5</a:t>
                      </a:r>
                      <a:r>
                        <a:rPr lang="zh-CN" sz="1000" kern="100">
                          <a:latin typeface="黑体" pitchFamily="49" charset="-122"/>
                          <a:ea typeface="黑体" pitchFamily="49" charset="-122"/>
                          <a:cs typeface="Times New Roman"/>
                        </a:rPr>
                        <a:t>月</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dirty="0">
                          <a:latin typeface="黑体" pitchFamily="49" charset="-122"/>
                          <a:ea typeface="黑体" pitchFamily="49" charset="-122"/>
                          <a:cs typeface="Times New Roman"/>
                        </a:rPr>
                        <a:t>6</a:t>
                      </a:r>
                      <a:r>
                        <a:rPr lang="zh-CN" sz="1000" kern="100" dirty="0">
                          <a:latin typeface="黑体" pitchFamily="49" charset="-122"/>
                          <a:ea typeface="黑体" pitchFamily="49" charset="-122"/>
                          <a:cs typeface="Times New Roman"/>
                        </a:rPr>
                        <a:t>月</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dirty="0">
                          <a:latin typeface="黑体" pitchFamily="49" charset="-122"/>
                          <a:ea typeface="黑体" pitchFamily="49" charset="-122"/>
                          <a:cs typeface="Times New Roman"/>
                        </a:rPr>
                        <a:t>7</a:t>
                      </a:r>
                      <a:r>
                        <a:rPr lang="zh-CN" sz="1000" kern="100" dirty="0">
                          <a:latin typeface="黑体" pitchFamily="49" charset="-122"/>
                          <a:ea typeface="黑体" pitchFamily="49" charset="-122"/>
                          <a:cs typeface="Times New Roman"/>
                        </a:rPr>
                        <a:t>月</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dirty="0">
                          <a:latin typeface="黑体" pitchFamily="49" charset="-122"/>
                          <a:ea typeface="黑体" pitchFamily="49" charset="-122"/>
                          <a:cs typeface="Times New Roman"/>
                        </a:rPr>
                        <a:t>8</a:t>
                      </a:r>
                      <a:r>
                        <a:rPr lang="zh-CN" sz="1000" kern="100" dirty="0">
                          <a:latin typeface="黑体" pitchFamily="49" charset="-122"/>
                          <a:ea typeface="黑体" pitchFamily="49" charset="-122"/>
                          <a:cs typeface="Times New Roman"/>
                        </a:rPr>
                        <a:t>月</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dirty="0">
                          <a:latin typeface="黑体" pitchFamily="49" charset="-122"/>
                          <a:ea typeface="黑体" pitchFamily="49" charset="-122"/>
                          <a:cs typeface="Times New Roman"/>
                        </a:rPr>
                        <a:t>9</a:t>
                      </a:r>
                      <a:r>
                        <a:rPr lang="zh-CN" sz="1000" kern="100" dirty="0">
                          <a:latin typeface="黑体" pitchFamily="49" charset="-122"/>
                          <a:ea typeface="黑体" pitchFamily="49" charset="-122"/>
                          <a:cs typeface="Times New Roman"/>
                        </a:rPr>
                        <a:t>月</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dirty="0">
                          <a:latin typeface="黑体" pitchFamily="49" charset="-122"/>
                          <a:ea typeface="黑体" pitchFamily="49" charset="-122"/>
                          <a:cs typeface="Times New Roman"/>
                        </a:rPr>
                        <a:t>10</a:t>
                      </a:r>
                      <a:r>
                        <a:rPr lang="zh-CN" sz="1000" kern="100" dirty="0">
                          <a:latin typeface="黑体" pitchFamily="49" charset="-122"/>
                          <a:ea typeface="黑体" pitchFamily="49" charset="-122"/>
                          <a:cs typeface="Times New Roman"/>
                        </a:rPr>
                        <a:t>月</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黑体" pitchFamily="49" charset="-122"/>
                          <a:ea typeface="黑体" pitchFamily="49" charset="-122"/>
                          <a:cs typeface="Times New Roman"/>
                        </a:rPr>
                        <a:t>11</a:t>
                      </a:r>
                      <a:r>
                        <a:rPr lang="zh-CN" sz="1000" kern="100">
                          <a:latin typeface="黑体" pitchFamily="49" charset="-122"/>
                          <a:ea typeface="黑体" pitchFamily="49" charset="-122"/>
                          <a:cs typeface="Times New Roman"/>
                        </a:rPr>
                        <a:t>月</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黑体" pitchFamily="49" charset="-122"/>
                          <a:ea typeface="黑体" pitchFamily="49" charset="-122"/>
                          <a:cs typeface="Times New Roman"/>
                        </a:rPr>
                        <a:t>12</a:t>
                      </a:r>
                      <a:r>
                        <a:rPr lang="zh-CN" sz="1000" kern="100">
                          <a:latin typeface="黑体" pitchFamily="49" charset="-122"/>
                          <a:ea typeface="黑体" pitchFamily="49" charset="-122"/>
                          <a:cs typeface="Times New Roman"/>
                        </a:rPr>
                        <a:t>月</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zh-CN" sz="1000" kern="100">
                          <a:latin typeface="黑体" pitchFamily="49" charset="-122"/>
                          <a:ea typeface="黑体" pitchFamily="49" charset="-122"/>
                          <a:cs typeface="Times New Roman"/>
                        </a:rPr>
                        <a:t>一</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土地合同</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zh-CN" sz="1000" kern="100">
                          <a:latin typeface="黑体" pitchFamily="49" charset="-122"/>
                          <a:ea typeface="黑体" pitchFamily="49" charset="-122"/>
                          <a:cs typeface="Times New Roman"/>
                        </a:rPr>
                        <a:t>二</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建设筹建费合同</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1</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建设单位管理费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2</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项目管理费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3</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施工图审查费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4</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工程监理费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5</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工程审价费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6</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工程保险费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7</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工程政府收费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8</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建设工程执照费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9</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建设工程交易服务费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10</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工程报监费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11</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初步设计评审费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12</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农民工综合保险费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13</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工程检验检测费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14</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工程测量费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15</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竣工图编制费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16</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竣工验收费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17</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城建档案馆归档费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小计</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zh-CN" sz="1000" kern="100">
                          <a:latin typeface="黑体" pitchFamily="49" charset="-122"/>
                          <a:ea typeface="黑体" pitchFamily="49" charset="-122"/>
                          <a:cs typeface="Times New Roman"/>
                        </a:rPr>
                        <a:t>三</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勘察设计费合同</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1</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工程勘察费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2</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建筑设计费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3</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设计招标补偿费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4</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室内设计及机电深化费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5</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景观及绿化设计费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6</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机房及智能化设计费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7</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人防设计费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r>
                        <a:rPr lang="en-US" sz="1000" kern="100">
                          <a:latin typeface="黑体" pitchFamily="49" charset="-122"/>
                          <a:ea typeface="黑体" pitchFamily="49" charset="-122"/>
                          <a:cs typeface="Times New Roman"/>
                        </a:rPr>
                        <a:t>8</a:t>
                      </a:r>
                      <a:endParaRPr lang="zh-CN"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基坑围护设计费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9">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黑体" pitchFamily="49" charset="-122"/>
                          <a:ea typeface="黑体" pitchFamily="49" charset="-122"/>
                          <a:cs typeface="Times New Roman"/>
                        </a:rPr>
                        <a:t>小计</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黑体" pitchFamily="49" charset="-122"/>
                        <a:ea typeface="黑体" pitchFamily="49" charset="-122"/>
                        <a:cs typeface="Times New Roman"/>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504056"/>
          </a:xfrm>
        </p:spPr>
        <p:txBody>
          <a:bodyPr>
            <a:normAutofit/>
          </a:bodyPr>
          <a:lstStyle/>
          <a:p>
            <a:pPr marL="0" indent="0" hangingPunct="1">
              <a:lnSpc>
                <a:spcPct val="130000"/>
              </a:lnSpc>
              <a:spcBef>
                <a:spcPct val="0"/>
              </a:spcBef>
              <a:buNone/>
            </a:pPr>
            <a:r>
              <a:rPr lang="zh-CN" altLang="en-US" sz="2000" dirty="0" smtClean="0">
                <a:latin typeface="黑体" pitchFamily="49" charset="-122"/>
                <a:ea typeface="黑体" pitchFamily="49" charset="-122"/>
              </a:rPr>
              <a:t>资金使用计划表（续）</a:t>
            </a: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graphicFrame>
        <p:nvGraphicFramePr>
          <p:cNvPr id="6" name="表格 5"/>
          <p:cNvGraphicFramePr>
            <a:graphicFrameLocks noGrp="1"/>
          </p:cNvGraphicFramePr>
          <p:nvPr/>
        </p:nvGraphicFramePr>
        <p:xfrm>
          <a:off x="2987824" y="980728"/>
          <a:ext cx="4634990" cy="5740714"/>
        </p:xfrm>
        <a:graphic>
          <a:graphicData uri="http://schemas.openxmlformats.org/drawingml/2006/table">
            <a:tbl>
              <a:tblPr/>
              <a:tblGrid>
                <a:gridCol w="370779"/>
                <a:gridCol w="1243084"/>
                <a:gridCol w="420183"/>
                <a:gridCol w="216579"/>
                <a:gridCol w="216579"/>
                <a:gridCol w="216579"/>
                <a:gridCol w="216579"/>
                <a:gridCol w="217078"/>
                <a:gridCol w="217078"/>
                <a:gridCol w="216579"/>
                <a:gridCol w="216579"/>
                <a:gridCol w="216579"/>
                <a:gridCol w="216579"/>
                <a:gridCol w="217078"/>
                <a:gridCol w="217078"/>
              </a:tblGrid>
              <a:tr h="130491">
                <a:tc rowSpan="2">
                  <a:txBody>
                    <a:bodyPr/>
                    <a:lstStyle/>
                    <a:p>
                      <a:pPr algn="ctr">
                        <a:spcAft>
                          <a:spcPts val="0"/>
                        </a:spcAft>
                        <a:tabLst>
                          <a:tab pos="933450" algn="l"/>
                        </a:tabLst>
                      </a:pPr>
                      <a:r>
                        <a:rPr lang="zh-CN" sz="900" kern="100" dirty="0">
                          <a:latin typeface="Calibri"/>
                          <a:ea typeface="宋体"/>
                          <a:cs typeface="Times New Roman"/>
                        </a:rPr>
                        <a:t>序号</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900" kern="100" dirty="0">
                          <a:latin typeface="Calibri"/>
                          <a:ea typeface="宋体"/>
                          <a:cs typeface="Times New Roman"/>
                        </a:rPr>
                        <a:t>工程和费用名称</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900" kern="100" dirty="0">
                          <a:latin typeface="Calibri"/>
                          <a:ea typeface="宋体"/>
                          <a:cs typeface="Times New Roman"/>
                        </a:rPr>
                        <a:t>总价</a:t>
                      </a:r>
                    </a:p>
                    <a:p>
                      <a:pPr algn="ctr">
                        <a:spcAft>
                          <a:spcPts val="0"/>
                        </a:spcAft>
                        <a:tabLst>
                          <a:tab pos="933450" algn="l"/>
                        </a:tabLst>
                      </a:pPr>
                      <a:r>
                        <a:rPr lang="zh-CN" sz="900" kern="100" dirty="0">
                          <a:latin typeface="Calibri"/>
                          <a:ea typeface="宋体"/>
                          <a:cs typeface="Times New Roman"/>
                        </a:rPr>
                        <a:t>（万元）</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algn="ctr">
                        <a:spcAft>
                          <a:spcPts val="0"/>
                        </a:spcAft>
                        <a:tabLst>
                          <a:tab pos="933450" algn="l"/>
                        </a:tabLst>
                      </a:pPr>
                      <a:r>
                        <a:rPr lang="zh-CN" sz="900" kern="100" dirty="0">
                          <a:latin typeface="Calibri"/>
                          <a:ea typeface="宋体"/>
                          <a:cs typeface="Times New Roman"/>
                        </a:rPr>
                        <a:t>各阶段应付费用（万元）</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9147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900" kern="100">
                          <a:latin typeface="Calibri"/>
                          <a:ea typeface="宋体"/>
                          <a:cs typeface="Times New Roman"/>
                        </a:rPr>
                        <a:t>1</a:t>
                      </a:r>
                      <a:r>
                        <a:rPr lang="zh-CN" sz="900" kern="100">
                          <a:latin typeface="Calibri"/>
                          <a:ea typeface="宋体"/>
                          <a:cs typeface="Times New Roman"/>
                        </a:rPr>
                        <a:t>月</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900" kern="100">
                          <a:latin typeface="Calibri"/>
                          <a:ea typeface="宋体"/>
                          <a:cs typeface="Times New Roman"/>
                        </a:rPr>
                        <a:t>2</a:t>
                      </a:r>
                      <a:r>
                        <a:rPr lang="zh-CN" sz="900" kern="100">
                          <a:latin typeface="Calibri"/>
                          <a:ea typeface="宋体"/>
                          <a:cs typeface="Times New Roman"/>
                        </a:rPr>
                        <a:t>月</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900" kern="100">
                          <a:latin typeface="Calibri"/>
                          <a:ea typeface="宋体"/>
                          <a:cs typeface="Times New Roman"/>
                        </a:rPr>
                        <a:t>3</a:t>
                      </a:r>
                      <a:r>
                        <a:rPr lang="zh-CN" sz="900" kern="100">
                          <a:latin typeface="Calibri"/>
                          <a:ea typeface="宋体"/>
                          <a:cs typeface="Times New Roman"/>
                        </a:rPr>
                        <a:t>月</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900" kern="100">
                          <a:latin typeface="Calibri"/>
                          <a:ea typeface="宋体"/>
                          <a:cs typeface="Times New Roman"/>
                        </a:rPr>
                        <a:t>4</a:t>
                      </a:r>
                      <a:r>
                        <a:rPr lang="zh-CN" sz="900" kern="100">
                          <a:latin typeface="Calibri"/>
                          <a:ea typeface="宋体"/>
                          <a:cs typeface="Times New Roman"/>
                        </a:rPr>
                        <a:t>月</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900" kern="100">
                          <a:latin typeface="Calibri"/>
                          <a:ea typeface="宋体"/>
                          <a:cs typeface="Times New Roman"/>
                        </a:rPr>
                        <a:t>5</a:t>
                      </a:r>
                      <a:r>
                        <a:rPr lang="zh-CN" sz="900" kern="100">
                          <a:latin typeface="Calibri"/>
                          <a:ea typeface="宋体"/>
                          <a:cs typeface="Times New Roman"/>
                        </a:rPr>
                        <a:t>月</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900" kern="100">
                          <a:latin typeface="Calibri"/>
                          <a:ea typeface="宋体"/>
                          <a:cs typeface="Times New Roman"/>
                        </a:rPr>
                        <a:t>6</a:t>
                      </a:r>
                      <a:r>
                        <a:rPr lang="zh-CN" sz="900" kern="100">
                          <a:latin typeface="Calibri"/>
                          <a:ea typeface="宋体"/>
                          <a:cs typeface="Times New Roman"/>
                        </a:rPr>
                        <a:t>月</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900" kern="100">
                          <a:latin typeface="Calibri"/>
                          <a:ea typeface="宋体"/>
                          <a:cs typeface="Times New Roman"/>
                        </a:rPr>
                        <a:t>7</a:t>
                      </a:r>
                      <a:r>
                        <a:rPr lang="zh-CN" sz="900" kern="100">
                          <a:latin typeface="Calibri"/>
                          <a:ea typeface="宋体"/>
                          <a:cs typeface="Times New Roman"/>
                        </a:rPr>
                        <a:t>月</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900" kern="100">
                          <a:latin typeface="Calibri"/>
                          <a:ea typeface="宋体"/>
                          <a:cs typeface="Times New Roman"/>
                        </a:rPr>
                        <a:t>8</a:t>
                      </a:r>
                      <a:r>
                        <a:rPr lang="zh-CN" sz="900" kern="100">
                          <a:latin typeface="Calibri"/>
                          <a:ea typeface="宋体"/>
                          <a:cs typeface="Times New Roman"/>
                        </a:rPr>
                        <a:t>月</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900" kern="100">
                          <a:latin typeface="Calibri"/>
                          <a:ea typeface="宋体"/>
                          <a:cs typeface="Times New Roman"/>
                        </a:rPr>
                        <a:t>9</a:t>
                      </a:r>
                      <a:r>
                        <a:rPr lang="zh-CN" sz="900" kern="100">
                          <a:latin typeface="Calibri"/>
                          <a:ea typeface="宋体"/>
                          <a:cs typeface="Times New Roman"/>
                        </a:rPr>
                        <a:t>月</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900" kern="100">
                          <a:latin typeface="Calibri"/>
                          <a:ea typeface="宋体"/>
                          <a:cs typeface="Times New Roman"/>
                        </a:rPr>
                        <a:t>10</a:t>
                      </a:r>
                      <a:r>
                        <a:rPr lang="zh-CN" sz="900" kern="100">
                          <a:latin typeface="Calibri"/>
                          <a:ea typeface="宋体"/>
                          <a:cs typeface="Times New Roman"/>
                        </a:rPr>
                        <a:t>月</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900" kern="100">
                          <a:latin typeface="Calibri"/>
                          <a:ea typeface="宋体"/>
                          <a:cs typeface="Times New Roman"/>
                        </a:rPr>
                        <a:t>11</a:t>
                      </a:r>
                      <a:r>
                        <a:rPr lang="zh-CN" sz="900" kern="100">
                          <a:latin typeface="Calibri"/>
                          <a:ea typeface="宋体"/>
                          <a:cs typeface="Times New Roman"/>
                        </a:rPr>
                        <a:t>月</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900" kern="100">
                          <a:latin typeface="Calibri"/>
                          <a:ea typeface="宋体"/>
                          <a:cs typeface="Times New Roman"/>
                        </a:rPr>
                        <a:t>12</a:t>
                      </a:r>
                      <a:r>
                        <a:rPr lang="zh-CN" sz="900" kern="100">
                          <a:latin typeface="Calibri"/>
                          <a:ea typeface="宋体"/>
                          <a:cs typeface="Times New Roman"/>
                        </a:rPr>
                        <a:t>月</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zh-CN" sz="900" kern="100">
                          <a:latin typeface="Calibri"/>
                          <a:ea typeface="宋体"/>
                          <a:cs typeface="Times New Roman"/>
                        </a:rPr>
                        <a:t>四</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dirty="0">
                          <a:latin typeface="Calibri"/>
                          <a:ea typeface="宋体"/>
                          <a:cs typeface="Times New Roman"/>
                        </a:rPr>
                        <a:t>市政配套费合同</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en-US" sz="900" kern="100">
                          <a:latin typeface="Calibri"/>
                          <a:ea typeface="宋体"/>
                          <a:cs typeface="Times New Roman"/>
                        </a:rPr>
                        <a:t>1</a:t>
                      </a:r>
                      <a:endParaRPr lang="zh-CN"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dirty="0">
                          <a:latin typeface="Calibri"/>
                          <a:ea typeface="宋体"/>
                          <a:cs typeface="Times New Roman"/>
                        </a:rPr>
                        <a:t>供配电增容费</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en-US" sz="900" kern="100">
                          <a:latin typeface="Calibri"/>
                          <a:ea typeface="宋体"/>
                          <a:cs typeface="Times New Roman"/>
                        </a:rPr>
                        <a:t>2</a:t>
                      </a:r>
                      <a:endParaRPr lang="zh-CN"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dirty="0">
                          <a:latin typeface="Calibri"/>
                          <a:ea typeface="宋体"/>
                          <a:cs typeface="Times New Roman"/>
                        </a:rPr>
                        <a:t>供电外线费</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en-US" sz="900" kern="100">
                          <a:latin typeface="Calibri"/>
                          <a:ea typeface="宋体"/>
                          <a:cs typeface="Times New Roman"/>
                        </a:rPr>
                        <a:t>3</a:t>
                      </a:r>
                      <a:endParaRPr lang="zh-CN"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dirty="0">
                          <a:latin typeface="Calibri"/>
                          <a:ea typeface="宋体"/>
                          <a:cs typeface="Times New Roman"/>
                        </a:rPr>
                        <a:t>给水增容及排管费</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en-US" sz="900" kern="100">
                          <a:latin typeface="Calibri"/>
                          <a:ea typeface="宋体"/>
                          <a:cs typeface="Times New Roman"/>
                        </a:rPr>
                        <a:t>4</a:t>
                      </a:r>
                      <a:endParaRPr lang="zh-CN"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排水增容及排管费</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en-US" sz="900" kern="100">
                          <a:latin typeface="Calibri"/>
                          <a:ea typeface="宋体"/>
                          <a:cs typeface="Times New Roman"/>
                        </a:rPr>
                        <a:t>5</a:t>
                      </a:r>
                      <a:endParaRPr lang="zh-CN"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供气增容及排管费</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983">
                <a:tc>
                  <a:txBody>
                    <a:bodyPr/>
                    <a:lstStyle/>
                    <a:p>
                      <a:pPr algn="ctr">
                        <a:spcAft>
                          <a:spcPts val="0"/>
                        </a:spcAft>
                        <a:tabLst>
                          <a:tab pos="933450" algn="l"/>
                        </a:tabLst>
                      </a:pPr>
                      <a:r>
                        <a:rPr lang="en-US" sz="900" kern="100">
                          <a:latin typeface="Calibri"/>
                          <a:ea typeface="宋体"/>
                          <a:cs typeface="Times New Roman"/>
                        </a:rPr>
                        <a:t>6</a:t>
                      </a:r>
                      <a:endParaRPr lang="zh-CN"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dirty="0">
                          <a:latin typeface="Calibri"/>
                          <a:ea typeface="宋体"/>
                          <a:cs typeface="Times New Roman"/>
                        </a:rPr>
                        <a:t>建设用地临时围墙、道路、土方平整费</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en-US" sz="900" kern="100">
                          <a:latin typeface="Calibri"/>
                          <a:ea typeface="宋体"/>
                          <a:cs typeface="Times New Roman"/>
                        </a:rPr>
                        <a:t>7</a:t>
                      </a:r>
                      <a:endParaRPr lang="zh-CN"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临时用水、用电费</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en-US" sz="900" kern="100">
                          <a:latin typeface="Calibri"/>
                          <a:ea typeface="宋体"/>
                          <a:cs typeface="Times New Roman"/>
                        </a:rPr>
                        <a:t>8</a:t>
                      </a:r>
                      <a:endParaRPr lang="zh-CN"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燃气调压站费</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en-US" sz="900" kern="100">
                          <a:latin typeface="Calibri"/>
                          <a:ea typeface="宋体"/>
                          <a:cs typeface="Times New Roman"/>
                        </a:rPr>
                        <a:t>9</a:t>
                      </a:r>
                      <a:endParaRPr lang="zh-CN"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污水纳管费</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en-US" sz="900" kern="100">
                          <a:latin typeface="Calibri"/>
                          <a:ea typeface="宋体"/>
                          <a:cs typeface="Times New Roman"/>
                        </a:rPr>
                        <a:t>10</a:t>
                      </a:r>
                      <a:endParaRPr lang="zh-CN"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电话通讯工程费</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en-US" sz="900" kern="100">
                          <a:latin typeface="Calibri"/>
                          <a:ea typeface="宋体"/>
                          <a:cs typeface="Times New Roman"/>
                        </a:rPr>
                        <a:t>11</a:t>
                      </a:r>
                      <a:endParaRPr lang="zh-CN"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有线电视安装费</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en-US" sz="900" kern="100">
                          <a:latin typeface="Calibri"/>
                          <a:ea typeface="宋体"/>
                          <a:cs typeface="Times New Roman"/>
                        </a:rPr>
                        <a:t>12</a:t>
                      </a:r>
                      <a:endParaRPr lang="zh-CN"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道路接口费</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小计</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zh-CN" sz="900" kern="100">
                          <a:latin typeface="Calibri"/>
                          <a:ea typeface="宋体"/>
                          <a:cs typeface="Times New Roman"/>
                        </a:rPr>
                        <a:t>五</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工艺设备合同</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zh-CN" sz="900" kern="100">
                          <a:latin typeface="Calibri"/>
                          <a:ea typeface="宋体"/>
                          <a:cs typeface="Times New Roman"/>
                        </a:rPr>
                        <a:t>六</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施工总包合同</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en-US" sz="900" kern="100">
                          <a:latin typeface="Calibri"/>
                          <a:ea typeface="宋体"/>
                          <a:cs typeface="Times New Roman"/>
                        </a:rPr>
                        <a:t>1</a:t>
                      </a:r>
                      <a:endParaRPr lang="zh-CN"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土地费用</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zh-CN" sz="900" kern="100">
                          <a:latin typeface="Calibri"/>
                          <a:ea typeface="宋体"/>
                          <a:cs typeface="Times New Roman"/>
                        </a:rPr>
                        <a:t>（</a:t>
                      </a:r>
                      <a:r>
                        <a:rPr lang="en-US" sz="900" kern="100">
                          <a:latin typeface="Calibri"/>
                          <a:ea typeface="宋体"/>
                          <a:cs typeface="Times New Roman"/>
                        </a:rPr>
                        <a:t>1</a:t>
                      </a:r>
                      <a:r>
                        <a:rPr lang="zh-CN" sz="900" kern="100">
                          <a:latin typeface="Calibri"/>
                          <a:ea typeface="宋体"/>
                          <a:cs typeface="Times New Roman"/>
                        </a:rPr>
                        <a:t>）</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地下室建筑</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zh-CN" sz="900" kern="100">
                          <a:latin typeface="Calibri"/>
                          <a:ea typeface="宋体"/>
                          <a:cs typeface="Times New Roman"/>
                        </a:rPr>
                        <a:t>（</a:t>
                      </a:r>
                      <a:r>
                        <a:rPr lang="en-US" sz="900" kern="100">
                          <a:latin typeface="Calibri"/>
                          <a:ea typeface="宋体"/>
                          <a:cs typeface="Times New Roman"/>
                        </a:rPr>
                        <a:t>2</a:t>
                      </a:r>
                      <a:r>
                        <a:rPr lang="zh-CN" sz="900" kern="100">
                          <a:latin typeface="Calibri"/>
                          <a:ea typeface="宋体"/>
                          <a:cs typeface="Times New Roman"/>
                        </a:rPr>
                        <a:t>）</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地下结构</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zh-CN" sz="900" kern="100">
                          <a:latin typeface="Calibri"/>
                          <a:ea typeface="宋体"/>
                          <a:cs typeface="Times New Roman"/>
                        </a:rPr>
                        <a:t>（</a:t>
                      </a:r>
                      <a:r>
                        <a:rPr lang="en-US" sz="900" kern="100">
                          <a:latin typeface="Calibri"/>
                          <a:ea typeface="宋体"/>
                          <a:cs typeface="Times New Roman"/>
                        </a:rPr>
                        <a:t>3</a:t>
                      </a:r>
                      <a:r>
                        <a:rPr lang="zh-CN" sz="900" kern="100">
                          <a:latin typeface="Calibri"/>
                          <a:ea typeface="宋体"/>
                          <a:cs typeface="Times New Roman"/>
                        </a:rPr>
                        <a:t>）</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地上建筑</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zh-CN" sz="900" kern="100">
                          <a:latin typeface="Calibri"/>
                          <a:ea typeface="宋体"/>
                          <a:cs typeface="Times New Roman"/>
                        </a:rPr>
                        <a:t>（</a:t>
                      </a:r>
                      <a:r>
                        <a:rPr lang="en-US" sz="900" kern="100">
                          <a:latin typeface="Calibri"/>
                          <a:ea typeface="宋体"/>
                          <a:cs typeface="Times New Roman"/>
                        </a:rPr>
                        <a:t>4</a:t>
                      </a:r>
                      <a:r>
                        <a:rPr lang="zh-CN" sz="900" kern="100">
                          <a:latin typeface="Calibri"/>
                          <a:ea typeface="宋体"/>
                          <a:cs typeface="Times New Roman"/>
                        </a:rPr>
                        <a:t>）</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地上结构</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zh-CN" sz="900" kern="100">
                          <a:latin typeface="Calibri"/>
                          <a:ea typeface="宋体"/>
                          <a:cs typeface="Times New Roman"/>
                        </a:rPr>
                        <a:t>（</a:t>
                      </a:r>
                      <a:r>
                        <a:rPr lang="en-US" sz="900" kern="100">
                          <a:latin typeface="Calibri"/>
                          <a:ea typeface="宋体"/>
                          <a:cs typeface="Times New Roman"/>
                        </a:rPr>
                        <a:t>5</a:t>
                      </a:r>
                      <a:r>
                        <a:rPr lang="zh-CN" sz="900" kern="100">
                          <a:latin typeface="Calibri"/>
                          <a:ea typeface="宋体"/>
                          <a:cs typeface="Times New Roman"/>
                        </a:rPr>
                        <a:t>）</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粗装修</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小计</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en-US" sz="900" kern="100">
                          <a:latin typeface="Calibri"/>
                          <a:ea typeface="宋体"/>
                          <a:cs typeface="Times New Roman"/>
                        </a:rPr>
                        <a:t>2</a:t>
                      </a:r>
                      <a:endParaRPr lang="zh-CN"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安装费用</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zh-CN" sz="900" kern="100">
                          <a:latin typeface="Calibri"/>
                          <a:ea typeface="宋体"/>
                          <a:cs typeface="Times New Roman"/>
                        </a:rPr>
                        <a:t>（</a:t>
                      </a:r>
                      <a:r>
                        <a:rPr lang="en-US" sz="900" kern="100">
                          <a:latin typeface="Calibri"/>
                          <a:ea typeface="宋体"/>
                          <a:cs typeface="Times New Roman"/>
                        </a:rPr>
                        <a:t>1</a:t>
                      </a:r>
                      <a:r>
                        <a:rPr lang="zh-CN" sz="900" kern="100">
                          <a:latin typeface="Calibri"/>
                          <a:ea typeface="宋体"/>
                          <a:cs typeface="Times New Roman"/>
                        </a:rPr>
                        <a:t>）</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给排水</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zh-CN" sz="900" kern="100">
                          <a:latin typeface="Calibri"/>
                          <a:ea typeface="宋体"/>
                          <a:cs typeface="Times New Roman"/>
                        </a:rPr>
                        <a:t>（</a:t>
                      </a:r>
                      <a:r>
                        <a:rPr lang="en-US" sz="900" kern="100">
                          <a:latin typeface="Calibri"/>
                          <a:ea typeface="宋体"/>
                          <a:cs typeface="Times New Roman"/>
                        </a:rPr>
                        <a:t>2</a:t>
                      </a:r>
                      <a:r>
                        <a:rPr lang="zh-CN" sz="900" kern="100">
                          <a:latin typeface="Calibri"/>
                          <a:ea typeface="宋体"/>
                          <a:cs typeface="Times New Roman"/>
                        </a:rPr>
                        <a:t>）</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暖通空调</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zh-CN" sz="900" kern="100">
                          <a:latin typeface="Calibri"/>
                          <a:ea typeface="宋体"/>
                          <a:cs typeface="Times New Roman"/>
                        </a:rPr>
                        <a:t>（</a:t>
                      </a:r>
                      <a:r>
                        <a:rPr lang="en-US" sz="900" kern="100">
                          <a:latin typeface="Calibri"/>
                          <a:ea typeface="宋体"/>
                          <a:cs typeface="Times New Roman"/>
                        </a:rPr>
                        <a:t>3</a:t>
                      </a:r>
                      <a:r>
                        <a:rPr lang="zh-CN" sz="900" kern="100">
                          <a:latin typeface="Calibri"/>
                          <a:ea typeface="宋体"/>
                          <a:cs typeface="Times New Roman"/>
                        </a:rPr>
                        <a:t>）</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动力照明电气</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zh-CN" sz="900" kern="100">
                          <a:latin typeface="Calibri"/>
                          <a:ea typeface="宋体"/>
                          <a:cs typeface="Times New Roman"/>
                        </a:rPr>
                        <a:t>（</a:t>
                      </a:r>
                      <a:r>
                        <a:rPr lang="en-US" sz="900" kern="100">
                          <a:latin typeface="Calibri"/>
                          <a:ea typeface="宋体"/>
                          <a:cs typeface="Times New Roman"/>
                        </a:rPr>
                        <a:t>4</a:t>
                      </a:r>
                      <a:r>
                        <a:rPr lang="zh-CN" sz="900" kern="100">
                          <a:latin typeface="Calibri"/>
                          <a:ea typeface="宋体"/>
                          <a:cs typeface="Times New Roman"/>
                        </a:rPr>
                        <a:t>）</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动力</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小计</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en-US" sz="900" kern="100">
                          <a:latin typeface="Calibri"/>
                          <a:ea typeface="宋体"/>
                          <a:cs typeface="Times New Roman"/>
                        </a:rPr>
                        <a:t>3</a:t>
                      </a:r>
                      <a:endParaRPr lang="zh-CN"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室外总体费用</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zh-CN" sz="900" kern="100">
                          <a:latin typeface="Calibri"/>
                          <a:ea typeface="宋体"/>
                          <a:cs typeface="Times New Roman"/>
                        </a:rPr>
                        <a:t>（</a:t>
                      </a:r>
                      <a:r>
                        <a:rPr lang="en-US" sz="900" kern="100">
                          <a:latin typeface="Calibri"/>
                          <a:ea typeface="宋体"/>
                          <a:cs typeface="Times New Roman"/>
                        </a:rPr>
                        <a:t>1</a:t>
                      </a:r>
                      <a:r>
                        <a:rPr lang="zh-CN" sz="900" kern="100">
                          <a:latin typeface="Calibri"/>
                          <a:ea typeface="宋体"/>
                          <a:cs typeface="Times New Roman"/>
                        </a:rPr>
                        <a:t>）</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土石方工程</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zh-CN" sz="900" kern="100">
                          <a:latin typeface="Calibri"/>
                          <a:ea typeface="宋体"/>
                          <a:cs typeface="Times New Roman"/>
                        </a:rPr>
                        <a:t>（</a:t>
                      </a:r>
                      <a:r>
                        <a:rPr lang="en-US" sz="900" kern="100">
                          <a:latin typeface="Calibri"/>
                          <a:ea typeface="宋体"/>
                          <a:cs typeface="Times New Roman"/>
                        </a:rPr>
                        <a:t>2</a:t>
                      </a:r>
                      <a:r>
                        <a:rPr lang="zh-CN" sz="900" kern="100">
                          <a:latin typeface="Calibri"/>
                          <a:ea typeface="宋体"/>
                          <a:cs typeface="Times New Roman"/>
                        </a:rPr>
                        <a:t>）</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道路围墙工程</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zh-CN" sz="900" kern="100">
                          <a:latin typeface="Calibri"/>
                          <a:ea typeface="宋体"/>
                          <a:cs typeface="Times New Roman"/>
                        </a:rPr>
                        <a:t>（</a:t>
                      </a:r>
                      <a:r>
                        <a:rPr lang="en-US" sz="900" kern="100">
                          <a:latin typeface="Calibri"/>
                          <a:ea typeface="宋体"/>
                          <a:cs typeface="Times New Roman"/>
                        </a:rPr>
                        <a:t>3</a:t>
                      </a:r>
                      <a:r>
                        <a:rPr lang="zh-CN" sz="900" kern="100">
                          <a:latin typeface="Calibri"/>
                          <a:ea typeface="宋体"/>
                          <a:cs typeface="Times New Roman"/>
                        </a:rPr>
                        <a:t>）</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室外照明工程</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zh-CN" sz="900" kern="100">
                          <a:latin typeface="Calibri"/>
                          <a:ea typeface="宋体"/>
                          <a:cs typeface="Times New Roman"/>
                        </a:rPr>
                        <a:t>（</a:t>
                      </a:r>
                      <a:r>
                        <a:rPr lang="en-US" sz="900" kern="100">
                          <a:latin typeface="Calibri"/>
                          <a:ea typeface="宋体"/>
                          <a:cs typeface="Times New Roman"/>
                        </a:rPr>
                        <a:t>4</a:t>
                      </a:r>
                      <a:r>
                        <a:rPr lang="zh-CN" sz="900" kern="100">
                          <a:latin typeface="Calibri"/>
                          <a:ea typeface="宋体"/>
                          <a:cs typeface="Times New Roman"/>
                        </a:rPr>
                        <a:t>）</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室外电缆工程</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r>
                        <a:rPr lang="zh-CN" sz="900" kern="100">
                          <a:latin typeface="Calibri"/>
                          <a:ea typeface="宋体"/>
                          <a:cs typeface="Times New Roman"/>
                        </a:rPr>
                        <a:t>（</a:t>
                      </a:r>
                      <a:r>
                        <a:rPr lang="en-US" sz="900" kern="100">
                          <a:latin typeface="Calibri"/>
                          <a:ea typeface="宋体"/>
                          <a:cs typeface="Times New Roman"/>
                        </a:rPr>
                        <a:t>5</a:t>
                      </a:r>
                      <a:r>
                        <a:rPr lang="zh-CN" sz="900" kern="100">
                          <a:latin typeface="Calibri"/>
                          <a:ea typeface="宋体"/>
                          <a:cs typeface="Times New Roman"/>
                        </a:rPr>
                        <a:t>）</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室外管道工程</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小计</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1">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900" kern="100">
                          <a:latin typeface="Calibri"/>
                          <a:ea typeface="宋体"/>
                          <a:cs typeface="Times New Roman"/>
                        </a:rPr>
                        <a:t>合计</a:t>
                      </a: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900" kern="100" dirty="0">
                        <a:latin typeface="Calibri"/>
                        <a:ea typeface="宋体"/>
                        <a:cs typeface="Times New Roman"/>
                      </a:endParaRPr>
                    </a:p>
                  </a:txBody>
                  <a:tcPr marL="42481" marR="42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0" y="1052736"/>
            <a:ext cx="8535322" cy="504056"/>
          </a:xfrm>
        </p:spPr>
        <p:txBody>
          <a:bodyPr>
            <a:normAutofit/>
          </a:bodyPr>
          <a:lstStyle/>
          <a:p>
            <a:pPr marL="0" indent="0" hangingPunct="1">
              <a:lnSpc>
                <a:spcPct val="130000"/>
              </a:lnSpc>
              <a:spcBef>
                <a:spcPct val="0"/>
              </a:spcBef>
              <a:buNone/>
            </a:pPr>
            <a:r>
              <a:rPr lang="zh-CN" altLang="en-US" sz="2000" dirty="0" smtClean="0">
                <a:latin typeface="黑体" pitchFamily="49" charset="-122"/>
                <a:ea typeface="黑体" pitchFamily="49" charset="-122"/>
              </a:rPr>
              <a:t>资金使用计划表（续）</a:t>
            </a: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graphicFrame>
        <p:nvGraphicFramePr>
          <p:cNvPr id="7" name="表格 6"/>
          <p:cNvGraphicFramePr>
            <a:graphicFrameLocks noGrp="1"/>
          </p:cNvGraphicFramePr>
          <p:nvPr/>
        </p:nvGraphicFramePr>
        <p:xfrm>
          <a:off x="2555776" y="1052736"/>
          <a:ext cx="6228185" cy="5616632"/>
        </p:xfrm>
        <a:graphic>
          <a:graphicData uri="http://schemas.openxmlformats.org/drawingml/2006/table">
            <a:tbl>
              <a:tblPr/>
              <a:tblGrid>
                <a:gridCol w="498228"/>
                <a:gridCol w="1670372"/>
                <a:gridCol w="564613"/>
                <a:gridCol w="291024"/>
                <a:gridCol w="291024"/>
                <a:gridCol w="291024"/>
                <a:gridCol w="291024"/>
                <a:gridCol w="291695"/>
                <a:gridCol w="291695"/>
                <a:gridCol w="291024"/>
                <a:gridCol w="291024"/>
                <a:gridCol w="291024"/>
                <a:gridCol w="291024"/>
                <a:gridCol w="291695"/>
                <a:gridCol w="291695"/>
              </a:tblGrid>
              <a:tr h="193677">
                <a:tc rowSpan="2">
                  <a:txBody>
                    <a:bodyPr/>
                    <a:lstStyle/>
                    <a:p>
                      <a:pPr algn="ctr">
                        <a:spcAft>
                          <a:spcPts val="0"/>
                        </a:spcAft>
                        <a:tabLst>
                          <a:tab pos="933450" algn="l"/>
                        </a:tabLst>
                      </a:pPr>
                      <a:r>
                        <a:rPr lang="zh-CN" sz="1000" kern="100" dirty="0">
                          <a:latin typeface="Calibri"/>
                          <a:ea typeface="宋体"/>
                          <a:cs typeface="Times New Roman"/>
                        </a:rPr>
                        <a:t>序号</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1000" kern="100">
                          <a:latin typeface="Calibri"/>
                          <a:ea typeface="宋体"/>
                          <a:cs typeface="Times New Roman"/>
                        </a:rPr>
                        <a:t>工程和费用名称</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933450" algn="l"/>
                        </a:tabLst>
                      </a:pPr>
                      <a:r>
                        <a:rPr lang="zh-CN" sz="1000" kern="100">
                          <a:latin typeface="Calibri"/>
                          <a:ea typeface="宋体"/>
                          <a:cs typeface="Times New Roman"/>
                        </a:rPr>
                        <a:t>总价</a:t>
                      </a:r>
                    </a:p>
                    <a:p>
                      <a:pPr algn="ctr">
                        <a:spcAft>
                          <a:spcPts val="0"/>
                        </a:spcAft>
                        <a:tabLst>
                          <a:tab pos="933450" algn="l"/>
                        </a:tabLst>
                      </a:pPr>
                      <a:r>
                        <a:rPr lang="zh-CN" sz="1000" kern="100">
                          <a:latin typeface="Calibri"/>
                          <a:ea typeface="宋体"/>
                          <a:cs typeface="Times New Roman"/>
                        </a:rPr>
                        <a:t>（万元）</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algn="ctr">
                        <a:spcAft>
                          <a:spcPts val="0"/>
                        </a:spcAft>
                        <a:tabLst>
                          <a:tab pos="933450" algn="l"/>
                        </a:tabLst>
                      </a:pPr>
                      <a:r>
                        <a:rPr lang="zh-CN" sz="1000" kern="100">
                          <a:latin typeface="Calibri"/>
                          <a:ea typeface="宋体"/>
                          <a:cs typeface="Times New Roman"/>
                        </a:rPr>
                        <a:t>各阶段应付费用（万元）</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8103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tabLst>
                          <a:tab pos="933450" algn="l"/>
                        </a:tabLst>
                      </a:pPr>
                      <a:r>
                        <a:rPr lang="en-US" sz="1000" kern="100">
                          <a:latin typeface="Calibri"/>
                          <a:ea typeface="宋体"/>
                          <a:cs typeface="Times New Roman"/>
                        </a:rPr>
                        <a:t>1</a:t>
                      </a:r>
                      <a:r>
                        <a:rPr lang="zh-CN" sz="1000" kern="100">
                          <a:latin typeface="Calibri"/>
                          <a:ea typeface="宋体"/>
                          <a:cs typeface="Times New Roman"/>
                        </a:rPr>
                        <a:t>月</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2</a:t>
                      </a:r>
                      <a:r>
                        <a:rPr lang="zh-CN" sz="1000" kern="100">
                          <a:latin typeface="Calibri"/>
                          <a:ea typeface="宋体"/>
                          <a:cs typeface="Times New Roman"/>
                        </a:rPr>
                        <a:t>月</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3</a:t>
                      </a:r>
                      <a:r>
                        <a:rPr lang="zh-CN" sz="1000" kern="100">
                          <a:latin typeface="Calibri"/>
                          <a:ea typeface="宋体"/>
                          <a:cs typeface="Times New Roman"/>
                        </a:rPr>
                        <a:t>月</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4</a:t>
                      </a:r>
                      <a:r>
                        <a:rPr lang="zh-CN" sz="1000" kern="100">
                          <a:latin typeface="Calibri"/>
                          <a:ea typeface="宋体"/>
                          <a:cs typeface="Times New Roman"/>
                        </a:rPr>
                        <a:t>月</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5</a:t>
                      </a:r>
                      <a:r>
                        <a:rPr lang="zh-CN" sz="1000" kern="100">
                          <a:latin typeface="Calibri"/>
                          <a:ea typeface="宋体"/>
                          <a:cs typeface="Times New Roman"/>
                        </a:rPr>
                        <a:t>月</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6</a:t>
                      </a:r>
                      <a:r>
                        <a:rPr lang="zh-CN" sz="1000" kern="100">
                          <a:latin typeface="Calibri"/>
                          <a:ea typeface="宋体"/>
                          <a:cs typeface="Times New Roman"/>
                        </a:rPr>
                        <a:t>月</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7</a:t>
                      </a:r>
                      <a:r>
                        <a:rPr lang="zh-CN" sz="1000" kern="100">
                          <a:latin typeface="Calibri"/>
                          <a:ea typeface="宋体"/>
                          <a:cs typeface="Times New Roman"/>
                        </a:rPr>
                        <a:t>月</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8</a:t>
                      </a:r>
                      <a:r>
                        <a:rPr lang="zh-CN" sz="1000" kern="100">
                          <a:latin typeface="Calibri"/>
                          <a:ea typeface="宋体"/>
                          <a:cs typeface="Times New Roman"/>
                        </a:rPr>
                        <a:t>月</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9</a:t>
                      </a:r>
                      <a:r>
                        <a:rPr lang="zh-CN" sz="1000" kern="100">
                          <a:latin typeface="Calibri"/>
                          <a:ea typeface="宋体"/>
                          <a:cs typeface="Times New Roman"/>
                        </a:rPr>
                        <a:t>月</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10</a:t>
                      </a:r>
                      <a:r>
                        <a:rPr lang="zh-CN" sz="1000" kern="100">
                          <a:latin typeface="Calibri"/>
                          <a:ea typeface="宋体"/>
                          <a:cs typeface="Times New Roman"/>
                        </a:rPr>
                        <a:t>月</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11</a:t>
                      </a:r>
                      <a:r>
                        <a:rPr lang="zh-CN" sz="1000" kern="100">
                          <a:latin typeface="Calibri"/>
                          <a:ea typeface="宋体"/>
                          <a:cs typeface="Times New Roman"/>
                        </a:rPr>
                        <a:t>月</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r>
                        <a:rPr lang="en-US" sz="1000" kern="100">
                          <a:latin typeface="Calibri"/>
                          <a:ea typeface="宋体"/>
                          <a:cs typeface="Times New Roman"/>
                        </a:rPr>
                        <a:t>12</a:t>
                      </a:r>
                      <a:r>
                        <a:rPr lang="zh-CN" sz="1000" kern="100">
                          <a:latin typeface="Calibri"/>
                          <a:ea typeface="宋体"/>
                          <a:cs typeface="Times New Roman"/>
                        </a:rPr>
                        <a:t>月</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zh-CN" sz="1000" kern="100">
                          <a:latin typeface="Calibri"/>
                          <a:ea typeface="宋体"/>
                          <a:cs typeface="Times New Roman"/>
                        </a:rPr>
                        <a:t>七</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专业分包合同</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000" kern="100">
                          <a:latin typeface="Calibri"/>
                          <a:ea typeface="宋体"/>
                          <a:cs typeface="Times New Roman"/>
                        </a:rPr>
                        <a:t>1</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桩基</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000" kern="100">
                          <a:latin typeface="Calibri"/>
                          <a:ea typeface="宋体"/>
                          <a:cs typeface="Times New Roman"/>
                        </a:rPr>
                        <a:t>2</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基坑围护</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000" kern="100">
                          <a:latin typeface="Calibri"/>
                          <a:ea typeface="宋体"/>
                          <a:cs typeface="Times New Roman"/>
                        </a:rPr>
                        <a:t>3</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幕墙</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000" kern="100">
                          <a:latin typeface="Calibri"/>
                          <a:ea typeface="宋体"/>
                          <a:cs typeface="Times New Roman"/>
                        </a:rPr>
                        <a:t>4</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钢结构</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000" kern="100">
                          <a:latin typeface="Calibri"/>
                          <a:ea typeface="宋体"/>
                          <a:cs typeface="Times New Roman"/>
                        </a:rPr>
                        <a:t>5</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消防</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000" kern="100">
                          <a:latin typeface="Calibri"/>
                          <a:ea typeface="宋体"/>
                          <a:cs typeface="Times New Roman"/>
                        </a:rPr>
                        <a:t>6</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弱电</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000" kern="100">
                          <a:latin typeface="Calibri"/>
                          <a:ea typeface="宋体"/>
                          <a:cs typeface="Times New Roman"/>
                        </a:rPr>
                        <a:t>7</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变配电</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000" kern="100">
                          <a:latin typeface="Calibri"/>
                          <a:ea typeface="宋体"/>
                          <a:cs typeface="Times New Roman"/>
                        </a:rPr>
                        <a:t>8</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景观绿化</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000" kern="100">
                          <a:latin typeface="Calibri"/>
                          <a:ea typeface="宋体"/>
                          <a:cs typeface="Times New Roman"/>
                        </a:rPr>
                        <a:t>9</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精装修</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小计</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zh-CN" sz="1000" kern="100">
                          <a:latin typeface="Calibri"/>
                          <a:ea typeface="宋体"/>
                          <a:cs typeface="Times New Roman"/>
                        </a:rPr>
                        <a:t>八</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设备采购合同</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000" kern="100">
                          <a:latin typeface="Calibri"/>
                          <a:ea typeface="宋体"/>
                          <a:cs typeface="Times New Roman"/>
                        </a:rPr>
                        <a:t>1</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冷冻机</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000" kern="100">
                          <a:latin typeface="Calibri"/>
                          <a:ea typeface="宋体"/>
                          <a:cs typeface="Times New Roman"/>
                        </a:rPr>
                        <a:t>2</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电梯</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000" kern="100">
                          <a:latin typeface="Calibri"/>
                          <a:ea typeface="宋体"/>
                          <a:cs typeface="Times New Roman"/>
                        </a:rPr>
                        <a:t>3</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冷却塔</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000" kern="100">
                          <a:latin typeface="Calibri"/>
                          <a:ea typeface="宋体"/>
                          <a:cs typeface="Times New Roman"/>
                        </a:rPr>
                        <a:t>4</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柴油发电机</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000" kern="100">
                          <a:latin typeface="Calibri"/>
                          <a:ea typeface="宋体"/>
                          <a:cs typeface="Times New Roman"/>
                        </a:rPr>
                        <a:t>5</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锅炉</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000" kern="100">
                          <a:latin typeface="Calibri"/>
                          <a:ea typeface="宋体"/>
                          <a:cs typeface="Times New Roman"/>
                        </a:rPr>
                        <a:t>6</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变配电设备</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000" kern="100">
                          <a:latin typeface="Calibri"/>
                          <a:ea typeface="宋体"/>
                          <a:cs typeface="Times New Roman"/>
                        </a:rPr>
                        <a:t>7</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低压配电箱</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000" kern="100">
                          <a:latin typeface="Calibri"/>
                          <a:ea typeface="宋体"/>
                          <a:cs typeface="Times New Roman"/>
                        </a:rPr>
                        <a:t>8</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精密空调</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000" kern="100">
                          <a:latin typeface="Calibri"/>
                          <a:ea typeface="宋体"/>
                          <a:cs typeface="Times New Roman"/>
                        </a:rPr>
                        <a:t>9</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en-US" sz="1000" kern="100">
                          <a:latin typeface="Calibri"/>
                          <a:ea typeface="宋体"/>
                          <a:cs typeface="Times New Roman"/>
                        </a:rPr>
                        <a:t>UPS</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r>
                        <a:rPr lang="en-US" sz="1000" kern="100">
                          <a:latin typeface="Calibri"/>
                          <a:ea typeface="宋体"/>
                          <a:cs typeface="Times New Roman"/>
                        </a:rPr>
                        <a:t>10</a:t>
                      </a:r>
                      <a:endParaRPr lang="zh-CN"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水泵</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33450" algn="l"/>
                        </a:tabLst>
                      </a:pPr>
                      <a:r>
                        <a:rPr lang="zh-CN" sz="1000" kern="100">
                          <a:latin typeface="Calibri"/>
                          <a:ea typeface="宋体"/>
                          <a:cs typeface="Times New Roman"/>
                        </a:rPr>
                        <a:t>小计</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gridSpan="2">
                  <a:txBody>
                    <a:bodyPr/>
                    <a:lstStyle/>
                    <a:p>
                      <a:pPr algn="ctr">
                        <a:spcAft>
                          <a:spcPts val="0"/>
                        </a:spcAft>
                        <a:tabLst>
                          <a:tab pos="933450" algn="l"/>
                        </a:tabLst>
                      </a:pPr>
                      <a:r>
                        <a:rPr lang="zh-CN" sz="1000" kern="100">
                          <a:latin typeface="Calibri"/>
                          <a:ea typeface="宋体"/>
                          <a:cs typeface="Times New Roman"/>
                        </a:rPr>
                        <a:t>合计</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7">
                <a:tc gridSpan="2">
                  <a:txBody>
                    <a:bodyPr/>
                    <a:lstStyle/>
                    <a:p>
                      <a:pPr algn="ctr">
                        <a:spcAft>
                          <a:spcPts val="0"/>
                        </a:spcAft>
                        <a:tabLst>
                          <a:tab pos="933450" algn="l"/>
                        </a:tabLst>
                      </a:pPr>
                      <a:r>
                        <a:rPr lang="zh-CN" sz="1000" kern="100">
                          <a:latin typeface="Calibri"/>
                          <a:ea typeface="宋体"/>
                          <a:cs typeface="Times New Roman"/>
                        </a:rPr>
                        <a:t>累计</a:t>
                      </a: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33450" algn="l"/>
                        </a:tabLst>
                      </a:pPr>
                      <a:endParaRPr lang="en-US" sz="1000" kern="100" dirty="0">
                        <a:latin typeface="Calibri"/>
                        <a:ea typeface="宋体"/>
                        <a:cs typeface="Times New Roman"/>
                      </a:endParaRPr>
                    </a:p>
                  </a:txBody>
                  <a:tcPr marL="62204" marR="62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980728"/>
            <a:ext cx="8535322" cy="5688632"/>
          </a:xfrm>
        </p:spPr>
        <p:txBody>
          <a:bodyPr>
            <a:normAutofit/>
          </a:bodyPr>
          <a:lstStyle/>
          <a:p>
            <a:pPr marL="0" indent="0" hangingPunct="1">
              <a:lnSpc>
                <a:spcPct val="130000"/>
              </a:lnSpc>
              <a:spcBef>
                <a:spcPct val="0"/>
              </a:spcBef>
              <a:buNone/>
            </a:pPr>
            <a:r>
              <a:rPr lang="en-US" altLang="zh-CN" sz="2000" dirty="0" smtClean="0">
                <a:latin typeface="黑体" pitchFamily="49" charset="-122"/>
                <a:ea typeface="黑体" pitchFamily="49" charset="-122"/>
              </a:rPr>
              <a:t>6</a:t>
            </a:r>
            <a:r>
              <a:rPr lang="zh-CN" altLang="en-US" sz="2000" dirty="0" smtClean="0">
                <a:latin typeface="黑体" pitchFamily="49" charset="-122"/>
                <a:ea typeface="黑体" pitchFamily="49" charset="-122"/>
              </a:rPr>
              <a:t>、项目管理标准化策划</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）掌握信息</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）项目组织结构图；</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）项目合同结构图；</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）业主方原有的规章制度，国家和地方有关工程建设的法律、法规、规章和规程等。</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）工作内容</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）建立信息分类原则与信息编码制度</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）建立收文、发文制度，文档借阅管理制度；</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）建立图纸管理制度；</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4</a:t>
            </a:r>
            <a:r>
              <a:rPr lang="zh-CN" altLang="en-US" sz="2000" dirty="0" smtClean="0">
                <a:latin typeface="黑体" pitchFamily="49" charset="-122"/>
                <a:ea typeface="黑体" pitchFamily="49" charset="-122"/>
              </a:rPr>
              <a:t>）建立函件、工作联系单、传真等文档的标准化格式；</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5</a:t>
            </a:r>
            <a:r>
              <a:rPr lang="zh-CN" altLang="en-US" sz="2000" dirty="0" smtClean="0">
                <a:latin typeface="黑体" pitchFamily="49" charset="-122"/>
                <a:ea typeface="黑体" pitchFamily="49" charset="-122"/>
              </a:rPr>
              <a:t>）建立各类会议制度，岗位制度，工作流程等。</a:t>
            </a:r>
            <a:endParaRPr lang="en-US" altLang="zh-CN" sz="2000" dirty="0" smtClean="0">
              <a:latin typeface="黑体" pitchFamily="49" charset="-122"/>
              <a:ea typeface="黑体" pitchFamily="49" charset="-122"/>
            </a:endParaRPr>
          </a:p>
          <a:p>
            <a:pPr marL="0" indent="0" hangingPunct="1">
              <a:lnSpc>
                <a:spcPct val="130000"/>
              </a:lnSpc>
              <a:spcBef>
                <a:spcPct val="0"/>
              </a:spcBef>
              <a:buNone/>
            </a:pPr>
            <a:r>
              <a:rPr lang="en-US" altLang="zh-CN" sz="2000" dirty="0" smtClean="0">
                <a:latin typeface="黑体" pitchFamily="49" charset="-122"/>
                <a:ea typeface="黑体" pitchFamily="49" charset="-122"/>
              </a:rPr>
              <a:t>3</a:t>
            </a:r>
            <a:r>
              <a:rPr lang="zh-CN" altLang="en-US" sz="2000" dirty="0" smtClean="0">
                <a:latin typeface="黑体" pitchFamily="49" charset="-122"/>
                <a:ea typeface="黑体" pitchFamily="49" charset="-122"/>
              </a:rPr>
              <a:t>）产生文件</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项目管理标准化文件（示例</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项目管理手册，明确各部门、各单位工作范围、工作职责、工作制度、工作流程、项目目标等）。</a:t>
            </a:r>
            <a:endParaRPr lang="zh-CN" altLang="en-US" sz="2000" dirty="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467544" y="1052736"/>
            <a:ext cx="8208912" cy="5184576"/>
          </a:xfrm>
        </p:spPr>
        <p:txBody>
          <a:bodyPr>
            <a:normAutofit/>
          </a:bodyPr>
          <a:lstStyle/>
          <a:p>
            <a:pPr marL="0" indent="0" hangingPunct="1">
              <a:lnSpc>
                <a:spcPct val="150000"/>
              </a:lnSpc>
              <a:spcBef>
                <a:spcPct val="0"/>
              </a:spcBef>
              <a:buNone/>
            </a:pP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、环境调查与分析</a:t>
            </a:r>
            <a:endParaRPr lang="en-US" altLang="zh-CN" sz="2000" dirty="0" smtClean="0">
              <a:latin typeface="黑体" pitchFamily="49" charset="-122"/>
              <a:ea typeface="黑体" pitchFamily="49" charset="-122"/>
            </a:endParaRPr>
          </a:p>
          <a:p>
            <a:pPr marL="0" indent="0" hangingPunct="1">
              <a:lnSpc>
                <a:spcPct val="150000"/>
              </a:lnSpc>
              <a:spcBef>
                <a:spcPct val="0"/>
              </a:spcBef>
              <a:buNone/>
            </a:pP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）搜集信息</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zh-CN" altLang="en-US" sz="2000" dirty="0" smtClean="0">
                <a:latin typeface="黑体" pitchFamily="49" charset="-122"/>
                <a:ea typeface="黑体" pitchFamily="49" charset="-122"/>
              </a:rPr>
              <a:t> 项目特点</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zh-CN" altLang="en-US" sz="2000" dirty="0" smtClean="0">
                <a:latin typeface="黑体" pitchFamily="49" charset="-122"/>
                <a:ea typeface="黑体" pitchFamily="49" charset="-122"/>
              </a:rPr>
              <a:t> 项目现状</a:t>
            </a:r>
            <a:endParaRPr lang="en-US" altLang="zh-CN" sz="2000" dirty="0" smtClean="0">
              <a:latin typeface="黑体" pitchFamily="49" charset="-122"/>
              <a:ea typeface="黑体" pitchFamily="49" charset="-122"/>
            </a:endParaRPr>
          </a:p>
          <a:p>
            <a:pPr marL="0" indent="0" hangingPunct="1">
              <a:lnSpc>
                <a:spcPct val="150000"/>
              </a:lnSpc>
              <a:spcBef>
                <a:spcPct val="0"/>
              </a:spcBef>
            </a:pPr>
            <a:r>
              <a:rPr lang="zh-CN" altLang="en-US" sz="2000" dirty="0" smtClean="0">
                <a:latin typeface="黑体" pitchFamily="49" charset="-122"/>
                <a:ea typeface="黑体" pitchFamily="49" charset="-122"/>
              </a:rPr>
              <a:t> 已完成的立项报告及主管部门批复意见</a:t>
            </a:r>
            <a:endParaRPr lang="en-US" altLang="zh-CN" sz="2000" dirty="0" smtClean="0">
              <a:latin typeface="黑体" pitchFamily="49" charset="-122"/>
              <a:ea typeface="黑体" pitchFamily="49" charset="-122"/>
            </a:endParaRPr>
          </a:p>
        </p:txBody>
      </p:sp>
      <p:sp>
        <p:nvSpPr>
          <p:cNvPr id="5" name="矩形 4"/>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二、建设项目产品策划的主要内容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C:\Users\hxz\AppData\Roaming\Tencent\Users\3241506906\QQ\WinTemp\RichOle\S[L}`0OVVMR5Z%%SJY@LC3C.png"/>
          <p:cNvPicPr>
            <a:picLocks noChangeAspect="1" noChangeArrowheads="1"/>
          </p:cNvPicPr>
          <p:nvPr/>
        </p:nvPicPr>
        <p:blipFill>
          <a:blip r:embed="rId2" cstate="print"/>
          <a:srcRect/>
          <a:stretch>
            <a:fillRect/>
          </a:stretch>
        </p:blipFill>
        <p:spPr bwMode="auto">
          <a:xfrm>
            <a:off x="467544" y="987780"/>
            <a:ext cx="3600400" cy="5224320"/>
          </a:xfrm>
          <a:prstGeom prst="rect">
            <a:avLst/>
          </a:prstGeom>
          <a:noFill/>
        </p:spPr>
      </p:pic>
      <p:pic>
        <p:nvPicPr>
          <p:cNvPr id="36866" name="Picture 2" descr="C:\Users\hxz\AppData\Roaming\Tencent\Users\3241506906\QQ\WinTemp\RichOle\ZLG]A38TLF@$Q63OKH{5`UH.png"/>
          <p:cNvPicPr>
            <a:picLocks noChangeAspect="1" noChangeArrowheads="1"/>
          </p:cNvPicPr>
          <p:nvPr/>
        </p:nvPicPr>
        <p:blipFill>
          <a:blip r:embed="rId3" cstate="print"/>
          <a:srcRect/>
          <a:stretch>
            <a:fillRect/>
          </a:stretch>
        </p:blipFill>
        <p:spPr bwMode="auto">
          <a:xfrm>
            <a:off x="4283968" y="1052735"/>
            <a:ext cx="4032448" cy="5286757"/>
          </a:xfrm>
          <a:prstGeom prst="rect">
            <a:avLst/>
          </a:prstGeom>
          <a:noFill/>
        </p:spPr>
      </p:pic>
      <p:sp>
        <p:nvSpPr>
          <p:cNvPr id="7" name="矩形 6"/>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C:\Users\hxz\AppData\Roaming\Tencent\Users\3241506906\QQ\WinTemp\RichOle\B%6H{W`2LYK$9U~_AODONGM.png"/>
          <p:cNvPicPr>
            <a:picLocks noChangeAspect="1" noChangeArrowheads="1"/>
          </p:cNvPicPr>
          <p:nvPr/>
        </p:nvPicPr>
        <p:blipFill>
          <a:blip r:embed="rId2" cstate="print"/>
          <a:srcRect/>
          <a:stretch>
            <a:fillRect/>
          </a:stretch>
        </p:blipFill>
        <p:spPr bwMode="auto">
          <a:xfrm>
            <a:off x="395535" y="1052736"/>
            <a:ext cx="3710631" cy="5184576"/>
          </a:xfrm>
          <a:prstGeom prst="rect">
            <a:avLst/>
          </a:prstGeom>
          <a:noFill/>
        </p:spPr>
      </p:pic>
      <p:pic>
        <p:nvPicPr>
          <p:cNvPr id="38914" name="Picture 2" descr="C:\Users\hxz\AppData\Roaming\Tencent\Users\3241506906\QQ\WinTemp\RichOle\`3JG%AIX]CQ34`96J%@F7LP.png"/>
          <p:cNvPicPr>
            <a:picLocks noChangeAspect="1" noChangeArrowheads="1"/>
          </p:cNvPicPr>
          <p:nvPr/>
        </p:nvPicPr>
        <p:blipFill>
          <a:blip r:embed="rId3" cstate="print"/>
          <a:srcRect/>
          <a:stretch>
            <a:fillRect/>
          </a:stretch>
        </p:blipFill>
        <p:spPr bwMode="auto">
          <a:xfrm>
            <a:off x="4572000" y="1628800"/>
            <a:ext cx="4272475" cy="4248472"/>
          </a:xfrm>
          <a:prstGeom prst="rect">
            <a:avLst/>
          </a:prstGeom>
          <a:noFill/>
        </p:spPr>
      </p:pic>
      <p:sp>
        <p:nvSpPr>
          <p:cNvPr id="7" name="矩形 6"/>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descr="C:\Users\hxz\AppData\Roaming\Tencent\Users\706471927\QQ\WinTemp\RichOle\4]S%{Q%WO22HMYPSF(Z0T14.png"/>
          <p:cNvPicPr>
            <a:picLocks noChangeAspect="1" noChangeArrowheads="1"/>
          </p:cNvPicPr>
          <p:nvPr/>
        </p:nvPicPr>
        <p:blipFill>
          <a:blip r:embed="rId2" cstate="print"/>
          <a:srcRect/>
          <a:stretch>
            <a:fillRect/>
          </a:stretch>
        </p:blipFill>
        <p:spPr bwMode="auto">
          <a:xfrm>
            <a:off x="539552" y="1196752"/>
            <a:ext cx="4029075" cy="4333875"/>
          </a:xfrm>
          <a:prstGeom prst="rect">
            <a:avLst/>
          </a:prstGeom>
          <a:noFill/>
        </p:spPr>
      </p:pic>
      <p:pic>
        <p:nvPicPr>
          <p:cNvPr id="39938" name="Picture 2" descr="C:\Users\hxz\AppData\Roaming\Tencent\Users\706471927\QQ\WinTemp\RichOle\P@{1@B)N9I_B9WGP3$E}YVY.png"/>
          <p:cNvPicPr>
            <a:picLocks noChangeAspect="1" noChangeArrowheads="1"/>
          </p:cNvPicPr>
          <p:nvPr/>
        </p:nvPicPr>
        <p:blipFill>
          <a:blip r:embed="rId3" cstate="print"/>
          <a:srcRect/>
          <a:stretch>
            <a:fillRect/>
          </a:stretch>
        </p:blipFill>
        <p:spPr bwMode="auto">
          <a:xfrm>
            <a:off x="4644008" y="1124744"/>
            <a:ext cx="4272091" cy="5184576"/>
          </a:xfrm>
          <a:prstGeom prst="rect">
            <a:avLst/>
          </a:prstGeom>
          <a:noFill/>
        </p:spPr>
      </p:pic>
      <p:sp>
        <p:nvSpPr>
          <p:cNvPr id="7" name="矩形 6"/>
          <p:cNvSpPr/>
          <p:nvPr/>
        </p:nvSpPr>
        <p:spPr>
          <a:xfrm>
            <a:off x="357158" y="214290"/>
            <a:ext cx="6087050" cy="652486"/>
          </a:xfrm>
          <a:prstGeom prst="rect">
            <a:avLst/>
          </a:prstGeom>
        </p:spPr>
        <p:txBody>
          <a:bodyPr wrap="square">
            <a:spAutoFit/>
          </a:bodyPr>
          <a:lstStyle/>
          <a:p>
            <a:pPr>
              <a:lnSpc>
                <a:spcPct val="130000"/>
              </a:lnSpc>
            </a:pPr>
            <a:r>
              <a:rPr lang="zh-CN" altLang="en-US" sz="2800" dirty="0" smtClean="0">
                <a:solidFill>
                  <a:srgbClr val="FF0000"/>
                </a:solidFill>
                <a:latin typeface="黑体" pitchFamily="49" charset="-122"/>
                <a:ea typeface="黑体" pitchFamily="49" charset="-122"/>
              </a:rPr>
              <a:t>三、建设项目实施策划的主要内容</a:t>
            </a:r>
            <a:endParaRPr lang="en-US" altLang="zh-CN" sz="2800" dirty="0" smtClean="0">
              <a:solidFill>
                <a:srgbClr val="FF0000"/>
              </a:solidFill>
              <a:latin typeface="黑体" pitchFamily="49" charset="-122"/>
              <a:ea typeface="黑体" pitchFamily="49"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idx="1"/>
          </p:nvPr>
        </p:nvSpPr>
        <p:spPr>
          <a:xfrm>
            <a:off x="428596" y="2928934"/>
            <a:ext cx="8229600" cy="928694"/>
          </a:xfrm>
        </p:spPr>
        <p:txBody>
          <a:bodyPr/>
          <a:lstStyle/>
          <a:p>
            <a:pPr algn="ctr">
              <a:buFontTx/>
              <a:buNone/>
            </a:pPr>
            <a:r>
              <a:rPr lang="zh-CN" altLang="en-US" sz="6000" dirty="0" smtClean="0">
                <a:solidFill>
                  <a:srgbClr val="FF0000"/>
                </a:solidFill>
                <a:ea typeface="华文新魏" pitchFamily="2" charset="-122"/>
              </a:rPr>
              <a:t>谢谢</a:t>
            </a:r>
            <a:r>
              <a:rPr lang="zh-CN" altLang="en-US" sz="6000" dirty="0">
                <a:solidFill>
                  <a:srgbClr val="FF0000"/>
                </a:solidFill>
                <a:ea typeface="华文新魏" pitchFamily="2" charset="-122"/>
              </a:rPr>
              <a:t>大家</a:t>
            </a:r>
            <a:r>
              <a:rPr lang="zh-CN" altLang="en-US" sz="6000" dirty="0" smtClean="0">
                <a:solidFill>
                  <a:srgbClr val="FF0000"/>
                </a:solidFill>
                <a:ea typeface="华文新魏" pitchFamily="2" charset="-122"/>
              </a:rPr>
              <a:t>！</a:t>
            </a:r>
            <a:endParaRPr lang="en-US" altLang="zh-CN" sz="3600" dirty="0">
              <a:solidFill>
                <a:srgbClr val="FF0000"/>
              </a:solidFill>
              <a:ea typeface="华文新魏"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62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绚丽蓝色简约模板">
  <a:themeElements>
    <a:clrScheme name="绚丽蓝色简约模板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绚丽蓝色简约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绚丽蓝色简约模板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绚丽蓝色简约模板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绚丽蓝色简约模板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绚丽蓝色简约模板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绚丽蓝色简约模板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绚丽蓝色简约模板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绚丽蓝色简约模板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绚丽蓝色简约模板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绚丽蓝色简约模板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绚丽蓝色简约模板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绚丽蓝色简约模板 1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4416</TotalTime>
  <Pages>0</Pages>
  <Words>11959</Words>
  <Characters>0</Characters>
  <Application>Microsoft Office PowerPoint</Application>
  <DocSecurity>0</DocSecurity>
  <PresentationFormat>全屏显示(4:3)</PresentationFormat>
  <Lines>0</Lines>
  <Paragraphs>2257</Paragraphs>
  <Slides>93</Slides>
  <Notes>0</Notes>
  <HiddenSlides>0</HiddenSlides>
  <MMClips>0</MMClips>
  <ScaleCrop>false</ScaleCrop>
  <HeadingPairs>
    <vt:vector size="4" baseType="variant">
      <vt:variant>
        <vt:lpstr>主题</vt:lpstr>
      </vt:variant>
      <vt:variant>
        <vt:i4>1</vt:i4>
      </vt:variant>
      <vt:variant>
        <vt:lpstr>幻灯片标题</vt:lpstr>
      </vt:variant>
      <vt:variant>
        <vt:i4>93</vt:i4>
      </vt:variant>
    </vt:vector>
  </HeadingPairs>
  <TitlesOfParts>
    <vt:vector size="94" baseType="lpstr">
      <vt:lpstr>绚丽蓝色简约模板</vt:lpstr>
      <vt:lpstr>项目管理交流与培训 建设项目前期策划</vt:lpstr>
      <vt:lpstr>一、建设项目前期策划 二、建设项目产品策划的主要内容 三、建设项目实施策划的主要内容 四、项目管理案例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剧院研究中心介绍</dc:title>
  <dc:creator>Administrator</dc:creator>
  <cp:lastModifiedBy>个人用户</cp:lastModifiedBy>
  <cp:revision>434</cp:revision>
  <dcterms:created xsi:type="dcterms:W3CDTF">2012-06-06T01:30:27Z</dcterms:created>
  <dcterms:modified xsi:type="dcterms:W3CDTF">2018-03-25T01:02:02Z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2052-8.1.0.3526</vt:lpwstr>
  </property>
</Properties>
</file>