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9"/>
  </p:notesMasterIdLst>
  <p:handoutMasterIdLst>
    <p:handoutMasterId r:id="rId180"/>
  </p:handoutMasterIdLst>
  <p:sldIdLst>
    <p:sldId id="256" r:id="rId2"/>
    <p:sldId id="305" r:id="rId3"/>
    <p:sldId id="612" r:id="rId4"/>
    <p:sldId id="499" r:id="rId5"/>
    <p:sldId id="613" r:id="rId6"/>
    <p:sldId id="614" r:id="rId7"/>
    <p:sldId id="699" r:id="rId8"/>
    <p:sldId id="701" r:id="rId9"/>
    <p:sldId id="615" r:id="rId10"/>
    <p:sldId id="616" r:id="rId11"/>
    <p:sldId id="617" r:id="rId12"/>
    <p:sldId id="618" r:id="rId13"/>
    <p:sldId id="619" r:id="rId14"/>
    <p:sldId id="620" r:id="rId15"/>
    <p:sldId id="621" r:id="rId16"/>
    <p:sldId id="622" r:id="rId17"/>
    <p:sldId id="623" r:id="rId18"/>
    <p:sldId id="624" r:id="rId19"/>
    <p:sldId id="625" r:id="rId20"/>
    <p:sldId id="626" r:id="rId21"/>
    <p:sldId id="627" r:id="rId22"/>
    <p:sldId id="628" r:id="rId23"/>
    <p:sldId id="629" r:id="rId24"/>
    <p:sldId id="631" r:id="rId25"/>
    <p:sldId id="633" r:id="rId26"/>
    <p:sldId id="632" r:id="rId27"/>
    <p:sldId id="634" r:id="rId28"/>
    <p:sldId id="635" r:id="rId29"/>
    <p:sldId id="636" r:id="rId30"/>
    <p:sldId id="637" r:id="rId31"/>
    <p:sldId id="638" r:id="rId32"/>
    <p:sldId id="639" r:id="rId33"/>
    <p:sldId id="708" r:id="rId34"/>
    <p:sldId id="709" r:id="rId35"/>
    <p:sldId id="710" r:id="rId36"/>
    <p:sldId id="711" r:id="rId37"/>
    <p:sldId id="702" r:id="rId38"/>
    <p:sldId id="640" r:id="rId39"/>
    <p:sldId id="611" r:id="rId40"/>
    <p:sldId id="642" r:id="rId41"/>
    <p:sldId id="643" r:id="rId42"/>
    <p:sldId id="644" r:id="rId43"/>
    <p:sldId id="645" r:id="rId44"/>
    <p:sldId id="646" r:id="rId45"/>
    <p:sldId id="647" r:id="rId46"/>
    <p:sldId id="648" r:id="rId47"/>
    <p:sldId id="649" r:id="rId48"/>
    <p:sldId id="650" r:id="rId49"/>
    <p:sldId id="651" r:id="rId50"/>
    <p:sldId id="652" r:id="rId51"/>
    <p:sldId id="654" r:id="rId52"/>
    <p:sldId id="653" r:id="rId53"/>
    <p:sldId id="655" r:id="rId54"/>
    <p:sldId id="656" r:id="rId55"/>
    <p:sldId id="657" r:id="rId56"/>
    <p:sldId id="658" r:id="rId57"/>
    <p:sldId id="641" r:id="rId58"/>
    <p:sldId id="660" r:id="rId59"/>
    <p:sldId id="659" r:id="rId60"/>
    <p:sldId id="661" r:id="rId61"/>
    <p:sldId id="608" r:id="rId62"/>
    <p:sldId id="663" r:id="rId63"/>
    <p:sldId id="664" r:id="rId64"/>
    <p:sldId id="665" r:id="rId65"/>
    <p:sldId id="666" r:id="rId66"/>
    <p:sldId id="667" r:id="rId67"/>
    <p:sldId id="668" r:id="rId68"/>
    <p:sldId id="669" r:id="rId69"/>
    <p:sldId id="670" r:id="rId70"/>
    <p:sldId id="671" r:id="rId71"/>
    <p:sldId id="672" r:id="rId72"/>
    <p:sldId id="673" r:id="rId73"/>
    <p:sldId id="674" r:id="rId74"/>
    <p:sldId id="675" r:id="rId75"/>
    <p:sldId id="676" r:id="rId76"/>
    <p:sldId id="677" r:id="rId77"/>
    <p:sldId id="678" r:id="rId78"/>
    <p:sldId id="679" r:id="rId79"/>
    <p:sldId id="680" r:id="rId80"/>
    <p:sldId id="684" r:id="rId81"/>
    <p:sldId id="681" r:id="rId82"/>
    <p:sldId id="686" r:id="rId83"/>
    <p:sldId id="685" r:id="rId84"/>
    <p:sldId id="682" r:id="rId85"/>
    <p:sldId id="687" r:id="rId86"/>
    <p:sldId id="688" r:id="rId87"/>
    <p:sldId id="683" r:id="rId88"/>
    <p:sldId id="689" r:id="rId89"/>
    <p:sldId id="690" r:id="rId90"/>
    <p:sldId id="691" r:id="rId91"/>
    <p:sldId id="692" r:id="rId92"/>
    <p:sldId id="693" r:id="rId93"/>
    <p:sldId id="694" r:id="rId94"/>
    <p:sldId id="695" r:id="rId95"/>
    <p:sldId id="696" r:id="rId96"/>
    <p:sldId id="697" r:id="rId97"/>
    <p:sldId id="662" r:id="rId98"/>
    <p:sldId id="500" r:id="rId99"/>
    <p:sldId id="527" r:id="rId100"/>
    <p:sldId id="604" r:id="rId101"/>
    <p:sldId id="605" r:id="rId102"/>
    <p:sldId id="606" r:id="rId103"/>
    <p:sldId id="607" r:id="rId104"/>
    <p:sldId id="603" r:id="rId105"/>
    <p:sldId id="529" r:id="rId106"/>
    <p:sldId id="530" r:id="rId107"/>
    <p:sldId id="531" r:id="rId108"/>
    <p:sldId id="532" r:id="rId109"/>
    <p:sldId id="533" r:id="rId110"/>
    <p:sldId id="534" r:id="rId111"/>
    <p:sldId id="535" r:id="rId112"/>
    <p:sldId id="537" r:id="rId113"/>
    <p:sldId id="536" r:id="rId114"/>
    <p:sldId id="538" r:id="rId115"/>
    <p:sldId id="539" r:id="rId116"/>
    <p:sldId id="540" r:id="rId117"/>
    <p:sldId id="541" r:id="rId118"/>
    <p:sldId id="542" r:id="rId119"/>
    <p:sldId id="544" r:id="rId120"/>
    <p:sldId id="543" r:id="rId121"/>
    <p:sldId id="549" r:id="rId122"/>
    <p:sldId id="599" r:id="rId123"/>
    <p:sldId id="550" r:id="rId124"/>
    <p:sldId id="551" r:id="rId125"/>
    <p:sldId id="552" r:id="rId126"/>
    <p:sldId id="553" r:id="rId127"/>
    <p:sldId id="554" r:id="rId128"/>
    <p:sldId id="609" r:id="rId129"/>
    <p:sldId id="556" r:id="rId130"/>
    <p:sldId id="559" r:id="rId131"/>
    <p:sldId id="558" r:id="rId132"/>
    <p:sldId id="504" r:id="rId133"/>
    <p:sldId id="505" r:id="rId134"/>
    <p:sldId id="560" r:id="rId135"/>
    <p:sldId id="593" r:id="rId136"/>
    <p:sldId id="561" r:id="rId137"/>
    <p:sldId id="562" r:id="rId138"/>
    <p:sldId id="563" r:id="rId139"/>
    <p:sldId id="564" r:id="rId140"/>
    <p:sldId id="565" r:id="rId141"/>
    <p:sldId id="566" r:id="rId142"/>
    <p:sldId id="587" r:id="rId143"/>
    <p:sldId id="588" r:id="rId144"/>
    <p:sldId id="589" r:id="rId145"/>
    <p:sldId id="591" r:id="rId146"/>
    <p:sldId id="592" r:id="rId147"/>
    <p:sldId id="567" r:id="rId148"/>
    <p:sldId id="594" r:id="rId149"/>
    <p:sldId id="568" r:id="rId150"/>
    <p:sldId id="569" r:id="rId151"/>
    <p:sldId id="570" r:id="rId152"/>
    <p:sldId id="572" r:id="rId153"/>
    <p:sldId id="573" r:id="rId154"/>
    <p:sldId id="574" r:id="rId155"/>
    <p:sldId id="575" r:id="rId156"/>
    <p:sldId id="576" r:id="rId157"/>
    <p:sldId id="577" r:id="rId158"/>
    <p:sldId id="578" r:id="rId159"/>
    <p:sldId id="579" r:id="rId160"/>
    <p:sldId id="581" r:id="rId161"/>
    <p:sldId id="580" r:id="rId162"/>
    <p:sldId id="595" r:id="rId163"/>
    <p:sldId id="596" r:id="rId164"/>
    <p:sldId id="598" r:id="rId165"/>
    <p:sldId id="582" r:id="rId166"/>
    <p:sldId id="600" r:id="rId167"/>
    <p:sldId id="583" r:id="rId168"/>
    <p:sldId id="584" r:id="rId169"/>
    <p:sldId id="585" r:id="rId170"/>
    <p:sldId id="586" r:id="rId171"/>
    <p:sldId id="610" r:id="rId172"/>
    <p:sldId id="712" r:id="rId173"/>
    <p:sldId id="715" r:id="rId174"/>
    <p:sldId id="602" r:id="rId175"/>
    <p:sldId id="716" r:id="rId176"/>
    <p:sldId id="717" r:id="rId177"/>
    <p:sldId id="498" r:id="rId178"/>
  </p:sldIdLst>
  <p:sldSz cx="9144000" cy="6858000" type="screen4x3"/>
  <p:notesSz cx="6858000" cy="9947275"/>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60" autoAdjust="0"/>
    <p:restoredTop sz="94660"/>
  </p:normalViewPr>
  <p:slideViewPr>
    <p:cSldViewPr>
      <p:cViewPr>
        <p:scale>
          <a:sx n="70" d="100"/>
          <a:sy n="70" d="100"/>
        </p:scale>
        <p:origin x="-136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80" Type="http://schemas.openxmlformats.org/officeDocument/2006/relationships/handoutMaster" Target="handoutMasters/handout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0"/>
            <a:ext cx="2972388" cy="496572"/>
          </a:xfrm>
          <a:prstGeom prst="rect">
            <a:avLst/>
          </a:prstGeom>
        </p:spPr>
        <p:txBody>
          <a:bodyPr vert="horz" lIns="101463" tIns="50732" rIns="101463" bIns="50732" rtlCol="0"/>
          <a:lstStyle>
            <a:lvl1pPr algn="l">
              <a:defRPr sz="1300"/>
            </a:lvl1pPr>
          </a:lstStyle>
          <a:p>
            <a:endParaRPr lang="zh-CN" altLang="en-US"/>
          </a:p>
        </p:txBody>
      </p:sp>
      <p:sp>
        <p:nvSpPr>
          <p:cNvPr id="3" name="日期占位符 2"/>
          <p:cNvSpPr>
            <a:spLocks noGrp="1"/>
          </p:cNvSpPr>
          <p:nvPr>
            <p:ph type="dt" sz="quarter" idx="1"/>
          </p:nvPr>
        </p:nvSpPr>
        <p:spPr>
          <a:xfrm>
            <a:off x="3883851" y="0"/>
            <a:ext cx="2972388" cy="496572"/>
          </a:xfrm>
          <a:prstGeom prst="rect">
            <a:avLst/>
          </a:prstGeom>
        </p:spPr>
        <p:txBody>
          <a:bodyPr vert="horz" lIns="101463" tIns="50732" rIns="101463" bIns="50732" rtlCol="0"/>
          <a:lstStyle>
            <a:lvl1pPr algn="r">
              <a:defRPr sz="1300"/>
            </a:lvl1pPr>
          </a:lstStyle>
          <a:p>
            <a:fld id="{2F9A95A1-99DD-4702-9C47-0931E6EB33EC}" type="datetimeFigureOut">
              <a:rPr lang="zh-CN" altLang="en-US" smtClean="0"/>
              <a:pPr/>
              <a:t>2018/3/25</a:t>
            </a:fld>
            <a:endParaRPr lang="zh-CN" altLang="en-US"/>
          </a:p>
        </p:txBody>
      </p:sp>
      <p:sp>
        <p:nvSpPr>
          <p:cNvPr id="4" name="页脚占位符 3"/>
          <p:cNvSpPr>
            <a:spLocks noGrp="1"/>
          </p:cNvSpPr>
          <p:nvPr>
            <p:ph type="ftr" sz="quarter" idx="2"/>
          </p:nvPr>
        </p:nvSpPr>
        <p:spPr>
          <a:xfrm>
            <a:off x="1" y="9448942"/>
            <a:ext cx="2972388" cy="496572"/>
          </a:xfrm>
          <a:prstGeom prst="rect">
            <a:avLst/>
          </a:prstGeom>
        </p:spPr>
        <p:txBody>
          <a:bodyPr vert="horz" lIns="101463" tIns="50732" rIns="101463" bIns="50732" rtlCol="0" anchor="b"/>
          <a:lstStyle>
            <a:lvl1pPr algn="l">
              <a:defRPr sz="1300"/>
            </a:lvl1pPr>
          </a:lstStyle>
          <a:p>
            <a:endParaRPr lang="zh-CN" altLang="en-US"/>
          </a:p>
        </p:txBody>
      </p:sp>
      <p:sp>
        <p:nvSpPr>
          <p:cNvPr id="5" name="灯片编号占位符 4"/>
          <p:cNvSpPr>
            <a:spLocks noGrp="1"/>
          </p:cNvSpPr>
          <p:nvPr>
            <p:ph type="sldNum" sz="quarter" idx="3"/>
          </p:nvPr>
        </p:nvSpPr>
        <p:spPr>
          <a:xfrm>
            <a:off x="3883851" y="9448942"/>
            <a:ext cx="2972388" cy="496572"/>
          </a:xfrm>
          <a:prstGeom prst="rect">
            <a:avLst/>
          </a:prstGeom>
        </p:spPr>
        <p:txBody>
          <a:bodyPr vert="horz" lIns="101463" tIns="50732" rIns="101463" bIns="50732" rtlCol="0" anchor="b"/>
          <a:lstStyle>
            <a:lvl1pPr algn="r">
              <a:defRPr sz="1300"/>
            </a:lvl1pPr>
          </a:lstStyle>
          <a:p>
            <a:fld id="{E49030AD-4D40-4444-B7A6-49E30BA1FC5B}" type="slidenum">
              <a:rPr lang="zh-CN" altLang="en-US" smtClean="0"/>
              <a:pPr/>
              <a:t>‹#›</a:t>
            </a:fld>
            <a:endParaRPr lang="zh-CN" altLang="en-US"/>
          </a:p>
        </p:txBody>
      </p:sp>
    </p:spTree>
    <p:extLst>
      <p:ext uri="{BB962C8B-B14F-4D97-AF65-F5344CB8AC3E}">
        <p14:creationId xmlns:p14="http://schemas.microsoft.com/office/powerpoint/2010/main" val="2207029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2"/>
            <a:ext cx="2971800" cy="497363"/>
          </a:xfrm>
          <a:prstGeom prst="rect">
            <a:avLst/>
          </a:prstGeom>
        </p:spPr>
        <p:txBody>
          <a:bodyPr vert="horz" lIns="96016" tIns="48007" rIns="96016" bIns="48007" rtlCol="0"/>
          <a:lstStyle>
            <a:lvl1pPr algn="l">
              <a:defRPr sz="1200"/>
            </a:lvl1pPr>
          </a:lstStyle>
          <a:p>
            <a:endParaRPr lang="zh-CN" altLang="en-US"/>
          </a:p>
        </p:txBody>
      </p:sp>
      <p:sp>
        <p:nvSpPr>
          <p:cNvPr id="3" name="日期占位符 2"/>
          <p:cNvSpPr>
            <a:spLocks noGrp="1"/>
          </p:cNvSpPr>
          <p:nvPr>
            <p:ph type="dt" idx="1"/>
          </p:nvPr>
        </p:nvSpPr>
        <p:spPr>
          <a:xfrm>
            <a:off x="3884613" y="2"/>
            <a:ext cx="2971800" cy="497363"/>
          </a:xfrm>
          <a:prstGeom prst="rect">
            <a:avLst/>
          </a:prstGeom>
        </p:spPr>
        <p:txBody>
          <a:bodyPr vert="horz" lIns="96016" tIns="48007" rIns="96016" bIns="48007" rtlCol="0"/>
          <a:lstStyle>
            <a:lvl1pPr algn="r">
              <a:defRPr sz="1200"/>
            </a:lvl1pPr>
          </a:lstStyle>
          <a:p>
            <a:fld id="{79D66939-5C71-4138-B98A-3BF61449A06D}" type="datetimeFigureOut">
              <a:rPr lang="zh-CN" altLang="en-US" smtClean="0"/>
              <a:pPr/>
              <a:t>2018/3/25</a:t>
            </a:fld>
            <a:endParaRPr lang="zh-CN" altLang="en-US"/>
          </a:p>
        </p:txBody>
      </p:sp>
      <p:sp>
        <p:nvSpPr>
          <p:cNvPr id="4" name="幻灯片图像占位符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6016" tIns="48007" rIns="96016" bIns="48007" rtlCol="0" anchor="ctr"/>
          <a:lstStyle/>
          <a:p>
            <a:endParaRPr lang="zh-CN" altLang="en-US"/>
          </a:p>
        </p:txBody>
      </p:sp>
      <p:sp>
        <p:nvSpPr>
          <p:cNvPr id="5" name="备注占位符 4"/>
          <p:cNvSpPr>
            <a:spLocks noGrp="1"/>
          </p:cNvSpPr>
          <p:nvPr>
            <p:ph type="body" sz="quarter" idx="3"/>
          </p:nvPr>
        </p:nvSpPr>
        <p:spPr>
          <a:xfrm>
            <a:off x="685801" y="4724956"/>
            <a:ext cx="5486400" cy="4476274"/>
          </a:xfrm>
          <a:prstGeom prst="rect">
            <a:avLst/>
          </a:prstGeom>
        </p:spPr>
        <p:txBody>
          <a:bodyPr vert="horz" lIns="96016" tIns="48007" rIns="96016" bIns="48007"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448186"/>
            <a:ext cx="2971800" cy="497363"/>
          </a:xfrm>
          <a:prstGeom prst="rect">
            <a:avLst/>
          </a:prstGeom>
        </p:spPr>
        <p:txBody>
          <a:bodyPr vert="horz" lIns="96016" tIns="48007" rIns="96016" bIns="48007"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9448186"/>
            <a:ext cx="2971800" cy="497363"/>
          </a:xfrm>
          <a:prstGeom prst="rect">
            <a:avLst/>
          </a:prstGeom>
        </p:spPr>
        <p:txBody>
          <a:bodyPr vert="horz" lIns="96016" tIns="48007" rIns="96016" bIns="48007" rtlCol="0" anchor="b"/>
          <a:lstStyle>
            <a:lvl1pPr algn="r">
              <a:defRPr sz="1200"/>
            </a:lvl1pPr>
          </a:lstStyle>
          <a:p>
            <a:fld id="{CB0B88F1-63D4-41B8-BA96-31054DE04743}" type="slidenum">
              <a:rPr lang="zh-CN" altLang="en-US" smtClean="0"/>
              <a:pPr/>
              <a:t>‹#›</a:t>
            </a:fld>
            <a:endParaRPr lang="zh-CN" altLang="en-US"/>
          </a:p>
        </p:txBody>
      </p:sp>
    </p:spTree>
    <p:extLst>
      <p:ext uri="{BB962C8B-B14F-4D97-AF65-F5344CB8AC3E}">
        <p14:creationId xmlns:p14="http://schemas.microsoft.com/office/powerpoint/2010/main" val="3554082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B0B88F1-63D4-41B8-BA96-31054DE04743}" type="slidenum">
              <a:rPr lang="zh-CN" altLang="en-US" smtClean="0"/>
              <a:pPr/>
              <a:t>31</a:t>
            </a:fld>
            <a:endParaRPr lang="zh-CN" altLang="en-US"/>
          </a:p>
        </p:txBody>
      </p:sp>
    </p:spTree>
    <p:extLst>
      <p:ext uri="{BB962C8B-B14F-4D97-AF65-F5344CB8AC3E}">
        <p14:creationId xmlns:p14="http://schemas.microsoft.com/office/powerpoint/2010/main" val="30640065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5"/>
          <p:cNvSpPr>
            <a:spLocks noChangeArrowheads="1"/>
          </p:cNvSpPr>
          <p:nvPr/>
        </p:nvSpPr>
        <p:spPr bwMode="auto">
          <a:xfrm>
            <a:off x="2162175" y="6408738"/>
            <a:ext cx="47847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sz="1000" noProof="1" smtClean="0"/>
          </a:p>
        </p:txBody>
      </p:sp>
      <p:sp>
        <p:nvSpPr>
          <p:cNvPr id="2051" name="Rectangle 3"/>
          <p:cNvSpPr>
            <a:spLocks noGrp="1" noChangeArrowheads="1"/>
          </p:cNvSpPr>
          <p:nvPr>
            <p:ph type="ctrTitle" sz="quarter"/>
          </p:nvPr>
        </p:nvSpPr>
        <p:spPr>
          <a:xfrm>
            <a:off x="685800" y="1868488"/>
            <a:ext cx="7772400" cy="1127125"/>
          </a:xfrm>
        </p:spPr>
        <p:txBody>
          <a:bodyPr/>
          <a:lstStyle>
            <a:lvl1pPr algn="ctr">
              <a:defRPr sz="3600" b="1"/>
            </a:lvl1pPr>
          </a:lstStyle>
          <a:p>
            <a:r>
              <a:rPr lang="zh-CN"/>
              <a:t>单击此处编辑母版标题样式</a:t>
            </a:r>
          </a:p>
        </p:txBody>
      </p:sp>
      <p:sp>
        <p:nvSpPr>
          <p:cNvPr id="2052" name="Rectangle 4"/>
          <p:cNvSpPr>
            <a:spLocks noGrp="1" noChangeArrowheads="1"/>
          </p:cNvSpPr>
          <p:nvPr>
            <p:ph type="subTitle" sz="quarter" idx="1"/>
          </p:nvPr>
        </p:nvSpPr>
        <p:spPr>
          <a:xfrm>
            <a:off x="1355725" y="3122613"/>
            <a:ext cx="6400800" cy="1004887"/>
          </a:xfrm>
        </p:spPr>
        <p:txBody>
          <a:bodyPr/>
          <a:lstStyle>
            <a:lvl1pPr marL="0" indent="0" algn="ctr">
              <a:buFont typeface="Wingdings" panose="05000000000000000000" pitchFamily="2" charset="2"/>
              <a:buNone/>
              <a:defRPr sz="2800">
                <a:solidFill>
                  <a:schemeClr val="bg1"/>
                </a:solidFill>
              </a:defRPr>
            </a:lvl1pPr>
          </a:lstStyle>
          <a:p>
            <a:r>
              <a:rPr lang="zh-CN"/>
              <a:t>单击此处编辑母版副标题样式</a:t>
            </a:r>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7813" y="131763"/>
            <a:ext cx="2058987" cy="5994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49263" y="131763"/>
            <a:ext cx="6026150" cy="59944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cxnSp>
        <p:nvCxnSpPr>
          <p:cNvPr id="4" name="直接连接符 3"/>
          <p:cNvCxnSpPr/>
          <p:nvPr userDrawn="1"/>
        </p:nvCxnSpPr>
        <p:spPr>
          <a:xfrm>
            <a:off x="0" y="6524625"/>
            <a:ext cx="9144000" cy="15875"/>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5" name="矩形 4"/>
          <p:cNvSpPr/>
          <p:nvPr userDrawn="1"/>
        </p:nvSpPr>
        <p:spPr>
          <a:xfrm>
            <a:off x="755576" y="6351279"/>
            <a:ext cx="864095" cy="338554"/>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marL="0" lvl="4" eaLnBrk="0" hangingPunct="0">
              <a:spcBef>
                <a:spcPts val="0"/>
              </a:spcBef>
              <a:buClr>
                <a:srgbClr val="2A79D0"/>
              </a:buClr>
              <a:defRPr/>
            </a:pPr>
            <a:r>
              <a:rPr lang="en-US" altLang="zh-CN" sz="1600" kern="0" dirty="0">
                <a:solidFill>
                  <a:srgbClr val="FF0000"/>
                </a:solidFill>
              </a:rPr>
              <a:t>JNPM</a:t>
            </a:r>
            <a:endParaRPr lang="zh-CN" altLang="en-US" sz="1600" kern="0" dirty="0">
              <a:solidFill>
                <a:srgbClr val="FF0000"/>
              </a:solidFill>
            </a:endParaRPr>
          </a:p>
        </p:txBody>
      </p:sp>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lvl5pPr>
              <a:defRPr>
                <a:solidFill>
                  <a:srgbClr val="FF0000"/>
                </a:solidFil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33488"/>
            <a:ext cx="4038600" cy="4892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33488"/>
            <a:ext cx="4038600" cy="4892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5"/>
          <p:cNvSpPr>
            <a:spLocks noChangeArrowheads="1"/>
          </p:cNvSpPr>
          <p:nvPr/>
        </p:nvSpPr>
        <p:spPr bwMode="auto">
          <a:xfrm>
            <a:off x="2162175" y="6408738"/>
            <a:ext cx="47847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sz="1000" noProof="1" smtClean="0"/>
          </a:p>
        </p:txBody>
      </p:sp>
      <p:sp>
        <p:nvSpPr>
          <p:cNvPr id="1027" name="Rectangle 3"/>
          <p:cNvSpPr>
            <a:spLocks noGrp="1" noChangeArrowheads="1"/>
          </p:cNvSpPr>
          <p:nvPr>
            <p:ph type="title"/>
          </p:nvPr>
        </p:nvSpPr>
        <p:spPr bwMode="auto">
          <a:xfrm>
            <a:off x="449263" y="131763"/>
            <a:ext cx="8229600" cy="823912"/>
          </a:xfrm>
          <a:prstGeom prst="rect">
            <a:avLst/>
          </a:prstGeom>
          <a:noFill/>
          <a:ln w="9525">
            <a:noFill/>
            <a:miter lim="800000"/>
          </a:ln>
        </p:spPr>
        <p:txBody>
          <a:bodyPr vert="horz" wrap="square" lIns="91440" tIns="45720" rIns="91440" bIns="45720" numCol="1" anchor="ctr" anchorCtr="0" compatLnSpc="1"/>
          <a:lstStyle/>
          <a:p>
            <a:pPr lvl="0"/>
            <a:r>
              <a:rPr lang="zh-CN" altLang="zh-CN" smtClean="0"/>
              <a:t>单击此处编辑母版标题样式</a:t>
            </a:r>
          </a:p>
        </p:txBody>
      </p:sp>
      <p:sp>
        <p:nvSpPr>
          <p:cNvPr id="1028" name="Rectangle 4"/>
          <p:cNvSpPr>
            <a:spLocks noGrp="1" noChangeArrowheads="1"/>
          </p:cNvSpPr>
          <p:nvPr>
            <p:ph type="body" idx="1"/>
          </p:nvPr>
        </p:nvSpPr>
        <p:spPr bwMode="auto">
          <a:xfrm>
            <a:off x="457200" y="1233488"/>
            <a:ext cx="8229600" cy="4892675"/>
          </a:xfrm>
          <a:prstGeom prst="rect">
            <a:avLst/>
          </a:prstGeom>
          <a:noFill/>
          <a:ln w="9525">
            <a:noFill/>
            <a:miter lim="800000"/>
          </a:ln>
        </p:spPr>
        <p:txBody>
          <a:bodyPr vert="horz" wrap="square" lIns="91440" tIns="45720" rIns="91440" bIns="45720" numCol="1" anchor="t" anchorCtr="0" compatLnSpc="1"/>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txStyles>
    <p:titleStyle>
      <a:lvl1pPr algn="l" rtl="0" eaLnBrk="0" fontAlgn="base" hangingPunct="0">
        <a:lnSpc>
          <a:spcPct val="95000"/>
        </a:lnSpc>
        <a:spcBef>
          <a:spcPct val="0"/>
        </a:spcBef>
        <a:spcAft>
          <a:spcPct val="0"/>
        </a:spcAft>
        <a:defRPr sz="3200">
          <a:solidFill>
            <a:srgbClr val="FFFFFF"/>
          </a:solidFill>
          <a:latin typeface="+mj-lt"/>
          <a:ea typeface="+mj-ea"/>
          <a:cs typeface="+mj-cs"/>
        </a:defRPr>
      </a:lvl1pPr>
      <a:lvl2pPr algn="l" rtl="0" eaLnBrk="0" fontAlgn="base" hangingPunct="0">
        <a:lnSpc>
          <a:spcPct val="95000"/>
        </a:lnSpc>
        <a:spcBef>
          <a:spcPct val="0"/>
        </a:spcBef>
        <a:spcAft>
          <a:spcPct val="0"/>
        </a:spcAft>
        <a:defRPr sz="3200">
          <a:solidFill>
            <a:srgbClr val="FFFFFF"/>
          </a:solidFill>
          <a:latin typeface="微软雅黑" panose="020B0503020204020204" pitchFamily="34" charset="-122"/>
          <a:ea typeface="微软雅黑" panose="020B0503020204020204" pitchFamily="34" charset="-122"/>
        </a:defRPr>
      </a:lvl2pPr>
      <a:lvl3pPr algn="l" rtl="0" eaLnBrk="0" fontAlgn="base" hangingPunct="0">
        <a:lnSpc>
          <a:spcPct val="95000"/>
        </a:lnSpc>
        <a:spcBef>
          <a:spcPct val="0"/>
        </a:spcBef>
        <a:spcAft>
          <a:spcPct val="0"/>
        </a:spcAft>
        <a:defRPr sz="3200">
          <a:solidFill>
            <a:srgbClr val="FFFFFF"/>
          </a:solidFill>
          <a:latin typeface="微软雅黑" panose="020B0503020204020204" pitchFamily="34" charset="-122"/>
          <a:ea typeface="微软雅黑" panose="020B0503020204020204" pitchFamily="34" charset="-122"/>
        </a:defRPr>
      </a:lvl3pPr>
      <a:lvl4pPr algn="l" rtl="0" eaLnBrk="0" fontAlgn="base" hangingPunct="0">
        <a:lnSpc>
          <a:spcPct val="95000"/>
        </a:lnSpc>
        <a:spcBef>
          <a:spcPct val="0"/>
        </a:spcBef>
        <a:spcAft>
          <a:spcPct val="0"/>
        </a:spcAft>
        <a:defRPr sz="3200">
          <a:solidFill>
            <a:srgbClr val="FFFFFF"/>
          </a:solidFill>
          <a:latin typeface="微软雅黑" panose="020B0503020204020204" pitchFamily="34" charset="-122"/>
          <a:ea typeface="微软雅黑" panose="020B0503020204020204" pitchFamily="34" charset="-122"/>
        </a:defRPr>
      </a:lvl4pPr>
      <a:lvl5pPr algn="l" rtl="0" eaLnBrk="0" fontAlgn="base" hangingPunct="0">
        <a:lnSpc>
          <a:spcPct val="95000"/>
        </a:lnSpc>
        <a:spcBef>
          <a:spcPct val="0"/>
        </a:spcBef>
        <a:spcAft>
          <a:spcPct val="0"/>
        </a:spcAft>
        <a:defRPr sz="3200">
          <a:solidFill>
            <a:srgbClr val="FFFFFF"/>
          </a:solidFill>
          <a:latin typeface="微软雅黑" panose="020B0503020204020204" pitchFamily="34" charset="-122"/>
          <a:ea typeface="微软雅黑" panose="020B0503020204020204" pitchFamily="34" charset="-122"/>
        </a:defRPr>
      </a:lvl5pPr>
      <a:lvl6pPr marL="457200" algn="l" rtl="0" eaLnBrk="0" fontAlgn="base" hangingPunct="0">
        <a:lnSpc>
          <a:spcPct val="95000"/>
        </a:lnSpc>
        <a:spcBef>
          <a:spcPct val="0"/>
        </a:spcBef>
        <a:spcAft>
          <a:spcPct val="0"/>
        </a:spcAft>
        <a:defRPr sz="3200">
          <a:solidFill>
            <a:srgbClr val="FFFFFF"/>
          </a:solidFill>
          <a:latin typeface="微软雅黑" panose="020B0503020204020204" pitchFamily="34" charset="-122"/>
          <a:ea typeface="微软雅黑" panose="020B0503020204020204" pitchFamily="34" charset="-122"/>
        </a:defRPr>
      </a:lvl6pPr>
      <a:lvl7pPr marL="914400" algn="l" rtl="0" eaLnBrk="0" fontAlgn="base" hangingPunct="0">
        <a:lnSpc>
          <a:spcPct val="95000"/>
        </a:lnSpc>
        <a:spcBef>
          <a:spcPct val="0"/>
        </a:spcBef>
        <a:spcAft>
          <a:spcPct val="0"/>
        </a:spcAft>
        <a:defRPr sz="3200">
          <a:solidFill>
            <a:srgbClr val="FFFFFF"/>
          </a:solidFill>
          <a:latin typeface="微软雅黑" panose="020B0503020204020204" pitchFamily="34" charset="-122"/>
          <a:ea typeface="微软雅黑" panose="020B0503020204020204" pitchFamily="34" charset="-122"/>
        </a:defRPr>
      </a:lvl7pPr>
      <a:lvl8pPr marL="1371600" algn="l" rtl="0" eaLnBrk="0" fontAlgn="base" hangingPunct="0">
        <a:lnSpc>
          <a:spcPct val="95000"/>
        </a:lnSpc>
        <a:spcBef>
          <a:spcPct val="0"/>
        </a:spcBef>
        <a:spcAft>
          <a:spcPct val="0"/>
        </a:spcAft>
        <a:defRPr sz="3200">
          <a:solidFill>
            <a:srgbClr val="FFFFFF"/>
          </a:solidFill>
          <a:latin typeface="微软雅黑" panose="020B0503020204020204" pitchFamily="34" charset="-122"/>
          <a:ea typeface="微软雅黑" panose="020B0503020204020204" pitchFamily="34" charset="-122"/>
        </a:defRPr>
      </a:lvl8pPr>
      <a:lvl9pPr marL="1828800" algn="l" rtl="0" eaLnBrk="0" fontAlgn="base" hangingPunct="0">
        <a:lnSpc>
          <a:spcPct val="95000"/>
        </a:lnSpc>
        <a:spcBef>
          <a:spcPct val="0"/>
        </a:spcBef>
        <a:spcAft>
          <a:spcPct val="0"/>
        </a:spcAft>
        <a:defRPr sz="3200">
          <a:solidFill>
            <a:srgbClr val="FFFFFF"/>
          </a:solidFill>
          <a:latin typeface="微软雅黑" panose="020B0503020204020204" pitchFamily="34" charset="-122"/>
          <a:ea typeface="微软雅黑" panose="020B0503020204020204" pitchFamily="34" charset="-122"/>
        </a:defRPr>
      </a:lvl9pPr>
    </p:titleStyle>
    <p:bodyStyle>
      <a:lvl1pPr marL="190500" indent="-190500" algn="l" rtl="0" eaLnBrk="0" fontAlgn="base" hangingPunct="0">
        <a:spcBef>
          <a:spcPct val="60000"/>
        </a:spcBef>
        <a:spcAft>
          <a:spcPct val="0"/>
        </a:spcAft>
        <a:buClr>
          <a:schemeClr val="accent1"/>
        </a:buClr>
        <a:buFont typeface="Wingdings" panose="05000000000000000000" pitchFamily="2" charset="2"/>
        <a:buChar char="§"/>
        <a:defRPr sz="2400">
          <a:solidFill>
            <a:schemeClr val="tx1"/>
          </a:solidFill>
          <a:latin typeface="+mn-lt"/>
          <a:ea typeface="+mn-ea"/>
          <a:cs typeface="+mn-cs"/>
        </a:defRPr>
      </a:lvl1pPr>
      <a:lvl2pPr marL="381000" indent="-189230" algn="l" rtl="0" eaLnBrk="0" fontAlgn="base" hangingPunct="0">
        <a:spcBef>
          <a:spcPct val="30000"/>
        </a:spcBef>
        <a:spcAft>
          <a:spcPct val="0"/>
        </a:spcAft>
        <a:buClr>
          <a:schemeClr val="accent1"/>
        </a:buClr>
        <a:buChar char="-"/>
        <a:defRPr sz="2000">
          <a:solidFill>
            <a:schemeClr val="tx1"/>
          </a:solidFill>
          <a:latin typeface="+mn-lt"/>
          <a:ea typeface="+mn-ea"/>
        </a:defRPr>
      </a:lvl2pPr>
      <a:lvl3pPr marL="561975" indent="-179705" algn="l" rtl="0" eaLnBrk="0" fontAlgn="base" hangingPunct="0">
        <a:spcBef>
          <a:spcPct val="30000"/>
        </a:spcBef>
        <a:spcAft>
          <a:spcPct val="0"/>
        </a:spcAft>
        <a:buClr>
          <a:schemeClr val="accent1"/>
        </a:buClr>
        <a:buChar char="-"/>
        <a:defRPr sz="2000">
          <a:solidFill>
            <a:schemeClr val="tx1"/>
          </a:solidFill>
          <a:latin typeface="+mn-lt"/>
          <a:ea typeface="+mn-ea"/>
        </a:defRPr>
      </a:lvl3pPr>
      <a:lvl4pPr marL="768350" indent="-205105" algn="l" rtl="0" eaLnBrk="0" fontAlgn="base" hangingPunct="0">
        <a:spcBef>
          <a:spcPct val="30000"/>
        </a:spcBef>
        <a:spcAft>
          <a:spcPct val="0"/>
        </a:spcAft>
        <a:buClr>
          <a:schemeClr val="accent1"/>
        </a:buClr>
        <a:buChar char="-"/>
        <a:defRPr sz="2000">
          <a:solidFill>
            <a:schemeClr val="tx1"/>
          </a:solidFill>
          <a:latin typeface="+mn-lt"/>
          <a:ea typeface="+mn-ea"/>
        </a:defRPr>
      </a:lvl4pPr>
      <a:lvl5pPr marL="1050925" indent="-168275" algn="l" rtl="0" eaLnBrk="0" fontAlgn="base" hangingPunct="0">
        <a:spcBef>
          <a:spcPct val="40000"/>
        </a:spcBef>
        <a:spcAft>
          <a:spcPct val="0"/>
        </a:spcAft>
        <a:buClr>
          <a:schemeClr val="accent1"/>
        </a:buClr>
        <a:buFont typeface="Wingdings" panose="05000000000000000000" pitchFamily="2" charset="2"/>
        <a:buChar char="»"/>
        <a:defRPr sz="1600">
          <a:solidFill>
            <a:schemeClr val="tx1"/>
          </a:solidFill>
          <a:latin typeface="+mn-lt"/>
          <a:ea typeface="+mn-ea"/>
        </a:defRPr>
      </a:lvl5pPr>
      <a:lvl6pPr marL="1508125" indent="-168275" algn="l" rtl="0" eaLnBrk="0" fontAlgn="base" hangingPunct="0">
        <a:spcBef>
          <a:spcPct val="40000"/>
        </a:spcBef>
        <a:spcAft>
          <a:spcPct val="0"/>
        </a:spcAft>
        <a:buClr>
          <a:schemeClr val="accent1"/>
        </a:buClr>
        <a:buFont typeface="Wingdings" panose="05000000000000000000" pitchFamily="2" charset="2"/>
        <a:buChar char="»"/>
        <a:defRPr sz="1600">
          <a:solidFill>
            <a:schemeClr val="tx1"/>
          </a:solidFill>
          <a:latin typeface="+mn-lt"/>
          <a:ea typeface="+mn-ea"/>
        </a:defRPr>
      </a:lvl6pPr>
      <a:lvl7pPr marL="1965325" indent="-168275" algn="l" rtl="0" eaLnBrk="0" fontAlgn="base" hangingPunct="0">
        <a:spcBef>
          <a:spcPct val="40000"/>
        </a:spcBef>
        <a:spcAft>
          <a:spcPct val="0"/>
        </a:spcAft>
        <a:buClr>
          <a:schemeClr val="accent1"/>
        </a:buClr>
        <a:buFont typeface="Wingdings" panose="05000000000000000000" pitchFamily="2" charset="2"/>
        <a:buChar char="»"/>
        <a:defRPr sz="1600">
          <a:solidFill>
            <a:schemeClr val="tx1"/>
          </a:solidFill>
          <a:latin typeface="+mn-lt"/>
          <a:ea typeface="+mn-ea"/>
        </a:defRPr>
      </a:lvl7pPr>
      <a:lvl8pPr marL="2422525" indent="-168275" algn="l" rtl="0" eaLnBrk="0" fontAlgn="base" hangingPunct="0">
        <a:spcBef>
          <a:spcPct val="40000"/>
        </a:spcBef>
        <a:spcAft>
          <a:spcPct val="0"/>
        </a:spcAft>
        <a:buClr>
          <a:schemeClr val="accent1"/>
        </a:buClr>
        <a:buFont typeface="Wingdings" panose="05000000000000000000" pitchFamily="2" charset="2"/>
        <a:buChar char="»"/>
        <a:defRPr sz="1600">
          <a:solidFill>
            <a:schemeClr val="tx1"/>
          </a:solidFill>
          <a:latin typeface="+mn-lt"/>
          <a:ea typeface="+mn-ea"/>
        </a:defRPr>
      </a:lvl8pPr>
      <a:lvl9pPr marL="2879725" indent="-168275" algn="l" rtl="0" eaLnBrk="0" fontAlgn="base" hangingPunct="0">
        <a:spcBef>
          <a:spcPct val="40000"/>
        </a:spcBef>
        <a:spcAft>
          <a:spcPct val="0"/>
        </a:spcAft>
        <a:buClr>
          <a:schemeClr val="accent1"/>
        </a:buClr>
        <a:buFont typeface="Wingdings" panose="05000000000000000000" pitchFamily="2" charset="2"/>
        <a:buChar char="»"/>
        <a:defRPr sz="16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714348" y="1357298"/>
            <a:ext cx="7929618" cy="1785950"/>
          </a:xfrm>
        </p:spPr>
        <p:txBody>
          <a:bodyPr/>
          <a:lstStyle/>
          <a:p>
            <a:pPr algn="l">
              <a:lnSpc>
                <a:spcPct val="150000"/>
              </a:lnSpc>
            </a:pPr>
            <a:r>
              <a:rPr lang="zh-CN" altLang="en-US" sz="4000" dirty="0" smtClean="0">
                <a:solidFill>
                  <a:schemeClr val="tx1"/>
                </a:solidFill>
                <a:latin typeface="华文细黑" panose="02010600040101010101" pitchFamily="2" charset="-122"/>
                <a:ea typeface="华文细黑" panose="02010600040101010101" pitchFamily="2" charset="-122"/>
              </a:rPr>
              <a:t>项目管理交流与培训</a:t>
            </a:r>
            <a:r>
              <a:rPr lang="en-US" altLang="zh-CN" sz="4000" dirty="0" smtClean="0">
                <a:solidFill>
                  <a:schemeClr val="tx1"/>
                </a:solidFill>
                <a:latin typeface="华文细黑" panose="02010600040101010101" pitchFamily="2" charset="-122"/>
                <a:ea typeface="华文细黑" panose="02010600040101010101" pitchFamily="2" charset="-122"/>
              </a:rPr>
              <a:t/>
            </a:r>
            <a:br>
              <a:rPr lang="en-US" altLang="zh-CN" sz="4000" dirty="0" smtClean="0">
                <a:solidFill>
                  <a:schemeClr val="tx1"/>
                </a:solidFill>
                <a:latin typeface="华文细黑" panose="02010600040101010101" pitchFamily="2" charset="-122"/>
                <a:ea typeface="华文细黑" panose="02010600040101010101" pitchFamily="2" charset="-122"/>
              </a:rPr>
            </a:br>
            <a:r>
              <a:rPr lang="en-US" altLang="zh-CN" sz="4000" dirty="0" smtClean="0">
                <a:solidFill>
                  <a:schemeClr val="tx1"/>
                </a:solidFill>
                <a:latin typeface="华文细黑" panose="02010600040101010101" pitchFamily="2" charset="-122"/>
                <a:ea typeface="华文细黑" panose="02010600040101010101" pitchFamily="2" charset="-122"/>
              </a:rPr>
              <a:t>            ——</a:t>
            </a:r>
            <a:r>
              <a:rPr lang="zh-CN" altLang="en-US" sz="4000" dirty="0" smtClean="0">
                <a:solidFill>
                  <a:schemeClr val="tx1"/>
                </a:solidFill>
                <a:latin typeface="华文细黑" panose="02010600040101010101" pitchFamily="2" charset="-122"/>
                <a:ea typeface="华文细黑" panose="02010600040101010101" pitchFamily="2" charset="-122"/>
              </a:rPr>
              <a:t>建筑工程项目设计管理</a:t>
            </a:r>
            <a:endParaRPr lang="zh-CN" altLang="en-US" sz="4000" dirty="0" smtClean="0">
              <a:solidFill>
                <a:srgbClr val="FF0000"/>
              </a:solidFill>
            </a:endParaRPr>
          </a:p>
        </p:txBody>
      </p:sp>
      <p:sp>
        <p:nvSpPr>
          <p:cNvPr id="4099" name="Rectangle 3"/>
          <p:cNvSpPr>
            <a:spLocks noGrp="1" noChangeArrowheads="1"/>
          </p:cNvSpPr>
          <p:nvPr>
            <p:ph type="subTitle" idx="1"/>
          </p:nvPr>
        </p:nvSpPr>
        <p:spPr>
          <a:xfrm>
            <a:off x="2285984" y="4000504"/>
            <a:ext cx="6400800" cy="1571636"/>
          </a:xfrm>
        </p:spPr>
        <p:txBody>
          <a:bodyPr/>
          <a:lstStyle/>
          <a:p>
            <a:pPr algn="r"/>
            <a:r>
              <a:rPr lang="zh-CN" altLang="en-US" sz="2400" b="1" dirty="0" smtClean="0">
                <a:solidFill>
                  <a:schemeClr val="tx1"/>
                </a:solidFill>
                <a:latin typeface="华文细黑" panose="02010600040101010101" pitchFamily="2" charset="-122"/>
                <a:ea typeface="华文细黑" panose="02010600040101010101" pitchFamily="2" charset="-122"/>
              </a:rPr>
              <a:t>杭州江东建设工程项目管理有限公司</a:t>
            </a:r>
            <a:endParaRPr lang="en-US" altLang="zh-CN" sz="2400" b="1" dirty="0" smtClean="0">
              <a:solidFill>
                <a:schemeClr val="tx1"/>
              </a:solidFill>
              <a:latin typeface="华文细黑" panose="02010600040101010101" pitchFamily="2" charset="-122"/>
              <a:ea typeface="华文细黑" panose="02010600040101010101" pitchFamily="2" charset="-122"/>
            </a:endParaRPr>
          </a:p>
          <a:p>
            <a:pPr algn="r"/>
            <a:r>
              <a:rPr lang="zh-CN" altLang="en-US" sz="2400" b="1" dirty="0" smtClean="0">
                <a:solidFill>
                  <a:schemeClr val="tx1"/>
                </a:solidFill>
                <a:latin typeface="华文细黑" panose="02010600040101010101" pitchFamily="2" charset="-122"/>
                <a:ea typeface="华文细黑" panose="02010600040101010101" pitchFamily="2" charset="-122"/>
              </a:rPr>
              <a:t>王德光</a:t>
            </a:r>
            <a:endParaRPr lang="zh-CN" altLang="en-US" sz="2400" b="1" dirty="0" smtClean="0">
              <a:solidFill>
                <a:schemeClr val="tx1"/>
              </a:solidFill>
              <a:latin typeface="华文细黑" panose="02010600040101010101" pitchFamily="2" charset="-122"/>
              <a:ea typeface="华文细黑" panose="02010600040101010101" pitchFamily="2" charset="-122"/>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442" y="116632"/>
            <a:ext cx="777671" cy="904466"/>
          </a:xfrm>
          <a:prstGeom prst="rect">
            <a:avLst/>
          </a:prstGeom>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23528" y="228622"/>
            <a:ext cx="4134465" cy="523220"/>
          </a:xfrm>
          <a:prstGeom prst="rect">
            <a:avLst/>
          </a:prstGeom>
        </p:spPr>
        <p:txBody>
          <a:bodyPr wrap="none">
            <a:spAutoFit/>
          </a:bodyPr>
          <a:lstStyle/>
          <a:p>
            <a:r>
              <a:rPr lang="en-US" altLang="zh-CN" sz="2800" dirty="0" smtClean="0">
                <a:latin typeface="黑体" panose="02010609060101010101" pitchFamily="49" charset="-122"/>
                <a:ea typeface="黑体" panose="02010609060101010101" pitchFamily="49" charset="-122"/>
              </a:rPr>
              <a:t>1.2 </a:t>
            </a:r>
            <a:r>
              <a:rPr lang="zh-CN" altLang="en-US" sz="2800" dirty="0" smtClean="0">
                <a:latin typeface="黑体" panose="02010609060101010101" pitchFamily="49" charset="-122"/>
                <a:ea typeface="黑体" panose="02010609060101010101" pitchFamily="49" charset="-122"/>
              </a:rPr>
              <a:t>建筑工程项目与管理</a:t>
            </a:r>
            <a:endParaRPr lang="zh-CN" altLang="en-US" sz="2800" dirty="0">
              <a:latin typeface="黑体" panose="02010609060101010101" pitchFamily="49" charset="-122"/>
              <a:ea typeface="黑体" panose="02010609060101010101" pitchFamily="49" charset="-122"/>
            </a:endParaRPr>
          </a:p>
        </p:txBody>
      </p:sp>
      <p:sp>
        <p:nvSpPr>
          <p:cNvPr id="7" name="矩形 6"/>
          <p:cNvSpPr/>
          <p:nvPr/>
        </p:nvSpPr>
        <p:spPr>
          <a:xfrm>
            <a:off x="222164" y="993306"/>
            <a:ext cx="8640960" cy="5133713"/>
          </a:xfrm>
          <a:prstGeom prst="rect">
            <a:avLst/>
          </a:prstGeom>
        </p:spPr>
        <p:txBody>
          <a:bodyPr wrap="square">
            <a:spAutoFit/>
          </a:bodyPr>
          <a:lstStyle/>
          <a:p>
            <a:pPr>
              <a:lnSpc>
                <a:spcPct val="130000"/>
              </a:lnSpc>
            </a:pPr>
            <a:r>
              <a:rPr lang="en-US" altLang="zh-CN" dirty="0" smtClean="0">
                <a:latin typeface="黑体" pitchFamily="49" charset="-122"/>
                <a:ea typeface="黑体" pitchFamily="49" charset="-122"/>
              </a:rPr>
              <a:t>2 </a:t>
            </a:r>
            <a:r>
              <a:rPr lang="zh-CN" altLang="en-US" dirty="0" smtClean="0">
                <a:latin typeface="黑体" pitchFamily="49" charset="-122"/>
                <a:ea typeface="黑体" pitchFamily="49" charset="-122"/>
              </a:rPr>
              <a:t>建筑工程项</a:t>
            </a:r>
            <a:r>
              <a:rPr lang="zh-CN" altLang="en-US" dirty="0">
                <a:latin typeface="黑体" pitchFamily="49" charset="-122"/>
                <a:ea typeface="黑体" pitchFamily="49" charset="-122"/>
              </a:rPr>
              <a:t>目</a:t>
            </a:r>
            <a:r>
              <a:rPr lang="zh-CN" altLang="en-US" dirty="0" smtClean="0">
                <a:latin typeface="黑体" pitchFamily="49" charset="-122"/>
                <a:ea typeface="黑体" pitchFamily="49" charset="-122"/>
              </a:rPr>
              <a:t>的</a:t>
            </a:r>
            <a:r>
              <a:rPr lang="zh-CN" altLang="en-US" dirty="0">
                <a:latin typeface="黑体" pitchFamily="49" charset="-122"/>
                <a:ea typeface="黑体" pitchFamily="49" charset="-122"/>
              </a:rPr>
              <a:t>建设</a:t>
            </a:r>
            <a:r>
              <a:rPr lang="zh-CN" altLang="en-US" dirty="0" smtClean="0">
                <a:latin typeface="黑体" pitchFamily="49" charset="-122"/>
                <a:ea typeface="黑体" pitchFamily="49" charset="-122"/>
              </a:rPr>
              <a:t>特性</a:t>
            </a:r>
            <a:endParaRPr lang="en-US" altLang="zh-CN" dirty="0" smtClean="0">
              <a:latin typeface="黑体" pitchFamily="49" charset="-122"/>
              <a:ea typeface="黑体" pitchFamily="49" charset="-122"/>
            </a:endParaRPr>
          </a:p>
          <a:p>
            <a:pPr>
              <a:lnSpc>
                <a:spcPct val="130000"/>
              </a:lnSpc>
            </a:pPr>
            <a:r>
              <a:rPr lang="zh-CN" altLang="en-US" dirty="0" smtClean="0">
                <a:latin typeface="黑体" pitchFamily="49" charset="-122"/>
                <a:ea typeface="黑体" pitchFamily="49" charset="-122"/>
              </a:rPr>
              <a:t>    建筑工程</a:t>
            </a:r>
            <a:r>
              <a:rPr lang="zh-CN" altLang="en-US" dirty="0">
                <a:latin typeface="黑体" pitchFamily="49" charset="-122"/>
                <a:ea typeface="黑体" pitchFamily="49" charset="-122"/>
              </a:rPr>
              <a:t>项目</a:t>
            </a:r>
            <a:r>
              <a:rPr lang="zh-CN" altLang="en-US" dirty="0" smtClean="0">
                <a:latin typeface="黑体" pitchFamily="49" charset="-122"/>
                <a:ea typeface="黑体" pitchFamily="49" charset="-122"/>
              </a:rPr>
              <a:t>除了“项目”的一般特征外，其</a:t>
            </a:r>
            <a:r>
              <a:rPr lang="zh-CN" altLang="en-US" dirty="0">
                <a:latin typeface="黑体" pitchFamily="49" charset="-122"/>
                <a:ea typeface="黑体" pitchFamily="49" charset="-122"/>
              </a:rPr>
              <a:t>在建设过程中</a:t>
            </a:r>
            <a:r>
              <a:rPr lang="zh-CN" altLang="en-US" dirty="0" smtClean="0">
                <a:latin typeface="黑体" pitchFamily="49" charset="-122"/>
                <a:ea typeface="黑体" pitchFamily="49" charset="-122"/>
              </a:rPr>
              <a:t>还具有以下</a:t>
            </a:r>
            <a:r>
              <a:rPr lang="zh-CN" altLang="en-US" dirty="0">
                <a:latin typeface="黑体" pitchFamily="49" charset="-122"/>
                <a:ea typeface="黑体" pitchFamily="49" charset="-122"/>
              </a:rPr>
              <a:t>一些经济技术特征</a:t>
            </a:r>
            <a:r>
              <a:rPr lang="zh-CN" altLang="en-US" dirty="0" smtClean="0">
                <a:latin typeface="黑体" pitchFamily="49" charset="-122"/>
                <a:ea typeface="黑体" pitchFamily="49" charset="-122"/>
              </a:rPr>
              <a:t>：</a:t>
            </a:r>
            <a:endParaRPr lang="en-US" altLang="zh-CN" dirty="0" smtClean="0">
              <a:latin typeface="黑体" pitchFamily="49" charset="-122"/>
              <a:ea typeface="黑体" pitchFamily="49" charset="-122"/>
            </a:endParaRPr>
          </a:p>
          <a:p>
            <a:pPr>
              <a:lnSpc>
                <a:spcPct val="13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1</a:t>
            </a:r>
            <a:r>
              <a:rPr lang="zh-CN" altLang="en-US" dirty="0" smtClean="0">
                <a:latin typeface="黑体" pitchFamily="49" charset="-122"/>
                <a:ea typeface="黑体" pitchFamily="49" charset="-122"/>
              </a:rPr>
              <a:t>）目标</a:t>
            </a:r>
            <a:r>
              <a:rPr lang="zh-CN" altLang="en-US" dirty="0">
                <a:latin typeface="黑体" pitchFamily="49" charset="-122"/>
                <a:ea typeface="黑体" pitchFamily="49" charset="-122"/>
              </a:rPr>
              <a:t>性</a:t>
            </a:r>
            <a:r>
              <a:rPr lang="zh-CN" altLang="en-US" dirty="0" smtClean="0">
                <a:latin typeface="黑体" pitchFamily="49" charset="-122"/>
                <a:ea typeface="黑体" pitchFamily="49" charset="-122"/>
              </a:rPr>
              <a:t>。一般地，项目</a:t>
            </a:r>
            <a:r>
              <a:rPr lang="zh-CN" altLang="en-US" dirty="0">
                <a:latin typeface="黑体" pitchFamily="49" charset="-122"/>
                <a:ea typeface="黑体" pitchFamily="49" charset="-122"/>
              </a:rPr>
              <a:t>的</a:t>
            </a:r>
            <a:r>
              <a:rPr lang="zh-CN" altLang="en-US" dirty="0" smtClean="0">
                <a:latin typeface="黑体" pitchFamily="49" charset="-122"/>
                <a:ea typeface="黑体" pitchFamily="49" charset="-122"/>
              </a:rPr>
              <a:t>最终目标</a:t>
            </a:r>
            <a:r>
              <a:rPr lang="zh-CN" altLang="en-US" dirty="0">
                <a:latin typeface="黑体" pitchFamily="49" charset="-122"/>
                <a:ea typeface="黑体" pitchFamily="49" charset="-122"/>
              </a:rPr>
              <a:t>是综合效益</a:t>
            </a:r>
            <a:r>
              <a:rPr lang="zh-CN" altLang="en-US" dirty="0" smtClean="0">
                <a:latin typeface="黑体" pitchFamily="49" charset="-122"/>
                <a:ea typeface="黑体" pitchFamily="49" charset="-122"/>
              </a:rPr>
              <a:t>目标；项目</a:t>
            </a:r>
            <a:r>
              <a:rPr lang="zh-CN" altLang="en-US" dirty="0">
                <a:latin typeface="黑体" pitchFamily="49" charset="-122"/>
                <a:ea typeface="黑体" pitchFamily="49" charset="-122"/>
              </a:rPr>
              <a:t>的工期、成本和</a:t>
            </a:r>
            <a:r>
              <a:rPr lang="zh-CN" altLang="en-US" dirty="0" smtClean="0">
                <a:latin typeface="黑体" pitchFamily="49" charset="-122"/>
                <a:ea typeface="黑体" pitchFamily="49" charset="-122"/>
              </a:rPr>
              <a:t>质量目标</a:t>
            </a:r>
            <a:r>
              <a:rPr lang="zh-CN" altLang="en-US" dirty="0">
                <a:latin typeface="黑体" pitchFamily="49" charset="-122"/>
                <a:ea typeface="黑体" pitchFamily="49" charset="-122"/>
              </a:rPr>
              <a:t>是项目的二</a:t>
            </a:r>
            <a:r>
              <a:rPr lang="zh-CN" altLang="en-US" dirty="0" smtClean="0">
                <a:latin typeface="黑体" pitchFamily="49" charset="-122"/>
                <a:ea typeface="黑体" pitchFamily="49" charset="-122"/>
              </a:rPr>
              <a:t>级目标，应</a:t>
            </a:r>
            <a:r>
              <a:rPr lang="zh-CN" altLang="en-US" dirty="0">
                <a:latin typeface="黑体" pitchFamily="49" charset="-122"/>
                <a:ea typeface="黑体" pitchFamily="49" charset="-122"/>
              </a:rPr>
              <a:t>服从于效益</a:t>
            </a:r>
            <a:r>
              <a:rPr lang="zh-CN" altLang="en-US" dirty="0" smtClean="0">
                <a:latin typeface="黑体" pitchFamily="49" charset="-122"/>
                <a:ea typeface="黑体" pitchFamily="49" charset="-122"/>
              </a:rPr>
              <a:t>目标。</a:t>
            </a:r>
            <a:endParaRPr lang="en-US" altLang="zh-CN" dirty="0" smtClean="0">
              <a:latin typeface="黑体" pitchFamily="49" charset="-122"/>
              <a:ea typeface="黑体" pitchFamily="49" charset="-122"/>
            </a:endParaRPr>
          </a:p>
          <a:p>
            <a:pPr>
              <a:lnSpc>
                <a:spcPct val="13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2</a:t>
            </a:r>
            <a:r>
              <a:rPr lang="zh-CN" altLang="en-US" dirty="0" smtClean="0">
                <a:latin typeface="黑体" pitchFamily="49" charset="-122"/>
                <a:ea typeface="黑体" pitchFamily="49" charset="-122"/>
              </a:rPr>
              <a:t>）综合性。综合性</a:t>
            </a:r>
            <a:r>
              <a:rPr lang="zh-CN" altLang="en-US" dirty="0">
                <a:latin typeface="黑体" pitchFamily="49" charset="-122"/>
                <a:ea typeface="黑体" pitchFamily="49" charset="-122"/>
              </a:rPr>
              <a:t>是</a:t>
            </a:r>
            <a:r>
              <a:rPr lang="zh-CN" altLang="en-US" dirty="0" smtClean="0">
                <a:latin typeface="黑体" pitchFamily="49" charset="-122"/>
                <a:ea typeface="黑体" pitchFamily="49" charset="-122"/>
              </a:rPr>
              <a:t>对建筑工程</a:t>
            </a:r>
            <a:r>
              <a:rPr lang="zh-CN" altLang="en-US" dirty="0">
                <a:latin typeface="黑体" pitchFamily="49" charset="-122"/>
                <a:ea typeface="黑体" pitchFamily="49" charset="-122"/>
              </a:rPr>
              <a:t>项目的内在</a:t>
            </a:r>
            <a:r>
              <a:rPr lang="zh-CN" altLang="en-US" dirty="0" smtClean="0">
                <a:latin typeface="黑体" pitchFamily="49" charset="-122"/>
                <a:ea typeface="黑体" pitchFamily="49" charset="-122"/>
              </a:rPr>
              <a:t>要求。现代</a:t>
            </a:r>
            <a:r>
              <a:rPr lang="zh-CN" altLang="en-US" dirty="0">
                <a:latin typeface="黑体" pitchFamily="49" charset="-122"/>
                <a:ea typeface="黑体" pitchFamily="49" charset="-122"/>
              </a:rPr>
              <a:t>城乡建没中的</a:t>
            </a:r>
            <a:r>
              <a:rPr lang="zh-CN" altLang="en-US" dirty="0" smtClean="0">
                <a:latin typeface="黑体" pitchFamily="49" charset="-122"/>
                <a:ea typeface="黑体" pitchFamily="49" charset="-122"/>
              </a:rPr>
              <a:t>建筑工程项目</a:t>
            </a:r>
            <a:r>
              <a:rPr lang="zh-CN" altLang="en-US" dirty="0">
                <a:latin typeface="黑体" pitchFamily="49" charset="-122"/>
                <a:ea typeface="黑体" pitchFamily="49" charset="-122"/>
              </a:rPr>
              <a:t>在建设实施过程</a:t>
            </a:r>
            <a:r>
              <a:rPr lang="zh-CN" altLang="en-US" dirty="0" smtClean="0">
                <a:latin typeface="黑体" pitchFamily="49" charset="-122"/>
                <a:ea typeface="黑体" pitchFamily="49" charset="-122"/>
              </a:rPr>
              <a:t>中必须坚持</a:t>
            </a:r>
            <a:r>
              <a:rPr lang="zh-CN" altLang="en-US" dirty="0">
                <a:latin typeface="黑体" pitchFamily="49" charset="-122"/>
                <a:ea typeface="黑体" pitchFamily="49" charset="-122"/>
              </a:rPr>
              <a:t>“全面规划、合理布局、综合开发、配套建设</a:t>
            </a:r>
            <a:r>
              <a:rPr lang="en-US" altLang="zh-CN" dirty="0">
                <a:latin typeface="黑体" pitchFamily="49" charset="-122"/>
                <a:ea typeface="黑体" pitchFamily="49" charset="-122"/>
              </a:rPr>
              <a:t>"</a:t>
            </a:r>
            <a:r>
              <a:rPr lang="zh-CN" altLang="en-US" dirty="0">
                <a:latin typeface="黑体" pitchFamily="49" charset="-122"/>
                <a:ea typeface="黑体" pitchFamily="49" charset="-122"/>
              </a:rPr>
              <a:t>的方针</a:t>
            </a:r>
            <a:r>
              <a:rPr lang="zh-CN" altLang="en-US" dirty="0" smtClean="0">
                <a:latin typeface="黑体" pitchFamily="49" charset="-122"/>
                <a:ea typeface="黑体" pitchFamily="49" charset="-122"/>
              </a:rPr>
              <a:t>。</a:t>
            </a:r>
            <a:endParaRPr lang="en-US" altLang="zh-CN" dirty="0" smtClean="0">
              <a:latin typeface="黑体" pitchFamily="49" charset="-122"/>
              <a:ea typeface="黑体" pitchFamily="49" charset="-122"/>
            </a:endParaRPr>
          </a:p>
          <a:p>
            <a:pPr>
              <a:lnSpc>
                <a:spcPct val="13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3</a:t>
            </a:r>
            <a:r>
              <a:rPr lang="zh-CN" altLang="en-US" dirty="0" smtClean="0">
                <a:latin typeface="黑体" pitchFamily="49" charset="-122"/>
                <a:ea typeface="黑体" pitchFamily="49" charset="-122"/>
              </a:rPr>
              <a:t>）地域性。建筑工程属于不动产，具有</a:t>
            </a:r>
            <a:r>
              <a:rPr lang="zh-CN" altLang="en-US" dirty="0">
                <a:latin typeface="黑体" pitchFamily="49" charset="-122"/>
                <a:ea typeface="黑体" pitchFamily="49" charset="-122"/>
              </a:rPr>
              <a:t>不可移动</a:t>
            </a:r>
            <a:r>
              <a:rPr lang="zh-CN" altLang="en-US" dirty="0" smtClean="0">
                <a:latin typeface="黑体" pitchFamily="49" charset="-122"/>
                <a:ea typeface="黑体" pitchFamily="49" charset="-122"/>
              </a:rPr>
              <a:t>性（除</a:t>
            </a:r>
            <a:r>
              <a:rPr lang="zh-CN" altLang="en-US" dirty="0">
                <a:latin typeface="黑体" pitchFamily="49" charset="-122"/>
                <a:ea typeface="黑体" pitchFamily="49" charset="-122"/>
              </a:rPr>
              <a:t>特殊短途</a:t>
            </a:r>
            <a:r>
              <a:rPr lang="zh-CN" altLang="en-US" dirty="0" smtClean="0">
                <a:latin typeface="黑体" pitchFamily="49" charset="-122"/>
                <a:ea typeface="黑体" pitchFamily="49" charset="-122"/>
              </a:rPr>
              <a:t>技术技移位）。</a:t>
            </a:r>
            <a:endParaRPr lang="en-US" altLang="zh-CN" dirty="0" smtClean="0">
              <a:latin typeface="黑体" pitchFamily="49" charset="-122"/>
              <a:ea typeface="黑体" pitchFamily="49" charset="-122"/>
            </a:endParaRPr>
          </a:p>
          <a:p>
            <a:pPr>
              <a:lnSpc>
                <a:spcPct val="13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4</a:t>
            </a:r>
            <a:r>
              <a:rPr lang="zh-CN" altLang="en-US" dirty="0" smtClean="0">
                <a:latin typeface="黑体" pitchFamily="49" charset="-122"/>
                <a:ea typeface="黑体" pitchFamily="49" charset="-122"/>
              </a:rPr>
              <a:t>）长期性。由于</a:t>
            </a:r>
            <a:r>
              <a:rPr lang="zh-CN" altLang="en-US" dirty="0">
                <a:latin typeface="黑体" pitchFamily="49" charset="-122"/>
                <a:ea typeface="黑体" pitchFamily="49" charset="-122"/>
              </a:rPr>
              <a:t>工程</a:t>
            </a:r>
            <a:r>
              <a:rPr lang="zh-CN" altLang="en-US" dirty="0" smtClean="0">
                <a:latin typeface="黑体" pitchFamily="49" charset="-122"/>
                <a:ea typeface="黑体" pitchFamily="49" charset="-122"/>
              </a:rPr>
              <a:t>建设项目投资</a:t>
            </a:r>
            <a:r>
              <a:rPr lang="zh-CN" altLang="en-US" dirty="0">
                <a:latin typeface="黑体" pitchFamily="49" charset="-122"/>
                <a:ea typeface="黑体" pitchFamily="49" charset="-122"/>
              </a:rPr>
              <a:t>、规模巨大，导致建设</a:t>
            </a:r>
            <a:r>
              <a:rPr lang="zh-CN" altLang="en-US" dirty="0" smtClean="0">
                <a:latin typeface="黑体" pitchFamily="49" charset="-122"/>
                <a:ea typeface="黑体" pitchFamily="49" charset="-122"/>
              </a:rPr>
              <a:t>周期长。</a:t>
            </a:r>
            <a:endParaRPr lang="en-US" altLang="zh-CN" dirty="0" smtClean="0">
              <a:latin typeface="黑体" pitchFamily="49" charset="-122"/>
              <a:ea typeface="黑体" pitchFamily="49" charset="-122"/>
            </a:endParaRPr>
          </a:p>
          <a:p>
            <a:pPr>
              <a:lnSpc>
                <a:spcPct val="13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5</a:t>
            </a:r>
            <a:r>
              <a:rPr lang="zh-CN" altLang="en-US" dirty="0" smtClean="0">
                <a:latin typeface="黑体" pitchFamily="49" charset="-122"/>
                <a:ea typeface="黑体" pitchFamily="49" charset="-122"/>
              </a:rPr>
              <a:t>）时序性。建筑工程项目虽然头绪繁多，但先后有序。</a:t>
            </a:r>
            <a:endParaRPr lang="en-US" altLang="zh-CN" dirty="0" smtClean="0">
              <a:latin typeface="黑体" pitchFamily="49" charset="-122"/>
              <a:ea typeface="黑体" pitchFamily="49" charset="-122"/>
            </a:endParaRPr>
          </a:p>
          <a:p>
            <a:pPr>
              <a:lnSpc>
                <a:spcPct val="13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6</a:t>
            </a:r>
            <a:r>
              <a:rPr lang="zh-CN" altLang="en-US" dirty="0" smtClean="0">
                <a:latin typeface="黑体" pitchFamily="49" charset="-122"/>
                <a:ea typeface="黑体" pitchFamily="49" charset="-122"/>
              </a:rPr>
              <a:t>）风险性。与一般项目相比，现代建筑工程具有规模大</a:t>
            </a:r>
            <a:r>
              <a:rPr lang="zh-CN" altLang="en-US" dirty="0">
                <a:latin typeface="黑体" pitchFamily="49" charset="-122"/>
                <a:ea typeface="黑体" pitchFamily="49" charset="-122"/>
              </a:rPr>
              <a:t>、技术</a:t>
            </a:r>
            <a:r>
              <a:rPr lang="zh-CN" altLang="en-US" dirty="0" smtClean="0">
                <a:latin typeface="黑体" pitchFamily="49" charset="-122"/>
                <a:ea typeface="黑体" pitchFamily="49" charset="-122"/>
              </a:rPr>
              <a:t>新、结构</a:t>
            </a:r>
            <a:r>
              <a:rPr lang="zh-CN" altLang="en-US" dirty="0">
                <a:latin typeface="黑体" pitchFamily="49" charset="-122"/>
                <a:ea typeface="黑体" pitchFamily="49" charset="-122"/>
              </a:rPr>
              <a:t>复杂、</a:t>
            </a:r>
            <a:r>
              <a:rPr lang="zh-CN" altLang="en-US" dirty="0" smtClean="0">
                <a:latin typeface="黑体" pitchFamily="49" charset="-122"/>
                <a:ea typeface="黑体" pitchFamily="49" charset="-122"/>
              </a:rPr>
              <a:t>参与单位众多等特点，各方面责任界限的划分</a:t>
            </a:r>
            <a:r>
              <a:rPr lang="zh-CN" altLang="en-US" dirty="0">
                <a:latin typeface="黑体" pitchFamily="49" charset="-122"/>
                <a:ea typeface="黑体" pitchFamily="49" charset="-122"/>
              </a:rPr>
              <a:t>、</a:t>
            </a:r>
            <a:r>
              <a:rPr lang="zh-CN" altLang="en-US" dirty="0" smtClean="0">
                <a:latin typeface="黑体" pitchFamily="49" charset="-122"/>
                <a:ea typeface="黑体" pitchFamily="49" charset="-122"/>
              </a:rPr>
              <a:t>权利和义务</a:t>
            </a:r>
            <a:r>
              <a:rPr lang="zh-CN" altLang="en-US" dirty="0">
                <a:latin typeface="黑体" pitchFamily="49" charset="-122"/>
                <a:ea typeface="黑体" pitchFamily="49" charset="-122"/>
              </a:rPr>
              <a:t>的定义异常复杂</a:t>
            </a:r>
            <a:r>
              <a:rPr lang="zh-CN" altLang="en-US" dirty="0" smtClean="0">
                <a:latin typeface="黑体" pitchFamily="49" charset="-122"/>
                <a:ea typeface="黑体" pitchFamily="49" charset="-122"/>
              </a:rPr>
              <a:t>。由于工程实施时间长，涉及面</a:t>
            </a:r>
            <a:r>
              <a:rPr lang="zh-CN" altLang="en-US" dirty="0">
                <a:latin typeface="黑体" pitchFamily="49" charset="-122"/>
                <a:ea typeface="黑体" pitchFamily="49" charset="-122"/>
              </a:rPr>
              <a:t>广，</a:t>
            </a:r>
            <a:r>
              <a:rPr lang="zh-CN" altLang="en-US" dirty="0" smtClean="0">
                <a:latin typeface="黑体" pitchFamily="49" charset="-122"/>
                <a:ea typeface="黑体" pitchFamily="49" charset="-122"/>
              </a:rPr>
              <a:t>受环境的影响大，如</a:t>
            </a:r>
            <a:r>
              <a:rPr lang="zh-CN" altLang="en-US" dirty="0">
                <a:latin typeface="黑体" pitchFamily="49" charset="-122"/>
                <a:ea typeface="黑体" pitchFamily="49" charset="-122"/>
              </a:rPr>
              <a:t>经济条件</a:t>
            </a:r>
            <a:r>
              <a:rPr lang="zh-CN" altLang="en-US" dirty="0" smtClean="0">
                <a:latin typeface="黑体" pitchFamily="49" charset="-122"/>
                <a:ea typeface="黑体" pitchFamily="49" charset="-122"/>
              </a:rPr>
              <a:t>、社会</a:t>
            </a:r>
            <a:r>
              <a:rPr lang="zh-CN" altLang="en-US" dirty="0">
                <a:latin typeface="黑体" pitchFamily="49" charset="-122"/>
                <a:ea typeface="黑体" pitchFamily="49" charset="-122"/>
              </a:rPr>
              <a:t>条件、</a:t>
            </a:r>
            <a:r>
              <a:rPr lang="zh-CN" altLang="en-US" dirty="0" smtClean="0">
                <a:latin typeface="黑体" pitchFamily="49" charset="-122"/>
                <a:ea typeface="黑体" pitchFamily="49" charset="-122"/>
              </a:rPr>
              <a:t>法律和</a:t>
            </a:r>
            <a:r>
              <a:rPr lang="zh-CN" altLang="en-US" dirty="0">
                <a:latin typeface="黑体" pitchFamily="49" charset="-122"/>
                <a:ea typeface="黑体" pitchFamily="49" charset="-122"/>
              </a:rPr>
              <a:t>自然条件的变化等。</a:t>
            </a:r>
            <a:r>
              <a:rPr lang="zh-CN" altLang="en-US" dirty="0" smtClean="0">
                <a:latin typeface="黑体" pitchFamily="49" charset="-122"/>
                <a:ea typeface="黑体" pitchFamily="49" charset="-122"/>
              </a:rPr>
              <a:t>这些因素常常难以</a:t>
            </a:r>
            <a:r>
              <a:rPr lang="zh-CN" altLang="en-US" dirty="0">
                <a:latin typeface="黑体" pitchFamily="49" charset="-122"/>
                <a:ea typeface="黑体" pitchFamily="49" charset="-122"/>
              </a:rPr>
              <a:t>预测，不能</a:t>
            </a:r>
            <a:r>
              <a:rPr lang="zh-CN" altLang="en-US" dirty="0" smtClean="0">
                <a:latin typeface="黑体" pitchFamily="49" charset="-122"/>
                <a:ea typeface="黑体" pitchFamily="49" charset="-122"/>
              </a:rPr>
              <a:t>控制。</a:t>
            </a:r>
            <a:endParaRPr lang="en-US" altLang="zh-CN" dirty="0">
              <a:latin typeface="黑体" pitchFamily="49" charset="-122"/>
              <a:ea typeface="黑体" pitchFamily="49" charset="-122"/>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extLst>
      <p:ext uri="{BB962C8B-B14F-4D97-AF65-F5344CB8AC3E}">
        <p14:creationId xmlns:p14="http://schemas.microsoft.com/office/powerpoint/2010/main" val="1791021265"/>
      </p:ext>
    </p:extLst>
  </p:cSld>
  <p:clrMapOvr>
    <a:masterClrMapping/>
  </p:clrMapOvr>
  <p:transition>
    <p:pull dir="d"/>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1000108"/>
            <a:ext cx="8568952" cy="5237204"/>
          </a:xfrm>
        </p:spPr>
        <p:txBody>
          <a:bodyPr>
            <a:noAutofit/>
          </a:bodyPr>
          <a:lstStyle/>
          <a:p>
            <a:pPr hangingPunct="1">
              <a:lnSpc>
                <a:spcPct val="150000"/>
              </a:lnSpc>
            </a:pPr>
            <a:r>
              <a:rPr lang="en-US" altLang="zh-CN" sz="2000" dirty="0" smtClean="0">
                <a:solidFill>
                  <a:schemeClr val="tx1"/>
                </a:solidFill>
                <a:latin typeface="黑体" panose="02010609060101010101" pitchFamily="49" charset="-122"/>
                <a:ea typeface="黑体" panose="02010609060101010101" pitchFamily="49" charset="-122"/>
              </a:rPr>
              <a:t>2</a:t>
            </a:r>
            <a:r>
              <a:rPr lang="zh-CN" altLang="en-US" sz="2000" dirty="0" smtClean="0">
                <a:solidFill>
                  <a:schemeClr val="tx1"/>
                </a:solidFill>
                <a:latin typeface="黑体" panose="02010609060101010101" pitchFamily="49" charset="-122"/>
                <a:ea typeface="黑体" panose="02010609060101010101" pitchFamily="49" charset="-122"/>
              </a:rPr>
              <a:t>、分解设计内容，</a:t>
            </a:r>
            <a:r>
              <a:rPr lang="zh-CN" altLang="zh-CN" sz="2000" dirty="0" smtClean="0">
                <a:solidFill>
                  <a:schemeClr val="tx1"/>
                </a:solidFill>
                <a:latin typeface="黑体" panose="02010609060101010101" pitchFamily="49" charset="-122"/>
                <a:ea typeface="黑体" panose="02010609060101010101" pitchFamily="49" charset="-122"/>
              </a:rPr>
              <a:t>合理</a:t>
            </a:r>
            <a:r>
              <a:rPr lang="zh-CN" altLang="zh-CN" sz="2000" dirty="0">
                <a:solidFill>
                  <a:schemeClr val="tx1"/>
                </a:solidFill>
                <a:latin typeface="黑体" panose="02010609060101010101" pitchFamily="49" charset="-122"/>
                <a:ea typeface="黑体" panose="02010609060101010101" pitchFamily="49" charset="-122"/>
              </a:rPr>
              <a:t>划分</a:t>
            </a:r>
            <a:r>
              <a:rPr lang="zh-CN" altLang="zh-CN" sz="2000" dirty="0" smtClean="0">
                <a:solidFill>
                  <a:schemeClr val="tx1"/>
                </a:solidFill>
                <a:latin typeface="黑体" panose="02010609060101010101" pitchFamily="49" charset="-122"/>
                <a:ea typeface="黑体" panose="02010609060101010101" pitchFamily="49" charset="-122"/>
              </a:rPr>
              <a:t>设计</a:t>
            </a:r>
            <a:r>
              <a:rPr lang="zh-CN" altLang="en-US" sz="2000" dirty="0" smtClean="0">
                <a:solidFill>
                  <a:schemeClr val="tx1"/>
                </a:solidFill>
                <a:latin typeface="黑体" panose="02010609060101010101" pitchFamily="49" charset="-122"/>
                <a:ea typeface="黑体" panose="02010609060101010101" pitchFamily="49" charset="-122"/>
              </a:rPr>
              <a:t>包</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1</a:t>
            </a:r>
            <a:r>
              <a:rPr lang="zh-CN" altLang="en-US" sz="2000" dirty="0" smtClean="0">
                <a:solidFill>
                  <a:schemeClr val="tx1"/>
                </a:solidFill>
                <a:latin typeface="黑体" panose="02010609060101010101" pitchFamily="49" charset="-122"/>
                <a:ea typeface="黑体" panose="02010609060101010101" pitchFamily="49" charset="-122"/>
              </a:rPr>
              <a:t>）确定需要设计的全部内容；</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2</a:t>
            </a:r>
            <a:r>
              <a:rPr lang="zh-CN" altLang="en-US" sz="2000" dirty="0" smtClean="0">
                <a:solidFill>
                  <a:schemeClr val="tx1"/>
                </a:solidFill>
                <a:latin typeface="黑体" panose="02010609060101010101" pitchFamily="49" charset="-122"/>
                <a:ea typeface="黑体" panose="02010609060101010101" pitchFamily="49" charset="-122"/>
              </a:rPr>
              <a:t>）确定</a:t>
            </a:r>
            <a:r>
              <a:rPr lang="zh-CN" altLang="en-US" sz="2000" dirty="0">
                <a:solidFill>
                  <a:schemeClr val="tx1"/>
                </a:solidFill>
                <a:latin typeface="黑体" panose="02010609060101010101" pitchFamily="49" charset="-122"/>
                <a:ea typeface="黑体" panose="02010609060101010101" pitchFamily="49" charset="-122"/>
              </a:rPr>
              <a:t>各设计单位之间的工作</a:t>
            </a:r>
            <a:r>
              <a:rPr lang="zh-CN" altLang="en-US" sz="2000" dirty="0" smtClean="0">
                <a:solidFill>
                  <a:schemeClr val="tx1"/>
                </a:solidFill>
                <a:latin typeface="黑体" panose="02010609060101010101" pitchFamily="49" charset="-122"/>
                <a:ea typeface="黑体" panose="02010609060101010101" pitchFamily="49" charset="-122"/>
              </a:rPr>
              <a:t>范围、工作内容及设计周期与工期</a:t>
            </a:r>
            <a:r>
              <a:rPr lang="zh-CN" altLang="en-US" sz="2000" dirty="0">
                <a:solidFill>
                  <a:schemeClr val="tx1"/>
                </a:solidFill>
                <a:latin typeface="黑体" panose="02010609060101010101" pitchFamily="49" charset="-122"/>
                <a:ea typeface="黑体" panose="02010609060101010101" pitchFamily="49" charset="-122"/>
              </a:rPr>
              <a:t>的相互</a:t>
            </a:r>
            <a:r>
              <a:rPr lang="zh-CN" altLang="en-US" sz="2000" dirty="0" smtClean="0">
                <a:solidFill>
                  <a:schemeClr val="tx1"/>
                </a:solidFill>
                <a:latin typeface="黑体" panose="02010609060101010101" pitchFamily="49" charset="-122"/>
                <a:ea typeface="黑体" panose="02010609060101010101" pitchFamily="49" charset="-122"/>
              </a:rPr>
              <a:t>衔接；</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zh-CN" altLang="en-US" sz="2000" dirty="0" smtClean="0">
                <a:solidFill>
                  <a:schemeClr val="tx1"/>
                </a:solidFill>
                <a:latin typeface="黑体" panose="02010609060101010101" pitchFamily="49" charset="-122"/>
                <a:ea typeface="黑体" panose="02010609060101010101" pitchFamily="49" charset="-122"/>
              </a:rPr>
              <a:t>    （</a:t>
            </a:r>
            <a:r>
              <a:rPr lang="en-US" altLang="zh-CN" sz="2000" dirty="0" smtClean="0">
                <a:solidFill>
                  <a:schemeClr val="tx1"/>
                </a:solidFill>
                <a:latin typeface="黑体" panose="02010609060101010101" pitchFamily="49" charset="-122"/>
                <a:ea typeface="黑体" panose="02010609060101010101" pitchFamily="49" charset="-122"/>
              </a:rPr>
              <a:t>3</a:t>
            </a:r>
            <a:r>
              <a:rPr lang="zh-CN" altLang="en-US" sz="2000" dirty="0" smtClean="0">
                <a:solidFill>
                  <a:schemeClr val="tx1"/>
                </a:solidFill>
                <a:latin typeface="黑体" panose="02010609060101010101" pitchFamily="49" charset="-122"/>
                <a:ea typeface="黑体" panose="02010609060101010101" pitchFamily="49" charset="-122"/>
              </a:rPr>
              <a:t>）编制设计内容</a:t>
            </a:r>
            <a:r>
              <a:rPr lang="zh-CN" altLang="en-US" sz="2000" dirty="0">
                <a:solidFill>
                  <a:schemeClr val="tx1"/>
                </a:solidFill>
                <a:latin typeface="黑体" panose="02010609060101010101" pitchFamily="49" charset="-122"/>
                <a:ea typeface="黑体" panose="02010609060101010101" pitchFamily="49" charset="-122"/>
              </a:rPr>
              <a:t>分解</a:t>
            </a:r>
            <a:r>
              <a:rPr lang="zh-CN" altLang="en-US" sz="2000" dirty="0" smtClean="0">
                <a:solidFill>
                  <a:schemeClr val="tx1"/>
                </a:solidFill>
                <a:latin typeface="黑体" panose="02010609060101010101" pitchFamily="49" charset="-122"/>
                <a:ea typeface="黑体" panose="02010609060101010101" pitchFamily="49" charset="-122"/>
              </a:rPr>
              <a:t>表（示例如下），</a:t>
            </a:r>
            <a:r>
              <a:rPr lang="zh-CN" altLang="en-US" sz="2000" dirty="0">
                <a:solidFill>
                  <a:schemeClr val="tx1"/>
                </a:solidFill>
                <a:latin typeface="黑体" panose="02010609060101010101" pitchFamily="49" charset="-122"/>
                <a:ea typeface="黑体" panose="02010609060101010101" pitchFamily="49" charset="-122"/>
              </a:rPr>
              <a:t>各阶段设计工作招标</a:t>
            </a:r>
            <a:r>
              <a:rPr lang="zh-CN" altLang="en-US" sz="2000" dirty="0" smtClean="0">
                <a:solidFill>
                  <a:schemeClr val="tx1"/>
                </a:solidFill>
                <a:latin typeface="黑体" panose="02010609060101010101" pitchFamily="49" charset="-122"/>
                <a:ea typeface="黑体" panose="02010609060101010101" pitchFamily="49" charset="-122"/>
              </a:rPr>
              <a:t>计划表（示例如下）；</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4</a:t>
            </a:r>
            <a:r>
              <a:rPr lang="zh-CN" altLang="en-US" sz="2000" dirty="0" smtClean="0">
                <a:solidFill>
                  <a:schemeClr val="tx1"/>
                </a:solidFill>
                <a:latin typeface="黑体" panose="02010609060101010101" pitchFamily="49" charset="-122"/>
                <a:ea typeface="黑体" panose="02010609060101010101" pitchFamily="49" charset="-122"/>
              </a:rPr>
              <a:t>）以建筑设计（中方）单位</a:t>
            </a:r>
            <a:r>
              <a:rPr lang="zh-CN" altLang="en-US" sz="2000" dirty="0">
                <a:solidFill>
                  <a:schemeClr val="tx1"/>
                </a:solidFill>
                <a:latin typeface="黑体" panose="02010609060101010101" pitchFamily="49" charset="-122"/>
                <a:ea typeface="黑体" panose="02010609060101010101" pitchFamily="49" charset="-122"/>
              </a:rPr>
              <a:t>为牵头设计单位，负责设计总</a:t>
            </a:r>
            <a:r>
              <a:rPr lang="zh-CN" altLang="en-US" sz="2000" dirty="0" smtClean="0">
                <a:solidFill>
                  <a:schemeClr val="tx1"/>
                </a:solidFill>
                <a:latin typeface="黑体" panose="02010609060101010101" pitchFamily="49" charset="-122"/>
                <a:ea typeface="黑体" panose="02010609060101010101" pitchFamily="49" charset="-122"/>
              </a:rPr>
              <a:t>协调；</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5</a:t>
            </a:r>
            <a:r>
              <a:rPr lang="zh-CN" altLang="en-US" sz="2000" dirty="0" smtClean="0">
                <a:solidFill>
                  <a:schemeClr val="tx1"/>
                </a:solidFill>
                <a:latin typeface="黑体" panose="02010609060101010101" pitchFamily="49" charset="-122"/>
                <a:ea typeface="黑体" panose="02010609060101010101" pitchFamily="49" charset="-122"/>
              </a:rPr>
              <a:t>）根据</a:t>
            </a:r>
            <a:r>
              <a:rPr lang="zh-CN" altLang="en-US" sz="2000" dirty="0">
                <a:solidFill>
                  <a:schemeClr val="tx1"/>
                </a:solidFill>
                <a:latin typeface="黑体" panose="02010609060101010101" pitchFamily="49" charset="-122"/>
                <a:ea typeface="黑体" panose="02010609060101010101" pitchFamily="49" charset="-122"/>
              </a:rPr>
              <a:t>确定的各阶段设计工作招标计划，通过招标，</a:t>
            </a:r>
            <a:r>
              <a:rPr lang="zh-CN" altLang="en-US" sz="2000" dirty="0" smtClean="0">
                <a:solidFill>
                  <a:schemeClr val="tx1"/>
                </a:solidFill>
                <a:latin typeface="黑体" panose="02010609060101010101" pitchFamily="49" charset="-122"/>
                <a:ea typeface="黑体" panose="02010609060101010101" pitchFamily="49" charset="-122"/>
              </a:rPr>
              <a:t>将“中间模糊地带”都</a:t>
            </a:r>
            <a:r>
              <a:rPr lang="zh-CN" altLang="en-US" sz="2000" dirty="0">
                <a:solidFill>
                  <a:schemeClr val="tx1"/>
                </a:solidFill>
                <a:latin typeface="黑体" panose="02010609060101010101" pitchFamily="49" charset="-122"/>
                <a:ea typeface="黑体" panose="02010609060101010101" pitchFamily="49" charset="-122"/>
              </a:rPr>
              <a:t>落实到</a:t>
            </a:r>
            <a:r>
              <a:rPr lang="zh-CN" altLang="en-US" sz="2000" dirty="0" smtClean="0">
                <a:solidFill>
                  <a:schemeClr val="tx1"/>
                </a:solidFill>
                <a:latin typeface="黑体" panose="02010609060101010101" pitchFamily="49" charset="-122"/>
                <a:ea typeface="黑体" panose="02010609060101010101" pitchFamily="49" charset="-122"/>
              </a:rPr>
              <a:t>各家设计</a:t>
            </a:r>
            <a:r>
              <a:rPr lang="zh-CN" altLang="en-US" sz="2000" dirty="0">
                <a:solidFill>
                  <a:schemeClr val="tx1"/>
                </a:solidFill>
                <a:latin typeface="黑体" panose="02010609060101010101" pitchFamily="49" charset="-122"/>
                <a:ea typeface="黑体" panose="02010609060101010101" pitchFamily="49" charset="-122"/>
              </a:rPr>
              <a:t>单位，并体现在相关设计合同上</a:t>
            </a:r>
            <a:r>
              <a:rPr lang="zh-CN" altLang="en-US" sz="2000" dirty="0" smtClean="0">
                <a:solidFill>
                  <a:schemeClr val="tx1"/>
                </a:solidFill>
                <a:latin typeface="黑体" panose="02010609060101010101" pitchFamily="49" charset="-122"/>
                <a:ea typeface="黑体" panose="02010609060101010101" pitchFamily="49" charset="-122"/>
              </a:rPr>
              <a:t>，遇有矛盾随时</a:t>
            </a:r>
            <a:r>
              <a:rPr lang="zh-CN" altLang="en-US" sz="2000" dirty="0">
                <a:solidFill>
                  <a:schemeClr val="tx1"/>
                </a:solidFill>
                <a:latin typeface="黑体" panose="02010609060101010101" pitchFamily="49" charset="-122"/>
                <a:ea typeface="黑体" panose="02010609060101010101" pitchFamily="49" charset="-122"/>
              </a:rPr>
              <a:t>协调解决。</a:t>
            </a:r>
            <a:r>
              <a:rPr lang="en-US" altLang="zh-CN" sz="2000" dirty="0" smtClean="0">
                <a:solidFill>
                  <a:schemeClr val="tx1"/>
                </a:solidFill>
                <a:latin typeface="黑体" panose="02010609060101010101" pitchFamily="49" charset="-122"/>
                <a:ea typeface="黑体" panose="02010609060101010101" pitchFamily="49" charset="-122"/>
              </a:rPr>
              <a:t>    </a:t>
            </a:r>
            <a:endParaRPr lang="zh-CN" altLang="zh-CN" sz="2000" dirty="0">
              <a:solidFill>
                <a:schemeClr val="tx1"/>
              </a:solidFill>
              <a:latin typeface="黑体" panose="02010609060101010101" pitchFamily="49" charset="-122"/>
              <a:ea typeface="黑体" panose="02010609060101010101" pitchFamily="49" charset="-122"/>
            </a:endParaRPr>
          </a:p>
        </p:txBody>
      </p:sp>
      <p:sp>
        <p:nvSpPr>
          <p:cNvPr id="5" name="矩形 4"/>
          <p:cNvSpPr/>
          <p:nvPr/>
        </p:nvSpPr>
        <p:spPr>
          <a:xfrm>
            <a:off x="428596" y="214290"/>
            <a:ext cx="3057247" cy="523220"/>
          </a:xfrm>
          <a:prstGeom prst="rect">
            <a:avLst/>
          </a:prstGeom>
        </p:spPr>
        <p:txBody>
          <a:bodyPr wrap="none">
            <a:spAutoFit/>
          </a:bodyPr>
          <a:lstStyle/>
          <a:p>
            <a:r>
              <a:rPr lang="en-US" altLang="zh-CN" sz="2800" dirty="0" smtClean="0">
                <a:latin typeface="黑体" panose="02010609060101010101" pitchFamily="49" charset="-122"/>
                <a:ea typeface="黑体" panose="02010609060101010101" pitchFamily="49" charset="-122"/>
              </a:rPr>
              <a:t>3.4 </a:t>
            </a:r>
            <a:r>
              <a:rPr lang="zh-CN" altLang="zh-CN" sz="2800" dirty="0" smtClean="0">
                <a:latin typeface="黑体" panose="02010609060101010101" pitchFamily="49" charset="-122"/>
                <a:ea typeface="黑体" panose="02010609060101010101" pitchFamily="49" charset="-122"/>
              </a:rPr>
              <a:t>设计</a:t>
            </a:r>
            <a:r>
              <a:rPr lang="zh-CN" altLang="en-US" sz="2800" dirty="0" smtClean="0">
                <a:latin typeface="黑体" panose="02010609060101010101" pitchFamily="49" charset="-122"/>
                <a:ea typeface="黑体" panose="02010609060101010101" pitchFamily="49" charset="-122"/>
              </a:rPr>
              <a:t>前的</a:t>
            </a:r>
            <a:r>
              <a:rPr lang="zh-CN" altLang="zh-CN" sz="2800" dirty="0" smtClean="0">
                <a:latin typeface="黑体" panose="02010609060101010101" pitchFamily="49" charset="-122"/>
                <a:ea typeface="黑体" panose="02010609060101010101" pitchFamily="49" charset="-122"/>
              </a:rPr>
              <a:t>管理</a:t>
            </a:r>
            <a:endParaRPr lang="zh-CN" altLang="en-US" sz="2800" dirty="0"/>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cSld>
  <p:clrMapOvr>
    <a:masterClrMapping/>
  </p:clrMapOvr>
  <p:transition>
    <p:pull dir="d"/>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28596" y="214290"/>
            <a:ext cx="3057247" cy="523220"/>
          </a:xfrm>
          <a:prstGeom prst="rect">
            <a:avLst/>
          </a:prstGeom>
        </p:spPr>
        <p:txBody>
          <a:bodyPr wrap="none">
            <a:spAutoFit/>
          </a:bodyPr>
          <a:lstStyle/>
          <a:p>
            <a:r>
              <a:rPr lang="en-US" altLang="zh-CN" sz="2800" dirty="0" smtClean="0">
                <a:latin typeface="黑体" panose="02010609060101010101" pitchFamily="49" charset="-122"/>
                <a:ea typeface="黑体" panose="02010609060101010101" pitchFamily="49" charset="-122"/>
              </a:rPr>
              <a:t>3.4 </a:t>
            </a:r>
            <a:r>
              <a:rPr lang="zh-CN" altLang="zh-CN" sz="2800" dirty="0" smtClean="0">
                <a:latin typeface="黑体" panose="02010609060101010101" pitchFamily="49" charset="-122"/>
                <a:ea typeface="黑体" panose="02010609060101010101" pitchFamily="49" charset="-122"/>
              </a:rPr>
              <a:t>设计</a:t>
            </a:r>
            <a:r>
              <a:rPr lang="zh-CN" altLang="en-US" sz="2800" dirty="0" smtClean="0">
                <a:latin typeface="黑体" panose="02010609060101010101" pitchFamily="49" charset="-122"/>
                <a:ea typeface="黑体" panose="02010609060101010101" pitchFamily="49" charset="-122"/>
              </a:rPr>
              <a:t>前的</a:t>
            </a:r>
            <a:r>
              <a:rPr lang="zh-CN" altLang="zh-CN" sz="2800" dirty="0" smtClean="0">
                <a:latin typeface="黑体" panose="02010609060101010101" pitchFamily="49" charset="-122"/>
                <a:ea typeface="黑体" panose="02010609060101010101" pitchFamily="49" charset="-122"/>
              </a:rPr>
              <a:t>管理</a:t>
            </a:r>
            <a:endParaRPr lang="zh-CN" altLang="en-US" sz="2800" dirty="0"/>
          </a:p>
        </p:txBody>
      </p:sp>
      <p:graphicFrame>
        <p:nvGraphicFramePr>
          <p:cNvPr id="6" name="表格 5"/>
          <p:cNvGraphicFramePr>
            <a:graphicFrameLocks noGrp="1"/>
          </p:cNvGraphicFramePr>
          <p:nvPr/>
        </p:nvGraphicFramePr>
        <p:xfrm>
          <a:off x="642910" y="1785926"/>
          <a:ext cx="7962265" cy="4663440"/>
        </p:xfrm>
        <a:graphic>
          <a:graphicData uri="http://schemas.openxmlformats.org/drawingml/2006/table">
            <a:tbl>
              <a:tblPr firstRow="1" firstCol="1" bandRow="1">
                <a:tableStyleId>{5C22544A-7EE6-4342-B048-85BDC9FD1C3A}</a:tableStyleId>
              </a:tblPr>
              <a:tblGrid>
                <a:gridCol w="527685"/>
                <a:gridCol w="1663700"/>
                <a:gridCol w="1694815"/>
                <a:gridCol w="2047875"/>
                <a:gridCol w="2028190"/>
              </a:tblGrid>
              <a:tr h="196637">
                <a:tc>
                  <a:txBody>
                    <a:bodyPr/>
                    <a:lstStyle/>
                    <a:p>
                      <a:pPr algn="ctr">
                        <a:lnSpc>
                          <a:spcPct val="150000"/>
                        </a:lnSpc>
                        <a:spcAft>
                          <a:spcPts val="0"/>
                        </a:spcAft>
                      </a:pPr>
                      <a:r>
                        <a:rPr lang="zh-CN" sz="1200" kern="100" dirty="0">
                          <a:effectLst/>
                          <a:latin typeface="黑体" panose="02010609060101010101" pitchFamily="49" charset="-122"/>
                          <a:ea typeface="黑体" panose="02010609060101010101" pitchFamily="49" charset="-122"/>
                        </a:rPr>
                        <a:t>序号</a:t>
                      </a:r>
                      <a:endParaRPr lang="zh-CN" sz="1200" kern="100" dirty="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ctr">
                        <a:lnSpc>
                          <a:spcPct val="150000"/>
                        </a:lnSpc>
                        <a:spcAft>
                          <a:spcPts val="0"/>
                        </a:spcAft>
                      </a:pPr>
                      <a:r>
                        <a:rPr lang="zh-CN" sz="1200" kern="100" dirty="0">
                          <a:effectLst/>
                          <a:latin typeface="黑体" panose="02010609060101010101" pitchFamily="49" charset="-122"/>
                          <a:ea typeface="黑体" panose="02010609060101010101" pitchFamily="49" charset="-122"/>
                        </a:rPr>
                        <a:t>设计内容</a:t>
                      </a:r>
                      <a:endParaRPr lang="zh-CN" sz="1200" kern="100" dirty="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ctr">
                        <a:lnSpc>
                          <a:spcPct val="150000"/>
                        </a:lnSpc>
                        <a:spcAft>
                          <a:spcPts val="0"/>
                        </a:spcAft>
                      </a:pPr>
                      <a:r>
                        <a:rPr lang="zh-CN" sz="1200" kern="100" dirty="0">
                          <a:effectLst/>
                          <a:latin typeface="黑体" panose="02010609060101010101" pitchFamily="49" charset="-122"/>
                          <a:ea typeface="黑体" panose="02010609060101010101" pitchFamily="49" charset="-122"/>
                        </a:rPr>
                        <a:t>与主设计关系</a:t>
                      </a:r>
                      <a:endParaRPr lang="zh-CN" sz="1200" kern="100" dirty="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ctr">
                        <a:lnSpc>
                          <a:spcPct val="150000"/>
                        </a:lnSpc>
                        <a:spcAft>
                          <a:spcPts val="0"/>
                        </a:spcAft>
                      </a:pPr>
                      <a:r>
                        <a:rPr lang="zh-CN" sz="1200" kern="100" dirty="0">
                          <a:effectLst/>
                          <a:latin typeface="黑体" panose="02010609060101010101" pitchFamily="49" charset="-122"/>
                          <a:ea typeface="黑体" panose="02010609060101010101" pitchFamily="49" charset="-122"/>
                        </a:rPr>
                        <a:t>设计单位</a:t>
                      </a:r>
                      <a:endParaRPr lang="zh-CN" sz="1200" kern="100" dirty="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ctr">
                        <a:lnSpc>
                          <a:spcPct val="150000"/>
                        </a:lnSpc>
                        <a:spcAft>
                          <a:spcPts val="0"/>
                        </a:spcAft>
                      </a:pPr>
                      <a:r>
                        <a:rPr lang="zh-CN" sz="1200" kern="100" dirty="0">
                          <a:effectLst/>
                          <a:latin typeface="黑体" panose="02010609060101010101" pitchFamily="49" charset="-122"/>
                          <a:ea typeface="黑体" panose="02010609060101010101" pitchFamily="49" charset="-122"/>
                        </a:rPr>
                        <a:t>合同形式</a:t>
                      </a:r>
                      <a:endParaRPr lang="zh-CN" sz="1200" kern="100" dirty="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r>
              <a:tr h="196637">
                <a:tc>
                  <a:txBody>
                    <a:bodyPr/>
                    <a:lstStyle/>
                    <a:p>
                      <a:pPr algn="ctr">
                        <a:lnSpc>
                          <a:spcPct val="150000"/>
                        </a:lnSpc>
                        <a:spcAft>
                          <a:spcPts val="0"/>
                        </a:spcAft>
                      </a:pPr>
                      <a:r>
                        <a:rPr lang="en-US" sz="1200" kern="100" dirty="0">
                          <a:effectLst/>
                          <a:latin typeface="黑体" panose="02010609060101010101" pitchFamily="49" charset="-122"/>
                          <a:ea typeface="黑体" panose="02010609060101010101" pitchFamily="49" charset="-122"/>
                        </a:rPr>
                        <a:t>1</a:t>
                      </a:r>
                      <a:endParaRPr lang="en-US" sz="1200" kern="100" dirty="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just">
                        <a:lnSpc>
                          <a:spcPct val="150000"/>
                        </a:lnSpc>
                        <a:spcAft>
                          <a:spcPts val="0"/>
                        </a:spcAft>
                      </a:pPr>
                      <a:r>
                        <a:rPr lang="zh-CN" sz="1200" kern="100">
                          <a:effectLst/>
                          <a:latin typeface="黑体" panose="02010609060101010101" pitchFamily="49" charset="-122"/>
                          <a:ea typeface="黑体" panose="02010609060101010101" pitchFamily="49" charset="-122"/>
                        </a:rPr>
                        <a:t>建筑设计</a:t>
                      </a:r>
                      <a:endParaRPr lang="zh-CN" sz="12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just">
                        <a:lnSpc>
                          <a:spcPct val="150000"/>
                        </a:lnSpc>
                        <a:spcAft>
                          <a:spcPts val="0"/>
                        </a:spcAft>
                      </a:pPr>
                      <a:r>
                        <a:rPr lang="zh-CN" sz="1200" kern="100">
                          <a:effectLst/>
                          <a:latin typeface="黑体" panose="02010609060101010101" pitchFamily="49" charset="-122"/>
                          <a:ea typeface="黑体" panose="02010609060101010101" pitchFamily="49" charset="-122"/>
                        </a:rPr>
                        <a:t>主设计</a:t>
                      </a:r>
                      <a:endParaRPr lang="zh-CN" sz="12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just">
                        <a:lnSpc>
                          <a:spcPct val="150000"/>
                        </a:lnSpc>
                        <a:spcAft>
                          <a:spcPts val="0"/>
                        </a:spcAft>
                      </a:pPr>
                      <a:r>
                        <a:rPr lang="zh-CN" sz="1200" kern="100">
                          <a:effectLst/>
                          <a:latin typeface="黑体" panose="02010609060101010101" pitchFamily="49" charset="-122"/>
                          <a:ea typeface="黑体" panose="02010609060101010101" pitchFamily="49" charset="-122"/>
                        </a:rPr>
                        <a:t>建筑设计院</a:t>
                      </a:r>
                      <a:endParaRPr lang="zh-CN" sz="12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just">
                        <a:lnSpc>
                          <a:spcPct val="150000"/>
                        </a:lnSpc>
                        <a:spcAft>
                          <a:spcPts val="0"/>
                        </a:spcAft>
                      </a:pPr>
                      <a:r>
                        <a:rPr lang="zh-CN" sz="1200" kern="100">
                          <a:effectLst/>
                          <a:latin typeface="黑体" panose="02010609060101010101" pitchFamily="49" charset="-122"/>
                          <a:ea typeface="黑体" panose="02010609060101010101" pitchFamily="49" charset="-122"/>
                        </a:rPr>
                        <a:t>设计合同</a:t>
                      </a:r>
                      <a:endParaRPr lang="zh-CN" sz="12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r>
              <a:tr h="196637">
                <a:tc>
                  <a:txBody>
                    <a:bodyPr/>
                    <a:lstStyle/>
                    <a:p>
                      <a:pPr algn="ctr">
                        <a:lnSpc>
                          <a:spcPct val="150000"/>
                        </a:lnSpc>
                        <a:spcAft>
                          <a:spcPts val="0"/>
                        </a:spcAft>
                      </a:pPr>
                      <a:r>
                        <a:rPr lang="en-US" sz="1200" kern="100" dirty="0">
                          <a:effectLst/>
                          <a:latin typeface="黑体" panose="02010609060101010101" pitchFamily="49" charset="-122"/>
                          <a:ea typeface="黑体" panose="02010609060101010101" pitchFamily="49" charset="-122"/>
                        </a:rPr>
                        <a:t>2</a:t>
                      </a:r>
                      <a:endParaRPr lang="en-US" sz="1200" kern="100" dirty="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just">
                        <a:lnSpc>
                          <a:spcPct val="150000"/>
                        </a:lnSpc>
                        <a:spcAft>
                          <a:spcPts val="0"/>
                        </a:spcAft>
                      </a:pPr>
                      <a:r>
                        <a:rPr lang="zh-CN" sz="1200" kern="100" dirty="0">
                          <a:effectLst/>
                          <a:latin typeface="黑体" panose="02010609060101010101" pitchFamily="49" charset="-122"/>
                          <a:ea typeface="黑体" panose="02010609060101010101" pitchFamily="49" charset="-122"/>
                        </a:rPr>
                        <a:t>结构设计</a:t>
                      </a:r>
                      <a:endParaRPr lang="zh-CN" sz="1200" kern="100" dirty="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just">
                        <a:lnSpc>
                          <a:spcPct val="150000"/>
                        </a:lnSpc>
                        <a:spcAft>
                          <a:spcPts val="0"/>
                        </a:spcAft>
                      </a:pPr>
                      <a:r>
                        <a:rPr lang="zh-CN" sz="1200" kern="100">
                          <a:effectLst/>
                          <a:latin typeface="黑体" panose="02010609060101010101" pitchFamily="49" charset="-122"/>
                          <a:ea typeface="黑体" panose="02010609060101010101" pitchFamily="49" charset="-122"/>
                        </a:rPr>
                        <a:t>主设计</a:t>
                      </a:r>
                      <a:endParaRPr lang="zh-CN" sz="12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just">
                        <a:lnSpc>
                          <a:spcPct val="150000"/>
                        </a:lnSpc>
                        <a:spcAft>
                          <a:spcPts val="0"/>
                        </a:spcAft>
                      </a:pPr>
                      <a:r>
                        <a:rPr lang="zh-CN" sz="1200" kern="100">
                          <a:effectLst/>
                          <a:latin typeface="黑体" panose="02010609060101010101" pitchFamily="49" charset="-122"/>
                          <a:ea typeface="黑体" panose="02010609060101010101" pitchFamily="49" charset="-122"/>
                        </a:rPr>
                        <a:t>建筑设计院</a:t>
                      </a:r>
                      <a:endParaRPr lang="zh-CN" sz="12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just">
                        <a:lnSpc>
                          <a:spcPct val="150000"/>
                        </a:lnSpc>
                        <a:spcAft>
                          <a:spcPts val="0"/>
                        </a:spcAft>
                      </a:pPr>
                      <a:r>
                        <a:rPr lang="zh-CN" sz="1200" kern="100">
                          <a:effectLst/>
                          <a:latin typeface="黑体" panose="02010609060101010101" pitchFamily="49" charset="-122"/>
                          <a:ea typeface="黑体" panose="02010609060101010101" pitchFamily="49" charset="-122"/>
                        </a:rPr>
                        <a:t>设计合同</a:t>
                      </a:r>
                      <a:endParaRPr lang="zh-CN" sz="12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r>
              <a:tr h="393275">
                <a:tc>
                  <a:txBody>
                    <a:bodyPr/>
                    <a:lstStyle/>
                    <a:p>
                      <a:pPr algn="ctr">
                        <a:lnSpc>
                          <a:spcPct val="150000"/>
                        </a:lnSpc>
                        <a:spcAft>
                          <a:spcPts val="0"/>
                        </a:spcAft>
                      </a:pPr>
                      <a:r>
                        <a:rPr lang="en-US" sz="1200" kern="100" dirty="0">
                          <a:effectLst/>
                          <a:latin typeface="黑体" panose="02010609060101010101" pitchFamily="49" charset="-122"/>
                          <a:ea typeface="黑体" panose="02010609060101010101" pitchFamily="49" charset="-122"/>
                        </a:rPr>
                        <a:t>3</a:t>
                      </a:r>
                      <a:endParaRPr lang="en-US" sz="1200" kern="100" dirty="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just">
                        <a:lnSpc>
                          <a:spcPct val="150000"/>
                        </a:lnSpc>
                        <a:spcAft>
                          <a:spcPts val="0"/>
                        </a:spcAft>
                      </a:pPr>
                      <a:r>
                        <a:rPr lang="zh-CN" sz="1200" kern="100" dirty="0">
                          <a:effectLst/>
                          <a:latin typeface="黑体" panose="02010609060101010101" pitchFamily="49" charset="-122"/>
                          <a:ea typeface="黑体" panose="02010609060101010101" pitchFamily="49" charset="-122"/>
                        </a:rPr>
                        <a:t>机电专业设计</a:t>
                      </a:r>
                      <a:endParaRPr lang="zh-CN" sz="1200" kern="100" dirty="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just">
                        <a:lnSpc>
                          <a:spcPct val="150000"/>
                        </a:lnSpc>
                        <a:spcAft>
                          <a:spcPts val="0"/>
                        </a:spcAft>
                      </a:pPr>
                      <a:r>
                        <a:rPr lang="zh-CN" sz="1200" kern="100" dirty="0">
                          <a:effectLst/>
                          <a:latin typeface="黑体" panose="02010609060101010101" pitchFamily="49" charset="-122"/>
                          <a:ea typeface="黑体" panose="02010609060101010101" pitchFamily="49" charset="-122"/>
                        </a:rPr>
                        <a:t>主设计</a:t>
                      </a:r>
                      <a:endParaRPr lang="zh-CN" sz="1200" kern="100" dirty="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just">
                        <a:lnSpc>
                          <a:spcPct val="150000"/>
                        </a:lnSpc>
                        <a:spcAft>
                          <a:spcPts val="0"/>
                        </a:spcAft>
                      </a:pPr>
                      <a:r>
                        <a:rPr lang="zh-CN" sz="1200" kern="100" dirty="0" smtClean="0">
                          <a:effectLst/>
                          <a:latin typeface="黑体" panose="02010609060101010101" pitchFamily="49" charset="-122"/>
                          <a:ea typeface="黑体" panose="02010609060101010101" pitchFamily="49" charset="-122"/>
                        </a:rPr>
                        <a:t>建筑设计院</a:t>
                      </a:r>
                      <a:r>
                        <a:rPr lang="zh-CN" altLang="en-US" sz="1200" kern="100" dirty="0" smtClean="0">
                          <a:effectLst/>
                          <a:latin typeface="黑体" panose="02010609060101010101" pitchFamily="49" charset="-122"/>
                          <a:ea typeface="黑体" panose="02010609060101010101" pitchFamily="49" charset="-122"/>
                        </a:rPr>
                        <a:t>（</a:t>
                      </a:r>
                      <a:r>
                        <a:rPr lang="zh-CN" sz="1200" kern="100" dirty="0" smtClean="0">
                          <a:effectLst/>
                          <a:latin typeface="黑体" panose="02010609060101010101" pitchFamily="49" charset="-122"/>
                          <a:ea typeface="黑体" panose="02010609060101010101" pitchFamily="49" charset="-122"/>
                        </a:rPr>
                        <a:t>或</a:t>
                      </a:r>
                      <a:r>
                        <a:rPr lang="zh-CN" sz="1200" kern="100" dirty="0">
                          <a:effectLst/>
                          <a:latin typeface="黑体" panose="02010609060101010101" pitchFamily="49" charset="-122"/>
                          <a:ea typeface="黑体" panose="02010609060101010101" pitchFamily="49" charset="-122"/>
                        </a:rPr>
                        <a:t>机电顾问</a:t>
                      </a:r>
                      <a:r>
                        <a:rPr lang="zh-CN" sz="1200" kern="100" dirty="0" smtClean="0">
                          <a:effectLst/>
                          <a:latin typeface="黑体" panose="02010609060101010101" pitchFamily="49" charset="-122"/>
                          <a:ea typeface="黑体" panose="02010609060101010101" pitchFamily="49" charset="-122"/>
                        </a:rPr>
                        <a:t>单位</a:t>
                      </a:r>
                      <a:r>
                        <a:rPr lang="zh-CN" altLang="en-US" sz="1200" kern="100" dirty="0" smtClean="0">
                          <a:effectLst/>
                          <a:latin typeface="黑体" panose="02010609060101010101" pitchFamily="49" charset="-122"/>
                          <a:ea typeface="黑体" panose="02010609060101010101" pitchFamily="49" charset="-122"/>
                        </a:rPr>
                        <a:t>）</a:t>
                      </a:r>
                      <a:endParaRPr lang="zh-CN" sz="1200" kern="100" dirty="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just">
                        <a:lnSpc>
                          <a:spcPct val="150000"/>
                        </a:lnSpc>
                        <a:spcAft>
                          <a:spcPts val="0"/>
                        </a:spcAft>
                      </a:pPr>
                      <a:r>
                        <a:rPr lang="zh-CN" sz="1200" kern="100">
                          <a:effectLst/>
                          <a:latin typeface="黑体" panose="02010609060101010101" pitchFamily="49" charset="-122"/>
                          <a:ea typeface="黑体" panose="02010609060101010101" pitchFamily="49" charset="-122"/>
                        </a:rPr>
                        <a:t>设计合同</a:t>
                      </a:r>
                      <a:endParaRPr lang="zh-CN" sz="12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r>
              <a:tr h="204470">
                <a:tc>
                  <a:txBody>
                    <a:bodyPr/>
                    <a:lstStyle/>
                    <a:p>
                      <a:pPr algn="ctr">
                        <a:lnSpc>
                          <a:spcPct val="150000"/>
                        </a:lnSpc>
                        <a:spcAft>
                          <a:spcPts val="0"/>
                        </a:spcAft>
                      </a:pPr>
                      <a:r>
                        <a:rPr lang="en-US" sz="1200" kern="100" dirty="0">
                          <a:effectLst/>
                          <a:latin typeface="黑体" panose="02010609060101010101" pitchFamily="49" charset="-122"/>
                          <a:ea typeface="黑体" panose="02010609060101010101" pitchFamily="49" charset="-122"/>
                        </a:rPr>
                        <a:t>4</a:t>
                      </a:r>
                      <a:endParaRPr lang="en-US" sz="1200" kern="100" dirty="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just">
                        <a:lnSpc>
                          <a:spcPct val="150000"/>
                        </a:lnSpc>
                        <a:spcAft>
                          <a:spcPts val="0"/>
                        </a:spcAft>
                      </a:pPr>
                      <a:r>
                        <a:rPr lang="zh-CN" sz="1200" kern="100">
                          <a:effectLst/>
                          <a:latin typeface="黑体" panose="02010609060101010101" pitchFamily="49" charset="-122"/>
                          <a:ea typeface="黑体" panose="02010609060101010101" pitchFamily="49" charset="-122"/>
                        </a:rPr>
                        <a:t>人防设计</a:t>
                      </a:r>
                      <a:endParaRPr lang="zh-CN" sz="12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just">
                        <a:lnSpc>
                          <a:spcPct val="150000"/>
                        </a:lnSpc>
                        <a:spcAft>
                          <a:spcPts val="0"/>
                        </a:spcAft>
                      </a:pPr>
                      <a:r>
                        <a:rPr lang="zh-CN" sz="1200" kern="100" dirty="0">
                          <a:effectLst/>
                          <a:latin typeface="黑体" panose="02010609060101010101" pitchFamily="49" charset="-122"/>
                          <a:ea typeface="黑体" panose="02010609060101010101" pitchFamily="49" charset="-122"/>
                        </a:rPr>
                        <a:t>专业设计，配合主设计</a:t>
                      </a:r>
                      <a:endParaRPr lang="zh-CN" sz="1200" kern="100" dirty="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just">
                        <a:lnSpc>
                          <a:spcPct val="150000"/>
                        </a:lnSpc>
                        <a:spcAft>
                          <a:spcPts val="0"/>
                        </a:spcAft>
                      </a:pPr>
                      <a:r>
                        <a:rPr lang="zh-CN" sz="1200" kern="100">
                          <a:effectLst/>
                          <a:latin typeface="黑体" panose="02010609060101010101" pitchFamily="49" charset="-122"/>
                          <a:ea typeface="黑体" panose="02010609060101010101" pitchFamily="49" charset="-122"/>
                        </a:rPr>
                        <a:t>有人防设计资质单位</a:t>
                      </a:r>
                      <a:endParaRPr lang="zh-CN" sz="12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just">
                        <a:lnSpc>
                          <a:spcPct val="150000"/>
                        </a:lnSpc>
                        <a:spcAft>
                          <a:spcPts val="0"/>
                        </a:spcAft>
                      </a:pPr>
                      <a:r>
                        <a:rPr lang="zh-CN" sz="1200" kern="100">
                          <a:effectLst/>
                          <a:latin typeface="黑体" panose="02010609060101010101" pitchFamily="49" charset="-122"/>
                          <a:ea typeface="黑体" panose="02010609060101010101" pitchFamily="49" charset="-122"/>
                        </a:rPr>
                        <a:t>设计合同或设计</a:t>
                      </a:r>
                      <a:r>
                        <a:rPr lang="en-US" sz="1200" kern="100">
                          <a:effectLst/>
                          <a:latin typeface="黑体" panose="02010609060101010101" pitchFamily="49" charset="-122"/>
                          <a:ea typeface="黑体" panose="02010609060101010101" pitchFamily="49" charset="-122"/>
                        </a:rPr>
                        <a:t>+</a:t>
                      </a:r>
                      <a:r>
                        <a:rPr lang="zh-CN" sz="1200" kern="100">
                          <a:effectLst/>
                          <a:latin typeface="黑体" panose="02010609060101010101" pitchFamily="49" charset="-122"/>
                          <a:ea typeface="黑体" panose="02010609060101010101" pitchFamily="49" charset="-122"/>
                        </a:rPr>
                        <a:t>施工合同</a:t>
                      </a:r>
                      <a:endParaRPr lang="zh-CN" sz="12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r>
              <a:tr h="172720">
                <a:tc>
                  <a:txBody>
                    <a:bodyPr/>
                    <a:lstStyle/>
                    <a:p>
                      <a:pPr algn="ctr">
                        <a:lnSpc>
                          <a:spcPct val="150000"/>
                        </a:lnSpc>
                        <a:spcAft>
                          <a:spcPts val="0"/>
                        </a:spcAft>
                      </a:pPr>
                      <a:r>
                        <a:rPr lang="en-US" sz="1200" kern="100" dirty="0">
                          <a:effectLst/>
                          <a:latin typeface="黑体" panose="02010609060101010101" pitchFamily="49" charset="-122"/>
                          <a:ea typeface="黑体" panose="02010609060101010101" pitchFamily="49" charset="-122"/>
                        </a:rPr>
                        <a:t>5</a:t>
                      </a:r>
                      <a:endParaRPr lang="en-US" sz="1200" kern="100" dirty="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just">
                        <a:lnSpc>
                          <a:spcPct val="150000"/>
                        </a:lnSpc>
                        <a:spcAft>
                          <a:spcPts val="0"/>
                        </a:spcAft>
                      </a:pPr>
                      <a:r>
                        <a:rPr lang="zh-CN" sz="1200" kern="100">
                          <a:effectLst/>
                          <a:latin typeface="黑体" panose="02010609060101010101" pitchFamily="49" charset="-122"/>
                          <a:ea typeface="黑体" panose="02010609060101010101" pitchFamily="49" charset="-122"/>
                        </a:rPr>
                        <a:t>基坑围护设计</a:t>
                      </a:r>
                      <a:endParaRPr lang="zh-CN" sz="12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just">
                        <a:lnSpc>
                          <a:spcPct val="150000"/>
                        </a:lnSpc>
                        <a:spcAft>
                          <a:spcPts val="0"/>
                        </a:spcAft>
                      </a:pPr>
                      <a:r>
                        <a:rPr lang="zh-CN" sz="1200" kern="100" dirty="0">
                          <a:effectLst/>
                          <a:latin typeface="黑体" panose="02010609060101010101" pitchFamily="49" charset="-122"/>
                          <a:ea typeface="黑体" panose="02010609060101010101" pitchFamily="49" charset="-122"/>
                        </a:rPr>
                        <a:t>专业设计，配合主设计</a:t>
                      </a:r>
                      <a:endParaRPr lang="zh-CN" sz="1200" kern="100" dirty="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just">
                        <a:lnSpc>
                          <a:spcPct val="150000"/>
                        </a:lnSpc>
                        <a:spcAft>
                          <a:spcPts val="0"/>
                        </a:spcAft>
                      </a:pPr>
                      <a:r>
                        <a:rPr lang="zh-CN" sz="1200" kern="100">
                          <a:effectLst/>
                          <a:latin typeface="黑体" panose="02010609060101010101" pitchFamily="49" charset="-122"/>
                          <a:ea typeface="黑体" panose="02010609060101010101" pitchFamily="49" charset="-122"/>
                        </a:rPr>
                        <a:t>有基坑围护设计资质单位</a:t>
                      </a:r>
                      <a:endParaRPr lang="zh-CN" sz="12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just">
                        <a:lnSpc>
                          <a:spcPct val="150000"/>
                        </a:lnSpc>
                        <a:spcAft>
                          <a:spcPts val="0"/>
                        </a:spcAft>
                      </a:pPr>
                      <a:r>
                        <a:rPr lang="zh-CN" sz="1200" kern="100">
                          <a:effectLst/>
                          <a:latin typeface="黑体" panose="02010609060101010101" pitchFamily="49" charset="-122"/>
                          <a:ea typeface="黑体" panose="02010609060101010101" pitchFamily="49" charset="-122"/>
                        </a:rPr>
                        <a:t>设计合同或设计</a:t>
                      </a:r>
                      <a:r>
                        <a:rPr lang="en-US" sz="1200" kern="100">
                          <a:effectLst/>
                          <a:latin typeface="黑体" panose="02010609060101010101" pitchFamily="49" charset="-122"/>
                          <a:ea typeface="黑体" panose="02010609060101010101" pitchFamily="49" charset="-122"/>
                        </a:rPr>
                        <a:t>+</a:t>
                      </a:r>
                      <a:r>
                        <a:rPr lang="zh-CN" sz="1200" kern="100">
                          <a:effectLst/>
                          <a:latin typeface="黑体" panose="02010609060101010101" pitchFamily="49" charset="-122"/>
                          <a:ea typeface="黑体" panose="02010609060101010101" pitchFamily="49" charset="-122"/>
                        </a:rPr>
                        <a:t>施工合同</a:t>
                      </a:r>
                      <a:endParaRPr lang="zh-CN" sz="12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r>
              <a:tr h="141605">
                <a:tc>
                  <a:txBody>
                    <a:bodyPr/>
                    <a:lstStyle/>
                    <a:p>
                      <a:pPr algn="ctr">
                        <a:lnSpc>
                          <a:spcPct val="150000"/>
                        </a:lnSpc>
                        <a:spcAft>
                          <a:spcPts val="0"/>
                        </a:spcAft>
                      </a:pPr>
                      <a:r>
                        <a:rPr lang="en-US" sz="1200" kern="100" dirty="0">
                          <a:effectLst/>
                          <a:latin typeface="黑体" panose="02010609060101010101" pitchFamily="49" charset="-122"/>
                          <a:ea typeface="黑体" panose="02010609060101010101" pitchFamily="49" charset="-122"/>
                        </a:rPr>
                        <a:t>6</a:t>
                      </a:r>
                      <a:endParaRPr lang="en-US" sz="1200" kern="100" dirty="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just">
                        <a:lnSpc>
                          <a:spcPct val="150000"/>
                        </a:lnSpc>
                        <a:spcAft>
                          <a:spcPts val="0"/>
                        </a:spcAft>
                      </a:pPr>
                      <a:r>
                        <a:rPr lang="zh-CN" sz="1200" kern="100">
                          <a:effectLst/>
                          <a:latin typeface="黑体" panose="02010609060101010101" pitchFamily="49" charset="-122"/>
                          <a:ea typeface="黑体" panose="02010609060101010101" pitchFamily="49" charset="-122"/>
                        </a:rPr>
                        <a:t>室内装修设计</a:t>
                      </a:r>
                      <a:endParaRPr lang="zh-CN" sz="12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just">
                        <a:lnSpc>
                          <a:spcPct val="150000"/>
                        </a:lnSpc>
                        <a:spcAft>
                          <a:spcPts val="0"/>
                        </a:spcAft>
                      </a:pPr>
                      <a:r>
                        <a:rPr lang="zh-CN" sz="1200" kern="100">
                          <a:effectLst/>
                          <a:latin typeface="黑体" panose="02010609060101010101" pitchFamily="49" charset="-122"/>
                          <a:ea typeface="黑体" panose="02010609060101010101" pitchFamily="49" charset="-122"/>
                        </a:rPr>
                        <a:t>专业设计，配合主设计</a:t>
                      </a:r>
                      <a:endParaRPr lang="zh-CN" sz="12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just">
                        <a:lnSpc>
                          <a:spcPct val="150000"/>
                        </a:lnSpc>
                        <a:spcAft>
                          <a:spcPts val="0"/>
                        </a:spcAft>
                      </a:pPr>
                      <a:r>
                        <a:rPr lang="zh-CN" sz="1200" kern="100" dirty="0">
                          <a:effectLst/>
                          <a:latin typeface="黑体" panose="02010609060101010101" pitchFamily="49" charset="-122"/>
                          <a:ea typeface="黑体" panose="02010609060101010101" pitchFamily="49" charset="-122"/>
                        </a:rPr>
                        <a:t>有装修设计资质单位</a:t>
                      </a:r>
                      <a:endParaRPr lang="zh-CN" sz="1200" kern="100" dirty="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just">
                        <a:lnSpc>
                          <a:spcPct val="150000"/>
                        </a:lnSpc>
                        <a:spcAft>
                          <a:spcPts val="0"/>
                        </a:spcAft>
                      </a:pPr>
                      <a:r>
                        <a:rPr lang="zh-CN" sz="1200" kern="100">
                          <a:effectLst/>
                          <a:latin typeface="黑体" panose="02010609060101010101" pitchFamily="49" charset="-122"/>
                          <a:ea typeface="黑体" panose="02010609060101010101" pitchFamily="49" charset="-122"/>
                        </a:rPr>
                        <a:t>设计合同或设计</a:t>
                      </a:r>
                      <a:r>
                        <a:rPr lang="en-US" sz="1200" kern="100">
                          <a:effectLst/>
                          <a:latin typeface="黑体" panose="02010609060101010101" pitchFamily="49" charset="-122"/>
                          <a:ea typeface="黑体" panose="02010609060101010101" pitchFamily="49" charset="-122"/>
                        </a:rPr>
                        <a:t>+</a:t>
                      </a:r>
                      <a:r>
                        <a:rPr lang="zh-CN" sz="1200" kern="100">
                          <a:effectLst/>
                          <a:latin typeface="黑体" panose="02010609060101010101" pitchFamily="49" charset="-122"/>
                          <a:ea typeface="黑体" panose="02010609060101010101" pitchFamily="49" charset="-122"/>
                        </a:rPr>
                        <a:t>施工合同</a:t>
                      </a:r>
                      <a:endParaRPr lang="zh-CN" sz="12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r>
              <a:tr h="130810">
                <a:tc>
                  <a:txBody>
                    <a:bodyPr/>
                    <a:lstStyle/>
                    <a:p>
                      <a:pPr algn="ctr">
                        <a:lnSpc>
                          <a:spcPct val="150000"/>
                        </a:lnSpc>
                        <a:spcAft>
                          <a:spcPts val="0"/>
                        </a:spcAft>
                      </a:pPr>
                      <a:r>
                        <a:rPr lang="en-US" sz="1200" kern="100" dirty="0">
                          <a:effectLst/>
                          <a:latin typeface="黑体" panose="02010609060101010101" pitchFamily="49" charset="-122"/>
                          <a:ea typeface="黑体" panose="02010609060101010101" pitchFamily="49" charset="-122"/>
                        </a:rPr>
                        <a:t>7</a:t>
                      </a:r>
                      <a:endParaRPr lang="en-US" sz="1200" kern="100" dirty="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just">
                        <a:lnSpc>
                          <a:spcPct val="150000"/>
                        </a:lnSpc>
                        <a:spcAft>
                          <a:spcPts val="0"/>
                        </a:spcAft>
                      </a:pPr>
                      <a:r>
                        <a:rPr lang="zh-CN" sz="1200" kern="100">
                          <a:effectLst/>
                          <a:latin typeface="黑体" panose="02010609060101010101" pitchFamily="49" charset="-122"/>
                          <a:ea typeface="黑体" panose="02010609060101010101" pitchFamily="49" charset="-122"/>
                        </a:rPr>
                        <a:t>景观绿化设计</a:t>
                      </a:r>
                      <a:endParaRPr lang="zh-CN" sz="12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just">
                        <a:lnSpc>
                          <a:spcPct val="150000"/>
                        </a:lnSpc>
                        <a:spcAft>
                          <a:spcPts val="0"/>
                        </a:spcAft>
                      </a:pPr>
                      <a:r>
                        <a:rPr lang="zh-CN" sz="1200" kern="100">
                          <a:effectLst/>
                          <a:latin typeface="黑体" panose="02010609060101010101" pitchFamily="49" charset="-122"/>
                          <a:ea typeface="黑体" panose="02010609060101010101" pitchFamily="49" charset="-122"/>
                        </a:rPr>
                        <a:t>专业设计，配合主设计</a:t>
                      </a:r>
                      <a:endParaRPr lang="zh-CN" sz="12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just">
                        <a:lnSpc>
                          <a:spcPct val="150000"/>
                        </a:lnSpc>
                        <a:spcAft>
                          <a:spcPts val="0"/>
                        </a:spcAft>
                      </a:pPr>
                      <a:r>
                        <a:rPr lang="zh-CN" sz="1200" kern="100" dirty="0">
                          <a:effectLst/>
                          <a:latin typeface="黑体" panose="02010609060101010101" pitchFamily="49" charset="-122"/>
                          <a:ea typeface="黑体" panose="02010609060101010101" pitchFamily="49" charset="-122"/>
                        </a:rPr>
                        <a:t>有绿化设计资质单位</a:t>
                      </a:r>
                      <a:endParaRPr lang="zh-CN" sz="1200" kern="100" dirty="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just">
                        <a:lnSpc>
                          <a:spcPct val="150000"/>
                        </a:lnSpc>
                        <a:spcAft>
                          <a:spcPts val="0"/>
                        </a:spcAft>
                      </a:pPr>
                      <a:r>
                        <a:rPr lang="zh-CN" sz="1200" kern="100">
                          <a:effectLst/>
                          <a:latin typeface="黑体" panose="02010609060101010101" pitchFamily="49" charset="-122"/>
                          <a:ea typeface="黑体" panose="02010609060101010101" pitchFamily="49" charset="-122"/>
                        </a:rPr>
                        <a:t>设计合同或设计</a:t>
                      </a:r>
                      <a:r>
                        <a:rPr lang="en-US" sz="1200" kern="100">
                          <a:effectLst/>
                          <a:latin typeface="黑体" panose="02010609060101010101" pitchFamily="49" charset="-122"/>
                          <a:ea typeface="黑体" panose="02010609060101010101" pitchFamily="49" charset="-122"/>
                        </a:rPr>
                        <a:t>+</a:t>
                      </a:r>
                      <a:r>
                        <a:rPr lang="zh-CN" sz="1200" kern="100">
                          <a:effectLst/>
                          <a:latin typeface="黑体" panose="02010609060101010101" pitchFamily="49" charset="-122"/>
                          <a:ea typeface="黑体" panose="02010609060101010101" pitchFamily="49" charset="-122"/>
                        </a:rPr>
                        <a:t>施工合同</a:t>
                      </a:r>
                      <a:endParaRPr lang="zh-CN" sz="12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r>
              <a:tr h="0">
                <a:tc>
                  <a:txBody>
                    <a:bodyPr/>
                    <a:lstStyle/>
                    <a:p>
                      <a:pPr algn="ctr">
                        <a:lnSpc>
                          <a:spcPct val="150000"/>
                        </a:lnSpc>
                        <a:spcAft>
                          <a:spcPts val="0"/>
                        </a:spcAft>
                      </a:pPr>
                      <a:r>
                        <a:rPr lang="en-US" sz="1200" kern="100" dirty="0">
                          <a:effectLst/>
                          <a:latin typeface="黑体" panose="02010609060101010101" pitchFamily="49" charset="-122"/>
                          <a:ea typeface="黑体" panose="02010609060101010101" pitchFamily="49" charset="-122"/>
                        </a:rPr>
                        <a:t>8</a:t>
                      </a:r>
                      <a:endParaRPr lang="en-US" sz="1200" kern="100" dirty="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just">
                        <a:lnSpc>
                          <a:spcPct val="150000"/>
                        </a:lnSpc>
                        <a:spcAft>
                          <a:spcPts val="0"/>
                        </a:spcAft>
                      </a:pPr>
                      <a:r>
                        <a:rPr lang="zh-CN" sz="1200" kern="100">
                          <a:effectLst/>
                          <a:latin typeface="黑体" panose="02010609060101010101" pitchFamily="49" charset="-122"/>
                          <a:ea typeface="黑体" panose="02010609060101010101" pitchFamily="49" charset="-122"/>
                        </a:rPr>
                        <a:t>幕墙设计</a:t>
                      </a:r>
                      <a:endParaRPr lang="zh-CN" sz="12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just">
                        <a:lnSpc>
                          <a:spcPct val="150000"/>
                        </a:lnSpc>
                        <a:spcAft>
                          <a:spcPts val="0"/>
                        </a:spcAft>
                      </a:pPr>
                      <a:r>
                        <a:rPr lang="zh-CN" sz="1200" kern="100">
                          <a:effectLst/>
                          <a:latin typeface="黑体" panose="02010609060101010101" pitchFamily="49" charset="-122"/>
                          <a:ea typeface="黑体" panose="02010609060101010101" pitchFamily="49" charset="-122"/>
                        </a:rPr>
                        <a:t>专业设计，配合主设计</a:t>
                      </a:r>
                      <a:endParaRPr lang="zh-CN" sz="12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just">
                        <a:lnSpc>
                          <a:spcPct val="150000"/>
                        </a:lnSpc>
                        <a:spcAft>
                          <a:spcPts val="0"/>
                        </a:spcAft>
                      </a:pPr>
                      <a:r>
                        <a:rPr lang="zh-CN" sz="1200" kern="100" dirty="0">
                          <a:effectLst/>
                          <a:latin typeface="黑体" panose="02010609060101010101" pitchFamily="49" charset="-122"/>
                          <a:ea typeface="黑体" panose="02010609060101010101" pitchFamily="49" charset="-122"/>
                        </a:rPr>
                        <a:t>有幕墙设计资质单位</a:t>
                      </a:r>
                      <a:endParaRPr lang="zh-CN" sz="1200" kern="100" dirty="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just">
                        <a:lnSpc>
                          <a:spcPct val="150000"/>
                        </a:lnSpc>
                        <a:spcAft>
                          <a:spcPts val="0"/>
                        </a:spcAft>
                      </a:pPr>
                      <a:r>
                        <a:rPr lang="zh-CN" sz="1200" kern="100">
                          <a:effectLst/>
                          <a:latin typeface="黑体" panose="02010609060101010101" pitchFamily="49" charset="-122"/>
                          <a:ea typeface="黑体" panose="02010609060101010101" pitchFamily="49" charset="-122"/>
                        </a:rPr>
                        <a:t>设计合同或设计</a:t>
                      </a:r>
                      <a:r>
                        <a:rPr lang="en-US" sz="1200" kern="100">
                          <a:effectLst/>
                          <a:latin typeface="黑体" panose="02010609060101010101" pitchFamily="49" charset="-122"/>
                          <a:ea typeface="黑体" panose="02010609060101010101" pitchFamily="49" charset="-122"/>
                        </a:rPr>
                        <a:t>+</a:t>
                      </a:r>
                      <a:r>
                        <a:rPr lang="zh-CN" sz="1200" kern="100">
                          <a:effectLst/>
                          <a:latin typeface="黑体" panose="02010609060101010101" pitchFamily="49" charset="-122"/>
                          <a:ea typeface="黑体" panose="02010609060101010101" pitchFamily="49" charset="-122"/>
                        </a:rPr>
                        <a:t>施工合同</a:t>
                      </a:r>
                      <a:endParaRPr lang="zh-CN" sz="12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r>
              <a:tr h="130810">
                <a:tc>
                  <a:txBody>
                    <a:bodyPr/>
                    <a:lstStyle/>
                    <a:p>
                      <a:pPr algn="ctr">
                        <a:lnSpc>
                          <a:spcPct val="150000"/>
                        </a:lnSpc>
                        <a:spcAft>
                          <a:spcPts val="0"/>
                        </a:spcAft>
                      </a:pPr>
                      <a:r>
                        <a:rPr lang="en-US" sz="1200" kern="100" dirty="0">
                          <a:effectLst/>
                          <a:latin typeface="黑体" panose="02010609060101010101" pitchFamily="49" charset="-122"/>
                          <a:ea typeface="黑体" panose="02010609060101010101" pitchFamily="49" charset="-122"/>
                        </a:rPr>
                        <a:t>9</a:t>
                      </a:r>
                      <a:endParaRPr lang="en-US" sz="1200" kern="100" dirty="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just">
                        <a:lnSpc>
                          <a:spcPct val="150000"/>
                        </a:lnSpc>
                        <a:spcAft>
                          <a:spcPts val="0"/>
                        </a:spcAft>
                      </a:pPr>
                      <a:r>
                        <a:rPr lang="zh-CN" sz="1200" kern="100">
                          <a:effectLst/>
                          <a:latin typeface="黑体" panose="02010609060101010101" pitchFamily="49" charset="-122"/>
                          <a:ea typeface="黑体" panose="02010609060101010101" pitchFamily="49" charset="-122"/>
                        </a:rPr>
                        <a:t>消防深化设计</a:t>
                      </a:r>
                      <a:endParaRPr lang="zh-CN" sz="12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just">
                        <a:lnSpc>
                          <a:spcPct val="150000"/>
                        </a:lnSpc>
                        <a:spcAft>
                          <a:spcPts val="0"/>
                        </a:spcAft>
                      </a:pPr>
                      <a:r>
                        <a:rPr lang="zh-CN" sz="1200" kern="100">
                          <a:effectLst/>
                          <a:latin typeface="黑体" panose="02010609060101010101" pitchFamily="49" charset="-122"/>
                          <a:ea typeface="黑体" panose="02010609060101010101" pitchFamily="49" charset="-122"/>
                        </a:rPr>
                        <a:t>专业设计，配合主设计</a:t>
                      </a:r>
                      <a:endParaRPr lang="zh-CN" sz="12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just">
                        <a:lnSpc>
                          <a:spcPct val="150000"/>
                        </a:lnSpc>
                        <a:spcAft>
                          <a:spcPts val="0"/>
                        </a:spcAft>
                      </a:pPr>
                      <a:r>
                        <a:rPr lang="zh-CN" sz="1200" kern="100" dirty="0">
                          <a:effectLst/>
                          <a:latin typeface="黑体" panose="02010609060101010101" pitchFamily="49" charset="-122"/>
                          <a:ea typeface="黑体" panose="02010609060101010101" pitchFamily="49" charset="-122"/>
                        </a:rPr>
                        <a:t>有消防设计资质单位</a:t>
                      </a:r>
                      <a:endParaRPr lang="zh-CN" sz="1200" kern="100" dirty="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just">
                        <a:lnSpc>
                          <a:spcPct val="150000"/>
                        </a:lnSpc>
                        <a:spcAft>
                          <a:spcPts val="0"/>
                        </a:spcAft>
                      </a:pPr>
                      <a:r>
                        <a:rPr lang="zh-CN" sz="1200" kern="100" dirty="0">
                          <a:effectLst/>
                          <a:latin typeface="黑体" panose="02010609060101010101" pitchFamily="49" charset="-122"/>
                          <a:ea typeface="黑体" panose="02010609060101010101" pitchFamily="49" charset="-122"/>
                        </a:rPr>
                        <a:t>设计合同或设计</a:t>
                      </a:r>
                      <a:r>
                        <a:rPr lang="en-US" sz="1200" kern="100" dirty="0">
                          <a:effectLst/>
                          <a:latin typeface="黑体" panose="02010609060101010101" pitchFamily="49" charset="-122"/>
                          <a:ea typeface="黑体" panose="02010609060101010101" pitchFamily="49" charset="-122"/>
                        </a:rPr>
                        <a:t>+</a:t>
                      </a:r>
                      <a:r>
                        <a:rPr lang="zh-CN" sz="1200" kern="100" dirty="0">
                          <a:effectLst/>
                          <a:latin typeface="黑体" panose="02010609060101010101" pitchFamily="49" charset="-122"/>
                          <a:ea typeface="黑体" panose="02010609060101010101" pitchFamily="49" charset="-122"/>
                        </a:rPr>
                        <a:t>施工合同</a:t>
                      </a:r>
                      <a:endParaRPr lang="zh-CN" sz="1200" kern="100" dirty="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r>
              <a:tr h="130810">
                <a:tc>
                  <a:txBody>
                    <a:bodyPr/>
                    <a:lstStyle/>
                    <a:p>
                      <a:pPr algn="ctr">
                        <a:lnSpc>
                          <a:spcPct val="150000"/>
                        </a:lnSpc>
                        <a:spcAft>
                          <a:spcPts val="0"/>
                        </a:spcAft>
                      </a:pPr>
                      <a:r>
                        <a:rPr lang="en-US" sz="1200" kern="100" dirty="0">
                          <a:effectLst/>
                          <a:latin typeface="黑体" panose="02010609060101010101" pitchFamily="49" charset="-122"/>
                          <a:ea typeface="黑体" panose="02010609060101010101" pitchFamily="49" charset="-122"/>
                        </a:rPr>
                        <a:t>10</a:t>
                      </a:r>
                      <a:endParaRPr lang="en-US" sz="1200" kern="100" dirty="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just">
                        <a:lnSpc>
                          <a:spcPct val="150000"/>
                        </a:lnSpc>
                        <a:spcAft>
                          <a:spcPts val="0"/>
                        </a:spcAft>
                      </a:pPr>
                      <a:r>
                        <a:rPr lang="zh-CN" sz="1200" kern="100">
                          <a:effectLst/>
                          <a:latin typeface="黑体" panose="02010609060101010101" pitchFamily="49" charset="-122"/>
                          <a:ea typeface="黑体" panose="02010609060101010101" pitchFamily="49" charset="-122"/>
                        </a:rPr>
                        <a:t>智能化深化设计</a:t>
                      </a:r>
                      <a:endParaRPr lang="zh-CN" sz="12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just">
                        <a:lnSpc>
                          <a:spcPct val="150000"/>
                        </a:lnSpc>
                        <a:spcAft>
                          <a:spcPts val="0"/>
                        </a:spcAft>
                      </a:pPr>
                      <a:r>
                        <a:rPr lang="zh-CN" sz="1200" kern="100">
                          <a:effectLst/>
                          <a:latin typeface="黑体" panose="02010609060101010101" pitchFamily="49" charset="-122"/>
                          <a:ea typeface="黑体" panose="02010609060101010101" pitchFamily="49" charset="-122"/>
                        </a:rPr>
                        <a:t>专业设计，配合主设计</a:t>
                      </a:r>
                      <a:endParaRPr lang="zh-CN" sz="12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just">
                        <a:lnSpc>
                          <a:spcPct val="150000"/>
                        </a:lnSpc>
                        <a:spcAft>
                          <a:spcPts val="0"/>
                        </a:spcAft>
                      </a:pPr>
                      <a:r>
                        <a:rPr lang="zh-CN" sz="1200" kern="100">
                          <a:effectLst/>
                          <a:latin typeface="黑体" panose="02010609060101010101" pitchFamily="49" charset="-122"/>
                          <a:ea typeface="黑体" panose="02010609060101010101" pitchFamily="49" charset="-122"/>
                        </a:rPr>
                        <a:t>有建筑智能化设计资质单位</a:t>
                      </a:r>
                      <a:endParaRPr lang="zh-CN" sz="12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just">
                        <a:lnSpc>
                          <a:spcPct val="150000"/>
                        </a:lnSpc>
                        <a:spcAft>
                          <a:spcPts val="0"/>
                        </a:spcAft>
                      </a:pPr>
                      <a:r>
                        <a:rPr lang="zh-CN" sz="1200" kern="100" dirty="0">
                          <a:effectLst/>
                          <a:latin typeface="黑体" panose="02010609060101010101" pitchFamily="49" charset="-122"/>
                          <a:ea typeface="黑体" panose="02010609060101010101" pitchFamily="49" charset="-122"/>
                        </a:rPr>
                        <a:t>设计合同或设计</a:t>
                      </a:r>
                      <a:r>
                        <a:rPr lang="en-US" sz="1200" kern="100" dirty="0">
                          <a:effectLst/>
                          <a:latin typeface="黑体" panose="02010609060101010101" pitchFamily="49" charset="-122"/>
                          <a:ea typeface="黑体" panose="02010609060101010101" pitchFamily="49" charset="-122"/>
                        </a:rPr>
                        <a:t>+</a:t>
                      </a:r>
                      <a:r>
                        <a:rPr lang="zh-CN" sz="1200" kern="100" dirty="0">
                          <a:effectLst/>
                          <a:latin typeface="黑体" panose="02010609060101010101" pitchFamily="49" charset="-122"/>
                          <a:ea typeface="黑体" panose="02010609060101010101" pitchFamily="49" charset="-122"/>
                        </a:rPr>
                        <a:t>施工合同</a:t>
                      </a:r>
                      <a:endParaRPr lang="zh-CN" sz="1200" kern="100" dirty="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r>
              <a:tr h="172720">
                <a:tc>
                  <a:txBody>
                    <a:bodyPr/>
                    <a:lstStyle/>
                    <a:p>
                      <a:pPr algn="ctr">
                        <a:lnSpc>
                          <a:spcPct val="150000"/>
                        </a:lnSpc>
                        <a:spcAft>
                          <a:spcPts val="0"/>
                        </a:spcAft>
                      </a:pPr>
                      <a:r>
                        <a:rPr lang="en-US" sz="1200" kern="100" dirty="0">
                          <a:effectLst/>
                          <a:latin typeface="黑体" panose="02010609060101010101" pitchFamily="49" charset="-122"/>
                          <a:ea typeface="黑体" panose="02010609060101010101" pitchFamily="49" charset="-122"/>
                        </a:rPr>
                        <a:t>11</a:t>
                      </a:r>
                      <a:endParaRPr lang="en-US" sz="1200" kern="100" dirty="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just">
                        <a:lnSpc>
                          <a:spcPct val="150000"/>
                        </a:lnSpc>
                        <a:spcAft>
                          <a:spcPts val="0"/>
                        </a:spcAft>
                      </a:pPr>
                      <a:r>
                        <a:rPr lang="zh-CN" sz="1200" kern="100">
                          <a:effectLst/>
                          <a:latin typeface="黑体" panose="02010609060101010101" pitchFamily="49" charset="-122"/>
                          <a:ea typeface="黑体" panose="02010609060101010101" pitchFamily="49" charset="-122"/>
                        </a:rPr>
                        <a:t>钢结构深化设计</a:t>
                      </a:r>
                      <a:endParaRPr lang="zh-CN" sz="12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just">
                        <a:lnSpc>
                          <a:spcPct val="150000"/>
                        </a:lnSpc>
                        <a:spcAft>
                          <a:spcPts val="0"/>
                        </a:spcAft>
                      </a:pPr>
                      <a:r>
                        <a:rPr lang="zh-CN" sz="1200" kern="100">
                          <a:effectLst/>
                          <a:latin typeface="黑体" panose="02010609060101010101" pitchFamily="49" charset="-122"/>
                          <a:ea typeface="黑体" panose="02010609060101010101" pitchFamily="49" charset="-122"/>
                        </a:rPr>
                        <a:t>专业设计，配合主设计</a:t>
                      </a:r>
                      <a:endParaRPr lang="zh-CN" sz="12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just">
                        <a:lnSpc>
                          <a:spcPct val="150000"/>
                        </a:lnSpc>
                        <a:spcAft>
                          <a:spcPts val="0"/>
                        </a:spcAft>
                      </a:pPr>
                      <a:r>
                        <a:rPr lang="zh-CN" sz="1200" kern="100">
                          <a:effectLst/>
                          <a:latin typeface="黑体" panose="02010609060101010101" pitchFamily="49" charset="-122"/>
                          <a:ea typeface="黑体" panose="02010609060101010101" pitchFamily="49" charset="-122"/>
                        </a:rPr>
                        <a:t>有钢结构设计资质单位</a:t>
                      </a:r>
                      <a:endParaRPr lang="zh-CN" sz="12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just">
                        <a:lnSpc>
                          <a:spcPct val="150000"/>
                        </a:lnSpc>
                        <a:spcAft>
                          <a:spcPts val="0"/>
                        </a:spcAft>
                      </a:pPr>
                      <a:r>
                        <a:rPr lang="zh-CN" sz="1200" kern="100" dirty="0">
                          <a:effectLst/>
                          <a:latin typeface="黑体" panose="02010609060101010101" pitchFamily="49" charset="-122"/>
                          <a:ea typeface="黑体" panose="02010609060101010101" pitchFamily="49" charset="-122"/>
                        </a:rPr>
                        <a:t>设计合同或设计</a:t>
                      </a:r>
                      <a:r>
                        <a:rPr lang="en-US" sz="1200" kern="100" dirty="0">
                          <a:effectLst/>
                          <a:latin typeface="黑体" panose="02010609060101010101" pitchFamily="49" charset="-122"/>
                          <a:ea typeface="黑体" panose="02010609060101010101" pitchFamily="49" charset="-122"/>
                        </a:rPr>
                        <a:t>+</a:t>
                      </a:r>
                      <a:r>
                        <a:rPr lang="zh-CN" sz="1200" kern="100" dirty="0">
                          <a:effectLst/>
                          <a:latin typeface="黑体" panose="02010609060101010101" pitchFamily="49" charset="-122"/>
                          <a:ea typeface="黑体" panose="02010609060101010101" pitchFamily="49" charset="-122"/>
                        </a:rPr>
                        <a:t>施工合同</a:t>
                      </a:r>
                      <a:endParaRPr lang="zh-CN" sz="1200" kern="100" dirty="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r>
              <a:tr h="151765">
                <a:tc>
                  <a:txBody>
                    <a:bodyPr/>
                    <a:lstStyle/>
                    <a:p>
                      <a:pPr algn="ctr">
                        <a:lnSpc>
                          <a:spcPct val="150000"/>
                        </a:lnSpc>
                        <a:spcAft>
                          <a:spcPts val="0"/>
                        </a:spcAft>
                      </a:pPr>
                      <a:r>
                        <a:rPr lang="en-US" sz="1200" kern="100" dirty="0">
                          <a:effectLst/>
                          <a:latin typeface="黑体" panose="02010609060101010101" pitchFamily="49" charset="-122"/>
                          <a:ea typeface="黑体" panose="02010609060101010101" pitchFamily="49" charset="-122"/>
                        </a:rPr>
                        <a:t>12</a:t>
                      </a:r>
                      <a:endParaRPr lang="en-US" sz="1200" kern="100" dirty="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just">
                        <a:lnSpc>
                          <a:spcPct val="150000"/>
                        </a:lnSpc>
                        <a:spcAft>
                          <a:spcPts val="0"/>
                        </a:spcAft>
                      </a:pPr>
                      <a:r>
                        <a:rPr lang="zh-CN" sz="1200" kern="100">
                          <a:effectLst/>
                          <a:latin typeface="黑体" panose="02010609060101010101" pitchFamily="49" charset="-122"/>
                          <a:ea typeface="黑体" panose="02010609060101010101" pitchFamily="49" charset="-122"/>
                        </a:rPr>
                        <a:t>预应力设计设计</a:t>
                      </a:r>
                      <a:endParaRPr lang="zh-CN" sz="12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just">
                        <a:lnSpc>
                          <a:spcPct val="150000"/>
                        </a:lnSpc>
                        <a:spcAft>
                          <a:spcPts val="0"/>
                        </a:spcAft>
                      </a:pPr>
                      <a:r>
                        <a:rPr lang="zh-CN" sz="1200" kern="100">
                          <a:effectLst/>
                          <a:latin typeface="黑体" panose="02010609060101010101" pitchFamily="49" charset="-122"/>
                          <a:ea typeface="黑体" panose="02010609060101010101" pitchFamily="49" charset="-122"/>
                        </a:rPr>
                        <a:t>专业设计，配合主设计</a:t>
                      </a:r>
                      <a:endParaRPr lang="zh-CN" sz="12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just">
                        <a:lnSpc>
                          <a:spcPct val="150000"/>
                        </a:lnSpc>
                        <a:spcAft>
                          <a:spcPts val="0"/>
                        </a:spcAft>
                      </a:pPr>
                      <a:r>
                        <a:rPr lang="zh-CN" sz="1200" kern="100">
                          <a:effectLst/>
                          <a:latin typeface="黑体" panose="02010609060101010101" pitchFamily="49" charset="-122"/>
                          <a:ea typeface="黑体" panose="02010609060101010101" pitchFamily="49" charset="-122"/>
                        </a:rPr>
                        <a:t>有预应力设计资质单位</a:t>
                      </a:r>
                      <a:endParaRPr lang="zh-CN" sz="12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just">
                        <a:lnSpc>
                          <a:spcPct val="150000"/>
                        </a:lnSpc>
                        <a:spcAft>
                          <a:spcPts val="0"/>
                        </a:spcAft>
                      </a:pPr>
                      <a:r>
                        <a:rPr lang="zh-CN" sz="1200" kern="100" dirty="0">
                          <a:effectLst/>
                          <a:latin typeface="黑体" panose="02010609060101010101" pitchFamily="49" charset="-122"/>
                          <a:ea typeface="黑体" panose="02010609060101010101" pitchFamily="49" charset="-122"/>
                        </a:rPr>
                        <a:t>设计合同或设计</a:t>
                      </a:r>
                      <a:r>
                        <a:rPr lang="en-US" sz="1200" kern="100" dirty="0">
                          <a:effectLst/>
                          <a:latin typeface="黑体" panose="02010609060101010101" pitchFamily="49" charset="-122"/>
                          <a:ea typeface="黑体" panose="02010609060101010101" pitchFamily="49" charset="-122"/>
                        </a:rPr>
                        <a:t>+</a:t>
                      </a:r>
                      <a:r>
                        <a:rPr lang="zh-CN" sz="1200" kern="100" dirty="0">
                          <a:effectLst/>
                          <a:latin typeface="黑体" panose="02010609060101010101" pitchFamily="49" charset="-122"/>
                          <a:ea typeface="黑体" panose="02010609060101010101" pitchFamily="49" charset="-122"/>
                        </a:rPr>
                        <a:t>施工合同</a:t>
                      </a:r>
                      <a:endParaRPr lang="zh-CN" sz="1200" kern="100" dirty="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r>
              <a:tr h="589911">
                <a:tc>
                  <a:txBody>
                    <a:bodyPr/>
                    <a:lstStyle/>
                    <a:p>
                      <a:pPr algn="ctr">
                        <a:lnSpc>
                          <a:spcPct val="150000"/>
                        </a:lnSpc>
                        <a:spcAft>
                          <a:spcPts val="0"/>
                        </a:spcAft>
                      </a:pPr>
                      <a:r>
                        <a:rPr lang="en-US" sz="1200" kern="100" dirty="0">
                          <a:effectLst/>
                          <a:latin typeface="黑体" panose="02010609060101010101" pitchFamily="49" charset="-122"/>
                          <a:ea typeface="黑体" panose="02010609060101010101" pitchFamily="49" charset="-122"/>
                        </a:rPr>
                        <a:t>13</a:t>
                      </a:r>
                      <a:endParaRPr lang="en-US" sz="1200" kern="100" dirty="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just">
                        <a:lnSpc>
                          <a:spcPct val="150000"/>
                        </a:lnSpc>
                        <a:spcAft>
                          <a:spcPts val="0"/>
                        </a:spcAft>
                      </a:pPr>
                      <a:r>
                        <a:rPr lang="zh-CN" sz="1200" kern="100" dirty="0">
                          <a:effectLst/>
                          <a:latin typeface="黑体" panose="02010609060101010101" pitchFamily="49" charset="-122"/>
                          <a:ea typeface="黑体" panose="02010609060101010101" pitchFamily="49" charset="-122"/>
                        </a:rPr>
                        <a:t>其他专业</a:t>
                      </a:r>
                      <a:r>
                        <a:rPr lang="zh-CN" sz="1200" kern="100" dirty="0" smtClean="0">
                          <a:effectLst/>
                          <a:latin typeface="黑体" panose="02010609060101010101" pitchFamily="49" charset="-122"/>
                          <a:ea typeface="黑体" panose="02010609060101010101" pitchFamily="49" charset="-122"/>
                        </a:rPr>
                        <a:t>设计</a:t>
                      </a:r>
                      <a:r>
                        <a:rPr lang="zh-CN" altLang="en-US" sz="1200" kern="100" dirty="0" smtClean="0">
                          <a:effectLst/>
                          <a:latin typeface="黑体" panose="02010609060101010101" pitchFamily="49" charset="-122"/>
                          <a:ea typeface="黑体" panose="02010609060101010101" pitchFamily="49" charset="-122"/>
                        </a:rPr>
                        <a:t>（</a:t>
                      </a:r>
                      <a:r>
                        <a:rPr lang="zh-CN" sz="1200" kern="100" dirty="0" smtClean="0">
                          <a:effectLst/>
                          <a:latin typeface="黑体" panose="02010609060101010101" pitchFamily="49" charset="-122"/>
                          <a:ea typeface="黑体" panose="02010609060101010101" pitchFamily="49" charset="-122"/>
                        </a:rPr>
                        <a:t>如</a:t>
                      </a:r>
                      <a:r>
                        <a:rPr lang="zh-CN" sz="1200" kern="100" dirty="0">
                          <a:effectLst/>
                          <a:latin typeface="黑体" panose="02010609060101010101" pitchFamily="49" charset="-122"/>
                          <a:ea typeface="黑体" panose="02010609060101010101" pitchFamily="49" charset="-122"/>
                        </a:rPr>
                        <a:t>厨房、泳池、灯光、洗衣房、体育工艺</a:t>
                      </a:r>
                      <a:r>
                        <a:rPr lang="zh-CN" sz="1200" kern="100" dirty="0" smtClean="0">
                          <a:effectLst/>
                          <a:latin typeface="黑体" panose="02010609060101010101" pitchFamily="49" charset="-122"/>
                          <a:ea typeface="黑体" panose="02010609060101010101" pitchFamily="49" charset="-122"/>
                        </a:rPr>
                        <a:t>等</a:t>
                      </a:r>
                      <a:r>
                        <a:rPr lang="zh-CN" altLang="en-US" sz="1200" kern="100" dirty="0" smtClean="0">
                          <a:effectLst/>
                          <a:latin typeface="黑体" panose="02010609060101010101" pitchFamily="49" charset="-122"/>
                          <a:ea typeface="黑体" panose="02010609060101010101" pitchFamily="49" charset="-122"/>
                        </a:rPr>
                        <a:t>）</a:t>
                      </a:r>
                      <a:endParaRPr lang="zh-CN" sz="1200" kern="100" dirty="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just">
                        <a:lnSpc>
                          <a:spcPct val="150000"/>
                        </a:lnSpc>
                        <a:spcAft>
                          <a:spcPts val="0"/>
                        </a:spcAft>
                      </a:pPr>
                      <a:r>
                        <a:rPr lang="zh-CN" sz="1200" kern="100">
                          <a:effectLst/>
                          <a:latin typeface="黑体" panose="02010609060101010101" pitchFamily="49" charset="-122"/>
                          <a:ea typeface="黑体" panose="02010609060101010101" pitchFamily="49" charset="-122"/>
                        </a:rPr>
                        <a:t>专业设计，配合主设计</a:t>
                      </a:r>
                      <a:endParaRPr lang="zh-CN" sz="12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just">
                        <a:lnSpc>
                          <a:spcPct val="150000"/>
                        </a:lnSpc>
                        <a:spcAft>
                          <a:spcPts val="0"/>
                        </a:spcAft>
                      </a:pPr>
                      <a:r>
                        <a:rPr lang="zh-CN" sz="1200" kern="100">
                          <a:effectLst/>
                          <a:latin typeface="黑体" panose="02010609060101010101" pitchFamily="49" charset="-122"/>
                          <a:ea typeface="黑体" panose="02010609060101010101" pitchFamily="49" charset="-122"/>
                        </a:rPr>
                        <a:t>有各专业设计资质单位</a:t>
                      </a:r>
                      <a:endParaRPr lang="zh-CN" sz="12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just">
                        <a:lnSpc>
                          <a:spcPct val="150000"/>
                        </a:lnSpc>
                        <a:spcAft>
                          <a:spcPts val="0"/>
                        </a:spcAft>
                      </a:pPr>
                      <a:r>
                        <a:rPr lang="zh-CN" sz="1200" kern="100" dirty="0">
                          <a:effectLst/>
                          <a:latin typeface="黑体" panose="02010609060101010101" pitchFamily="49" charset="-122"/>
                          <a:ea typeface="黑体" panose="02010609060101010101" pitchFamily="49" charset="-122"/>
                        </a:rPr>
                        <a:t>设计合同或设计</a:t>
                      </a:r>
                      <a:r>
                        <a:rPr lang="en-US" sz="1200" kern="100" dirty="0">
                          <a:effectLst/>
                          <a:latin typeface="黑体" panose="02010609060101010101" pitchFamily="49" charset="-122"/>
                          <a:ea typeface="黑体" panose="02010609060101010101" pitchFamily="49" charset="-122"/>
                        </a:rPr>
                        <a:t>+</a:t>
                      </a:r>
                      <a:r>
                        <a:rPr lang="zh-CN" sz="1200" kern="100" dirty="0">
                          <a:effectLst/>
                          <a:latin typeface="黑体" panose="02010609060101010101" pitchFamily="49" charset="-122"/>
                          <a:ea typeface="黑体" panose="02010609060101010101" pitchFamily="49" charset="-122"/>
                        </a:rPr>
                        <a:t>施工合同</a:t>
                      </a:r>
                      <a:endParaRPr lang="zh-CN" sz="1200" kern="100" dirty="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r>
            </a:tbl>
          </a:graphicData>
        </a:graphic>
      </p:graphicFrame>
      <p:sp>
        <p:nvSpPr>
          <p:cNvPr id="7" name="Rectangle 1"/>
          <p:cNvSpPr>
            <a:spLocks noChangeArrowheads="1"/>
          </p:cNvSpPr>
          <p:nvPr/>
        </p:nvSpPr>
        <p:spPr bwMode="auto">
          <a:xfrm>
            <a:off x="500034" y="1142984"/>
            <a:ext cx="235745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20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设计内容分解表</a:t>
            </a:r>
            <a:endParaRPr kumimoji="0" 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cSld>
  <p:clrMapOvr>
    <a:masterClrMapping/>
  </p:clrMapOvr>
  <p:transition>
    <p:pull dir="d"/>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1000108"/>
            <a:ext cx="8640960" cy="4429156"/>
          </a:xfrm>
        </p:spPr>
        <p:txBody>
          <a:bodyPr>
            <a:normAutofit/>
          </a:bodyPr>
          <a:lstStyle/>
          <a:p>
            <a:pPr hangingPunct="1">
              <a:lnSpc>
                <a:spcPct val="150000"/>
              </a:lnSpc>
            </a:pPr>
            <a:r>
              <a:rPr lang="zh-CN" altLang="en-US" sz="1600" dirty="0" smtClean="0">
                <a:solidFill>
                  <a:schemeClr val="accent1"/>
                </a:solidFill>
                <a:latin typeface="黑体" panose="02010609060101010101" pitchFamily="49" charset="-122"/>
                <a:ea typeface="黑体" panose="02010609060101010101" pitchFamily="49" charset="-122"/>
              </a:rPr>
              <a:t>案例：</a:t>
            </a:r>
            <a:r>
              <a:rPr lang="en-US" altLang="zh-CN" sz="1600" dirty="0" smtClean="0">
                <a:solidFill>
                  <a:schemeClr val="accent1"/>
                </a:solidFill>
                <a:latin typeface="黑体" panose="02010609060101010101" pitchFamily="49" charset="-122"/>
                <a:ea typeface="黑体" panose="02010609060101010101" pitchFamily="49" charset="-122"/>
              </a:rPr>
              <a:t/>
            </a:r>
            <a:br>
              <a:rPr lang="en-US" altLang="zh-CN" sz="1600" dirty="0" smtClean="0">
                <a:solidFill>
                  <a:schemeClr val="accent1"/>
                </a:solidFill>
                <a:latin typeface="黑体" panose="02010609060101010101" pitchFamily="49" charset="-122"/>
                <a:ea typeface="黑体" panose="02010609060101010101" pitchFamily="49" charset="-122"/>
              </a:rPr>
            </a:br>
            <a:r>
              <a:rPr lang="en-US" altLang="zh-CN" sz="1600" dirty="0" smtClean="0">
                <a:solidFill>
                  <a:schemeClr val="accent1"/>
                </a:solidFill>
                <a:latin typeface="黑体" panose="02010609060101010101" pitchFamily="49" charset="-122"/>
                <a:ea typeface="黑体" panose="02010609060101010101" pitchFamily="49" charset="-122"/>
              </a:rPr>
              <a:t>    </a:t>
            </a:r>
            <a:r>
              <a:rPr lang="zh-CN" altLang="en-US" sz="1600" dirty="0" smtClean="0">
                <a:solidFill>
                  <a:schemeClr val="accent1"/>
                </a:solidFill>
                <a:latin typeface="黑体" panose="02010609060101010101" pitchFamily="49" charset="-122"/>
                <a:ea typeface="黑体" panose="02010609060101010101" pitchFamily="49" charset="-122"/>
              </a:rPr>
              <a:t>中国</a:t>
            </a:r>
            <a:r>
              <a:rPr lang="zh-CN" altLang="zh-CN" sz="1600" dirty="0" smtClean="0">
                <a:solidFill>
                  <a:schemeClr val="accent1"/>
                </a:solidFill>
                <a:latin typeface="黑体" panose="02010609060101010101" pitchFamily="49" charset="-122"/>
                <a:ea typeface="黑体" panose="02010609060101010101" pitchFamily="49" charset="-122"/>
              </a:rPr>
              <a:t>人寿大厦项目设计单位招标文件中明确“设计人承担某人寿大厦建设项目初步设计和施工图工程设计，包括以下服务内容：</a:t>
            </a:r>
            <a:r>
              <a:rPr lang="en-US" altLang="zh-CN" sz="1600" dirty="0" smtClean="0">
                <a:solidFill>
                  <a:schemeClr val="accent1"/>
                </a:solidFill>
                <a:latin typeface="黑体" panose="02010609060101010101" pitchFamily="49" charset="-122"/>
                <a:ea typeface="黑体" panose="02010609060101010101" pitchFamily="49" charset="-122"/>
              </a:rPr>
              <a:t/>
            </a:r>
            <a:br>
              <a:rPr lang="en-US" altLang="zh-CN" sz="1600" dirty="0" smtClean="0">
                <a:solidFill>
                  <a:schemeClr val="accent1"/>
                </a:solidFill>
                <a:latin typeface="黑体" panose="02010609060101010101" pitchFamily="49" charset="-122"/>
                <a:ea typeface="黑体" panose="02010609060101010101" pitchFamily="49" charset="-122"/>
              </a:rPr>
            </a:br>
            <a:r>
              <a:rPr lang="en-US" altLang="zh-CN" sz="1600" dirty="0" smtClean="0">
                <a:solidFill>
                  <a:schemeClr val="accent1"/>
                </a:solidFill>
                <a:latin typeface="黑体" panose="02010609060101010101" pitchFamily="49" charset="-122"/>
                <a:ea typeface="黑体" panose="02010609060101010101" pitchFamily="49" charset="-122"/>
              </a:rPr>
              <a:t>    </a:t>
            </a:r>
            <a:r>
              <a:rPr lang="zh-CN" altLang="zh-CN" sz="1600" dirty="0" smtClean="0">
                <a:solidFill>
                  <a:schemeClr val="accent1"/>
                </a:solidFill>
                <a:latin typeface="黑体" panose="02010609060101010101" pitchFamily="49" charset="-122"/>
                <a:ea typeface="黑体" panose="02010609060101010101" pitchFamily="49" charset="-122"/>
              </a:rPr>
              <a:t>初步设计、施工图设计各阶段的总平面规划设计、建筑结构设计、钢结构设计、幕墙设计、装饰装修设计</a:t>
            </a:r>
            <a:r>
              <a:rPr lang="zh-CN" altLang="en-US" sz="1600" dirty="0" smtClean="0">
                <a:solidFill>
                  <a:schemeClr val="accent1"/>
                </a:solidFill>
                <a:latin typeface="黑体" panose="02010609060101010101" pitchFamily="49" charset="-122"/>
                <a:ea typeface="黑体" panose="02010609060101010101" pitchFamily="49" charset="-122"/>
              </a:rPr>
              <a:t>（</a:t>
            </a:r>
            <a:r>
              <a:rPr lang="zh-CN" altLang="zh-CN" sz="1600" dirty="0" smtClean="0">
                <a:solidFill>
                  <a:schemeClr val="accent1"/>
                </a:solidFill>
                <a:latin typeface="黑体" panose="02010609060101010101" pitchFamily="49" charset="-122"/>
                <a:ea typeface="黑体" panose="02010609060101010101" pitchFamily="49" charset="-122"/>
              </a:rPr>
              <a:t>不含室内精装修部分设计、基坑围护设计、电信管道、区域管道煤气、区域网络、区域数字电视设计，以上内容虽不在本次设计范围内，但中标人须配合以上几项专项设计工作</a:t>
            </a:r>
            <a:r>
              <a:rPr lang="zh-CN" altLang="en-US" sz="1600" dirty="0" smtClean="0">
                <a:solidFill>
                  <a:schemeClr val="accent1"/>
                </a:solidFill>
                <a:latin typeface="黑体" panose="02010609060101010101" pitchFamily="49" charset="-122"/>
                <a:ea typeface="黑体" panose="02010609060101010101" pitchFamily="49" charset="-122"/>
              </a:rPr>
              <a:t>）</a:t>
            </a:r>
            <a:r>
              <a:rPr lang="zh-CN" altLang="zh-CN" sz="1600" dirty="0" smtClean="0">
                <a:solidFill>
                  <a:schemeClr val="accent1"/>
                </a:solidFill>
                <a:latin typeface="黑体" panose="02010609060101010101" pitchFamily="49" charset="-122"/>
                <a:ea typeface="黑体" panose="02010609060101010101" pitchFamily="49" charset="-122"/>
              </a:rPr>
              <a:t>、景观绿地设计、总平面布置图、室外配套管网、公用动力配套设施及室外广场、道路，以及建筑单体内给排水、供配电、动力、暖通、弱电、人防及本项目相关的所有工程设计，以及初步设计概算和相关服务等。”</a:t>
            </a:r>
            <a:endParaRPr lang="zh-CN" altLang="en-US" sz="1600" b="1" dirty="0">
              <a:solidFill>
                <a:schemeClr val="accent1"/>
              </a:solidFill>
              <a:latin typeface="黑体" panose="02010609060101010101" pitchFamily="49" charset="-122"/>
              <a:ea typeface="黑体" panose="02010609060101010101" pitchFamily="49" charset="-122"/>
            </a:endParaRPr>
          </a:p>
        </p:txBody>
      </p:sp>
      <p:sp>
        <p:nvSpPr>
          <p:cNvPr id="5" name="矩形 4"/>
          <p:cNvSpPr/>
          <p:nvPr/>
        </p:nvSpPr>
        <p:spPr>
          <a:xfrm>
            <a:off x="428596" y="214290"/>
            <a:ext cx="3057247" cy="523220"/>
          </a:xfrm>
          <a:prstGeom prst="rect">
            <a:avLst/>
          </a:prstGeom>
        </p:spPr>
        <p:txBody>
          <a:bodyPr wrap="none">
            <a:spAutoFit/>
          </a:bodyPr>
          <a:lstStyle/>
          <a:p>
            <a:r>
              <a:rPr lang="en-US" altLang="zh-CN" sz="2800" dirty="0" smtClean="0">
                <a:latin typeface="黑体" panose="02010609060101010101" pitchFamily="49" charset="-122"/>
                <a:ea typeface="黑体" panose="02010609060101010101" pitchFamily="49" charset="-122"/>
              </a:rPr>
              <a:t>3.4 </a:t>
            </a:r>
            <a:r>
              <a:rPr lang="zh-CN" altLang="zh-CN" sz="2800" dirty="0" smtClean="0">
                <a:latin typeface="黑体" panose="02010609060101010101" pitchFamily="49" charset="-122"/>
                <a:ea typeface="黑体" panose="02010609060101010101" pitchFamily="49" charset="-122"/>
              </a:rPr>
              <a:t>设计</a:t>
            </a:r>
            <a:r>
              <a:rPr lang="zh-CN" altLang="en-US" sz="2800" dirty="0" smtClean="0">
                <a:latin typeface="黑体" panose="02010609060101010101" pitchFamily="49" charset="-122"/>
                <a:ea typeface="黑体" panose="02010609060101010101" pitchFamily="49" charset="-122"/>
              </a:rPr>
              <a:t>前的</a:t>
            </a:r>
            <a:r>
              <a:rPr lang="zh-CN" altLang="zh-CN" sz="2800" dirty="0" smtClean="0">
                <a:latin typeface="黑体" panose="02010609060101010101" pitchFamily="49" charset="-122"/>
                <a:ea typeface="黑体" panose="02010609060101010101" pitchFamily="49" charset="-122"/>
              </a:rPr>
              <a:t>管理</a:t>
            </a:r>
            <a:endParaRPr lang="zh-CN" altLang="en-US" sz="2800" dirty="0"/>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cSld>
  <p:clrMapOvr>
    <a:masterClrMapping/>
  </p:clrMapOvr>
  <p:transition>
    <p:pull dir="d"/>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1214414" y="1643057"/>
          <a:ext cx="6643733" cy="4663440"/>
        </p:xfrm>
        <a:graphic>
          <a:graphicData uri="http://schemas.openxmlformats.org/drawingml/2006/table">
            <a:tbl>
              <a:tblPr firstRow="1" firstCol="1" bandRow="1">
                <a:tableStyleId>{5C22544A-7EE6-4342-B048-85BDC9FD1C3A}</a:tableStyleId>
              </a:tblPr>
              <a:tblGrid>
                <a:gridCol w="525859"/>
                <a:gridCol w="2098759"/>
                <a:gridCol w="1018720"/>
                <a:gridCol w="857256"/>
                <a:gridCol w="1036110"/>
                <a:gridCol w="1107029"/>
              </a:tblGrid>
              <a:tr h="453842">
                <a:tc>
                  <a:txBody>
                    <a:bodyPr/>
                    <a:lstStyle/>
                    <a:p>
                      <a:pPr algn="ctr">
                        <a:lnSpc>
                          <a:spcPct val="150000"/>
                        </a:lnSpc>
                        <a:spcAft>
                          <a:spcPts val="0"/>
                        </a:spcAft>
                      </a:pPr>
                      <a:r>
                        <a:rPr lang="zh-CN" sz="1200" kern="100" dirty="0">
                          <a:effectLst/>
                          <a:latin typeface="黑体" panose="02010609060101010101" pitchFamily="49" charset="-122"/>
                          <a:ea typeface="黑体" panose="02010609060101010101" pitchFamily="49" charset="-122"/>
                        </a:rPr>
                        <a:t>序号</a:t>
                      </a:r>
                      <a:endParaRPr lang="zh-CN" sz="1200" kern="100" dirty="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ctr">
                        <a:lnSpc>
                          <a:spcPct val="150000"/>
                        </a:lnSpc>
                        <a:spcAft>
                          <a:spcPts val="0"/>
                        </a:spcAft>
                      </a:pPr>
                      <a:r>
                        <a:rPr lang="zh-CN" sz="1200" kern="100" dirty="0">
                          <a:effectLst/>
                          <a:latin typeface="黑体" panose="02010609060101010101" pitchFamily="49" charset="-122"/>
                          <a:ea typeface="黑体" panose="02010609060101010101" pitchFamily="49" charset="-122"/>
                        </a:rPr>
                        <a:t>设计内容</a:t>
                      </a:r>
                      <a:endParaRPr lang="zh-CN" sz="1200" kern="100" dirty="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ctr">
                        <a:lnSpc>
                          <a:spcPct val="150000"/>
                        </a:lnSpc>
                        <a:spcAft>
                          <a:spcPts val="0"/>
                        </a:spcAft>
                      </a:pPr>
                      <a:r>
                        <a:rPr lang="zh-CN" sz="1200" kern="100" dirty="0">
                          <a:effectLst/>
                          <a:latin typeface="黑体" panose="02010609060101010101" pitchFamily="49" charset="-122"/>
                          <a:ea typeface="黑体" panose="02010609060101010101" pitchFamily="49" charset="-122"/>
                        </a:rPr>
                        <a:t>招标方式</a:t>
                      </a:r>
                      <a:endParaRPr lang="zh-CN" sz="1200" kern="100" dirty="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ctr">
                        <a:lnSpc>
                          <a:spcPct val="150000"/>
                        </a:lnSpc>
                        <a:spcAft>
                          <a:spcPts val="0"/>
                        </a:spcAft>
                      </a:pPr>
                      <a:r>
                        <a:rPr lang="zh-CN" sz="1200" kern="100" dirty="0">
                          <a:effectLst/>
                          <a:latin typeface="黑体" panose="02010609060101010101" pitchFamily="49" charset="-122"/>
                          <a:ea typeface="黑体" panose="02010609060101010101" pitchFamily="49" charset="-122"/>
                        </a:rPr>
                        <a:t>招标时间</a:t>
                      </a:r>
                      <a:endParaRPr lang="zh-CN" sz="1200" kern="100" dirty="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ctr">
                        <a:lnSpc>
                          <a:spcPct val="150000"/>
                        </a:lnSpc>
                        <a:spcAft>
                          <a:spcPts val="0"/>
                        </a:spcAft>
                      </a:pPr>
                      <a:r>
                        <a:rPr lang="zh-CN" sz="1200" kern="100" dirty="0">
                          <a:effectLst/>
                          <a:latin typeface="黑体" panose="02010609060101010101" pitchFamily="49" charset="-122"/>
                          <a:ea typeface="黑体" panose="02010609060101010101" pitchFamily="49" charset="-122"/>
                        </a:rPr>
                        <a:t>工作界面</a:t>
                      </a:r>
                      <a:endParaRPr lang="zh-CN" sz="1200" kern="100" dirty="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ctr">
                        <a:lnSpc>
                          <a:spcPct val="150000"/>
                        </a:lnSpc>
                        <a:spcAft>
                          <a:spcPts val="0"/>
                        </a:spcAft>
                      </a:pPr>
                      <a:r>
                        <a:rPr lang="zh-CN" sz="1200" kern="100" dirty="0">
                          <a:effectLst/>
                          <a:latin typeface="黑体" panose="02010609060101010101" pitchFamily="49" charset="-122"/>
                          <a:ea typeface="黑体" panose="02010609060101010101" pitchFamily="49" charset="-122"/>
                        </a:rPr>
                        <a:t>设计总包管理及配合费</a:t>
                      </a:r>
                      <a:endParaRPr lang="zh-CN" sz="1200" kern="100" dirty="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r>
              <a:tr h="226920">
                <a:tc>
                  <a:txBody>
                    <a:bodyPr/>
                    <a:lstStyle/>
                    <a:p>
                      <a:pPr algn="just">
                        <a:lnSpc>
                          <a:spcPct val="150000"/>
                        </a:lnSpc>
                        <a:spcAft>
                          <a:spcPts val="0"/>
                        </a:spcAft>
                      </a:pPr>
                      <a:r>
                        <a:rPr lang="en-US" sz="1200" kern="100">
                          <a:effectLst/>
                          <a:latin typeface="黑体" panose="02010609060101010101" pitchFamily="49" charset="-122"/>
                          <a:ea typeface="黑体" panose="02010609060101010101" pitchFamily="49" charset="-122"/>
                        </a:rPr>
                        <a:t>1</a:t>
                      </a:r>
                      <a:endParaRPr lang="zh-CN" sz="12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just">
                        <a:lnSpc>
                          <a:spcPct val="150000"/>
                        </a:lnSpc>
                        <a:spcAft>
                          <a:spcPts val="0"/>
                        </a:spcAft>
                      </a:pPr>
                      <a:r>
                        <a:rPr lang="zh-CN" sz="1200" kern="100" dirty="0">
                          <a:effectLst/>
                          <a:latin typeface="黑体" panose="02010609060101010101" pitchFamily="49" charset="-122"/>
                          <a:ea typeface="黑体" panose="02010609060101010101" pitchFamily="49" charset="-122"/>
                        </a:rPr>
                        <a:t>建筑设计</a:t>
                      </a:r>
                      <a:endParaRPr lang="zh-CN" sz="1200" kern="100" dirty="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rowSpan="3">
                  <a:txBody>
                    <a:bodyPr/>
                    <a:lstStyle/>
                    <a:p>
                      <a:pPr algn="just">
                        <a:lnSpc>
                          <a:spcPct val="150000"/>
                        </a:lnSpc>
                        <a:spcAft>
                          <a:spcPts val="0"/>
                        </a:spcAft>
                      </a:pPr>
                      <a:r>
                        <a:rPr lang="zh-CN" sz="1200" kern="100">
                          <a:effectLst/>
                          <a:latin typeface="黑体" panose="02010609060101010101" pitchFamily="49" charset="-122"/>
                          <a:ea typeface="黑体" panose="02010609060101010101" pitchFamily="49" charset="-122"/>
                        </a:rPr>
                        <a:t>公开招标</a:t>
                      </a:r>
                      <a:endParaRPr lang="zh-CN" sz="12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just">
                        <a:lnSpc>
                          <a:spcPct val="150000"/>
                        </a:lnSpc>
                        <a:spcAft>
                          <a:spcPts val="0"/>
                        </a:spcAft>
                      </a:pPr>
                      <a:r>
                        <a:rPr lang="en-US" sz="1200" kern="100">
                          <a:effectLst/>
                          <a:latin typeface="黑体" panose="02010609060101010101" pitchFamily="49" charset="-122"/>
                          <a:ea typeface="黑体" panose="02010609060101010101" pitchFamily="49" charset="-122"/>
                        </a:rPr>
                        <a:t> </a:t>
                      </a:r>
                      <a:endParaRPr lang="zh-CN" sz="12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rowSpan="13">
                  <a:txBody>
                    <a:bodyPr/>
                    <a:lstStyle/>
                    <a:p>
                      <a:pPr algn="just">
                        <a:lnSpc>
                          <a:spcPct val="150000"/>
                        </a:lnSpc>
                        <a:spcAft>
                          <a:spcPts val="0"/>
                        </a:spcAft>
                      </a:pPr>
                      <a:r>
                        <a:rPr lang="zh-CN" altLang="en-US" sz="1200" kern="100" dirty="0" smtClean="0">
                          <a:effectLst/>
                          <a:latin typeface="黑体" panose="02010609060101010101" pitchFamily="49" charset="-122"/>
                          <a:ea typeface="黑体" panose="02010609060101010101" pitchFamily="49" charset="-122"/>
                        </a:rPr>
                        <a:t>根据项目不同要求填写</a:t>
                      </a:r>
                      <a:endParaRPr lang="zh-CN" sz="1200" kern="100" dirty="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just">
                        <a:lnSpc>
                          <a:spcPct val="150000"/>
                        </a:lnSpc>
                        <a:spcAft>
                          <a:spcPts val="0"/>
                        </a:spcAft>
                      </a:pPr>
                      <a:r>
                        <a:rPr lang="en-US" sz="1200" kern="100">
                          <a:effectLst/>
                          <a:latin typeface="黑体" panose="02010609060101010101" pitchFamily="49" charset="-122"/>
                          <a:ea typeface="黑体" panose="02010609060101010101" pitchFamily="49" charset="-122"/>
                        </a:rPr>
                        <a:t> </a:t>
                      </a:r>
                      <a:endParaRPr lang="zh-CN" sz="12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r>
              <a:tr h="226920">
                <a:tc>
                  <a:txBody>
                    <a:bodyPr/>
                    <a:lstStyle/>
                    <a:p>
                      <a:pPr algn="just">
                        <a:lnSpc>
                          <a:spcPct val="150000"/>
                        </a:lnSpc>
                        <a:spcAft>
                          <a:spcPts val="0"/>
                        </a:spcAft>
                      </a:pPr>
                      <a:r>
                        <a:rPr lang="en-US" sz="1200" kern="100">
                          <a:effectLst/>
                          <a:latin typeface="黑体" panose="02010609060101010101" pitchFamily="49" charset="-122"/>
                          <a:ea typeface="黑体" panose="02010609060101010101" pitchFamily="49" charset="-122"/>
                        </a:rPr>
                        <a:t>2</a:t>
                      </a:r>
                      <a:endParaRPr lang="zh-CN" sz="12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just">
                        <a:lnSpc>
                          <a:spcPct val="150000"/>
                        </a:lnSpc>
                        <a:spcAft>
                          <a:spcPts val="0"/>
                        </a:spcAft>
                      </a:pPr>
                      <a:r>
                        <a:rPr lang="zh-CN" sz="1200" kern="100" dirty="0">
                          <a:effectLst/>
                          <a:latin typeface="黑体" panose="02010609060101010101" pitchFamily="49" charset="-122"/>
                          <a:ea typeface="黑体" panose="02010609060101010101" pitchFamily="49" charset="-122"/>
                        </a:rPr>
                        <a:t>结构设计</a:t>
                      </a:r>
                      <a:endParaRPr lang="zh-CN" sz="1200" kern="100" dirty="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vMerge="1">
                  <a:txBody>
                    <a:bodyPr/>
                    <a:lstStyle/>
                    <a:p>
                      <a:endParaRPr lang="zh-CN"/>
                    </a:p>
                  </a:txBody>
                  <a:tcPr/>
                </a:tc>
                <a:tc>
                  <a:txBody>
                    <a:bodyPr/>
                    <a:lstStyle/>
                    <a:p>
                      <a:pPr algn="just">
                        <a:lnSpc>
                          <a:spcPct val="150000"/>
                        </a:lnSpc>
                        <a:spcAft>
                          <a:spcPts val="0"/>
                        </a:spcAft>
                      </a:pPr>
                      <a:r>
                        <a:rPr lang="en-US" sz="1200" kern="100">
                          <a:effectLst/>
                          <a:latin typeface="黑体" panose="02010609060101010101" pitchFamily="49" charset="-122"/>
                          <a:ea typeface="黑体" panose="02010609060101010101" pitchFamily="49" charset="-122"/>
                        </a:rPr>
                        <a:t> </a:t>
                      </a:r>
                      <a:endParaRPr lang="zh-CN" sz="12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vMerge="1">
                  <a:txBody>
                    <a:bodyPr/>
                    <a:lstStyle/>
                    <a:p>
                      <a:endParaRPr lang="zh-CN"/>
                    </a:p>
                  </a:txBody>
                  <a:tcPr/>
                </a:tc>
                <a:tc>
                  <a:txBody>
                    <a:bodyPr/>
                    <a:lstStyle/>
                    <a:p>
                      <a:pPr algn="just">
                        <a:lnSpc>
                          <a:spcPct val="150000"/>
                        </a:lnSpc>
                        <a:spcAft>
                          <a:spcPts val="0"/>
                        </a:spcAft>
                      </a:pPr>
                      <a:r>
                        <a:rPr lang="en-US" sz="1200" kern="100">
                          <a:effectLst/>
                          <a:latin typeface="黑体" panose="02010609060101010101" pitchFamily="49" charset="-122"/>
                          <a:ea typeface="黑体" panose="02010609060101010101" pitchFamily="49" charset="-122"/>
                        </a:rPr>
                        <a:t> </a:t>
                      </a:r>
                      <a:endParaRPr lang="zh-CN" sz="12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r>
              <a:tr h="226920">
                <a:tc>
                  <a:txBody>
                    <a:bodyPr/>
                    <a:lstStyle/>
                    <a:p>
                      <a:pPr algn="just">
                        <a:lnSpc>
                          <a:spcPct val="150000"/>
                        </a:lnSpc>
                        <a:spcAft>
                          <a:spcPts val="0"/>
                        </a:spcAft>
                      </a:pPr>
                      <a:r>
                        <a:rPr lang="en-US" sz="1200" kern="100">
                          <a:effectLst/>
                          <a:latin typeface="黑体" panose="02010609060101010101" pitchFamily="49" charset="-122"/>
                          <a:ea typeface="黑体" panose="02010609060101010101" pitchFamily="49" charset="-122"/>
                        </a:rPr>
                        <a:t>3</a:t>
                      </a:r>
                      <a:endParaRPr lang="zh-CN" sz="12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just">
                        <a:lnSpc>
                          <a:spcPct val="150000"/>
                        </a:lnSpc>
                        <a:spcAft>
                          <a:spcPts val="0"/>
                        </a:spcAft>
                      </a:pPr>
                      <a:r>
                        <a:rPr lang="zh-CN" sz="1200" kern="100" dirty="0">
                          <a:effectLst/>
                          <a:latin typeface="黑体" panose="02010609060101010101" pitchFamily="49" charset="-122"/>
                          <a:ea typeface="黑体" panose="02010609060101010101" pitchFamily="49" charset="-122"/>
                        </a:rPr>
                        <a:t>机电专业设计</a:t>
                      </a:r>
                      <a:endParaRPr lang="zh-CN" sz="1200" kern="100" dirty="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vMerge="1">
                  <a:txBody>
                    <a:bodyPr/>
                    <a:lstStyle/>
                    <a:p>
                      <a:endParaRPr lang="zh-CN"/>
                    </a:p>
                  </a:txBody>
                  <a:tcPr/>
                </a:tc>
                <a:tc>
                  <a:txBody>
                    <a:bodyPr/>
                    <a:lstStyle/>
                    <a:p>
                      <a:pPr algn="just">
                        <a:lnSpc>
                          <a:spcPct val="150000"/>
                        </a:lnSpc>
                        <a:spcAft>
                          <a:spcPts val="0"/>
                        </a:spcAft>
                      </a:pPr>
                      <a:r>
                        <a:rPr lang="en-US" sz="1200" kern="100">
                          <a:effectLst/>
                          <a:latin typeface="黑体" panose="02010609060101010101" pitchFamily="49" charset="-122"/>
                          <a:ea typeface="黑体" panose="02010609060101010101" pitchFamily="49" charset="-122"/>
                        </a:rPr>
                        <a:t> </a:t>
                      </a:r>
                      <a:endParaRPr lang="zh-CN" sz="12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vMerge="1">
                  <a:txBody>
                    <a:bodyPr/>
                    <a:lstStyle/>
                    <a:p>
                      <a:endParaRPr lang="zh-CN"/>
                    </a:p>
                  </a:txBody>
                  <a:tcPr/>
                </a:tc>
                <a:tc>
                  <a:txBody>
                    <a:bodyPr/>
                    <a:lstStyle/>
                    <a:p>
                      <a:pPr algn="just">
                        <a:lnSpc>
                          <a:spcPct val="150000"/>
                        </a:lnSpc>
                        <a:spcAft>
                          <a:spcPts val="0"/>
                        </a:spcAft>
                      </a:pPr>
                      <a:r>
                        <a:rPr lang="en-US" sz="1200" kern="100">
                          <a:effectLst/>
                          <a:latin typeface="黑体" panose="02010609060101010101" pitchFamily="49" charset="-122"/>
                          <a:ea typeface="黑体" panose="02010609060101010101" pitchFamily="49" charset="-122"/>
                        </a:rPr>
                        <a:t> </a:t>
                      </a:r>
                      <a:endParaRPr lang="zh-CN" sz="12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r>
              <a:tr h="226920">
                <a:tc>
                  <a:txBody>
                    <a:bodyPr/>
                    <a:lstStyle/>
                    <a:p>
                      <a:pPr algn="just">
                        <a:lnSpc>
                          <a:spcPct val="150000"/>
                        </a:lnSpc>
                        <a:spcAft>
                          <a:spcPts val="0"/>
                        </a:spcAft>
                      </a:pPr>
                      <a:r>
                        <a:rPr lang="en-US" sz="1200" kern="100">
                          <a:effectLst/>
                          <a:latin typeface="黑体" panose="02010609060101010101" pitchFamily="49" charset="-122"/>
                          <a:ea typeface="黑体" panose="02010609060101010101" pitchFamily="49" charset="-122"/>
                        </a:rPr>
                        <a:t>4</a:t>
                      </a:r>
                      <a:endParaRPr lang="zh-CN" sz="12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just">
                        <a:lnSpc>
                          <a:spcPct val="150000"/>
                        </a:lnSpc>
                        <a:spcAft>
                          <a:spcPts val="0"/>
                        </a:spcAft>
                      </a:pPr>
                      <a:r>
                        <a:rPr lang="zh-CN" sz="1200" kern="100" dirty="0">
                          <a:effectLst/>
                          <a:latin typeface="黑体" panose="02010609060101010101" pitchFamily="49" charset="-122"/>
                          <a:ea typeface="黑体" panose="02010609060101010101" pitchFamily="49" charset="-122"/>
                        </a:rPr>
                        <a:t>人防设计</a:t>
                      </a:r>
                      <a:endParaRPr lang="zh-CN" sz="1200" kern="100" dirty="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rowSpan="2">
                  <a:txBody>
                    <a:bodyPr/>
                    <a:lstStyle/>
                    <a:p>
                      <a:pPr algn="just">
                        <a:lnSpc>
                          <a:spcPct val="150000"/>
                        </a:lnSpc>
                        <a:spcAft>
                          <a:spcPts val="0"/>
                        </a:spcAft>
                      </a:pPr>
                      <a:r>
                        <a:rPr lang="zh-CN" sz="1200" kern="100" dirty="0">
                          <a:effectLst/>
                          <a:latin typeface="黑体" panose="02010609060101010101" pitchFamily="49" charset="-122"/>
                          <a:ea typeface="黑体" panose="02010609060101010101" pitchFamily="49" charset="-122"/>
                        </a:rPr>
                        <a:t>邀请招标</a:t>
                      </a:r>
                      <a:endParaRPr lang="zh-CN" sz="1200" kern="100" dirty="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just">
                        <a:lnSpc>
                          <a:spcPct val="150000"/>
                        </a:lnSpc>
                        <a:spcAft>
                          <a:spcPts val="0"/>
                        </a:spcAft>
                      </a:pPr>
                      <a:r>
                        <a:rPr lang="en-US" sz="1200" kern="100">
                          <a:effectLst/>
                          <a:latin typeface="黑体" panose="02010609060101010101" pitchFamily="49" charset="-122"/>
                          <a:ea typeface="黑体" panose="02010609060101010101" pitchFamily="49" charset="-122"/>
                        </a:rPr>
                        <a:t> </a:t>
                      </a:r>
                      <a:endParaRPr lang="zh-CN" sz="12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vMerge="1">
                  <a:txBody>
                    <a:bodyPr/>
                    <a:lstStyle/>
                    <a:p>
                      <a:endParaRPr lang="zh-CN"/>
                    </a:p>
                  </a:txBody>
                  <a:tcPr/>
                </a:tc>
                <a:tc>
                  <a:txBody>
                    <a:bodyPr/>
                    <a:lstStyle/>
                    <a:p>
                      <a:pPr algn="just">
                        <a:lnSpc>
                          <a:spcPct val="150000"/>
                        </a:lnSpc>
                        <a:spcAft>
                          <a:spcPts val="0"/>
                        </a:spcAft>
                      </a:pPr>
                      <a:r>
                        <a:rPr lang="en-US" sz="1200" kern="100">
                          <a:effectLst/>
                          <a:latin typeface="黑体" panose="02010609060101010101" pitchFamily="49" charset="-122"/>
                          <a:ea typeface="黑体" panose="02010609060101010101" pitchFamily="49" charset="-122"/>
                        </a:rPr>
                        <a:t> </a:t>
                      </a:r>
                      <a:endParaRPr lang="zh-CN" sz="12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r>
              <a:tr h="226920">
                <a:tc>
                  <a:txBody>
                    <a:bodyPr/>
                    <a:lstStyle/>
                    <a:p>
                      <a:pPr algn="just">
                        <a:lnSpc>
                          <a:spcPct val="150000"/>
                        </a:lnSpc>
                        <a:spcAft>
                          <a:spcPts val="0"/>
                        </a:spcAft>
                      </a:pPr>
                      <a:r>
                        <a:rPr lang="en-US" sz="1200" kern="100">
                          <a:effectLst/>
                          <a:latin typeface="黑体" panose="02010609060101010101" pitchFamily="49" charset="-122"/>
                          <a:ea typeface="黑体" panose="02010609060101010101" pitchFamily="49" charset="-122"/>
                        </a:rPr>
                        <a:t>5</a:t>
                      </a:r>
                      <a:endParaRPr lang="zh-CN" sz="12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just">
                        <a:lnSpc>
                          <a:spcPct val="150000"/>
                        </a:lnSpc>
                        <a:spcAft>
                          <a:spcPts val="0"/>
                        </a:spcAft>
                      </a:pPr>
                      <a:r>
                        <a:rPr lang="zh-CN" sz="1200" kern="100" dirty="0">
                          <a:effectLst/>
                          <a:latin typeface="黑体" panose="02010609060101010101" pitchFamily="49" charset="-122"/>
                          <a:ea typeface="黑体" panose="02010609060101010101" pitchFamily="49" charset="-122"/>
                        </a:rPr>
                        <a:t>基坑围护设计</a:t>
                      </a:r>
                      <a:endParaRPr lang="zh-CN" sz="1200" kern="100" dirty="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vMerge="1">
                  <a:txBody>
                    <a:bodyPr/>
                    <a:lstStyle/>
                    <a:p>
                      <a:endParaRPr lang="zh-CN"/>
                    </a:p>
                  </a:txBody>
                  <a:tcPr/>
                </a:tc>
                <a:tc>
                  <a:txBody>
                    <a:bodyPr/>
                    <a:lstStyle/>
                    <a:p>
                      <a:pPr algn="just">
                        <a:lnSpc>
                          <a:spcPct val="150000"/>
                        </a:lnSpc>
                        <a:spcAft>
                          <a:spcPts val="0"/>
                        </a:spcAft>
                      </a:pPr>
                      <a:r>
                        <a:rPr lang="en-US" sz="1200" kern="100" dirty="0">
                          <a:effectLst/>
                          <a:latin typeface="黑体" panose="02010609060101010101" pitchFamily="49" charset="-122"/>
                          <a:ea typeface="黑体" panose="02010609060101010101" pitchFamily="49" charset="-122"/>
                        </a:rPr>
                        <a:t> </a:t>
                      </a:r>
                      <a:endParaRPr lang="zh-CN" sz="1200" kern="100" dirty="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vMerge="1">
                  <a:txBody>
                    <a:bodyPr/>
                    <a:lstStyle/>
                    <a:p>
                      <a:endParaRPr lang="zh-CN"/>
                    </a:p>
                  </a:txBody>
                  <a:tcPr/>
                </a:tc>
                <a:tc>
                  <a:txBody>
                    <a:bodyPr/>
                    <a:lstStyle/>
                    <a:p>
                      <a:pPr algn="just">
                        <a:lnSpc>
                          <a:spcPct val="150000"/>
                        </a:lnSpc>
                        <a:spcAft>
                          <a:spcPts val="0"/>
                        </a:spcAft>
                      </a:pPr>
                      <a:r>
                        <a:rPr lang="en-US" sz="1200" kern="100">
                          <a:effectLst/>
                          <a:latin typeface="黑体" panose="02010609060101010101" pitchFamily="49" charset="-122"/>
                          <a:ea typeface="黑体" panose="02010609060101010101" pitchFamily="49" charset="-122"/>
                        </a:rPr>
                        <a:t> </a:t>
                      </a:r>
                      <a:endParaRPr lang="zh-CN" sz="12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r>
              <a:tr h="226920">
                <a:tc>
                  <a:txBody>
                    <a:bodyPr/>
                    <a:lstStyle/>
                    <a:p>
                      <a:pPr algn="just">
                        <a:lnSpc>
                          <a:spcPct val="150000"/>
                        </a:lnSpc>
                        <a:spcAft>
                          <a:spcPts val="0"/>
                        </a:spcAft>
                      </a:pPr>
                      <a:r>
                        <a:rPr lang="en-US" sz="1200" kern="100">
                          <a:effectLst/>
                          <a:latin typeface="黑体" panose="02010609060101010101" pitchFamily="49" charset="-122"/>
                          <a:ea typeface="黑体" panose="02010609060101010101" pitchFamily="49" charset="-122"/>
                        </a:rPr>
                        <a:t>6</a:t>
                      </a:r>
                      <a:endParaRPr lang="zh-CN" sz="12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just">
                        <a:lnSpc>
                          <a:spcPct val="150000"/>
                        </a:lnSpc>
                        <a:spcAft>
                          <a:spcPts val="0"/>
                        </a:spcAft>
                      </a:pPr>
                      <a:r>
                        <a:rPr lang="zh-CN" sz="1200" kern="100">
                          <a:effectLst/>
                          <a:latin typeface="黑体" panose="02010609060101010101" pitchFamily="49" charset="-122"/>
                          <a:ea typeface="黑体" panose="02010609060101010101" pitchFamily="49" charset="-122"/>
                        </a:rPr>
                        <a:t>室内装修设计</a:t>
                      </a:r>
                      <a:endParaRPr lang="zh-CN" sz="12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rowSpan="5">
                  <a:txBody>
                    <a:bodyPr/>
                    <a:lstStyle/>
                    <a:p>
                      <a:pPr algn="just">
                        <a:lnSpc>
                          <a:spcPct val="150000"/>
                        </a:lnSpc>
                        <a:spcAft>
                          <a:spcPts val="0"/>
                        </a:spcAft>
                      </a:pPr>
                      <a:r>
                        <a:rPr lang="zh-CN" sz="1200" kern="100">
                          <a:effectLst/>
                          <a:latin typeface="黑体" panose="02010609060101010101" pitchFamily="49" charset="-122"/>
                          <a:ea typeface="黑体" panose="02010609060101010101" pitchFamily="49" charset="-122"/>
                        </a:rPr>
                        <a:t>公开招标或邀请招标</a:t>
                      </a:r>
                      <a:endParaRPr lang="zh-CN" sz="12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just">
                        <a:lnSpc>
                          <a:spcPct val="150000"/>
                        </a:lnSpc>
                        <a:spcAft>
                          <a:spcPts val="0"/>
                        </a:spcAft>
                      </a:pPr>
                      <a:r>
                        <a:rPr lang="en-US" sz="1200" kern="100" dirty="0">
                          <a:effectLst/>
                          <a:latin typeface="黑体" panose="02010609060101010101" pitchFamily="49" charset="-122"/>
                          <a:ea typeface="黑体" panose="02010609060101010101" pitchFamily="49" charset="-122"/>
                        </a:rPr>
                        <a:t> </a:t>
                      </a:r>
                      <a:endParaRPr lang="zh-CN" sz="1200" kern="100" dirty="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vMerge="1">
                  <a:txBody>
                    <a:bodyPr/>
                    <a:lstStyle/>
                    <a:p>
                      <a:endParaRPr lang="zh-CN"/>
                    </a:p>
                  </a:txBody>
                  <a:tcPr/>
                </a:tc>
                <a:tc>
                  <a:txBody>
                    <a:bodyPr/>
                    <a:lstStyle/>
                    <a:p>
                      <a:pPr algn="just">
                        <a:lnSpc>
                          <a:spcPct val="150000"/>
                        </a:lnSpc>
                        <a:spcAft>
                          <a:spcPts val="0"/>
                        </a:spcAft>
                      </a:pPr>
                      <a:r>
                        <a:rPr lang="en-US" sz="1200" kern="100">
                          <a:effectLst/>
                          <a:latin typeface="黑体" panose="02010609060101010101" pitchFamily="49" charset="-122"/>
                          <a:ea typeface="黑体" panose="02010609060101010101" pitchFamily="49" charset="-122"/>
                        </a:rPr>
                        <a:t> </a:t>
                      </a:r>
                      <a:endParaRPr lang="zh-CN" sz="12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r>
              <a:tr h="226920">
                <a:tc>
                  <a:txBody>
                    <a:bodyPr/>
                    <a:lstStyle/>
                    <a:p>
                      <a:pPr algn="just">
                        <a:lnSpc>
                          <a:spcPct val="150000"/>
                        </a:lnSpc>
                        <a:spcAft>
                          <a:spcPts val="0"/>
                        </a:spcAft>
                      </a:pPr>
                      <a:r>
                        <a:rPr lang="en-US" sz="1200" kern="100">
                          <a:effectLst/>
                          <a:latin typeface="黑体" panose="02010609060101010101" pitchFamily="49" charset="-122"/>
                          <a:ea typeface="黑体" panose="02010609060101010101" pitchFamily="49" charset="-122"/>
                        </a:rPr>
                        <a:t>7</a:t>
                      </a:r>
                      <a:endParaRPr lang="zh-CN" sz="12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just">
                        <a:lnSpc>
                          <a:spcPct val="150000"/>
                        </a:lnSpc>
                        <a:spcAft>
                          <a:spcPts val="0"/>
                        </a:spcAft>
                      </a:pPr>
                      <a:r>
                        <a:rPr lang="zh-CN" sz="1200" kern="100">
                          <a:effectLst/>
                          <a:latin typeface="黑体" panose="02010609060101010101" pitchFamily="49" charset="-122"/>
                          <a:ea typeface="黑体" panose="02010609060101010101" pitchFamily="49" charset="-122"/>
                        </a:rPr>
                        <a:t>景观绿化设计</a:t>
                      </a:r>
                      <a:endParaRPr lang="zh-CN" sz="12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vMerge="1">
                  <a:txBody>
                    <a:bodyPr/>
                    <a:lstStyle/>
                    <a:p>
                      <a:endParaRPr lang="zh-CN"/>
                    </a:p>
                  </a:txBody>
                  <a:tcPr/>
                </a:tc>
                <a:tc>
                  <a:txBody>
                    <a:bodyPr/>
                    <a:lstStyle/>
                    <a:p>
                      <a:pPr algn="just">
                        <a:lnSpc>
                          <a:spcPct val="150000"/>
                        </a:lnSpc>
                        <a:spcAft>
                          <a:spcPts val="0"/>
                        </a:spcAft>
                      </a:pPr>
                      <a:r>
                        <a:rPr lang="en-US" sz="1200" kern="100" dirty="0">
                          <a:effectLst/>
                          <a:latin typeface="黑体" panose="02010609060101010101" pitchFamily="49" charset="-122"/>
                          <a:ea typeface="黑体" panose="02010609060101010101" pitchFamily="49" charset="-122"/>
                        </a:rPr>
                        <a:t> </a:t>
                      </a:r>
                      <a:endParaRPr lang="zh-CN" sz="1200" kern="100" dirty="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vMerge="1">
                  <a:txBody>
                    <a:bodyPr/>
                    <a:lstStyle/>
                    <a:p>
                      <a:endParaRPr lang="zh-CN"/>
                    </a:p>
                  </a:txBody>
                  <a:tcPr/>
                </a:tc>
                <a:tc>
                  <a:txBody>
                    <a:bodyPr/>
                    <a:lstStyle/>
                    <a:p>
                      <a:pPr algn="just">
                        <a:lnSpc>
                          <a:spcPct val="150000"/>
                        </a:lnSpc>
                        <a:spcAft>
                          <a:spcPts val="0"/>
                        </a:spcAft>
                      </a:pPr>
                      <a:r>
                        <a:rPr lang="en-US" sz="1200" kern="100">
                          <a:effectLst/>
                          <a:latin typeface="黑体" panose="02010609060101010101" pitchFamily="49" charset="-122"/>
                          <a:ea typeface="黑体" panose="02010609060101010101" pitchFamily="49" charset="-122"/>
                        </a:rPr>
                        <a:t> </a:t>
                      </a:r>
                      <a:endParaRPr lang="zh-CN" sz="12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r>
              <a:tr h="226920">
                <a:tc>
                  <a:txBody>
                    <a:bodyPr/>
                    <a:lstStyle/>
                    <a:p>
                      <a:pPr algn="just">
                        <a:lnSpc>
                          <a:spcPct val="150000"/>
                        </a:lnSpc>
                        <a:spcAft>
                          <a:spcPts val="0"/>
                        </a:spcAft>
                      </a:pPr>
                      <a:r>
                        <a:rPr lang="en-US" sz="1200" kern="100">
                          <a:effectLst/>
                          <a:latin typeface="黑体" panose="02010609060101010101" pitchFamily="49" charset="-122"/>
                          <a:ea typeface="黑体" panose="02010609060101010101" pitchFamily="49" charset="-122"/>
                        </a:rPr>
                        <a:t>8</a:t>
                      </a:r>
                      <a:endParaRPr lang="zh-CN" sz="12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just">
                        <a:lnSpc>
                          <a:spcPct val="150000"/>
                        </a:lnSpc>
                        <a:spcAft>
                          <a:spcPts val="0"/>
                        </a:spcAft>
                      </a:pPr>
                      <a:r>
                        <a:rPr lang="zh-CN" sz="1200" kern="100">
                          <a:effectLst/>
                          <a:latin typeface="黑体" panose="02010609060101010101" pitchFamily="49" charset="-122"/>
                          <a:ea typeface="黑体" panose="02010609060101010101" pitchFamily="49" charset="-122"/>
                        </a:rPr>
                        <a:t>幕墙设计</a:t>
                      </a:r>
                      <a:endParaRPr lang="zh-CN" sz="12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vMerge="1">
                  <a:txBody>
                    <a:bodyPr/>
                    <a:lstStyle/>
                    <a:p>
                      <a:endParaRPr lang="zh-CN"/>
                    </a:p>
                  </a:txBody>
                  <a:tcPr/>
                </a:tc>
                <a:tc>
                  <a:txBody>
                    <a:bodyPr/>
                    <a:lstStyle/>
                    <a:p>
                      <a:pPr algn="just">
                        <a:lnSpc>
                          <a:spcPct val="150000"/>
                        </a:lnSpc>
                        <a:spcAft>
                          <a:spcPts val="0"/>
                        </a:spcAft>
                      </a:pPr>
                      <a:r>
                        <a:rPr lang="en-US" sz="1200" kern="100" dirty="0">
                          <a:effectLst/>
                          <a:latin typeface="黑体" panose="02010609060101010101" pitchFamily="49" charset="-122"/>
                          <a:ea typeface="黑体" panose="02010609060101010101" pitchFamily="49" charset="-122"/>
                        </a:rPr>
                        <a:t> </a:t>
                      </a:r>
                      <a:endParaRPr lang="zh-CN" sz="1200" kern="100" dirty="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vMerge="1">
                  <a:txBody>
                    <a:bodyPr/>
                    <a:lstStyle/>
                    <a:p>
                      <a:endParaRPr lang="zh-CN"/>
                    </a:p>
                  </a:txBody>
                  <a:tcPr/>
                </a:tc>
                <a:tc>
                  <a:txBody>
                    <a:bodyPr/>
                    <a:lstStyle/>
                    <a:p>
                      <a:pPr algn="just">
                        <a:lnSpc>
                          <a:spcPct val="150000"/>
                        </a:lnSpc>
                        <a:spcAft>
                          <a:spcPts val="0"/>
                        </a:spcAft>
                      </a:pPr>
                      <a:r>
                        <a:rPr lang="en-US" sz="1200" kern="100" dirty="0">
                          <a:effectLst/>
                          <a:latin typeface="黑体" panose="02010609060101010101" pitchFamily="49" charset="-122"/>
                          <a:ea typeface="黑体" panose="02010609060101010101" pitchFamily="49" charset="-122"/>
                        </a:rPr>
                        <a:t> </a:t>
                      </a:r>
                      <a:endParaRPr lang="zh-CN" sz="1200" kern="100" dirty="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r>
              <a:tr h="226920">
                <a:tc>
                  <a:txBody>
                    <a:bodyPr/>
                    <a:lstStyle/>
                    <a:p>
                      <a:pPr algn="just">
                        <a:lnSpc>
                          <a:spcPct val="150000"/>
                        </a:lnSpc>
                        <a:spcAft>
                          <a:spcPts val="0"/>
                        </a:spcAft>
                      </a:pPr>
                      <a:r>
                        <a:rPr lang="en-US" sz="1200" kern="100">
                          <a:effectLst/>
                          <a:latin typeface="黑体" panose="02010609060101010101" pitchFamily="49" charset="-122"/>
                          <a:ea typeface="黑体" panose="02010609060101010101" pitchFamily="49" charset="-122"/>
                        </a:rPr>
                        <a:t>9</a:t>
                      </a:r>
                      <a:endParaRPr lang="zh-CN" sz="12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just">
                        <a:lnSpc>
                          <a:spcPct val="150000"/>
                        </a:lnSpc>
                        <a:spcAft>
                          <a:spcPts val="0"/>
                        </a:spcAft>
                      </a:pPr>
                      <a:r>
                        <a:rPr lang="zh-CN" sz="1200" kern="100">
                          <a:effectLst/>
                          <a:latin typeface="黑体" panose="02010609060101010101" pitchFamily="49" charset="-122"/>
                          <a:ea typeface="黑体" panose="02010609060101010101" pitchFamily="49" charset="-122"/>
                        </a:rPr>
                        <a:t>消防深化设计</a:t>
                      </a:r>
                      <a:endParaRPr lang="zh-CN" sz="12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vMerge="1">
                  <a:txBody>
                    <a:bodyPr/>
                    <a:lstStyle/>
                    <a:p>
                      <a:endParaRPr lang="zh-CN"/>
                    </a:p>
                  </a:txBody>
                  <a:tcPr/>
                </a:tc>
                <a:tc>
                  <a:txBody>
                    <a:bodyPr/>
                    <a:lstStyle/>
                    <a:p>
                      <a:pPr algn="just">
                        <a:lnSpc>
                          <a:spcPct val="150000"/>
                        </a:lnSpc>
                        <a:spcAft>
                          <a:spcPts val="0"/>
                        </a:spcAft>
                      </a:pPr>
                      <a:r>
                        <a:rPr lang="en-US" sz="1200" kern="100">
                          <a:effectLst/>
                          <a:latin typeface="黑体" panose="02010609060101010101" pitchFamily="49" charset="-122"/>
                          <a:ea typeface="黑体" panose="02010609060101010101" pitchFamily="49" charset="-122"/>
                        </a:rPr>
                        <a:t> </a:t>
                      </a:r>
                      <a:endParaRPr lang="zh-CN" sz="12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vMerge="1">
                  <a:txBody>
                    <a:bodyPr/>
                    <a:lstStyle/>
                    <a:p>
                      <a:endParaRPr lang="zh-CN"/>
                    </a:p>
                  </a:txBody>
                  <a:tcPr/>
                </a:tc>
                <a:tc>
                  <a:txBody>
                    <a:bodyPr/>
                    <a:lstStyle/>
                    <a:p>
                      <a:pPr algn="just">
                        <a:lnSpc>
                          <a:spcPct val="150000"/>
                        </a:lnSpc>
                        <a:spcAft>
                          <a:spcPts val="0"/>
                        </a:spcAft>
                      </a:pPr>
                      <a:r>
                        <a:rPr lang="en-US" sz="1200" kern="100" dirty="0">
                          <a:effectLst/>
                          <a:latin typeface="黑体" panose="02010609060101010101" pitchFamily="49" charset="-122"/>
                          <a:ea typeface="黑体" panose="02010609060101010101" pitchFamily="49" charset="-122"/>
                        </a:rPr>
                        <a:t> </a:t>
                      </a:r>
                      <a:endParaRPr lang="zh-CN" sz="1200" kern="100" dirty="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r>
              <a:tr h="226920">
                <a:tc>
                  <a:txBody>
                    <a:bodyPr/>
                    <a:lstStyle/>
                    <a:p>
                      <a:pPr algn="just">
                        <a:lnSpc>
                          <a:spcPct val="150000"/>
                        </a:lnSpc>
                        <a:spcAft>
                          <a:spcPts val="0"/>
                        </a:spcAft>
                      </a:pPr>
                      <a:r>
                        <a:rPr lang="en-US" sz="1200" kern="100">
                          <a:effectLst/>
                          <a:latin typeface="黑体" panose="02010609060101010101" pitchFamily="49" charset="-122"/>
                          <a:ea typeface="黑体" panose="02010609060101010101" pitchFamily="49" charset="-122"/>
                        </a:rPr>
                        <a:t>10</a:t>
                      </a:r>
                      <a:endParaRPr lang="zh-CN" sz="12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just">
                        <a:lnSpc>
                          <a:spcPct val="150000"/>
                        </a:lnSpc>
                        <a:spcAft>
                          <a:spcPts val="0"/>
                        </a:spcAft>
                      </a:pPr>
                      <a:r>
                        <a:rPr lang="zh-CN" sz="1200" kern="100">
                          <a:effectLst/>
                          <a:latin typeface="黑体" panose="02010609060101010101" pitchFamily="49" charset="-122"/>
                          <a:ea typeface="黑体" panose="02010609060101010101" pitchFamily="49" charset="-122"/>
                        </a:rPr>
                        <a:t>智能化深化设计</a:t>
                      </a:r>
                      <a:endParaRPr lang="zh-CN" sz="12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vMerge="1">
                  <a:txBody>
                    <a:bodyPr/>
                    <a:lstStyle/>
                    <a:p>
                      <a:endParaRPr lang="zh-CN"/>
                    </a:p>
                  </a:txBody>
                  <a:tcPr/>
                </a:tc>
                <a:tc>
                  <a:txBody>
                    <a:bodyPr/>
                    <a:lstStyle/>
                    <a:p>
                      <a:pPr algn="just">
                        <a:lnSpc>
                          <a:spcPct val="150000"/>
                        </a:lnSpc>
                        <a:spcAft>
                          <a:spcPts val="0"/>
                        </a:spcAft>
                      </a:pPr>
                      <a:r>
                        <a:rPr lang="en-US" sz="1200" kern="100">
                          <a:effectLst/>
                          <a:latin typeface="黑体" panose="02010609060101010101" pitchFamily="49" charset="-122"/>
                          <a:ea typeface="黑体" panose="02010609060101010101" pitchFamily="49" charset="-122"/>
                        </a:rPr>
                        <a:t> </a:t>
                      </a:r>
                      <a:endParaRPr lang="zh-CN" sz="12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vMerge="1">
                  <a:txBody>
                    <a:bodyPr/>
                    <a:lstStyle/>
                    <a:p>
                      <a:endParaRPr lang="zh-CN"/>
                    </a:p>
                  </a:txBody>
                  <a:tcPr/>
                </a:tc>
                <a:tc>
                  <a:txBody>
                    <a:bodyPr/>
                    <a:lstStyle/>
                    <a:p>
                      <a:pPr algn="just">
                        <a:lnSpc>
                          <a:spcPct val="150000"/>
                        </a:lnSpc>
                        <a:spcAft>
                          <a:spcPts val="0"/>
                        </a:spcAft>
                      </a:pPr>
                      <a:r>
                        <a:rPr lang="en-US" sz="1200" kern="100" dirty="0">
                          <a:effectLst/>
                          <a:latin typeface="黑体" panose="02010609060101010101" pitchFamily="49" charset="-122"/>
                          <a:ea typeface="黑体" panose="02010609060101010101" pitchFamily="49" charset="-122"/>
                        </a:rPr>
                        <a:t> </a:t>
                      </a:r>
                      <a:endParaRPr lang="zh-CN" sz="1200" kern="100" dirty="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r>
              <a:tr h="226920">
                <a:tc>
                  <a:txBody>
                    <a:bodyPr/>
                    <a:lstStyle/>
                    <a:p>
                      <a:pPr algn="just">
                        <a:lnSpc>
                          <a:spcPct val="150000"/>
                        </a:lnSpc>
                        <a:spcAft>
                          <a:spcPts val="0"/>
                        </a:spcAft>
                      </a:pPr>
                      <a:r>
                        <a:rPr lang="en-US" sz="1200" kern="100">
                          <a:effectLst/>
                          <a:latin typeface="黑体" panose="02010609060101010101" pitchFamily="49" charset="-122"/>
                          <a:ea typeface="黑体" panose="02010609060101010101" pitchFamily="49" charset="-122"/>
                        </a:rPr>
                        <a:t>11</a:t>
                      </a:r>
                      <a:endParaRPr lang="zh-CN" sz="12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just">
                        <a:lnSpc>
                          <a:spcPct val="150000"/>
                        </a:lnSpc>
                        <a:spcAft>
                          <a:spcPts val="0"/>
                        </a:spcAft>
                      </a:pPr>
                      <a:r>
                        <a:rPr lang="zh-CN" sz="1200" kern="100">
                          <a:effectLst/>
                          <a:latin typeface="黑体" panose="02010609060101010101" pitchFamily="49" charset="-122"/>
                          <a:ea typeface="黑体" panose="02010609060101010101" pitchFamily="49" charset="-122"/>
                        </a:rPr>
                        <a:t>钢结构深化设计</a:t>
                      </a:r>
                      <a:endParaRPr lang="zh-CN" sz="12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rowSpan="3">
                  <a:txBody>
                    <a:bodyPr/>
                    <a:lstStyle/>
                    <a:p>
                      <a:pPr algn="just">
                        <a:lnSpc>
                          <a:spcPct val="150000"/>
                        </a:lnSpc>
                        <a:spcAft>
                          <a:spcPts val="0"/>
                        </a:spcAft>
                      </a:pPr>
                      <a:r>
                        <a:rPr lang="zh-CN" sz="1200" kern="100">
                          <a:effectLst/>
                          <a:latin typeface="黑体" panose="02010609060101010101" pitchFamily="49" charset="-122"/>
                          <a:ea typeface="黑体" panose="02010609060101010101" pitchFamily="49" charset="-122"/>
                        </a:rPr>
                        <a:t>邀请招标</a:t>
                      </a:r>
                      <a:endParaRPr lang="zh-CN" sz="12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just">
                        <a:lnSpc>
                          <a:spcPct val="150000"/>
                        </a:lnSpc>
                        <a:spcAft>
                          <a:spcPts val="0"/>
                        </a:spcAft>
                      </a:pPr>
                      <a:r>
                        <a:rPr lang="en-US" sz="1200" kern="100">
                          <a:effectLst/>
                          <a:latin typeface="黑体" panose="02010609060101010101" pitchFamily="49" charset="-122"/>
                          <a:ea typeface="黑体" panose="02010609060101010101" pitchFamily="49" charset="-122"/>
                        </a:rPr>
                        <a:t> </a:t>
                      </a:r>
                      <a:endParaRPr lang="zh-CN" sz="12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vMerge="1">
                  <a:txBody>
                    <a:bodyPr/>
                    <a:lstStyle/>
                    <a:p>
                      <a:endParaRPr lang="zh-CN"/>
                    </a:p>
                  </a:txBody>
                  <a:tcPr/>
                </a:tc>
                <a:tc>
                  <a:txBody>
                    <a:bodyPr/>
                    <a:lstStyle/>
                    <a:p>
                      <a:pPr algn="just">
                        <a:lnSpc>
                          <a:spcPct val="150000"/>
                        </a:lnSpc>
                        <a:spcAft>
                          <a:spcPts val="0"/>
                        </a:spcAft>
                      </a:pPr>
                      <a:r>
                        <a:rPr lang="en-US" sz="1200" kern="100" dirty="0">
                          <a:effectLst/>
                          <a:latin typeface="黑体" panose="02010609060101010101" pitchFamily="49" charset="-122"/>
                          <a:ea typeface="黑体" panose="02010609060101010101" pitchFamily="49" charset="-122"/>
                        </a:rPr>
                        <a:t> </a:t>
                      </a:r>
                      <a:endParaRPr lang="zh-CN" sz="1200" kern="100" dirty="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r>
              <a:tr h="226920">
                <a:tc>
                  <a:txBody>
                    <a:bodyPr/>
                    <a:lstStyle/>
                    <a:p>
                      <a:pPr algn="just">
                        <a:lnSpc>
                          <a:spcPct val="150000"/>
                        </a:lnSpc>
                        <a:spcAft>
                          <a:spcPts val="0"/>
                        </a:spcAft>
                      </a:pPr>
                      <a:r>
                        <a:rPr lang="en-US" sz="1200" kern="100">
                          <a:effectLst/>
                          <a:latin typeface="黑体" panose="02010609060101010101" pitchFamily="49" charset="-122"/>
                          <a:ea typeface="黑体" panose="02010609060101010101" pitchFamily="49" charset="-122"/>
                        </a:rPr>
                        <a:t>12</a:t>
                      </a:r>
                      <a:endParaRPr lang="zh-CN" sz="12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just">
                        <a:lnSpc>
                          <a:spcPct val="150000"/>
                        </a:lnSpc>
                        <a:spcAft>
                          <a:spcPts val="0"/>
                        </a:spcAft>
                      </a:pPr>
                      <a:r>
                        <a:rPr lang="zh-CN" sz="1200" kern="100">
                          <a:effectLst/>
                          <a:latin typeface="黑体" panose="02010609060101010101" pitchFamily="49" charset="-122"/>
                          <a:ea typeface="黑体" panose="02010609060101010101" pitchFamily="49" charset="-122"/>
                        </a:rPr>
                        <a:t>预应力设计设计</a:t>
                      </a:r>
                      <a:endParaRPr lang="zh-CN" sz="12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vMerge="1">
                  <a:txBody>
                    <a:bodyPr/>
                    <a:lstStyle/>
                    <a:p>
                      <a:endParaRPr lang="zh-CN"/>
                    </a:p>
                  </a:txBody>
                  <a:tcPr/>
                </a:tc>
                <a:tc>
                  <a:txBody>
                    <a:bodyPr/>
                    <a:lstStyle/>
                    <a:p>
                      <a:pPr algn="just">
                        <a:lnSpc>
                          <a:spcPct val="150000"/>
                        </a:lnSpc>
                        <a:spcAft>
                          <a:spcPts val="0"/>
                        </a:spcAft>
                      </a:pPr>
                      <a:r>
                        <a:rPr lang="en-US" sz="1200" kern="100">
                          <a:effectLst/>
                          <a:latin typeface="黑体" panose="02010609060101010101" pitchFamily="49" charset="-122"/>
                          <a:ea typeface="黑体" panose="02010609060101010101" pitchFamily="49" charset="-122"/>
                        </a:rPr>
                        <a:t> </a:t>
                      </a:r>
                      <a:endParaRPr lang="zh-CN" sz="12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vMerge="1">
                  <a:txBody>
                    <a:bodyPr/>
                    <a:lstStyle/>
                    <a:p>
                      <a:endParaRPr lang="zh-CN"/>
                    </a:p>
                  </a:txBody>
                  <a:tcPr/>
                </a:tc>
                <a:tc>
                  <a:txBody>
                    <a:bodyPr/>
                    <a:lstStyle/>
                    <a:p>
                      <a:pPr algn="just">
                        <a:lnSpc>
                          <a:spcPct val="150000"/>
                        </a:lnSpc>
                        <a:spcAft>
                          <a:spcPts val="0"/>
                        </a:spcAft>
                      </a:pPr>
                      <a:r>
                        <a:rPr lang="en-US" sz="1200" kern="100" dirty="0">
                          <a:effectLst/>
                          <a:latin typeface="黑体" panose="02010609060101010101" pitchFamily="49" charset="-122"/>
                          <a:ea typeface="黑体" panose="02010609060101010101" pitchFamily="49" charset="-122"/>
                        </a:rPr>
                        <a:t> </a:t>
                      </a:r>
                      <a:endParaRPr lang="zh-CN" sz="1200" kern="100" dirty="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r>
              <a:tr h="680762">
                <a:tc>
                  <a:txBody>
                    <a:bodyPr/>
                    <a:lstStyle/>
                    <a:p>
                      <a:pPr algn="just">
                        <a:lnSpc>
                          <a:spcPct val="150000"/>
                        </a:lnSpc>
                        <a:spcAft>
                          <a:spcPts val="0"/>
                        </a:spcAft>
                      </a:pPr>
                      <a:r>
                        <a:rPr lang="en-US" sz="1200" kern="100">
                          <a:effectLst/>
                          <a:latin typeface="黑体" panose="02010609060101010101" pitchFamily="49" charset="-122"/>
                          <a:ea typeface="黑体" panose="02010609060101010101" pitchFamily="49" charset="-122"/>
                        </a:rPr>
                        <a:t>13</a:t>
                      </a:r>
                      <a:endParaRPr lang="zh-CN" sz="12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just">
                        <a:lnSpc>
                          <a:spcPct val="150000"/>
                        </a:lnSpc>
                        <a:spcAft>
                          <a:spcPts val="0"/>
                        </a:spcAft>
                      </a:pPr>
                      <a:r>
                        <a:rPr lang="zh-CN" sz="1200" kern="100" dirty="0">
                          <a:effectLst/>
                          <a:latin typeface="黑体" panose="02010609060101010101" pitchFamily="49" charset="-122"/>
                          <a:ea typeface="黑体" panose="02010609060101010101" pitchFamily="49" charset="-122"/>
                        </a:rPr>
                        <a:t>其他专业</a:t>
                      </a:r>
                      <a:r>
                        <a:rPr lang="zh-CN" sz="1200" kern="100" dirty="0" smtClean="0">
                          <a:effectLst/>
                          <a:latin typeface="黑体" panose="02010609060101010101" pitchFamily="49" charset="-122"/>
                          <a:ea typeface="黑体" panose="02010609060101010101" pitchFamily="49" charset="-122"/>
                        </a:rPr>
                        <a:t>设计</a:t>
                      </a:r>
                      <a:r>
                        <a:rPr lang="zh-CN" altLang="en-US" sz="1200" kern="100" dirty="0" smtClean="0">
                          <a:effectLst/>
                          <a:latin typeface="黑体" panose="02010609060101010101" pitchFamily="49" charset="-122"/>
                          <a:ea typeface="黑体" panose="02010609060101010101" pitchFamily="49" charset="-122"/>
                        </a:rPr>
                        <a:t>（</a:t>
                      </a:r>
                      <a:r>
                        <a:rPr lang="zh-CN" sz="1200" kern="100" dirty="0" smtClean="0">
                          <a:effectLst/>
                          <a:latin typeface="黑体" panose="02010609060101010101" pitchFamily="49" charset="-122"/>
                          <a:ea typeface="黑体" panose="02010609060101010101" pitchFamily="49" charset="-122"/>
                        </a:rPr>
                        <a:t>如</a:t>
                      </a:r>
                      <a:r>
                        <a:rPr lang="zh-CN" sz="1200" kern="100" dirty="0">
                          <a:effectLst/>
                          <a:latin typeface="黑体" panose="02010609060101010101" pitchFamily="49" charset="-122"/>
                          <a:ea typeface="黑体" panose="02010609060101010101" pitchFamily="49" charset="-122"/>
                        </a:rPr>
                        <a:t>厨房、泳池、灯光、洗衣房、体育工艺</a:t>
                      </a:r>
                      <a:r>
                        <a:rPr lang="zh-CN" sz="1200" kern="100" dirty="0" smtClean="0">
                          <a:effectLst/>
                          <a:latin typeface="黑体" panose="02010609060101010101" pitchFamily="49" charset="-122"/>
                          <a:ea typeface="黑体" panose="02010609060101010101" pitchFamily="49" charset="-122"/>
                        </a:rPr>
                        <a:t>等</a:t>
                      </a:r>
                      <a:r>
                        <a:rPr lang="zh-CN" altLang="en-US" sz="1200" kern="100" dirty="0" smtClean="0">
                          <a:effectLst/>
                          <a:latin typeface="黑体" panose="02010609060101010101" pitchFamily="49" charset="-122"/>
                          <a:ea typeface="黑体" panose="02010609060101010101" pitchFamily="49" charset="-122"/>
                        </a:rPr>
                        <a:t>）</a:t>
                      </a:r>
                      <a:endParaRPr lang="zh-CN" sz="1200" kern="100" dirty="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vMerge="1">
                  <a:txBody>
                    <a:bodyPr/>
                    <a:lstStyle/>
                    <a:p>
                      <a:endParaRPr lang="zh-CN"/>
                    </a:p>
                  </a:txBody>
                  <a:tcPr/>
                </a:tc>
                <a:tc>
                  <a:txBody>
                    <a:bodyPr/>
                    <a:lstStyle/>
                    <a:p>
                      <a:pPr algn="just">
                        <a:lnSpc>
                          <a:spcPct val="150000"/>
                        </a:lnSpc>
                        <a:spcAft>
                          <a:spcPts val="0"/>
                        </a:spcAft>
                      </a:pPr>
                      <a:r>
                        <a:rPr lang="en-US" sz="1200" kern="100">
                          <a:effectLst/>
                          <a:latin typeface="黑体" panose="02010609060101010101" pitchFamily="49" charset="-122"/>
                          <a:ea typeface="黑体" panose="02010609060101010101" pitchFamily="49" charset="-122"/>
                        </a:rPr>
                        <a:t> </a:t>
                      </a:r>
                      <a:endParaRPr lang="zh-CN" sz="12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vMerge="1">
                  <a:txBody>
                    <a:bodyPr/>
                    <a:lstStyle/>
                    <a:p>
                      <a:endParaRPr lang="zh-CN"/>
                    </a:p>
                  </a:txBody>
                  <a:tcPr/>
                </a:tc>
                <a:tc>
                  <a:txBody>
                    <a:bodyPr/>
                    <a:lstStyle/>
                    <a:p>
                      <a:pPr algn="just">
                        <a:lnSpc>
                          <a:spcPct val="150000"/>
                        </a:lnSpc>
                        <a:spcAft>
                          <a:spcPts val="0"/>
                        </a:spcAft>
                      </a:pPr>
                      <a:r>
                        <a:rPr lang="en-US" sz="1200" kern="100" dirty="0">
                          <a:effectLst/>
                          <a:latin typeface="黑体" panose="02010609060101010101" pitchFamily="49" charset="-122"/>
                          <a:ea typeface="黑体" panose="02010609060101010101" pitchFamily="49" charset="-122"/>
                        </a:rPr>
                        <a:t> </a:t>
                      </a:r>
                      <a:endParaRPr lang="zh-CN" sz="1200" kern="100" dirty="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r>
            </a:tbl>
          </a:graphicData>
        </a:graphic>
      </p:graphicFrame>
      <p:sp>
        <p:nvSpPr>
          <p:cNvPr id="3" name="Rectangle 1"/>
          <p:cNvSpPr>
            <a:spLocks noChangeArrowheads="1"/>
          </p:cNvSpPr>
          <p:nvPr/>
        </p:nvSpPr>
        <p:spPr bwMode="auto">
          <a:xfrm>
            <a:off x="755576" y="1124744"/>
            <a:ext cx="428835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20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各阶段设计工作招标计划</a:t>
            </a:r>
            <a:r>
              <a:rPr kumimoji="0" lang="zh-CN" altLang="en-US" sz="20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a:t>
            </a:r>
            <a:r>
              <a:rPr kumimoji="0" lang="zh-CN" sz="20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供参考</a:t>
            </a:r>
            <a:r>
              <a:rPr kumimoji="0" lang="zh-CN" altLang="en-US" sz="20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a:t>
            </a:r>
            <a:endParaRPr kumimoji="0" 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6" name="矩形 5"/>
          <p:cNvSpPr/>
          <p:nvPr/>
        </p:nvSpPr>
        <p:spPr>
          <a:xfrm>
            <a:off x="428596" y="214290"/>
            <a:ext cx="3057247" cy="523220"/>
          </a:xfrm>
          <a:prstGeom prst="rect">
            <a:avLst/>
          </a:prstGeom>
        </p:spPr>
        <p:txBody>
          <a:bodyPr wrap="none">
            <a:spAutoFit/>
          </a:bodyPr>
          <a:lstStyle/>
          <a:p>
            <a:r>
              <a:rPr lang="en-US" altLang="zh-CN" sz="2800" dirty="0" smtClean="0">
                <a:latin typeface="黑体" panose="02010609060101010101" pitchFamily="49" charset="-122"/>
                <a:ea typeface="黑体" panose="02010609060101010101" pitchFamily="49" charset="-122"/>
              </a:rPr>
              <a:t>3.4 </a:t>
            </a:r>
            <a:r>
              <a:rPr lang="zh-CN" altLang="zh-CN" sz="2800" dirty="0" smtClean="0">
                <a:latin typeface="黑体" panose="02010609060101010101" pitchFamily="49" charset="-122"/>
                <a:ea typeface="黑体" panose="02010609060101010101" pitchFamily="49" charset="-122"/>
              </a:rPr>
              <a:t>设计</a:t>
            </a:r>
            <a:r>
              <a:rPr lang="zh-CN" altLang="en-US" sz="2800" dirty="0" smtClean="0">
                <a:latin typeface="黑体" panose="02010609060101010101" pitchFamily="49" charset="-122"/>
                <a:ea typeface="黑体" panose="02010609060101010101" pitchFamily="49" charset="-122"/>
              </a:rPr>
              <a:t>前的</a:t>
            </a:r>
            <a:r>
              <a:rPr lang="zh-CN" altLang="zh-CN" sz="2800" dirty="0" smtClean="0">
                <a:latin typeface="黑体" panose="02010609060101010101" pitchFamily="49" charset="-122"/>
                <a:ea typeface="黑体" panose="02010609060101010101" pitchFamily="49" charset="-122"/>
              </a:rPr>
              <a:t>管理</a:t>
            </a:r>
            <a:endParaRPr lang="zh-CN" altLang="en-US" sz="2800" dirty="0"/>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cSld>
  <p:clrMapOvr>
    <a:masterClrMapping/>
  </p:clrMapOvr>
  <p:transition>
    <p:pull dir="d"/>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1000108"/>
            <a:ext cx="8568952" cy="2643206"/>
          </a:xfrm>
        </p:spPr>
        <p:txBody>
          <a:bodyPr>
            <a:noAutofit/>
          </a:bodyPr>
          <a:lstStyle/>
          <a:p>
            <a:pPr hangingPunct="1">
              <a:lnSpc>
                <a:spcPct val="150000"/>
              </a:lnSpc>
            </a:pPr>
            <a:r>
              <a:rPr lang="en-US" altLang="zh-CN" sz="2000" dirty="0" smtClean="0">
                <a:solidFill>
                  <a:schemeClr val="tx1"/>
                </a:solidFill>
                <a:latin typeface="黑体" panose="02010609060101010101" pitchFamily="49" charset="-122"/>
                <a:ea typeface="黑体" panose="02010609060101010101" pitchFamily="49" charset="-122"/>
              </a:rPr>
              <a:t>3</a:t>
            </a:r>
            <a:r>
              <a:rPr lang="zh-CN" altLang="en-US" sz="2000" dirty="0" smtClean="0">
                <a:solidFill>
                  <a:schemeClr val="tx1"/>
                </a:solidFill>
                <a:latin typeface="黑体" panose="02010609060101010101" pitchFamily="49" charset="-122"/>
                <a:ea typeface="黑体" panose="02010609060101010101" pitchFamily="49" charset="-122"/>
              </a:rPr>
              <a:t>、编制或审核设计任务书（或设计委托书）</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en-US" altLang="zh-CN" sz="2000" dirty="0">
                <a:solidFill>
                  <a:schemeClr val="tx1"/>
                </a:solidFill>
                <a:latin typeface="黑体" panose="02010609060101010101" pitchFamily="49" charset="-122"/>
                <a:ea typeface="黑体" panose="02010609060101010101" pitchFamily="49" charset="-122"/>
              </a:rPr>
              <a:t> </a:t>
            </a: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1</a:t>
            </a:r>
            <a:r>
              <a:rPr lang="zh-CN" altLang="en-US" sz="2000" dirty="0" smtClean="0">
                <a:solidFill>
                  <a:schemeClr val="tx1"/>
                </a:solidFill>
                <a:latin typeface="黑体" panose="02010609060101010101" pitchFamily="49" charset="-122"/>
                <a:ea typeface="黑体" panose="02010609060101010101" pitchFamily="49" charset="-122"/>
              </a:rPr>
              <a:t>）在前期调研的基础上，编制或审核设计大纲或设计任务书（含功能需求内容），确保文件科学、合理；</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2</a:t>
            </a:r>
            <a:r>
              <a:rPr lang="zh-CN" altLang="en-US" sz="2000" dirty="0" smtClean="0">
                <a:solidFill>
                  <a:schemeClr val="tx1"/>
                </a:solidFill>
                <a:latin typeface="黑体" panose="02010609060101010101" pitchFamily="49" charset="-122"/>
                <a:ea typeface="黑体" panose="02010609060101010101" pitchFamily="49" charset="-122"/>
              </a:rPr>
              <a:t>）确定设计要求、设计质量和设计标准（设计任务书），确保功能与标准适用、经济。</a:t>
            </a:r>
            <a:r>
              <a:rPr lang="en-US" altLang="zh-CN" sz="2000" dirty="0" smtClean="0">
                <a:solidFill>
                  <a:schemeClr val="tx1"/>
                </a:solidFill>
                <a:latin typeface="黑体" panose="02010609060101010101" pitchFamily="49" charset="-122"/>
                <a:ea typeface="黑体" panose="02010609060101010101" pitchFamily="49" charset="-122"/>
              </a:rPr>
              <a:t>  </a:t>
            </a:r>
            <a:endParaRPr lang="zh-CN" altLang="zh-CN" sz="2000" dirty="0">
              <a:solidFill>
                <a:schemeClr val="tx1"/>
              </a:solidFill>
              <a:latin typeface="黑体" panose="02010609060101010101" pitchFamily="49" charset="-122"/>
              <a:ea typeface="黑体" panose="02010609060101010101" pitchFamily="49" charset="-122"/>
            </a:endParaRPr>
          </a:p>
        </p:txBody>
      </p:sp>
      <p:sp>
        <p:nvSpPr>
          <p:cNvPr id="6" name="矩形 5"/>
          <p:cNvSpPr/>
          <p:nvPr/>
        </p:nvSpPr>
        <p:spPr>
          <a:xfrm>
            <a:off x="428596" y="214290"/>
            <a:ext cx="3057247" cy="523220"/>
          </a:xfrm>
          <a:prstGeom prst="rect">
            <a:avLst/>
          </a:prstGeom>
        </p:spPr>
        <p:txBody>
          <a:bodyPr wrap="none">
            <a:spAutoFit/>
          </a:bodyPr>
          <a:lstStyle/>
          <a:p>
            <a:r>
              <a:rPr lang="en-US" altLang="zh-CN" sz="2800" dirty="0" smtClean="0">
                <a:latin typeface="黑体" panose="02010609060101010101" pitchFamily="49" charset="-122"/>
                <a:ea typeface="黑体" panose="02010609060101010101" pitchFamily="49" charset="-122"/>
              </a:rPr>
              <a:t>3.4 </a:t>
            </a:r>
            <a:r>
              <a:rPr lang="zh-CN" altLang="zh-CN" sz="2800" dirty="0" smtClean="0">
                <a:latin typeface="黑体" panose="02010609060101010101" pitchFamily="49" charset="-122"/>
                <a:ea typeface="黑体" panose="02010609060101010101" pitchFamily="49" charset="-122"/>
              </a:rPr>
              <a:t>设计</a:t>
            </a:r>
            <a:r>
              <a:rPr lang="zh-CN" altLang="en-US" sz="2800" dirty="0" smtClean="0">
                <a:latin typeface="黑体" panose="02010609060101010101" pitchFamily="49" charset="-122"/>
                <a:ea typeface="黑体" panose="02010609060101010101" pitchFamily="49" charset="-122"/>
              </a:rPr>
              <a:t>前的</a:t>
            </a:r>
            <a:r>
              <a:rPr lang="zh-CN" altLang="zh-CN" sz="2800" dirty="0" smtClean="0">
                <a:latin typeface="黑体" panose="02010609060101010101" pitchFamily="49" charset="-122"/>
                <a:ea typeface="黑体" panose="02010609060101010101" pitchFamily="49" charset="-122"/>
              </a:rPr>
              <a:t>管理</a:t>
            </a:r>
            <a:endParaRPr lang="zh-CN" altLang="en-US" sz="2800"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cSld>
  <p:clrMapOvr>
    <a:masterClrMapping/>
  </p:clrMapOvr>
  <p:transition>
    <p:pull dir="d"/>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1000108"/>
            <a:ext cx="8568952" cy="5237204"/>
          </a:xfrm>
        </p:spPr>
        <p:txBody>
          <a:bodyPr>
            <a:noAutofit/>
          </a:bodyPr>
          <a:lstStyle/>
          <a:p>
            <a:pPr hangingPunct="1">
              <a:lnSpc>
                <a:spcPct val="150000"/>
              </a:lnSpc>
            </a:pPr>
            <a:r>
              <a:rPr lang="zh-CN" altLang="en-US" sz="2000" dirty="0" smtClean="0">
                <a:solidFill>
                  <a:srgbClr val="FF0000"/>
                </a:solidFill>
                <a:latin typeface="黑体" panose="02010609060101010101" pitchFamily="49" charset="-122"/>
                <a:ea typeface="黑体" panose="02010609060101010101" pitchFamily="49" charset="-122"/>
              </a:rPr>
              <a:t>案例</a:t>
            </a:r>
            <a:r>
              <a:rPr lang="en-US" altLang="zh-CN" sz="2000" dirty="0" smtClean="0">
                <a:solidFill>
                  <a:srgbClr val="FF0000"/>
                </a:solidFill>
                <a:latin typeface="黑体" panose="02010609060101010101" pitchFamily="49" charset="-122"/>
                <a:ea typeface="黑体" panose="02010609060101010101" pitchFamily="49" charset="-122"/>
              </a:rPr>
              <a:t>1  </a:t>
            </a:r>
            <a:r>
              <a:rPr lang="zh-CN" altLang="en-US" sz="2000" dirty="0" smtClean="0">
                <a:solidFill>
                  <a:srgbClr val="FF0000"/>
                </a:solidFill>
                <a:latin typeface="黑体" panose="02010609060101010101" pitchFamily="49" charset="-122"/>
                <a:ea typeface="黑体" panose="02010609060101010101" pitchFamily="49" charset="-122"/>
              </a:rPr>
              <a:t>某体育中心规划及建筑设计方案征集设计任务书（摘录）</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zh-CN" altLang="zh-CN" sz="1600" dirty="0">
                <a:solidFill>
                  <a:schemeClr val="tx1"/>
                </a:solidFill>
                <a:latin typeface="黑体" panose="02010609060101010101" pitchFamily="49" charset="-122"/>
                <a:ea typeface="黑体" panose="02010609060101010101" pitchFamily="49" charset="-122"/>
              </a:rPr>
              <a:t>第一章 </a:t>
            </a:r>
            <a:r>
              <a:rPr lang="zh-CN" altLang="zh-CN" sz="1600" dirty="0" smtClean="0">
                <a:solidFill>
                  <a:schemeClr val="tx1"/>
                </a:solidFill>
                <a:latin typeface="黑体" panose="02010609060101010101" pitchFamily="49" charset="-122"/>
                <a:ea typeface="黑体" panose="02010609060101010101" pitchFamily="49" charset="-122"/>
              </a:rPr>
              <a:t>背景</a:t>
            </a:r>
            <a:r>
              <a:rPr lang="en-US" altLang="zh-CN" sz="1600" dirty="0" smtClean="0">
                <a:solidFill>
                  <a:schemeClr val="tx1"/>
                </a:solidFill>
                <a:latin typeface="黑体" panose="02010609060101010101" pitchFamily="49" charset="-122"/>
                <a:ea typeface="黑体" panose="02010609060101010101" pitchFamily="49" charset="-122"/>
              </a:rPr>
              <a:t/>
            </a:r>
            <a:br>
              <a:rPr lang="en-US" altLang="zh-CN" sz="1600" dirty="0" smtClean="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1.1 </a:t>
            </a:r>
            <a:r>
              <a:rPr lang="zh-CN" altLang="en-US" sz="1600" dirty="0" smtClean="0">
                <a:solidFill>
                  <a:schemeClr val="tx1"/>
                </a:solidFill>
                <a:latin typeface="黑体" panose="02010609060101010101" pitchFamily="49" charset="-122"/>
                <a:ea typeface="黑体" panose="02010609060101010101" pitchFamily="49" charset="-122"/>
              </a:rPr>
              <a:t>背景概况</a:t>
            </a:r>
            <a:r>
              <a:rPr lang="en-US" altLang="zh-CN" sz="1600" dirty="0" smtClean="0">
                <a:solidFill>
                  <a:schemeClr val="tx1"/>
                </a:solidFill>
                <a:latin typeface="黑体" panose="02010609060101010101" pitchFamily="49" charset="-122"/>
                <a:ea typeface="黑体" panose="02010609060101010101" pitchFamily="49" charset="-122"/>
              </a:rPr>
              <a:t/>
            </a:r>
            <a:br>
              <a:rPr lang="en-US" altLang="zh-CN" sz="1600" dirty="0" smtClean="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1.2 </a:t>
            </a:r>
            <a:r>
              <a:rPr lang="zh-CN" altLang="en-US" sz="1600" dirty="0" smtClean="0">
                <a:solidFill>
                  <a:schemeClr val="tx1"/>
                </a:solidFill>
                <a:latin typeface="黑体" panose="02010609060101010101" pitchFamily="49" charset="-122"/>
                <a:ea typeface="黑体" panose="02010609060101010101" pitchFamily="49" charset="-122"/>
              </a:rPr>
              <a:t>体育产业的发展</a:t>
            </a:r>
            <a:r>
              <a:rPr lang="en-US" altLang="zh-CN" sz="1600" dirty="0" smtClean="0">
                <a:solidFill>
                  <a:schemeClr val="tx1"/>
                </a:solidFill>
                <a:latin typeface="黑体" panose="02010609060101010101" pitchFamily="49" charset="-122"/>
                <a:ea typeface="黑体" panose="02010609060101010101" pitchFamily="49" charset="-122"/>
              </a:rPr>
              <a:t/>
            </a:r>
            <a:br>
              <a:rPr lang="en-US" altLang="zh-CN" sz="1600" dirty="0" smtClean="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1.3 </a:t>
            </a:r>
            <a:r>
              <a:rPr lang="zh-CN" altLang="en-US" sz="1600" dirty="0" smtClean="0">
                <a:solidFill>
                  <a:schemeClr val="tx1"/>
                </a:solidFill>
                <a:latin typeface="黑体" panose="02010609060101010101" pitchFamily="49" charset="-122"/>
                <a:ea typeface="黑体" panose="02010609060101010101" pitchFamily="49" charset="-122"/>
              </a:rPr>
              <a:t>体育中心建设沿革</a:t>
            </a:r>
            <a:r>
              <a:rPr lang="en-US" altLang="zh-CN" sz="1600" dirty="0" smtClean="0">
                <a:solidFill>
                  <a:schemeClr val="tx1"/>
                </a:solidFill>
                <a:latin typeface="黑体" panose="02010609060101010101" pitchFamily="49" charset="-122"/>
                <a:ea typeface="黑体" panose="02010609060101010101" pitchFamily="49" charset="-122"/>
              </a:rPr>
              <a:t/>
            </a:r>
            <a:br>
              <a:rPr lang="en-US" altLang="zh-CN" sz="1600" dirty="0" smtClean="0">
                <a:solidFill>
                  <a:schemeClr val="tx1"/>
                </a:solidFill>
                <a:latin typeface="黑体" panose="02010609060101010101" pitchFamily="49" charset="-122"/>
                <a:ea typeface="黑体" panose="02010609060101010101" pitchFamily="49" charset="-122"/>
              </a:rPr>
            </a:br>
            <a:r>
              <a:rPr lang="zh-CN" altLang="en-US" sz="1600" dirty="0" smtClean="0">
                <a:solidFill>
                  <a:schemeClr val="tx1"/>
                </a:solidFill>
                <a:latin typeface="黑体" panose="02010609060101010101" pitchFamily="49" charset="-122"/>
                <a:ea typeface="黑体" panose="02010609060101010101" pitchFamily="49" charset="-122"/>
              </a:rPr>
              <a:t>第二章 项目概况</a:t>
            </a:r>
            <a:r>
              <a:rPr lang="en-US" altLang="zh-CN" sz="1600" dirty="0" smtClean="0">
                <a:solidFill>
                  <a:schemeClr val="tx1"/>
                </a:solidFill>
                <a:latin typeface="黑体" panose="02010609060101010101" pitchFamily="49" charset="-122"/>
                <a:ea typeface="黑体" panose="02010609060101010101" pitchFamily="49" charset="-122"/>
              </a:rPr>
              <a:t/>
            </a:r>
            <a:br>
              <a:rPr lang="en-US" altLang="zh-CN" sz="1600" dirty="0" smtClean="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2.1 </a:t>
            </a:r>
            <a:r>
              <a:rPr lang="zh-CN" altLang="en-US" sz="1600" dirty="0" smtClean="0">
                <a:solidFill>
                  <a:schemeClr val="tx1"/>
                </a:solidFill>
                <a:latin typeface="黑体" panose="02010609060101010101" pitchFamily="49" charset="-122"/>
                <a:ea typeface="黑体" panose="02010609060101010101" pitchFamily="49" charset="-122"/>
              </a:rPr>
              <a:t>城市概况</a:t>
            </a:r>
            <a:r>
              <a:rPr lang="en-US" altLang="zh-CN" sz="1600" dirty="0" smtClean="0">
                <a:solidFill>
                  <a:schemeClr val="tx1"/>
                </a:solidFill>
                <a:latin typeface="黑体" panose="02010609060101010101" pitchFamily="49" charset="-122"/>
                <a:ea typeface="黑体" panose="02010609060101010101" pitchFamily="49" charset="-122"/>
              </a:rPr>
              <a:t/>
            </a:r>
            <a:br>
              <a:rPr lang="en-US" altLang="zh-CN" sz="1600" dirty="0" smtClean="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2.2 </a:t>
            </a:r>
            <a:r>
              <a:rPr lang="zh-CN" altLang="en-US" sz="1600" dirty="0" smtClean="0">
                <a:solidFill>
                  <a:schemeClr val="tx1"/>
                </a:solidFill>
                <a:latin typeface="黑体" panose="02010609060101010101" pitchFamily="49" charset="-122"/>
                <a:ea typeface="黑体" panose="02010609060101010101" pitchFamily="49" charset="-122"/>
              </a:rPr>
              <a:t>城市发展</a:t>
            </a:r>
            <a:r>
              <a:rPr lang="en-US" altLang="zh-CN" sz="1600" dirty="0" smtClean="0">
                <a:solidFill>
                  <a:schemeClr val="tx1"/>
                </a:solidFill>
                <a:latin typeface="黑体" panose="02010609060101010101" pitchFamily="49" charset="-122"/>
                <a:ea typeface="黑体" panose="02010609060101010101" pitchFamily="49" charset="-122"/>
              </a:rPr>
              <a:t/>
            </a:r>
            <a:br>
              <a:rPr lang="en-US" altLang="zh-CN" sz="1600" dirty="0" smtClean="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2.3 </a:t>
            </a:r>
            <a:r>
              <a:rPr lang="zh-CN" altLang="en-US" sz="1600" dirty="0" smtClean="0">
                <a:solidFill>
                  <a:schemeClr val="tx1"/>
                </a:solidFill>
                <a:latin typeface="黑体" panose="02010609060101010101" pitchFamily="49" charset="-122"/>
                <a:ea typeface="黑体" panose="02010609060101010101" pitchFamily="49" charset="-122"/>
              </a:rPr>
              <a:t>区域规划概况</a:t>
            </a:r>
            <a:r>
              <a:rPr lang="en-US" altLang="zh-CN" sz="1600" dirty="0" smtClean="0">
                <a:solidFill>
                  <a:schemeClr val="tx1"/>
                </a:solidFill>
                <a:latin typeface="黑体" panose="02010609060101010101" pitchFamily="49" charset="-122"/>
                <a:ea typeface="黑体" panose="02010609060101010101" pitchFamily="49" charset="-122"/>
              </a:rPr>
              <a:t/>
            </a:r>
            <a:br>
              <a:rPr lang="en-US" altLang="zh-CN" sz="1600" dirty="0" smtClean="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2.4 </a:t>
            </a:r>
            <a:r>
              <a:rPr lang="zh-CN" altLang="en-US" sz="1600" dirty="0" smtClean="0">
                <a:solidFill>
                  <a:schemeClr val="tx1"/>
                </a:solidFill>
                <a:latin typeface="黑体" panose="02010609060101010101" pitchFamily="49" charset="-122"/>
                <a:ea typeface="黑体" panose="02010609060101010101" pitchFamily="49" charset="-122"/>
              </a:rPr>
              <a:t>规划范围</a:t>
            </a:r>
            <a:r>
              <a:rPr lang="en-US" altLang="zh-CN" sz="1600" dirty="0" smtClean="0">
                <a:solidFill>
                  <a:schemeClr val="tx1"/>
                </a:solidFill>
                <a:latin typeface="黑体" panose="02010609060101010101" pitchFamily="49" charset="-122"/>
                <a:ea typeface="黑体" panose="02010609060101010101" pitchFamily="49" charset="-122"/>
              </a:rPr>
              <a:t/>
            </a:r>
            <a:br>
              <a:rPr lang="en-US" altLang="zh-CN" sz="1600" dirty="0" smtClean="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2.5 </a:t>
            </a:r>
            <a:r>
              <a:rPr lang="zh-CN" altLang="en-US" sz="1600" dirty="0" smtClean="0">
                <a:solidFill>
                  <a:schemeClr val="tx1"/>
                </a:solidFill>
                <a:latin typeface="黑体" panose="02010609060101010101" pitchFamily="49" charset="-122"/>
                <a:ea typeface="黑体" panose="02010609060101010101" pitchFamily="49" charset="-122"/>
              </a:rPr>
              <a:t>规划控制指标</a:t>
            </a:r>
            <a:r>
              <a:rPr lang="en-US" altLang="zh-CN" sz="1600" dirty="0" smtClean="0">
                <a:solidFill>
                  <a:schemeClr val="tx1"/>
                </a:solidFill>
                <a:latin typeface="黑体" panose="02010609060101010101" pitchFamily="49" charset="-122"/>
                <a:ea typeface="黑体" panose="02010609060101010101" pitchFamily="49" charset="-122"/>
              </a:rPr>
              <a:t/>
            </a:r>
            <a:br>
              <a:rPr lang="en-US" altLang="zh-CN" sz="1600" dirty="0" smtClean="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2.6 </a:t>
            </a:r>
            <a:r>
              <a:rPr lang="zh-CN" altLang="en-US" sz="1600" dirty="0" smtClean="0">
                <a:solidFill>
                  <a:schemeClr val="tx1"/>
                </a:solidFill>
                <a:latin typeface="黑体" panose="02010609060101010101" pitchFamily="49" charset="-122"/>
                <a:ea typeface="黑体" panose="02010609060101010101" pitchFamily="49" charset="-122"/>
              </a:rPr>
              <a:t>工程概况</a:t>
            </a:r>
            <a:r>
              <a:rPr lang="en-US" altLang="zh-CN" sz="1600" dirty="0" smtClean="0">
                <a:solidFill>
                  <a:schemeClr val="tx1"/>
                </a:solidFill>
                <a:latin typeface="黑体" panose="02010609060101010101" pitchFamily="49" charset="-122"/>
                <a:ea typeface="黑体" panose="02010609060101010101" pitchFamily="49" charset="-122"/>
              </a:rPr>
              <a:t/>
            </a:r>
            <a:br>
              <a:rPr lang="en-US" altLang="zh-CN" sz="1600" dirty="0" smtClean="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endParaRPr lang="zh-CN" altLang="zh-CN" sz="2000" dirty="0">
              <a:solidFill>
                <a:schemeClr val="tx1"/>
              </a:solidFill>
              <a:latin typeface="黑体" panose="02010609060101010101" pitchFamily="49" charset="-122"/>
              <a:ea typeface="黑体" panose="02010609060101010101" pitchFamily="49" charset="-122"/>
            </a:endParaRPr>
          </a:p>
        </p:txBody>
      </p:sp>
      <p:sp>
        <p:nvSpPr>
          <p:cNvPr id="6" name="矩形 5"/>
          <p:cNvSpPr/>
          <p:nvPr/>
        </p:nvSpPr>
        <p:spPr>
          <a:xfrm>
            <a:off x="428596" y="214290"/>
            <a:ext cx="3057247" cy="523220"/>
          </a:xfrm>
          <a:prstGeom prst="rect">
            <a:avLst/>
          </a:prstGeom>
        </p:spPr>
        <p:txBody>
          <a:bodyPr wrap="none">
            <a:spAutoFit/>
          </a:bodyPr>
          <a:lstStyle/>
          <a:p>
            <a:r>
              <a:rPr lang="en-US" altLang="zh-CN" sz="2800" dirty="0" smtClean="0">
                <a:latin typeface="黑体" panose="02010609060101010101" pitchFamily="49" charset="-122"/>
                <a:ea typeface="黑体" panose="02010609060101010101" pitchFamily="49" charset="-122"/>
              </a:rPr>
              <a:t>3.4 </a:t>
            </a:r>
            <a:r>
              <a:rPr lang="zh-CN" altLang="zh-CN" sz="2800" dirty="0" smtClean="0">
                <a:latin typeface="黑体" panose="02010609060101010101" pitchFamily="49" charset="-122"/>
                <a:ea typeface="黑体" panose="02010609060101010101" pitchFamily="49" charset="-122"/>
              </a:rPr>
              <a:t>设计</a:t>
            </a:r>
            <a:r>
              <a:rPr lang="zh-CN" altLang="en-US" sz="2800" dirty="0" smtClean="0">
                <a:latin typeface="黑体" panose="02010609060101010101" pitchFamily="49" charset="-122"/>
                <a:ea typeface="黑体" panose="02010609060101010101" pitchFamily="49" charset="-122"/>
              </a:rPr>
              <a:t>前的</a:t>
            </a:r>
            <a:r>
              <a:rPr lang="zh-CN" altLang="zh-CN" sz="2800" dirty="0" smtClean="0">
                <a:latin typeface="黑体" panose="02010609060101010101" pitchFamily="49" charset="-122"/>
                <a:ea typeface="黑体" panose="02010609060101010101" pitchFamily="49" charset="-122"/>
              </a:rPr>
              <a:t>管理</a:t>
            </a:r>
            <a:endParaRPr lang="zh-CN" altLang="en-US" sz="2800"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cSld>
  <p:clrMapOvr>
    <a:masterClrMapping/>
  </p:clrMapOvr>
  <p:transition>
    <p:pull dir="d"/>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1000108"/>
            <a:ext cx="8568952" cy="5525236"/>
          </a:xfrm>
        </p:spPr>
        <p:txBody>
          <a:bodyPr>
            <a:noAutofit/>
          </a:bodyPr>
          <a:lstStyle/>
          <a:p>
            <a:pPr>
              <a:lnSpc>
                <a:spcPct val="150000"/>
              </a:lnSpc>
            </a:pPr>
            <a:r>
              <a:rPr lang="zh-CN" altLang="en-US" sz="1600" dirty="0" smtClean="0">
                <a:solidFill>
                  <a:srgbClr val="FF0000"/>
                </a:solidFill>
                <a:latin typeface="黑体" panose="02010609060101010101" pitchFamily="49" charset="-122"/>
                <a:ea typeface="黑体" panose="02010609060101010101" pitchFamily="49" charset="-122"/>
              </a:rPr>
              <a:t>案例</a:t>
            </a:r>
            <a:r>
              <a:rPr lang="en-US" altLang="zh-CN" sz="1600" dirty="0" smtClean="0">
                <a:solidFill>
                  <a:srgbClr val="FF0000"/>
                </a:solidFill>
                <a:latin typeface="黑体" panose="02010609060101010101" pitchFamily="49" charset="-122"/>
                <a:ea typeface="黑体" panose="02010609060101010101" pitchFamily="49" charset="-122"/>
              </a:rPr>
              <a:t>1 </a:t>
            </a:r>
            <a:br>
              <a:rPr lang="en-US" altLang="zh-CN" sz="1600" dirty="0" smtClean="0">
                <a:solidFill>
                  <a:srgbClr val="FF0000"/>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2.6 </a:t>
            </a:r>
            <a:r>
              <a:rPr lang="zh-CN" altLang="en-US" sz="1600" dirty="0" smtClean="0">
                <a:solidFill>
                  <a:schemeClr val="tx1"/>
                </a:solidFill>
                <a:latin typeface="黑体" panose="02010609060101010101" pitchFamily="49" charset="-122"/>
                <a:ea typeface="黑体" panose="02010609060101010101" pitchFamily="49" charset="-122"/>
              </a:rPr>
              <a:t>工程概况</a:t>
            </a:r>
            <a:r>
              <a:rPr lang="en-US" altLang="zh-CN" sz="1600" dirty="0" smtClean="0">
                <a:solidFill>
                  <a:schemeClr val="tx1"/>
                </a:solidFill>
                <a:latin typeface="黑体" panose="02010609060101010101" pitchFamily="49" charset="-122"/>
                <a:ea typeface="黑体" panose="02010609060101010101" pitchFamily="49" charset="-122"/>
              </a:rPr>
              <a:t/>
            </a:r>
            <a:br>
              <a:rPr lang="en-US" altLang="zh-CN" sz="1600" dirty="0" smtClean="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a:t>
            </a:r>
            <a:r>
              <a:rPr lang="zh-CN" altLang="zh-CN" sz="1600" dirty="0" smtClean="0">
                <a:solidFill>
                  <a:schemeClr val="tx1"/>
                </a:solidFill>
                <a:latin typeface="黑体" panose="02010609060101010101" pitchFamily="49" charset="-122"/>
                <a:ea typeface="黑体" panose="02010609060101010101" pitchFamily="49" charset="-122"/>
              </a:rPr>
              <a:t>项目</a:t>
            </a:r>
            <a:r>
              <a:rPr lang="zh-CN" altLang="zh-CN" sz="1600" dirty="0">
                <a:solidFill>
                  <a:schemeClr val="tx1"/>
                </a:solidFill>
                <a:latin typeface="黑体" panose="02010609060101010101" pitchFamily="49" charset="-122"/>
                <a:ea typeface="黑体" panose="02010609060101010101" pitchFamily="49" charset="-122"/>
              </a:rPr>
              <a:t>总占地面积：</a:t>
            </a:r>
            <a:r>
              <a:rPr lang="en-US" altLang="zh-CN" sz="1600" dirty="0">
                <a:solidFill>
                  <a:schemeClr val="tx1"/>
                </a:solidFill>
                <a:latin typeface="黑体" panose="02010609060101010101" pitchFamily="49" charset="-122"/>
                <a:ea typeface="黑体" panose="02010609060101010101" pitchFamily="49" charset="-122"/>
              </a:rPr>
              <a:t>57.97</a:t>
            </a:r>
            <a:r>
              <a:rPr lang="zh-CN" altLang="zh-CN" sz="1600" dirty="0">
                <a:solidFill>
                  <a:schemeClr val="tx1"/>
                </a:solidFill>
                <a:latin typeface="黑体" panose="02010609060101010101" pitchFamily="49" charset="-122"/>
                <a:ea typeface="黑体" panose="02010609060101010101" pitchFamily="49" charset="-122"/>
              </a:rPr>
              <a:t>公顷</a:t>
            </a:r>
            <a:r>
              <a:rPr lang="en-US" altLang="zh-CN" sz="1600" dirty="0">
                <a:solidFill>
                  <a:schemeClr val="tx1"/>
                </a:solidFill>
                <a:latin typeface="黑体" panose="02010609060101010101" pitchFamily="49" charset="-122"/>
                <a:ea typeface="黑体" panose="02010609060101010101" pitchFamily="49" charset="-122"/>
              </a:rPr>
              <a:t> </a:t>
            </a:r>
            <a:r>
              <a:rPr lang="zh-CN" altLang="en-US" sz="1600" dirty="0" smtClean="0">
                <a:solidFill>
                  <a:schemeClr val="tx1"/>
                </a:solidFill>
                <a:latin typeface="黑体" panose="02010609060101010101" pitchFamily="49" charset="-122"/>
                <a:ea typeface="黑体" panose="02010609060101010101" pitchFamily="49" charset="-122"/>
              </a:rPr>
              <a:t>（</a:t>
            </a:r>
            <a:r>
              <a:rPr lang="en-US" altLang="zh-CN" sz="1600" dirty="0" smtClean="0">
                <a:solidFill>
                  <a:schemeClr val="tx1"/>
                </a:solidFill>
                <a:latin typeface="黑体" panose="02010609060101010101" pitchFamily="49" charset="-122"/>
                <a:ea typeface="黑体" panose="02010609060101010101" pitchFamily="49" charset="-122"/>
              </a:rPr>
              <a:t>870</a:t>
            </a:r>
            <a:r>
              <a:rPr lang="zh-CN" altLang="zh-CN" sz="1600" dirty="0" smtClean="0">
                <a:solidFill>
                  <a:schemeClr val="tx1"/>
                </a:solidFill>
                <a:latin typeface="黑体" panose="02010609060101010101" pitchFamily="49" charset="-122"/>
                <a:ea typeface="黑体" panose="02010609060101010101" pitchFamily="49" charset="-122"/>
              </a:rPr>
              <a:t>亩</a:t>
            </a:r>
            <a:r>
              <a:rPr lang="zh-CN" altLang="en-US" sz="1600" dirty="0" smtClean="0">
                <a:solidFill>
                  <a:schemeClr val="tx1"/>
                </a:solidFill>
                <a:latin typeface="黑体" panose="02010609060101010101" pitchFamily="49" charset="-122"/>
                <a:ea typeface="黑体" panose="02010609060101010101" pitchFamily="49" charset="-122"/>
              </a:rPr>
              <a:t>）</a:t>
            </a:r>
            <a:r>
              <a:rPr lang="zh-CN" altLang="zh-CN" sz="1600" dirty="0" smtClean="0">
                <a:solidFill>
                  <a:schemeClr val="tx1"/>
                </a:solidFill>
                <a:latin typeface="黑体" panose="02010609060101010101" pitchFamily="49" charset="-122"/>
                <a:ea typeface="黑体" panose="02010609060101010101" pitchFamily="49" charset="-122"/>
              </a:rPr>
              <a:t>，</a:t>
            </a:r>
            <a:r>
              <a:rPr lang="zh-CN" altLang="zh-CN" sz="1600" dirty="0">
                <a:solidFill>
                  <a:schemeClr val="tx1"/>
                </a:solidFill>
                <a:latin typeface="黑体" panose="02010609060101010101" pitchFamily="49" charset="-122"/>
                <a:ea typeface="黑体" panose="02010609060101010101" pitchFamily="49" charset="-122"/>
              </a:rPr>
              <a:t>分为启动项目与二期项目。</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a:t>
            </a:r>
            <a:r>
              <a:rPr lang="zh-CN" altLang="zh-CN" sz="1600" dirty="0" smtClean="0">
                <a:solidFill>
                  <a:schemeClr val="tx1"/>
                </a:solidFill>
                <a:latin typeface="黑体" panose="02010609060101010101" pitchFamily="49" charset="-122"/>
                <a:ea typeface="黑体" panose="02010609060101010101" pitchFamily="49" charset="-122"/>
              </a:rPr>
              <a:t>启动</a:t>
            </a:r>
            <a:r>
              <a:rPr lang="zh-CN" altLang="zh-CN" sz="1600" dirty="0">
                <a:solidFill>
                  <a:schemeClr val="tx1"/>
                </a:solidFill>
                <a:latin typeface="黑体" panose="02010609060101010101" pitchFamily="49" charset="-122"/>
                <a:ea typeface="黑体" panose="02010609060101010101" pitchFamily="49" charset="-122"/>
              </a:rPr>
              <a:t>项目投资总额约</a:t>
            </a:r>
            <a:r>
              <a:rPr lang="en-US" altLang="zh-CN" sz="1600" dirty="0">
                <a:solidFill>
                  <a:schemeClr val="tx1"/>
                </a:solidFill>
                <a:latin typeface="黑体" panose="02010609060101010101" pitchFamily="49" charset="-122"/>
                <a:ea typeface="黑体" panose="02010609060101010101" pitchFamily="49" charset="-122"/>
              </a:rPr>
              <a:t>8</a:t>
            </a:r>
            <a:r>
              <a:rPr lang="zh-CN" altLang="zh-CN" sz="1600" dirty="0">
                <a:solidFill>
                  <a:schemeClr val="tx1"/>
                </a:solidFill>
                <a:latin typeface="黑体" panose="02010609060101010101" pitchFamily="49" charset="-122"/>
                <a:ea typeface="黑体" panose="02010609060101010101" pitchFamily="49" charset="-122"/>
              </a:rPr>
              <a:t>亿</a:t>
            </a:r>
            <a:r>
              <a:rPr lang="zh-CN" altLang="zh-CN" sz="1600" dirty="0" smtClean="0">
                <a:solidFill>
                  <a:schemeClr val="tx1"/>
                </a:solidFill>
                <a:latin typeface="黑体" panose="02010609060101010101" pitchFamily="49" charset="-122"/>
                <a:ea typeface="黑体" panose="02010609060101010101" pitchFamily="49" charset="-122"/>
              </a:rPr>
              <a:t>元</a:t>
            </a:r>
            <a:r>
              <a:rPr lang="zh-CN" altLang="en-US" sz="1600" dirty="0" smtClean="0">
                <a:solidFill>
                  <a:schemeClr val="tx1"/>
                </a:solidFill>
                <a:latin typeface="黑体" panose="02010609060101010101" pitchFamily="49" charset="-122"/>
                <a:ea typeface="黑体" panose="02010609060101010101" pitchFamily="49" charset="-122"/>
              </a:rPr>
              <a:t>（</a:t>
            </a:r>
            <a:r>
              <a:rPr lang="zh-CN" altLang="zh-CN" sz="1600" dirty="0" smtClean="0">
                <a:solidFill>
                  <a:schemeClr val="tx1"/>
                </a:solidFill>
                <a:latin typeface="黑体" panose="02010609060101010101" pitchFamily="49" charset="-122"/>
                <a:ea typeface="黑体" panose="02010609060101010101" pitchFamily="49" charset="-122"/>
              </a:rPr>
              <a:t>不</a:t>
            </a:r>
            <a:r>
              <a:rPr lang="zh-CN" altLang="zh-CN" sz="1600" dirty="0">
                <a:solidFill>
                  <a:schemeClr val="tx1"/>
                </a:solidFill>
                <a:latin typeface="黑体" panose="02010609060101010101" pitchFamily="49" charset="-122"/>
                <a:ea typeface="黑体" panose="02010609060101010101" pitchFamily="49" charset="-122"/>
              </a:rPr>
              <a:t>含拆迁安置费用，本投资额仅作为竞标设计</a:t>
            </a:r>
            <a:r>
              <a:rPr lang="zh-CN" altLang="zh-CN" sz="1600" dirty="0" smtClean="0">
                <a:solidFill>
                  <a:schemeClr val="tx1"/>
                </a:solidFill>
                <a:latin typeface="黑体" panose="02010609060101010101" pitchFamily="49" charset="-122"/>
                <a:ea typeface="黑体" panose="02010609060101010101" pitchFamily="49" charset="-122"/>
              </a:rPr>
              <a:t>依据</a:t>
            </a:r>
            <a:r>
              <a:rPr lang="zh-CN" altLang="en-US" sz="1600" dirty="0" smtClean="0">
                <a:solidFill>
                  <a:schemeClr val="tx1"/>
                </a:solidFill>
                <a:latin typeface="黑体" panose="02010609060101010101" pitchFamily="49" charset="-122"/>
                <a:ea typeface="黑体" panose="02010609060101010101" pitchFamily="49" charset="-122"/>
              </a:rPr>
              <a:t>）</a:t>
            </a:r>
            <a:r>
              <a:rPr lang="zh-CN" altLang="zh-CN" sz="1600" dirty="0" smtClean="0">
                <a:solidFill>
                  <a:schemeClr val="tx1"/>
                </a:solidFill>
                <a:latin typeface="黑体" panose="02010609060101010101" pitchFamily="49" charset="-122"/>
                <a:ea typeface="黑体" panose="02010609060101010101" pitchFamily="49" charset="-122"/>
              </a:rPr>
              <a:t>总</a:t>
            </a:r>
            <a:r>
              <a:rPr lang="zh-CN" altLang="zh-CN" sz="1600" dirty="0">
                <a:solidFill>
                  <a:schemeClr val="tx1"/>
                </a:solidFill>
                <a:latin typeface="黑体" panose="02010609060101010101" pitchFamily="49" charset="-122"/>
                <a:ea typeface="黑体" panose="02010609060101010101" pitchFamily="49" charset="-122"/>
              </a:rPr>
              <a:t>建筑面积约</a:t>
            </a:r>
            <a:r>
              <a:rPr lang="en-US" altLang="zh-CN" sz="1600" dirty="0">
                <a:solidFill>
                  <a:schemeClr val="tx1"/>
                </a:solidFill>
                <a:latin typeface="黑体" panose="02010609060101010101" pitchFamily="49" charset="-122"/>
                <a:ea typeface="黑体" panose="02010609060101010101" pitchFamily="49" charset="-122"/>
              </a:rPr>
              <a:t>6.9-7.9</a:t>
            </a:r>
            <a:r>
              <a:rPr lang="zh-CN" altLang="zh-CN" sz="1600" dirty="0">
                <a:solidFill>
                  <a:schemeClr val="tx1"/>
                </a:solidFill>
                <a:latin typeface="黑体" panose="02010609060101010101" pitchFamily="49" charset="-122"/>
                <a:ea typeface="黑体" panose="02010609060101010101" pitchFamily="49" charset="-122"/>
              </a:rPr>
              <a:t>万平方米，设置：</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a:t>
            </a:r>
            <a:r>
              <a:rPr lang="zh-CN" altLang="en-US" sz="1600" dirty="0" smtClean="0">
                <a:solidFill>
                  <a:schemeClr val="tx1"/>
                </a:solidFill>
                <a:latin typeface="黑体" panose="02010609060101010101" pitchFamily="49" charset="-122"/>
                <a:ea typeface="黑体" panose="02010609060101010101" pitchFamily="49" charset="-122"/>
              </a:rPr>
              <a:t>（</a:t>
            </a:r>
            <a:r>
              <a:rPr lang="en-US" altLang="zh-CN" sz="1600" dirty="0" smtClean="0">
                <a:solidFill>
                  <a:schemeClr val="tx1"/>
                </a:solidFill>
                <a:latin typeface="黑体" panose="02010609060101010101" pitchFamily="49" charset="-122"/>
                <a:ea typeface="黑体" panose="02010609060101010101" pitchFamily="49" charset="-122"/>
              </a:rPr>
              <a:t>1</a:t>
            </a:r>
            <a:r>
              <a:rPr lang="zh-CN" altLang="en-US" sz="1600" dirty="0" smtClean="0">
                <a:solidFill>
                  <a:schemeClr val="tx1"/>
                </a:solidFill>
                <a:latin typeface="黑体" panose="02010609060101010101" pitchFamily="49" charset="-122"/>
                <a:ea typeface="黑体" panose="02010609060101010101" pitchFamily="49" charset="-122"/>
              </a:rPr>
              <a:t>）</a:t>
            </a:r>
            <a:r>
              <a:rPr lang="zh-CN" altLang="zh-CN" sz="1600" dirty="0" smtClean="0">
                <a:solidFill>
                  <a:schemeClr val="tx1"/>
                </a:solidFill>
                <a:latin typeface="黑体" panose="02010609060101010101" pitchFamily="49" charset="-122"/>
                <a:ea typeface="黑体" panose="02010609060101010101" pitchFamily="49" charset="-122"/>
              </a:rPr>
              <a:t>乙</a:t>
            </a:r>
            <a:r>
              <a:rPr lang="zh-CN" altLang="zh-CN" sz="1600" dirty="0">
                <a:solidFill>
                  <a:schemeClr val="tx1"/>
                </a:solidFill>
                <a:latin typeface="黑体" panose="02010609060101010101" pitchFamily="49" charset="-122"/>
                <a:ea typeface="黑体" panose="02010609060101010101" pitchFamily="49" charset="-122"/>
              </a:rPr>
              <a:t>级、中型体育场，建筑面积约</a:t>
            </a:r>
            <a:r>
              <a:rPr lang="en-US" altLang="zh-CN" sz="1600" dirty="0">
                <a:solidFill>
                  <a:schemeClr val="tx1"/>
                </a:solidFill>
                <a:latin typeface="黑体" panose="02010609060101010101" pitchFamily="49" charset="-122"/>
                <a:ea typeface="黑体" panose="02010609060101010101" pitchFamily="49" charset="-122"/>
              </a:rPr>
              <a:t>3.4-4.4</a:t>
            </a:r>
            <a:r>
              <a:rPr lang="zh-CN" altLang="zh-CN" sz="1600" dirty="0">
                <a:solidFill>
                  <a:schemeClr val="tx1"/>
                </a:solidFill>
                <a:latin typeface="黑体" panose="02010609060101010101" pitchFamily="49" charset="-122"/>
                <a:ea typeface="黑体" panose="02010609060101010101" pitchFamily="49" charset="-122"/>
              </a:rPr>
              <a:t>万平方米；</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a:t>
            </a:r>
            <a:r>
              <a:rPr lang="zh-CN" altLang="en-US" sz="1600" dirty="0" smtClean="0">
                <a:solidFill>
                  <a:schemeClr val="tx1"/>
                </a:solidFill>
                <a:latin typeface="黑体" panose="02010609060101010101" pitchFamily="49" charset="-122"/>
                <a:ea typeface="黑体" panose="02010609060101010101" pitchFamily="49" charset="-122"/>
              </a:rPr>
              <a:t>（</a:t>
            </a:r>
            <a:r>
              <a:rPr lang="en-US" altLang="zh-CN" sz="1600" dirty="0" smtClean="0">
                <a:solidFill>
                  <a:schemeClr val="tx1"/>
                </a:solidFill>
                <a:latin typeface="黑体" panose="02010609060101010101" pitchFamily="49" charset="-122"/>
                <a:ea typeface="黑体" panose="02010609060101010101" pitchFamily="49" charset="-122"/>
              </a:rPr>
              <a:t>2</a:t>
            </a:r>
            <a:r>
              <a:rPr lang="zh-CN" altLang="en-US" sz="1600" dirty="0" smtClean="0">
                <a:solidFill>
                  <a:schemeClr val="tx1"/>
                </a:solidFill>
                <a:latin typeface="黑体" panose="02010609060101010101" pitchFamily="49" charset="-122"/>
                <a:ea typeface="黑体" panose="02010609060101010101" pitchFamily="49" charset="-122"/>
              </a:rPr>
              <a:t>）</a:t>
            </a:r>
            <a:r>
              <a:rPr lang="zh-CN" altLang="zh-CN" sz="1600" dirty="0" smtClean="0">
                <a:solidFill>
                  <a:schemeClr val="tx1"/>
                </a:solidFill>
                <a:latin typeface="黑体" panose="02010609060101010101" pitchFamily="49" charset="-122"/>
                <a:ea typeface="黑体" panose="02010609060101010101" pitchFamily="49" charset="-122"/>
              </a:rPr>
              <a:t>甲级</a:t>
            </a:r>
            <a:r>
              <a:rPr lang="zh-CN" altLang="zh-CN" sz="1600" dirty="0">
                <a:solidFill>
                  <a:schemeClr val="tx1"/>
                </a:solidFill>
                <a:latin typeface="黑体" panose="02010609060101010101" pitchFamily="49" charset="-122"/>
                <a:ea typeface="黑体" panose="02010609060101010101" pitchFamily="49" charset="-122"/>
              </a:rPr>
              <a:t>、中型游泳馆，建筑面积约</a:t>
            </a:r>
            <a:r>
              <a:rPr lang="en-US" altLang="zh-CN" sz="1600" dirty="0">
                <a:solidFill>
                  <a:schemeClr val="tx1"/>
                </a:solidFill>
                <a:latin typeface="黑体" panose="02010609060101010101" pitchFamily="49" charset="-122"/>
                <a:ea typeface="黑体" panose="02010609060101010101" pitchFamily="49" charset="-122"/>
              </a:rPr>
              <a:t>1.5</a:t>
            </a:r>
            <a:r>
              <a:rPr lang="zh-CN" altLang="zh-CN" sz="1600" dirty="0">
                <a:solidFill>
                  <a:schemeClr val="tx1"/>
                </a:solidFill>
                <a:latin typeface="黑体" panose="02010609060101010101" pitchFamily="49" charset="-122"/>
                <a:ea typeface="黑体" panose="02010609060101010101" pitchFamily="49" charset="-122"/>
              </a:rPr>
              <a:t>万平方米；</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a:t>
            </a:r>
            <a:r>
              <a:rPr lang="zh-CN" altLang="en-US" sz="1600" dirty="0" smtClean="0">
                <a:solidFill>
                  <a:schemeClr val="tx1"/>
                </a:solidFill>
                <a:latin typeface="黑体" panose="02010609060101010101" pitchFamily="49" charset="-122"/>
                <a:ea typeface="黑体" panose="02010609060101010101" pitchFamily="49" charset="-122"/>
              </a:rPr>
              <a:t>（</a:t>
            </a:r>
            <a:r>
              <a:rPr lang="en-US" altLang="zh-CN" sz="1600" dirty="0" smtClean="0">
                <a:solidFill>
                  <a:schemeClr val="tx1"/>
                </a:solidFill>
                <a:latin typeface="黑体" panose="02010609060101010101" pitchFamily="49" charset="-122"/>
                <a:ea typeface="黑体" panose="02010609060101010101" pitchFamily="49" charset="-122"/>
              </a:rPr>
              <a:t>3</a:t>
            </a:r>
            <a:r>
              <a:rPr lang="zh-CN" altLang="en-US" sz="1600" dirty="0" smtClean="0">
                <a:solidFill>
                  <a:schemeClr val="tx1"/>
                </a:solidFill>
                <a:latin typeface="黑体" panose="02010609060101010101" pitchFamily="49" charset="-122"/>
                <a:ea typeface="黑体" panose="02010609060101010101" pitchFamily="49" charset="-122"/>
              </a:rPr>
              <a:t>）</a:t>
            </a:r>
            <a:r>
              <a:rPr lang="zh-CN" altLang="zh-CN" sz="1600" dirty="0" smtClean="0">
                <a:solidFill>
                  <a:schemeClr val="tx1"/>
                </a:solidFill>
                <a:latin typeface="黑体" panose="02010609060101010101" pitchFamily="49" charset="-122"/>
                <a:ea typeface="黑体" panose="02010609060101010101" pitchFamily="49" charset="-122"/>
              </a:rPr>
              <a:t>全民</a:t>
            </a:r>
            <a:r>
              <a:rPr lang="zh-CN" altLang="zh-CN" sz="1600" dirty="0">
                <a:solidFill>
                  <a:schemeClr val="tx1"/>
                </a:solidFill>
                <a:latin typeface="黑体" panose="02010609060101010101" pitchFamily="49" charset="-122"/>
                <a:ea typeface="黑体" panose="02010609060101010101" pitchFamily="49" charset="-122"/>
              </a:rPr>
              <a:t>健身馆，建筑面积约</a:t>
            </a:r>
            <a:r>
              <a:rPr lang="en-US" altLang="zh-CN" sz="1600" dirty="0">
                <a:solidFill>
                  <a:schemeClr val="tx1"/>
                </a:solidFill>
                <a:latin typeface="黑体" panose="02010609060101010101" pitchFamily="49" charset="-122"/>
                <a:ea typeface="黑体" panose="02010609060101010101" pitchFamily="49" charset="-122"/>
              </a:rPr>
              <a:t>2.0</a:t>
            </a:r>
            <a:r>
              <a:rPr lang="zh-CN" altLang="zh-CN" sz="1600" dirty="0">
                <a:solidFill>
                  <a:schemeClr val="tx1"/>
                </a:solidFill>
                <a:latin typeface="黑体" panose="02010609060101010101" pitchFamily="49" charset="-122"/>
                <a:ea typeface="黑体" panose="02010609060101010101" pitchFamily="49" charset="-122"/>
              </a:rPr>
              <a:t>万平方米；</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a:t>
            </a:r>
            <a:r>
              <a:rPr lang="zh-CN" altLang="en-US" sz="1600" dirty="0" smtClean="0">
                <a:solidFill>
                  <a:schemeClr val="tx1"/>
                </a:solidFill>
                <a:latin typeface="黑体" panose="02010609060101010101" pitchFamily="49" charset="-122"/>
                <a:ea typeface="黑体" panose="02010609060101010101" pitchFamily="49" charset="-122"/>
              </a:rPr>
              <a:t>（</a:t>
            </a:r>
            <a:r>
              <a:rPr lang="en-US" altLang="zh-CN" sz="1600" dirty="0" smtClean="0">
                <a:solidFill>
                  <a:schemeClr val="tx1"/>
                </a:solidFill>
                <a:latin typeface="黑体" panose="02010609060101010101" pitchFamily="49" charset="-122"/>
                <a:ea typeface="黑体" panose="02010609060101010101" pitchFamily="49" charset="-122"/>
              </a:rPr>
              <a:t>4</a:t>
            </a:r>
            <a:r>
              <a:rPr lang="zh-CN" altLang="en-US" sz="1600" dirty="0" smtClean="0">
                <a:solidFill>
                  <a:schemeClr val="tx1"/>
                </a:solidFill>
                <a:latin typeface="黑体" panose="02010609060101010101" pitchFamily="49" charset="-122"/>
                <a:ea typeface="黑体" panose="02010609060101010101" pitchFamily="49" charset="-122"/>
              </a:rPr>
              <a:t>）</a:t>
            </a:r>
            <a:r>
              <a:rPr lang="zh-CN" altLang="zh-CN" sz="1600" dirty="0" smtClean="0">
                <a:solidFill>
                  <a:schemeClr val="tx1"/>
                </a:solidFill>
                <a:latin typeface="黑体" panose="02010609060101010101" pitchFamily="49" charset="-122"/>
                <a:ea typeface="黑体" panose="02010609060101010101" pitchFamily="49" charset="-122"/>
              </a:rPr>
              <a:t>网球</a:t>
            </a:r>
            <a:r>
              <a:rPr lang="zh-CN" altLang="zh-CN" sz="1600" dirty="0">
                <a:solidFill>
                  <a:schemeClr val="tx1"/>
                </a:solidFill>
                <a:latin typeface="黑体" panose="02010609060101010101" pitchFamily="49" charset="-122"/>
                <a:ea typeface="黑体" panose="02010609060101010101" pitchFamily="49" charset="-122"/>
              </a:rPr>
              <a:t>训练场，</a:t>
            </a:r>
            <a:r>
              <a:rPr lang="en-US" altLang="zh-CN" sz="1600" dirty="0">
                <a:solidFill>
                  <a:schemeClr val="tx1"/>
                </a:solidFill>
                <a:latin typeface="黑体" panose="02010609060101010101" pitchFamily="49" charset="-122"/>
                <a:ea typeface="黑体" panose="02010609060101010101" pitchFamily="49" charset="-122"/>
              </a:rPr>
              <a:t>10</a:t>
            </a:r>
            <a:r>
              <a:rPr lang="zh-CN" altLang="zh-CN" sz="1600" dirty="0">
                <a:solidFill>
                  <a:schemeClr val="tx1"/>
                </a:solidFill>
                <a:latin typeface="黑体" panose="02010609060101010101" pitchFamily="49" charset="-122"/>
                <a:ea typeface="黑体" panose="02010609060101010101" pitchFamily="49" charset="-122"/>
              </a:rPr>
              <a:t>片；</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a:t>
            </a:r>
            <a:r>
              <a:rPr lang="zh-CN" altLang="en-US" sz="1600" dirty="0" smtClean="0">
                <a:solidFill>
                  <a:schemeClr val="tx1"/>
                </a:solidFill>
                <a:latin typeface="黑体" panose="02010609060101010101" pitchFamily="49" charset="-122"/>
                <a:ea typeface="黑体" panose="02010609060101010101" pitchFamily="49" charset="-122"/>
              </a:rPr>
              <a:t>（</a:t>
            </a:r>
            <a:r>
              <a:rPr lang="en-US" altLang="zh-CN" sz="1600" dirty="0" smtClean="0">
                <a:solidFill>
                  <a:schemeClr val="tx1"/>
                </a:solidFill>
                <a:latin typeface="黑体" panose="02010609060101010101" pitchFamily="49" charset="-122"/>
                <a:ea typeface="黑体" panose="02010609060101010101" pitchFamily="49" charset="-122"/>
              </a:rPr>
              <a:t>5</a:t>
            </a:r>
            <a:r>
              <a:rPr lang="zh-CN" altLang="en-US" sz="1600" dirty="0" smtClean="0">
                <a:solidFill>
                  <a:schemeClr val="tx1"/>
                </a:solidFill>
                <a:latin typeface="黑体" panose="02010609060101010101" pitchFamily="49" charset="-122"/>
                <a:ea typeface="黑体" panose="02010609060101010101" pitchFamily="49" charset="-122"/>
              </a:rPr>
              <a:t>）</a:t>
            </a:r>
            <a:r>
              <a:rPr lang="en-US" altLang="zh-CN" sz="1600" dirty="0" smtClean="0">
                <a:solidFill>
                  <a:schemeClr val="tx1"/>
                </a:solidFill>
                <a:latin typeface="黑体" panose="02010609060101010101" pitchFamily="49" charset="-122"/>
                <a:ea typeface="黑体" panose="02010609060101010101" pitchFamily="49" charset="-122"/>
              </a:rPr>
              <a:t>11</a:t>
            </a:r>
            <a:r>
              <a:rPr lang="zh-CN" altLang="zh-CN" sz="1600" dirty="0">
                <a:solidFill>
                  <a:schemeClr val="tx1"/>
                </a:solidFill>
                <a:latin typeface="黑体" panose="02010609060101010101" pitchFamily="49" charset="-122"/>
                <a:ea typeface="黑体" panose="02010609060101010101" pitchFamily="49" charset="-122"/>
              </a:rPr>
              <a:t>人制足球训练场，</a:t>
            </a:r>
            <a:r>
              <a:rPr lang="en-US" altLang="zh-CN" sz="1600" dirty="0">
                <a:solidFill>
                  <a:schemeClr val="tx1"/>
                </a:solidFill>
                <a:latin typeface="黑体" panose="02010609060101010101" pitchFamily="49" charset="-122"/>
                <a:ea typeface="黑体" panose="02010609060101010101" pitchFamily="49" charset="-122"/>
              </a:rPr>
              <a:t>1</a:t>
            </a:r>
            <a:r>
              <a:rPr lang="zh-CN" altLang="zh-CN" sz="1600" dirty="0">
                <a:solidFill>
                  <a:schemeClr val="tx1"/>
                </a:solidFill>
                <a:latin typeface="黑体" panose="02010609060101010101" pitchFamily="49" charset="-122"/>
                <a:ea typeface="黑体" panose="02010609060101010101" pitchFamily="49" charset="-122"/>
              </a:rPr>
              <a:t>片；</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a:t>
            </a:r>
            <a:r>
              <a:rPr lang="zh-CN" altLang="en-US" sz="1600" dirty="0" smtClean="0">
                <a:solidFill>
                  <a:schemeClr val="tx1"/>
                </a:solidFill>
                <a:latin typeface="黑体" panose="02010609060101010101" pitchFamily="49" charset="-122"/>
                <a:ea typeface="黑体" panose="02010609060101010101" pitchFamily="49" charset="-122"/>
              </a:rPr>
              <a:t>（</a:t>
            </a:r>
            <a:r>
              <a:rPr lang="en-US" altLang="zh-CN" sz="1600" dirty="0" smtClean="0">
                <a:solidFill>
                  <a:schemeClr val="tx1"/>
                </a:solidFill>
                <a:latin typeface="黑体" panose="02010609060101010101" pitchFamily="49" charset="-122"/>
                <a:ea typeface="黑体" panose="02010609060101010101" pitchFamily="49" charset="-122"/>
              </a:rPr>
              <a:t>6</a:t>
            </a:r>
            <a:r>
              <a:rPr lang="zh-CN" altLang="en-US" sz="1600" dirty="0" smtClean="0">
                <a:solidFill>
                  <a:schemeClr val="tx1"/>
                </a:solidFill>
                <a:latin typeface="黑体" panose="02010609060101010101" pitchFamily="49" charset="-122"/>
                <a:ea typeface="黑体" panose="02010609060101010101" pitchFamily="49" charset="-122"/>
              </a:rPr>
              <a:t>）</a:t>
            </a:r>
            <a:r>
              <a:rPr lang="en-US" altLang="zh-CN" sz="1600" dirty="0" smtClean="0">
                <a:solidFill>
                  <a:schemeClr val="tx1"/>
                </a:solidFill>
                <a:latin typeface="黑体" panose="02010609060101010101" pitchFamily="49" charset="-122"/>
                <a:ea typeface="黑体" panose="02010609060101010101" pitchFamily="49" charset="-122"/>
              </a:rPr>
              <a:t>7</a:t>
            </a:r>
            <a:r>
              <a:rPr lang="zh-CN" altLang="zh-CN" sz="1600" dirty="0">
                <a:solidFill>
                  <a:schemeClr val="tx1"/>
                </a:solidFill>
                <a:latin typeface="黑体" panose="02010609060101010101" pitchFamily="49" charset="-122"/>
                <a:ea typeface="黑体" panose="02010609060101010101" pitchFamily="49" charset="-122"/>
              </a:rPr>
              <a:t>人制、</a:t>
            </a:r>
            <a:r>
              <a:rPr lang="en-US" altLang="zh-CN" sz="1600" dirty="0">
                <a:solidFill>
                  <a:schemeClr val="tx1"/>
                </a:solidFill>
                <a:latin typeface="黑体" panose="02010609060101010101" pitchFamily="49" charset="-122"/>
                <a:ea typeface="黑体" panose="02010609060101010101" pitchFamily="49" charset="-122"/>
              </a:rPr>
              <a:t>5</a:t>
            </a:r>
            <a:r>
              <a:rPr lang="zh-CN" altLang="zh-CN" sz="1600" dirty="0">
                <a:solidFill>
                  <a:schemeClr val="tx1"/>
                </a:solidFill>
                <a:latin typeface="黑体" panose="02010609060101010101" pitchFamily="49" charset="-122"/>
                <a:ea typeface="黑体" panose="02010609060101010101" pitchFamily="49" charset="-122"/>
              </a:rPr>
              <a:t>人制足球训练场，共</a:t>
            </a:r>
            <a:r>
              <a:rPr lang="en-US" altLang="zh-CN" sz="1600" dirty="0">
                <a:solidFill>
                  <a:schemeClr val="tx1"/>
                </a:solidFill>
                <a:latin typeface="黑体" panose="02010609060101010101" pitchFamily="49" charset="-122"/>
                <a:ea typeface="黑体" panose="02010609060101010101" pitchFamily="49" charset="-122"/>
              </a:rPr>
              <a:t>10</a:t>
            </a:r>
            <a:r>
              <a:rPr lang="zh-CN" altLang="zh-CN" sz="1600" dirty="0">
                <a:solidFill>
                  <a:schemeClr val="tx1"/>
                </a:solidFill>
                <a:latin typeface="黑体" panose="02010609060101010101" pitchFamily="49" charset="-122"/>
                <a:ea typeface="黑体" panose="02010609060101010101" pitchFamily="49" charset="-122"/>
              </a:rPr>
              <a:t>片；</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a:t>
            </a:r>
            <a:r>
              <a:rPr lang="zh-CN" altLang="en-US" sz="1600" dirty="0" smtClean="0">
                <a:solidFill>
                  <a:schemeClr val="tx1"/>
                </a:solidFill>
                <a:latin typeface="黑体" panose="02010609060101010101" pitchFamily="49" charset="-122"/>
                <a:ea typeface="黑体" panose="02010609060101010101" pitchFamily="49" charset="-122"/>
              </a:rPr>
              <a:t>（</a:t>
            </a:r>
            <a:r>
              <a:rPr lang="en-US" altLang="zh-CN" sz="1600" dirty="0" smtClean="0">
                <a:solidFill>
                  <a:schemeClr val="tx1"/>
                </a:solidFill>
                <a:latin typeface="黑体" panose="02010609060101010101" pitchFamily="49" charset="-122"/>
                <a:ea typeface="黑体" panose="02010609060101010101" pitchFamily="49" charset="-122"/>
              </a:rPr>
              <a:t>7</a:t>
            </a:r>
            <a:r>
              <a:rPr lang="zh-CN" altLang="en-US" sz="1600" dirty="0" smtClean="0">
                <a:solidFill>
                  <a:schemeClr val="tx1"/>
                </a:solidFill>
                <a:latin typeface="黑体" panose="02010609060101010101" pitchFamily="49" charset="-122"/>
                <a:ea typeface="黑体" panose="02010609060101010101" pitchFamily="49" charset="-122"/>
              </a:rPr>
              <a:t>）</a:t>
            </a:r>
            <a:r>
              <a:rPr lang="zh-CN" altLang="zh-CN" sz="1600" dirty="0" smtClean="0">
                <a:solidFill>
                  <a:schemeClr val="tx1"/>
                </a:solidFill>
                <a:latin typeface="黑体" panose="02010609060101010101" pitchFamily="49" charset="-122"/>
                <a:ea typeface="黑体" panose="02010609060101010101" pitchFamily="49" charset="-122"/>
              </a:rPr>
              <a:t>户外</a:t>
            </a:r>
            <a:r>
              <a:rPr lang="zh-CN" altLang="zh-CN" sz="1600" dirty="0">
                <a:solidFill>
                  <a:schemeClr val="tx1"/>
                </a:solidFill>
                <a:latin typeface="黑体" panose="02010609060101010101" pitchFamily="49" charset="-122"/>
                <a:ea typeface="黑体" panose="02010609060101010101" pitchFamily="49" charset="-122"/>
              </a:rPr>
              <a:t>篮球场，</a:t>
            </a:r>
            <a:r>
              <a:rPr lang="en-US" altLang="zh-CN" sz="1600" dirty="0">
                <a:solidFill>
                  <a:schemeClr val="tx1"/>
                </a:solidFill>
                <a:latin typeface="黑体" panose="02010609060101010101" pitchFamily="49" charset="-122"/>
                <a:ea typeface="黑体" panose="02010609060101010101" pitchFamily="49" charset="-122"/>
              </a:rPr>
              <a:t>10-12</a:t>
            </a:r>
            <a:r>
              <a:rPr lang="zh-CN" altLang="zh-CN" sz="1600" dirty="0">
                <a:solidFill>
                  <a:schemeClr val="tx1"/>
                </a:solidFill>
                <a:latin typeface="黑体" panose="02010609060101010101" pitchFamily="49" charset="-122"/>
                <a:ea typeface="黑体" panose="02010609060101010101" pitchFamily="49" charset="-122"/>
              </a:rPr>
              <a:t>片；</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a:t>
            </a:r>
            <a:r>
              <a:rPr lang="zh-CN" altLang="en-US" sz="1600" dirty="0" smtClean="0">
                <a:solidFill>
                  <a:schemeClr val="tx1"/>
                </a:solidFill>
                <a:latin typeface="黑体" panose="02010609060101010101" pitchFamily="49" charset="-122"/>
                <a:ea typeface="黑体" panose="02010609060101010101" pitchFamily="49" charset="-122"/>
              </a:rPr>
              <a:t>（</a:t>
            </a:r>
            <a:r>
              <a:rPr lang="en-US" altLang="zh-CN" sz="1600" dirty="0" smtClean="0">
                <a:solidFill>
                  <a:schemeClr val="tx1"/>
                </a:solidFill>
                <a:latin typeface="黑体" panose="02010609060101010101" pitchFamily="49" charset="-122"/>
                <a:ea typeface="黑体" panose="02010609060101010101" pitchFamily="49" charset="-122"/>
              </a:rPr>
              <a:t>8</a:t>
            </a:r>
            <a:r>
              <a:rPr lang="zh-CN" altLang="en-US" sz="1600" dirty="0" smtClean="0">
                <a:solidFill>
                  <a:schemeClr val="tx1"/>
                </a:solidFill>
                <a:latin typeface="黑体" panose="02010609060101010101" pitchFamily="49" charset="-122"/>
                <a:ea typeface="黑体" panose="02010609060101010101" pitchFamily="49" charset="-122"/>
              </a:rPr>
              <a:t>）</a:t>
            </a:r>
            <a:r>
              <a:rPr lang="zh-CN" altLang="zh-CN" sz="1600" dirty="0" smtClean="0">
                <a:solidFill>
                  <a:schemeClr val="tx1"/>
                </a:solidFill>
                <a:latin typeface="黑体" panose="02010609060101010101" pitchFamily="49" charset="-122"/>
                <a:ea typeface="黑体" panose="02010609060101010101" pitchFamily="49" charset="-122"/>
              </a:rPr>
              <a:t>排球</a:t>
            </a:r>
            <a:r>
              <a:rPr lang="zh-CN" altLang="zh-CN" sz="1600" dirty="0">
                <a:solidFill>
                  <a:schemeClr val="tx1"/>
                </a:solidFill>
                <a:latin typeface="黑体" panose="02010609060101010101" pitchFamily="49" charset="-122"/>
                <a:ea typeface="黑体" panose="02010609060101010101" pitchFamily="49" charset="-122"/>
              </a:rPr>
              <a:t>、门球、地掷球等其它户外练习场、健身场，依场地灵活布置</a:t>
            </a:r>
            <a:r>
              <a:rPr lang="zh-CN" altLang="zh-CN" sz="1600" dirty="0" smtClean="0">
                <a:solidFill>
                  <a:schemeClr val="tx1"/>
                </a:solidFill>
                <a:latin typeface="黑体" panose="02010609060101010101" pitchFamily="49" charset="-122"/>
                <a:ea typeface="黑体" panose="02010609060101010101" pitchFamily="49" charset="-122"/>
              </a:rPr>
              <a:t>。</a:t>
            </a:r>
            <a:r>
              <a:rPr lang="en-US" altLang="zh-CN" sz="1600" dirty="0" smtClean="0">
                <a:solidFill>
                  <a:schemeClr val="tx1"/>
                </a:solidFill>
                <a:latin typeface="黑体" panose="02010609060101010101" pitchFamily="49" charset="-122"/>
                <a:ea typeface="黑体" panose="02010609060101010101" pitchFamily="49" charset="-122"/>
              </a:rPr>
              <a:t/>
            </a:r>
            <a:br>
              <a:rPr lang="en-US" altLang="zh-CN" sz="1600" dirty="0" smtClean="0">
                <a:solidFill>
                  <a:schemeClr val="tx1"/>
                </a:solidFill>
                <a:latin typeface="黑体" panose="02010609060101010101" pitchFamily="49" charset="-122"/>
                <a:ea typeface="黑体" panose="02010609060101010101" pitchFamily="49" charset="-122"/>
              </a:rPr>
            </a:br>
            <a:r>
              <a:rPr lang="en-US" altLang="zh-CN" sz="1600" dirty="0">
                <a:solidFill>
                  <a:schemeClr val="tx1"/>
                </a:solidFill>
                <a:latin typeface="黑体" panose="02010609060101010101" pitchFamily="49" charset="-122"/>
                <a:ea typeface="黑体" panose="02010609060101010101" pitchFamily="49" charset="-122"/>
              </a:rPr>
              <a:t>2.7 </a:t>
            </a:r>
            <a:r>
              <a:rPr lang="zh-CN" altLang="zh-CN" sz="1600" dirty="0">
                <a:solidFill>
                  <a:schemeClr val="tx1"/>
                </a:solidFill>
                <a:latin typeface="黑体" panose="02010609060101010101" pitchFamily="49" charset="-122"/>
                <a:ea typeface="黑体" panose="02010609060101010101" pitchFamily="49" charset="-122"/>
              </a:rPr>
              <a:t>建设条件</a:t>
            </a:r>
            <a:r>
              <a:rPr lang="en-US" altLang="zh-CN" sz="1600" dirty="0">
                <a:solidFill>
                  <a:schemeClr val="tx1"/>
                </a:solidFill>
                <a:latin typeface="黑体" panose="02010609060101010101" pitchFamily="49" charset="-122"/>
                <a:ea typeface="黑体" panose="02010609060101010101" pitchFamily="49" charset="-122"/>
              </a:rPr>
              <a:t/>
            </a:r>
            <a:br>
              <a:rPr lang="en-US" altLang="zh-CN" sz="1600" dirty="0">
                <a:solidFill>
                  <a:schemeClr val="tx1"/>
                </a:solidFill>
                <a:latin typeface="黑体" panose="02010609060101010101" pitchFamily="49" charset="-122"/>
                <a:ea typeface="黑体" panose="02010609060101010101" pitchFamily="49" charset="-122"/>
              </a:rPr>
            </a:br>
            <a:r>
              <a:rPr lang="en-US" altLang="zh-CN" sz="1600" dirty="0">
                <a:solidFill>
                  <a:schemeClr val="tx1"/>
                </a:solidFill>
                <a:latin typeface="黑体" panose="02010609060101010101" pitchFamily="49" charset="-122"/>
                <a:ea typeface="黑体" panose="02010609060101010101" pitchFamily="49" charset="-122"/>
              </a:rPr>
              <a:t>2.7.1 </a:t>
            </a:r>
            <a:r>
              <a:rPr lang="zh-CN" altLang="zh-CN" sz="1600" dirty="0">
                <a:solidFill>
                  <a:schemeClr val="tx1"/>
                </a:solidFill>
                <a:latin typeface="黑体" panose="02010609060101010101" pitchFamily="49" charset="-122"/>
                <a:ea typeface="黑体" panose="02010609060101010101" pitchFamily="49" charset="-122"/>
              </a:rPr>
              <a:t>自然</a:t>
            </a:r>
            <a:r>
              <a:rPr lang="zh-CN" altLang="zh-CN" sz="1600" dirty="0" smtClean="0">
                <a:solidFill>
                  <a:schemeClr val="tx1"/>
                </a:solidFill>
                <a:latin typeface="黑体" panose="02010609060101010101" pitchFamily="49" charset="-122"/>
                <a:ea typeface="黑体" panose="02010609060101010101" pitchFamily="49" charset="-122"/>
              </a:rPr>
              <a:t>条件</a:t>
            </a:r>
            <a:r>
              <a:rPr lang="en-US" altLang="zh-CN" sz="1600" dirty="0" smtClean="0">
                <a:solidFill>
                  <a:schemeClr val="tx1"/>
                </a:solidFill>
                <a:latin typeface="黑体" panose="02010609060101010101" pitchFamily="49" charset="-122"/>
                <a:ea typeface="黑体" panose="02010609060101010101" pitchFamily="49" charset="-122"/>
              </a:rPr>
              <a:t>          2.7.2 </a:t>
            </a:r>
            <a:r>
              <a:rPr lang="zh-CN" altLang="zh-CN" sz="1600" dirty="0">
                <a:solidFill>
                  <a:schemeClr val="tx1"/>
                </a:solidFill>
                <a:latin typeface="黑体" panose="02010609060101010101" pitchFamily="49" charset="-122"/>
                <a:ea typeface="黑体" panose="02010609060101010101" pitchFamily="49" charset="-122"/>
              </a:rPr>
              <a:t>水文条件</a:t>
            </a:r>
          </a:p>
        </p:txBody>
      </p:sp>
      <p:sp>
        <p:nvSpPr>
          <p:cNvPr id="6" name="矩形 5"/>
          <p:cNvSpPr/>
          <p:nvPr/>
        </p:nvSpPr>
        <p:spPr>
          <a:xfrm>
            <a:off x="428596" y="214290"/>
            <a:ext cx="3057247" cy="523220"/>
          </a:xfrm>
          <a:prstGeom prst="rect">
            <a:avLst/>
          </a:prstGeom>
        </p:spPr>
        <p:txBody>
          <a:bodyPr wrap="none">
            <a:spAutoFit/>
          </a:bodyPr>
          <a:lstStyle/>
          <a:p>
            <a:r>
              <a:rPr lang="en-US" altLang="zh-CN" sz="2800" dirty="0" smtClean="0">
                <a:latin typeface="黑体" panose="02010609060101010101" pitchFamily="49" charset="-122"/>
                <a:ea typeface="黑体" panose="02010609060101010101" pitchFamily="49" charset="-122"/>
              </a:rPr>
              <a:t>3.4 </a:t>
            </a:r>
            <a:r>
              <a:rPr lang="zh-CN" altLang="zh-CN" sz="2800" dirty="0" smtClean="0">
                <a:latin typeface="黑体" panose="02010609060101010101" pitchFamily="49" charset="-122"/>
                <a:ea typeface="黑体" panose="02010609060101010101" pitchFamily="49" charset="-122"/>
              </a:rPr>
              <a:t>设计</a:t>
            </a:r>
            <a:r>
              <a:rPr lang="zh-CN" altLang="en-US" sz="2800" dirty="0" smtClean="0">
                <a:latin typeface="黑体" panose="02010609060101010101" pitchFamily="49" charset="-122"/>
                <a:ea typeface="黑体" panose="02010609060101010101" pitchFamily="49" charset="-122"/>
              </a:rPr>
              <a:t>前的</a:t>
            </a:r>
            <a:r>
              <a:rPr lang="zh-CN" altLang="zh-CN" sz="2800" dirty="0" smtClean="0">
                <a:latin typeface="黑体" panose="02010609060101010101" pitchFamily="49" charset="-122"/>
                <a:ea typeface="黑体" panose="02010609060101010101" pitchFamily="49" charset="-122"/>
              </a:rPr>
              <a:t>管理</a:t>
            </a:r>
            <a:endParaRPr lang="zh-CN" altLang="en-US" sz="2800"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cSld>
  <p:clrMapOvr>
    <a:masterClrMapping/>
  </p:clrMapOvr>
  <p:transition>
    <p:pull dir="d"/>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1000108"/>
            <a:ext cx="8568952" cy="5525236"/>
          </a:xfrm>
        </p:spPr>
        <p:txBody>
          <a:bodyPr>
            <a:noAutofit/>
          </a:bodyPr>
          <a:lstStyle/>
          <a:p>
            <a:pPr>
              <a:lnSpc>
                <a:spcPct val="150000"/>
              </a:lnSpc>
            </a:pPr>
            <a:r>
              <a:rPr lang="zh-CN" altLang="en-US" sz="1600" dirty="0" smtClean="0">
                <a:solidFill>
                  <a:srgbClr val="FF0000"/>
                </a:solidFill>
                <a:latin typeface="黑体" panose="02010609060101010101" pitchFamily="49" charset="-122"/>
                <a:ea typeface="黑体" panose="02010609060101010101" pitchFamily="49" charset="-122"/>
              </a:rPr>
              <a:t>案例</a:t>
            </a:r>
            <a:r>
              <a:rPr lang="en-US" altLang="zh-CN" sz="1600" dirty="0" smtClean="0">
                <a:solidFill>
                  <a:srgbClr val="FF0000"/>
                </a:solidFill>
                <a:latin typeface="黑体" panose="02010609060101010101" pitchFamily="49" charset="-122"/>
                <a:ea typeface="黑体" panose="02010609060101010101" pitchFamily="49" charset="-122"/>
              </a:rPr>
              <a:t>1</a:t>
            </a:r>
            <a:br>
              <a:rPr lang="en-US" altLang="zh-CN" sz="1600" dirty="0" smtClean="0">
                <a:solidFill>
                  <a:srgbClr val="FF0000"/>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2.7.2 </a:t>
            </a:r>
            <a:r>
              <a:rPr lang="zh-CN" altLang="zh-CN" sz="1600" dirty="0">
                <a:solidFill>
                  <a:schemeClr val="tx1"/>
                </a:solidFill>
                <a:latin typeface="黑体" panose="02010609060101010101" pitchFamily="49" charset="-122"/>
                <a:ea typeface="黑体" panose="02010609060101010101" pitchFamily="49" charset="-122"/>
              </a:rPr>
              <a:t>水文</a:t>
            </a:r>
            <a:r>
              <a:rPr lang="zh-CN" altLang="zh-CN" sz="1600" dirty="0" smtClean="0">
                <a:solidFill>
                  <a:schemeClr val="tx1"/>
                </a:solidFill>
                <a:latin typeface="黑体" panose="02010609060101010101" pitchFamily="49" charset="-122"/>
                <a:ea typeface="黑体" panose="02010609060101010101" pitchFamily="49" charset="-122"/>
              </a:rPr>
              <a:t>条件</a:t>
            </a:r>
            <a:r>
              <a:rPr lang="en-US" altLang="zh-CN" sz="1600" dirty="0" smtClean="0">
                <a:solidFill>
                  <a:schemeClr val="tx1"/>
                </a:solidFill>
                <a:latin typeface="黑体" panose="02010609060101010101" pitchFamily="49" charset="-122"/>
                <a:ea typeface="黑体" panose="02010609060101010101" pitchFamily="49" charset="-122"/>
              </a:rPr>
              <a:t/>
            </a:r>
            <a:br>
              <a:rPr lang="en-US" altLang="zh-CN" sz="1600" dirty="0" smtClean="0">
                <a:solidFill>
                  <a:schemeClr val="tx1"/>
                </a:solidFill>
                <a:latin typeface="黑体" panose="02010609060101010101" pitchFamily="49" charset="-122"/>
                <a:ea typeface="黑体" panose="02010609060101010101" pitchFamily="49" charset="-122"/>
              </a:rPr>
            </a:br>
            <a:r>
              <a:rPr lang="en-US" altLang="zh-CN" sz="1600" dirty="0">
                <a:solidFill>
                  <a:schemeClr val="tx1"/>
                </a:solidFill>
                <a:latin typeface="黑体" panose="02010609060101010101" pitchFamily="49" charset="-122"/>
                <a:ea typeface="黑体" panose="02010609060101010101" pitchFamily="49" charset="-122"/>
              </a:rPr>
              <a:t>2.7.3 </a:t>
            </a:r>
            <a:r>
              <a:rPr lang="zh-CN" altLang="zh-CN" sz="1600" dirty="0">
                <a:solidFill>
                  <a:schemeClr val="tx1"/>
                </a:solidFill>
                <a:latin typeface="黑体" panose="02010609060101010101" pitchFamily="49" charset="-122"/>
                <a:ea typeface="黑体" panose="02010609060101010101" pitchFamily="49" charset="-122"/>
              </a:rPr>
              <a:t>地质条件</a:t>
            </a:r>
            <a:r>
              <a:rPr lang="en-US" altLang="zh-CN" sz="1600" dirty="0">
                <a:solidFill>
                  <a:schemeClr val="tx1"/>
                </a:solidFill>
                <a:latin typeface="黑体" panose="02010609060101010101" pitchFamily="49" charset="-122"/>
                <a:ea typeface="黑体" panose="02010609060101010101" pitchFamily="49" charset="-122"/>
              </a:rPr>
              <a:t/>
            </a:r>
            <a:br>
              <a:rPr lang="en-US" altLang="zh-CN" sz="1600" dirty="0">
                <a:solidFill>
                  <a:schemeClr val="tx1"/>
                </a:solidFill>
                <a:latin typeface="黑体" panose="02010609060101010101" pitchFamily="49" charset="-122"/>
                <a:ea typeface="黑体" panose="02010609060101010101" pitchFamily="49" charset="-122"/>
              </a:rPr>
            </a:br>
            <a:r>
              <a:rPr lang="en-US" altLang="zh-CN" sz="1600" dirty="0">
                <a:solidFill>
                  <a:schemeClr val="tx1"/>
                </a:solidFill>
                <a:latin typeface="黑体" panose="02010609060101010101" pitchFamily="49" charset="-122"/>
                <a:ea typeface="黑体" panose="02010609060101010101" pitchFamily="49" charset="-122"/>
              </a:rPr>
              <a:t>2.7.4 </a:t>
            </a:r>
            <a:r>
              <a:rPr lang="zh-CN" altLang="zh-CN" sz="1600" dirty="0">
                <a:solidFill>
                  <a:schemeClr val="tx1"/>
                </a:solidFill>
                <a:latin typeface="黑体" panose="02010609060101010101" pitchFamily="49" charset="-122"/>
                <a:ea typeface="黑体" panose="02010609060101010101" pitchFamily="49" charset="-122"/>
              </a:rPr>
              <a:t>用地条件</a:t>
            </a:r>
            <a:r>
              <a:rPr lang="en-US" altLang="zh-CN" sz="1600" dirty="0">
                <a:solidFill>
                  <a:schemeClr val="tx1"/>
                </a:solidFill>
                <a:latin typeface="黑体" panose="02010609060101010101" pitchFamily="49" charset="-122"/>
                <a:ea typeface="黑体" panose="02010609060101010101" pitchFamily="49" charset="-122"/>
              </a:rPr>
              <a:t/>
            </a:r>
            <a:br>
              <a:rPr lang="en-US" altLang="zh-CN" sz="1600" dirty="0">
                <a:solidFill>
                  <a:schemeClr val="tx1"/>
                </a:solidFill>
                <a:latin typeface="黑体" panose="02010609060101010101" pitchFamily="49" charset="-122"/>
                <a:ea typeface="黑体" panose="02010609060101010101" pitchFamily="49" charset="-122"/>
              </a:rPr>
            </a:br>
            <a:r>
              <a:rPr lang="en-US" altLang="zh-CN" sz="1600" dirty="0">
                <a:solidFill>
                  <a:schemeClr val="tx1"/>
                </a:solidFill>
                <a:latin typeface="黑体" panose="02010609060101010101" pitchFamily="49" charset="-122"/>
                <a:ea typeface="黑体" panose="02010609060101010101" pitchFamily="49" charset="-122"/>
              </a:rPr>
              <a:t>2.7.5 </a:t>
            </a:r>
            <a:r>
              <a:rPr lang="zh-CN" altLang="zh-CN" sz="1600" dirty="0">
                <a:solidFill>
                  <a:schemeClr val="tx1"/>
                </a:solidFill>
                <a:latin typeface="黑体" panose="02010609060101010101" pitchFamily="49" charset="-122"/>
                <a:ea typeface="黑体" panose="02010609060101010101" pitchFamily="49" charset="-122"/>
              </a:rPr>
              <a:t>道路交通条件</a:t>
            </a:r>
            <a:r>
              <a:rPr lang="en-US" altLang="zh-CN" sz="1600" dirty="0">
                <a:solidFill>
                  <a:schemeClr val="tx1"/>
                </a:solidFill>
                <a:latin typeface="黑体" panose="02010609060101010101" pitchFamily="49" charset="-122"/>
                <a:ea typeface="黑体" panose="02010609060101010101" pitchFamily="49" charset="-122"/>
              </a:rPr>
              <a:t/>
            </a:r>
            <a:br>
              <a:rPr lang="en-US" altLang="zh-CN" sz="1600" dirty="0">
                <a:solidFill>
                  <a:schemeClr val="tx1"/>
                </a:solidFill>
                <a:latin typeface="黑体" panose="02010609060101010101" pitchFamily="49" charset="-122"/>
                <a:ea typeface="黑体" panose="02010609060101010101" pitchFamily="49" charset="-122"/>
              </a:rPr>
            </a:br>
            <a:r>
              <a:rPr lang="en-US" altLang="zh-CN" sz="1600" dirty="0">
                <a:solidFill>
                  <a:schemeClr val="tx1"/>
                </a:solidFill>
                <a:latin typeface="黑体" panose="02010609060101010101" pitchFamily="49" charset="-122"/>
                <a:ea typeface="黑体" panose="02010609060101010101" pitchFamily="49" charset="-122"/>
              </a:rPr>
              <a:t>2.7.6 </a:t>
            </a:r>
            <a:r>
              <a:rPr lang="zh-CN" altLang="zh-CN" sz="1600" dirty="0">
                <a:solidFill>
                  <a:schemeClr val="tx1"/>
                </a:solidFill>
                <a:latin typeface="黑体" panose="02010609060101010101" pitchFamily="49" charset="-122"/>
                <a:ea typeface="黑体" panose="02010609060101010101" pitchFamily="49" charset="-122"/>
              </a:rPr>
              <a:t>周边区域环境及设施</a:t>
            </a:r>
            <a:r>
              <a:rPr lang="en-US" altLang="zh-CN" sz="1600" dirty="0">
                <a:solidFill>
                  <a:schemeClr val="tx1"/>
                </a:solidFill>
                <a:latin typeface="黑体" panose="02010609060101010101" pitchFamily="49" charset="-122"/>
                <a:ea typeface="黑体" panose="02010609060101010101" pitchFamily="49" charset="-122"/>
              </a:rPr>
              <a:t/>
            </a:r>
            <a:br>
              <a:rPr lang="en-US" altLang="zh-CN" sz="1600" dirty="0">
                <a:solidFill>
                  <a:schemeClr val="tx1"/>
                </a:solidFill>
                <a:latin typeface="黑体" panose="02010609060101010101" pitchFamily="49" charset="-122"/>
                <a:ea typeface="黑体" panose="02010609060101010101" pitchFamily="49" charset="-122"/>
              </a:rPr>
            </a:br>
            <a:r>
              <a:rPr lang="en-US" altLang="zh-CN" sz="1600" dirty="0">
                <a:solidFill>
                  <a:schemeClr val="tx1"/>
                </a:solidFill>
                <a:latin typeface="黑体" panose="02010609060101010101" pitchFamily="49" charset="-122"/>
                <a:ea typeface="黑体" panose="02010609060101010101" pitchFamily="49" charset="-122"/>
              </a:rPr>
              <a:t>2.7.7  </a:t>
            </a:r>
            <a:r>
              <a:rPr lang="zh-CN" altLang="zh-CN" sz="1600" dirty="0">
                <a:solidFill>
                  <a:schemeClr val="tx1"/>
                </a:solidFill>
                <a:latin typeface="黑体" panose="02010609060101010101" pitchFamily="49" charset="-122"/>
                <a:ea typeface="黑体" panose="02010609060101010101" pitchFamily="49" charset="-122"/>
              </a:rPr>
              <a:t>市政基础设施</a:t>
            </a:r>
            <a:r>
              <a:rPr lang="en-US" altLang="zh-CN" sz="1600" dirty="0">
                <a:solidFill>
                  <a:schemeClr val="tx1"/>
                </a:solidFill>
                <a:latin typeface="黑体" panose="02010609060101010101" pitchFamily="49" charset="-122"/>
                <a:ea typeface="黑体" panose="02010609060101010101" pitchFamily="49" charset="-122"/>
              </a:rPr>
              <a:t/>
            </a:r>
            <a:br>
              <a:rPr lang="en-US"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1</a:t>
            </a:r>
            <a:r>
              <a:rPr lang="zh-CN" altLang="zh-CN" sz="1600" dirty="0">
                <a:solidFill>
                  <a:schemeClr val="tx1"/>
                </a:solidFill>
                <a:latin typeface="黑体" panose="02010609060101010101" pitchFamily="49" charset="-122"/>
                <a:ea typeface="黑体" panose="02010609060101010101" pitchFamily="49" charset="-122"/>
              </a:rPr>
              <a:t>、供水</a:t>
            </a:r>
            <a:r>
              <a:rPr lang="en-US" altLang="zh-CN" sz="1600" dirty="0">
                <a:solidFill>
                  <a:schemeClr val="tx1"/>
                </a:solidFill>
                <a:latin typeface="黑体" panose="02010609060101010101" pitchFamily="49" charset="-122"/>
                <a:ea typeface="黑体" panose="02010609060101010101" pitchFamily="49" charset="-122"/>
              </a:rPr>
              <a:t/>
            </a:r>
            <a:br>
              <a:rPr lang="en-US"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2</a:t>
            </a:r>
            <a:r>
              <a:rPr lang="zh-CN" altLang="zh-CN" sz="1600" dirty="0">
                <a:solidFill>
                  <a:schemeClr val="tx1"/>
                </a:solidFill>
                <a:latin typeface="黑体" panose="02010609060101010101" pitchFamily="49" charset="-122"/>
                <a:ea typeface="黑体" panose="02010609060101010101" pitchFamily="49" charset="-122"/>
              </a:rPr>
              <a:t>、供电</a:t>
            </a:r>
            <a:r>
              <a:rPr lang="en-US" altLang="zh-CN" sz="1600" dirty="0">
                <a:solidFill>
                  <a:schemeClr val="tx1"/>
                </a:solidFill>
                <a:latin typeface="黑体" panose="02010609060101010101" pitchFamily="49" charset="-122"/>
                <a:ea typeface="黑体" panose="02010609060101010101" pitchFamily="49" charset="-122"/>
              </a:rPr>
              <a:t/>
            </a:r>
            <a:br>
              <a:rPr lang="en-US"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3</a:t>
            </a:r>
            <a:r>
              <a:rPr lang="zh-CN" altLang="zh-CN" sz="1600" dirty="0">
                <a:solidFill>
                  <a:schemeClr val="tx1"/>
                </a:solidFill>
                <a:latin typeface="黑体" panose="02010609060101010101" pitchFamily="49" charset="-122"/>
                <a:ea typeface="黑体" panose="02010609060101010101" pitchFamily="49" charset="-122"/>
              </a:rPr>
              <a:t>、燃气</a:t>
            </a:r>
            <a:r>
              <a:rPr lang="en-US" altLang="zh-CN" sz="1600" dirty="0">
                <a:solidFill>
                  <a:schemeClr val="tx1"/>
                </a:solidFill>
                <a:latin typeface="黑体" panose="02010609060101010101" pitchFamily="49" charset="-122"/>
                <a:ea typeface="黑体" panose="02010609060101010101" pitchFamily="49" charset="-122"/>
              </a:rPr>
              <a:t/>
            </a:r>
            <a:br>
              <a:rPr lang="en-US"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4</a:t>
            </a:r>
            <a:r>
              <a:rPr lang="zh-CN" altLang="zh-CN" sz="1600" dirty="0">
                <a:solidFill>
                  <a:schemeClr val="tx1"/>
                </a:solidFill>
                <a:latin typeface="黑体" panose="02010609060101010101" pitchFamily="49" charset="-122"/>
                <a:ea typeface="黑体" panose="02010609060101010101" pitchFamily="49" charset="-122"/>
              </a:rPr>
              <a:t>、电信</a:t>
            </a:r>
            <a:r>
              <a:rPr lang="en-US" altLang="zh-CN" sz="1600" dirty="0">
                <a:solidFill>
                  <a:schemeClr val="tx1"/>
                </a:solidFill>
                <a:latin typeface="黑体" panose="02010609060101010101" pitchFamily="49" charset="-122"/>
                <a:ea typeface="黑体" panose="02010609060101010101" pitchFamily="49" charset="-122"/>
              </a:rPr>
              <a:t/>
            </a:r>
            <a:br>
              <a:rPr lang="en-US"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5</a:t>
            </a:r>
            <a:r>
              <a:rPr lang="zh-CN" altLang="zh-CN" sz="1600" dirty="0">
                <a:solidFill>
                  <a:schemeClr val="tx1"/>
                </a:solidFill>
                <a:latin typeface="黑体" panose="02010609060101010101" pitchFamily="49" charset="-122"/>
                <a:ea typeface="黑体" panose="02010609060101010101" pitchFamily="49" charset="-122"/>
              </a:rPr>
              <a:t>、排污</a:t>
            </a:r>
            <a:r>
              <a:rPr lang="en-US" altLang="zh-CN" sz="1600" dirty="0">
                <a:solidFill>
                  <a:schemeClr val="tx1"/>
                </a:solidFill>
                <a:latin typeface="黑体" panose="02010609060101010101" pitchFamily="49" charset="-122"/>
                <a:ea typeface="黑体" panose="02010609060101010101" pitchFamily="49" charset="-122"/>
              </a:rPr>
              <a:t/>
            </a:r>
            <a:br>
              <a:rPr lang="en-US"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6</a:t>
            </a:r>
            <a:r>
              <a:rPr lang="zh-CN" altLang="zh-CN" sz="1600" dirty="0">
                <a:solidFill>
                  <a:schemeClr val="tx1"/>
                </a:solidFill>
                <a:latin typeface="黑体" panose="02010609060101010101" pitchFamily="49" charset="-122"/>
                <a:ea typeface="黑体" panose="02010609060101010101" pitchFamily="49" charset="-122"/>
              </a:rPr>
              <a:t>、综合防灾 </a:t>
            </a:r>
            <a:r>
              <a:rPr lang="en-US" altLang="zh-CN" sz="1600" dirty="0">
                <a:solidFill>
                  <a:schemeClr val="tx1"/>
                </a:solidFill>
                <a:latin typeface="黑体" panose="02010609060101010101" pitchFamily="49" charset="-122"/>
                <a:ea typeface="黑体" panose="02010609060101010101" pitchFamily="49" charset="-122"/>
              </a:rPr>
              <a:t/>
            </a:r>
            <a:br>
              <a:rPr lang="en-US"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a:t>
            </a:r>
            <a:r>
              <a:rPr lang="zh-CN" altLang="en-US" sz="1600" dirty="0" smtClean="0">
                <a:solidFill>
                  <a:schemeClr val="tx1"/>
                </a:solidFill>
                <a:latin typeface="黑体" panose="02010609060101010101" pitchFamily="49" charset="-122"/>
                <a:ea typeface="黑体" panose="02010609060101010101" pitchFamily="49" charset="-122"/>
              </a:rPr>
              <a:t>（</a:t>
            </a:r>
            <a:r>
              <a:rPr lang="en-US" altLang="zh-CN" sz="1600" dirty="0" smtClean="0">
                <a:solidFill>
                  <a:schemeClr val="tx1"/>
                </a:solidFill>
                <a:latin typeface="黑体" panose="02010609060101010101" pitchFamily="49" charset="-122"/>
                <a:ea typeface="黑体" panose="02010609060101010101" pitchFamily="49" charset="-122"/>
              </a:rPr>
              <a:t>1</a:t>
            </a:r>
            <a:r>
              <a:rPr lang="zh-CN" altLang="en-US" sz="1600" dirty="0" smtClean="0">
                <a:solidFill>
                  <a:schemeClr val="tx1"/>
                </a:solidFill>
                <a:latin typeface="黑体" panose="02010609060101010101" pitchFamily="49" charset="-122"/>
                <a:ea typeface="黑体" panose="02010609060101010101" pitchFamily="49" charset="-122"/>
              </a:rPr>
              <a:t>）</a:t>
            </a:r>
            <a:r>
              <a:rPr lang="zh-CN" altLang="zh-CN" sz="1600" dirty="0" smtClean="0">
                <a:solidFill>
                  <a:schemeClr val="tx1"/>
                </a:solidFill>
                <a:latin typeface="黑体" panose="02010609060101010101" pitchFamily="49" charset="-122"/>
                <a:ea typeface="黑体" panose="02010609060101010101" pitchFamily="49" charset="-122"/>
              </a:rPr>
              <a:t>防震</a:t>
            </a:r>
            <a:r>
              <a:rPr lang="en-US" altLang="zh-CN" sz="1600" dirty="0">
                <a:solidFill>
                  <a:schemeClr val="tx1"/>
                </a:solidFill>
                <a:latin typeface="黑体" panose="02010609060101010101" pitchFamily="49" charset="-122"/>
                <a:ea typeface="黑体" panose="02010609060101010101" pitchFamily="49" charset="-122"/>
              </a:rPr>
              <a:t/>
            </a:r>
            <a:br>
              <a:rPr lang="en-US"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a:t>
            </a:r>
            <a:r>
              <a:rPr lang="zh-CN" altLang="en-US" sz="1600" dirty="0" smtClean="0">
                <a:solidFill>
                  <a:schemeClr val="tx1"/>
                </a:solidFill>
                <a:latin typeface="黑体" panose="02010609060101010101" pitchFamily="49" charset="-122"/>
                <a:ea typeface="黑体" panose="02010609060101010101" pitchFamily="49" charset="-122"/>
              </a:rPr>
              <a:t>（</a:t>
            </a:r>
            <a:r>
              <a:rPr lang="en-US" altLang="zh-CN" sz="1600" dirty="0" smtClean="0">
                <a:solidFill>
                  <a:schemeClr val="tx1"/>
                </a:solidFill>
                <a:latin typeface="黑体" panose="02010609060101010101" pitchFamily="49" charset="-122"/>
                <a:ea typeface="黑体" panose="02010609060101010101" pitchFamily="49" charset="-122"/>
              </a:rPr>
              <a:t>2</a:t>
            </a:r>
            <a:r>
              <a:rPr lang="zh-CN" altLang="en-US" sz="1600" dirty="0" smtClean="0">
                <a:solidFill>
                  <a:schemeClr val="tx1"/>
                </a:solidFill>
                <a:latin typeface="黑体" panose="02010609060101010101" pitchFamily="49" charset="-122"/>
                <a:ea typeface="黑体" panose="02010609060101010101" pitchFamily="49" charset="-122"/>
              </a:rPr>
              <a:t>）</a:t>
            </a:r>
            <a:r>
              <a:rPr lang="zh-CN" altLang="zh-CN" sz="1600" dirty="0" smtClean="0">
                <a:solidFill>
                  <a:schemeClr val="tx1"/>
                </a:solidFill>
                <a:latin typeface="黑体" panose="02010609060101010101" pitchFamily="49" charset="-122"/>
                <a:ea typeface="黑体" panose="02010609060101010101" pitchFamily="49" charset="-122"/>
              </a:rPr>
              <a:t>防洪</a:t>
            </a:r>
            <a:endParaRPr lang="zh-CN" altLang="zh-CN" sz="1600" dirty="0">
              <a:solidFill>
                <a:schemeClr val="tx1"/>
              </a:solidFill>
              <a:latin typeface="黑体" panose="02010609060101010101" pitchFamily="49" charset="-122"/>
              <a:ea typeface="黑体" panose="02010609060101010101" pitchFamily="49" charset="-122"/>
            </a:endParaRPr>
          </a:p>
        </p:txBody>
      </p:sp>
      <p:sp>
        <p:nvSpPr>
          <p:cNvPr id="6" name="矩形 5"/>
          <p:cNvSpPr/>
          <p:nvPr/>
        </p:nvSpPr>
        <p:spPr>
          <a:xfrm>
            <a:off x="428596" y="214290"/>
            <a:ext cx="3057247" cy="523220"/>
          </a:xfrm>
          <a:prstGeom prst="rect">
            <a:avLst/>
          </a:prstGeom>
        </p:spPr>
        <p:txBody>
          <a:bodyPr wrap="none">
            <a:spAutoFit/>
          </a:bodyPr>
          <a:lstStyle/>
          <a:p>
            <a:r>
              <a:rPr lang="en-US" altLang="zh-CN" sz="2800" dirty="0" smtClean="0">
                <a:latin typeface="黑体" panose="02010609060101010101" pitchFamily="49" charset="-122"/>
                <a:ea typeface="黑体" panose="02010609060101010101" pitchFamily="49" charset="-122"/>
              </a:rPr>
              <a:t>3.4 </a:t>
            </a:r>
            <a:r>
              <a:rPr lang="zh-CN" altLang="zh-CN" sz="2800" dirty="0" smtClean="0">
                <a:latin typeface="黑体" panose="02010609060101010101" pitchFamily="49" charset="-122"/>
                <a:ea typeface="黑体" panose="02010609060101010101" pitchFamily="49" charset="-122"/>
              </a:rPr>
              <a:t>设计</a:t>
            </a:r>
            <a:r>
              <a:rPr lang="zh-CN" altLang="en-US" sz="2800" dirty="0" smtClean="0">
                <a:latin typeface="黑体" panose="02010609060101010101" pitchFamily="49" charset="-122"/>
                <a:ea typeface="黑体" panose="02010609060101010101" pitchFamily="49" charset="-122"/>
              </a:rPr>
              <a:t>前的</a:t>
            </a:r>
            <a:r>
              <a:rPr lang="zh-CN" altLang="zh-CN" sz="2800" dirty="0" smtClean="0">
                <a:latin typeface="黑体" panose="02010609060101010101" pitchFamily="49" charset="-122"/>
                <a:ea typeface="黑体" panose="02010609060101010101" pitchFamily="49" charset="-122"/>
              </a:rPr>
              <a:t>管理</a:t>
            </a:r>
            <a:endParaRPr lang="zh-CN" altLang="en-US" sz="2800"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cSld>
  <p:clrMapOvr>
    <a:masterClrMapping/>
  </p:clrMapOvr>
  <p:transition>
    <p:pull dir="d"/>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1000108"/>
            <a:ext cx="8568952" cy="5525236"/>
          </a:xfrm>
        </p:spPr>
        <p:txBody>
          <a:bodyPr>
            <a:noAutofit/>
          </a:bodyPr>
          <a:lstStyle/>
          <a:p>
            <a:pPr hangingPunct="1">
              <a:lnSpc>
                <a:spcPct val="150000"/>
              </a:lnSpc>
            </a:pPr>
            <a:r>
              <a:rPr lang="zh-CN" altLang="en-US" sz="1600" dirty="0" smtClean="0">
                <a:solidFill>
                  <a:srgbClr val="FF0000"/>
                </a:solidFill>
                <a:latin typeface="黑体" panose="02010609060101010101" pitchFamily="49" charset="-122"/>
                <a:ea typeface="黑体" panose="02010609060101010101" pitchFamily="49" charset="-122"/>
              </a:rPr>
              <a:t>案例</a:t>
            </a:r>
            <a:r>
              <a:rPr lang="en-US" altLang="zh-CN" sz="1600" dirty="0" smtClean="0">
                <a:solidFill>
                  <a:srgbClr val="FF0000"/>
                </a:solidFill>
                <a:latin typeface="黑体" panose="02010609060101010101" pitchFamily="49" charset="-122"/>
                <a:ea typeface="黑体" panose="02010609060101010101" pitchFamily="49" charset="-122"/>
              </a:rPr>
              <a:t>1 </a:t>
            </a:r>
            <a:r>
              <a:rPr lang="en-US" altLang="zh-CN" sz="1600" dirty="0" smtClean="0">
                <a:solidFill>
                  <a:schemeClr val="tx1"/>
                </a:solidFill>
                <a:latin typeface="黑体" panose="02010609060101010101" pitchFamily="49" charset="-122"/>
                <a:ea typeface="黑体" panose="02010609060101010101" pitchFamily="49" charset="-122"/>
              </a:rPr>
              <a:t/>
            </a:r>
            <a:br>
              <a:rPr lang="en-US" altLang="zh-CN" sz="1600" dirty="0" smtClean="0">
                <a:solidFill>
                  <a:schemeClr val="tx1"/>
                </a:solidFill>
                <a:latin typeface="黑体" panose="02010609060101010101" pitchFamily="49" charset="-122"/>
                <a:ea typeface="黑体" panose="02010609060101010101" pitchFamily="49" charset="-122"/>
              </a:rPr>
            </a:br>
            <a:r>
              <a:rPr lang="zh-CN" altLang="en-US" sz="1600" dirty="0" smtClean="0">
                <a:solidFill>
                  <a:schemeClr val="tx1"/>
                </a:solidFill>
                <a:latin typeface="黑体" panose="02010609060101010101" pitchFamily="49" charset="-122"/>
                <a:ea typeface="黑体" panose="02010609060101010101" pitchFamily="49" charset="-122"/>
              </a:rPr>
              <a:t>第三章 </a:t>
            </a:r>
            <a:r>
              <a:rPr lang="zh-CN" altLang="zh-CN" sz="1600" dirty="0" smtClean="0">
                <a:solidFill>
                  <a:schemeClr val="tx1"/>
                </a:solidFill>
                <a:latin typeface="黑体" panose="02010609060101010101" pitchFamily="49" charset="-122"/>
                <a:ea typeface="黑体" panose="02010609060101010101" pitchFamily="49" charset="-122"/>
              </a:rPr>
              <a:t>规划</a:t>
            </a:r>
            <a:r>
              <a:rPr lang="zh-CN" altLang="zh-CN" sz="1600" dirty="0">
                <a:solidFill>
                  <a:schemeClr val="tx1"/>
                </a:solidFill>
                <a:latin typeface="黑体" panose="02010609060101010101" pitchFamily="49" charset="-122"/>
                <a:ea typeface="黑体" panose="02010609060101010101" pitchFamily="49" charset="-122"/>
              </a:rPr>
              <a:t>、建筑设计要求</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a:solidFill>
                  <a:schemeClr val="tx1"/>
                </a:solidFill>
                <a:latin typeface="黑体" panose="02010609060101010101" pitchFamily="49" charset="-122"/>
                <a:ea typeface="黑体" panose="02010609060101010101" pitchFamily="49" charset="-122"/>
              </a:rPr>
              <a:t> </a:t>
            </a:r>
            <a:r>
              <a:rPr lang="en-US" altLang="zh-CN" sz="1600" dirty="0" smtClean="0">
                <a:solidFill>
                  <a:schemeClr val="tx1"/>
                </a:solidFill>
                <a:latin typeface="黑体" panose="02010609060101010101" pitchFamily="49" charset="-122"/>
                <a:ea typeface="黑体" panose="02010609060101010101" pitchFamily="49" charset="-122"/>
              </a:rPr>
              <a:t>3.1 </a:t>
            </a:r>
            <a:r>
              <a:rPr lang="zh-CN" altLang="zh-CN" sz="1600" dirty="0" smtClean="0">
                <a:solidFill>
                  <a:schemeClr val="tx1"/>
                </a:solidFill>
                <a:latin typeface="黑体" panose="02010609060101010101" pitchFamily="49" charset="-122"/>
                <a:ea typeface="黑体" panose="02010609060101010101" pitchFamily="49" charset="-122"/>
              </a:rPr>
              <a:t>项目</a:t>
            </a:r>
            <a:r>
              <a:rPr lang="zh-CN" altLang="zh-CN" sz="1600" dirty="0">
                <a:solidFill>
                  <a:schemeClr val="tx1"/>
                </a:solidFill>
                <a:latin typeface="黑体" panose="02010609060101010101" pitchFamily="49" charset="-122"/>
                <a:ea typeface="黑体" panose="02010609060101010101" pitchFamily="49" charset="-122"/>
              </a:rPr>
              <a:t>定位与</a:t>
            </a:r>
            <a:r>
              <a:rPr lang="zh-CN" altLang="zh-CN" sz="1600" dirty="0" smtClean="0">
                <a:solidFill>
                  <a:schemeClr val="tx1"/>
                </a:solidFill>
                <a:latin typeface="黑体" panose="02010609060101010101" pitchFamily="49" charset="-122"/>
                <a:ea typeface="黑体" panose="02010609060101010101" pitchFamily="49" charset="-122"/>
              </a:rPr>
              <a:t>特色</a:t>
            </a:r>
            <a:r>
              <a:rPr lang="en-US" altLang="zh-CN" sz="1600" dirty="0" smtClean="0">
                <a:solidFill>
                  <a:schemeClr val="tx1"/>
                </a:solidFill>
                <a:latin typeface="黑体" panose="02010609060101010101" pitchFamily="49" charset="-122"/>
                <a:ea typeface="黑体" panose="02010609060101010101" pitchFamily="49" charset="-122"/>
              </a:rPr>
              <a:t/>
            </a:r>
            <a:br>
              <a:rPr lang="en-US" altLang="zh-CN" sz="1600" dirty="0" smtClean="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1</a:t>
            </a:r>
            <a:r>
              <a:rPr lang="zh-CN" altLang="zh-CN" sz="1600" dirty="0">
                <a:solidFill>
                  <a:schemeClr val="tx1"/>
                </a:solidFill>
                <a:latin typeface="黑体" panose="02010609060101010101" pitchFamily="49" charset="-122"/>
                <a:ea typeface="黑体" panose="02010609060101010101" pitchFamily="49" charset="-122"/>
              </a:rPr>
              <a:t>、整体定位 </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a:t>
            </a:r>
            <a:r>
              <a:rPr lang="zh-CN" altLang="zh-CN" sz="1600" dirty="0" smtClean="0">
                <a:solidFill>
                  <a:schemeClr val="tx1"/>
                </a:solidFill>
                <a:latin typeface="黑体" panose="02010609060101010101" pitchFamily="49" charset="-122"/>
                <a:ea typeface="黑体" panose="02010609060101010101" pitchFamily="49" charset="-122"/>
              </a:rPr>
              <a:t>融资</a:t>
            </a:r>
            <a:r>
              <a:rPr lang="zh-CN" altLang="zh-CN" sz="1600" dirty="0">
                <a:solidFill>
                  <a:schemeClr val="tx1"/>
                </a:solidFill>
                <a:latin typeface="黑体" panose="02010609060101010101" pitchFamily="49" charset="-122"/>
                <a:ea typeface="黑体" panose="02010609060101010101" pitchFamily="49" charset="-122"/>
              </a:rPr>
              <a:t>、建设、运营管理一体化，具有黄石特色的、国内一流的体育服务综合体。</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2</a:t>
            </a:r>
            <a:r>
              <a:rPr lang="zh-CN" altLang="zh-CN" sz="1600" dirty="0">
                <a:solidFill>
                  <a:schemeClr val="tx1"/>
                </a:solidFill>
                <a:latin typeface="黑体" panose="02010609060101010101" pitchFamily="49" charset="-122"/>
                <a:ea typeface="黑体" panose="02010609060101010101" pitchFamily="49" charset="-122"/>
              </a:rPr>
              <a:t>、项目形象</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a:t>
            </a:r>
            <a:r>
              <a:rPr lang="zh-CN" altLang="zh-CN" sz="1600" dirty="0" smtClean="0">
                <a:solidFill>
                  <a:schemeClr val="tx1"/>
                </a:solidFill>
                <a:latin typeface="黑体" panose="02010609060101010101" pitchFamily="49" charset="-122"/>
                <a:ea typeface="黑体" panose="02010609060101010101" pitchFamily="49" charset="-122"/>
              </a:rPr>
              <a:t>黄石</a:t>
            </a:r>
            <a:r>
              <a:rPr lang="zh-CN" altLang="zh-CN" sz="1600" dirty="0">
                <a:solidFill>
                  <a:schemeClr val="tx1"/>
                </a:solidFill>
                <a:latin typeface="黑体" panose="02010609060101010101" pitchFamily="49" charset="-122"/>
                <a:ea typeface="黑体" panose="02010609060101010101" pitchFamily="49" charset="-122"/>
              </a:rPr>
              <a:t>奥体中心，不仅能满足省运会开幕式、闭幕式和赛事需求，还能承办省级综合性比赛和国内、国际单项体育赛事，将成为集体育竞赛、大型集会、专业会展、文艺汇演、体育训练、教育、健身、休闲于一体的体育综合体。</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3</a:t>
            </a:r>
            <a:r>
              <a:rPr lang="zh-CN" altLang="zh-CN" sz="1600" dirty="0">
                <a:solidFill>
                  <a:schemeClr val="tx1"/>
                </a:solidFill>
                <a:latin typeface="黑体" panose="02010609060101010101" pitchFamily="49" charset="-122"/>
                <a:ea typeface="黑体" panose="02010609060101010101" pitchFamily="49" charset="-122"/>
              </a:rPr>
              <a:t>、项目特色</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a:t>
            </a:r>
            <a:r>
              <a:rPr lang="zh-CN" altLang="en-US" sz="1600" dirty="0" smtClean="0">
                <a:solidFill>
                  <a:schemeClr val="tx1"/>
                </a:solidFill>
                <a:latin typeface="黑体" panose="02010609060101010101" pitchFamily="49" charset="-122"/>
                <a:ea typeface="黑体" panose="02010609060101010101" pitchFamily="49" charset="-122"/>
              </a:rPr>
              <a:t>（</a:t>
            </a:r>
            <a:r>
              <a:rPr lang="en-US" altLang="zh-CN" sz="1600" dirty="0" smtClean="0">
                <a:solidFill>
                  <a:schemeClr val="tx1"/>
                </a:solidFill>
                <a:latin typeface="黑体" panose="02010609060101010101" pitchFamily="49" charset="-122"/>
                <a:ea typeface="黑体" panose="02010609060101010101" pitchFamily="49" charset="-122"/>
              </a:rPr>
              <a:t>1</a:t>
            </a:r>
            <a:r>
              <a:rPr lang="zh-CN" altLang="en-US" sz="1600" dirty="0" smtClean="0">
                <a:solidFill>
                  <a:schemeClr val="tx1"/>
                </a:solidFill>
                <a:latin typeface="黑体" panose="02010609060101010101" pitchFamily="49" charset="-122"/>
                <a:ea typeface="黑体" panose="02010609060101010101" pitchFamily="49" charset="-122"/>
              </a:rPr>
              <a:t>）</a:t>
            </a:r>
            <a:r>
              <a:rPr lang="zh-CN" altLang="zh-CN" sz="1600" dirty="0" smtClean="0">
                <a:solidFill>
                  <a:schemeClr val="tx1"/>
                </a:solidFill>
                <a:latin typeface="黑体" panose="02010609060101010101" pitchFamily="49" charset="-122"/>
                <a:ea typeface="黑体" panose="02010609060101010101" pitchFamily="49" charset="-122"/>
              </a:rPr>
              <a:t>融资</a:t>
            </a:r>
            <a:r>
              <a:rPr lang="zh-CN" altLang="zh-CN" sz="1600" dirty="0">
                <a:solidFill>
                  <a:schemeClr val="tx1"/>
                </a:solidFill>
                <a:latin typeface="黑体" panose="02010609060101010101" pitchFamily="49" charset="-122"/>
                <a:ea typeface="黑体" panose="02010609060101010101" pitchFamily="49" charset="-122"/>
              </a:rPr>
              <a:t>、建设、运营管理一体化；</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a:t>
            </a:r>
            <a:r>
              <a:rPr lang="zh-CN" altLang="en-US" sz="1600" dirty="0" smtClean="0">
                <a:solidFill>
                  <a:schemeClr val="tx1"/>
                </a:solidFill>
                <a:latin typeface="黑体" panose="02010609060101010101" pitchFamily="49" charset="-122"/>
                <a:ea typeface="黑体" panose="02010609060101010101" pitchFamily="49" charset="-122"/>
              </a:rPr>
              <a:t>（</a:t>
            </a:r>
            <a:r>
              <a:rPr lang="en-US" altLang="zh-CN" sz="1600" dirty="0" smtClean="0">
                <a:solidFill>
                  <a:schemeClr val="tx1"/>
                </a:solidFill>
                <a:latin typeface="黑体" panose="02010609060101010101" pitchFamily="49" charset="-122"/>
                <a:ea typeface="黑体" panose="02010609060101010101" pitchFamily="49" charset="-122"/>
              </a:rPr>
              <a:t>2</a:t>
            </a:r>
            <a:r>
              <a:rPr lang="zh-CN" altLang="en-US" sz="1600" dirty="0" smtClean="0">
                <a:solidFill>
                  <a:schemeClr val="tx1"/>
                </a:solidFill>
                <a:latin typeface="黑体" panose="02010609060101010101" pitchFamily="49" charset="-122"/>
                <a:ea typeface="黑体" panose="02010609060101010101" pitchFamily="49" charset="-122"/>
              </a:rPr>
              <a:t>）</a:t>
            </a:r>
            <a:r>
              <a:rPr lang="zh-CN" altLang="zh-CN" sz="1600" dirty="0" smtClean="0">
                <a:solidFill>
                  <a:schemeClr val="tx1"/>
                </a:solidFill>
                <a:latin typeface="黑体" panose="02010609060101010101" pitchFamily="49" charset="-122"/>
                <a:ea typeface="黑体" panose="02010609060101010101" pitchFamily="49" charset="-122"/>
              </a:rPr>
              <a:t>体育建设“</a:t>
            </a:r>
            <a:r>
              <a:rPr lang="en-US" altLang="zh-CN" sz="1600" dirty="0">
                <a:solidFill>
                  <a:schemeClr val="tx1"/>
                </a:solidFill>
                <a:latin typeface="黑体" panose="02010609060101010101" pitchFamily="49" charset="-122"/>
                <a:ea typeface="黑体" panose="02010609060101010101" pitchFamily="49" charset="-122"/>
              </a:rPr>
              <a:t>3.0</a:t>
            </a:r>
            <a:r>
              <a:rPr lang="zh-CN" altLang="zh-CN" sz="1600" dirty="0">
                <a:solidFill>
                  <a:schemeClr val="tx1"/>
                </a:solidFill>
                <a:latin typeface="黑体" panose="02010609060101010101" pitchFamily="49" charset="-122"/>
                <a:ea typeface="黑体" panose="02010609060101010101" pitchFamily="49" charset="-122"/>
              </a:rPr>
              <a:t>”时代的开山之作；</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a:t>
            </a:r>
            <a:r>
              <a:rPr lang="zh-CN" altLang="en-US" sz="1600" dirty="0" smtClean="0">
                <a:solidFill>
                  <a:schemeClr val="tx1"/>
                </a:solidFill>
                <a:latin typeface="黑体" panose="02010609060101010101" pitchFamily="49" charset="-122"/>
                <a:ea typeface="黑体" panose="02010609060101010101" pitchFamily="49" charset="-122"/>
              </a:rPr>
              <a:t>（</a:t>
            </a:r>
            <a:r>
              <a:rPr lang="en-US" altLang="zh-CN" sz="1600" dirty="0" smtClean="0">
                <a:solidFill>
                  <a:schemeClr val="tx1"/>
                </a:solidFill>
                <a:latin typeface="黑体" panose="02010609060101010101" pitchFamily="49" charset="-122"/>
                <a:ea typeface="黑体" panose="02010609060101010101" pitchFamily="49" charset="-122"/>
              </a:rPr>
              <a:t>3</a:t>
            </a:r>
            <a:r>
              <a:rPr lang="zh-CN" altLang="en-US" sz="1600" dirty="0" smtClean="0">
                <a:solidFill>
                  <a:schemeClr val="tx1"/>
                </a:solidFill>
                <a:latin typeface="黑体" panose="02010609060101010101" pitchFamily="49" charset="-122"/>
                <a:ea typeface="黑体" panose="02010609060101010101" pitchFamily="49" charset="-122"/>
              </a:rPr>
              <a:t>）</a:t>
            </a:r>
            <a:r>
              <a:rPr lang="zh-CN" altLang="zh-CN" sz="1600" dirty="0" smtClean="0">
                <a:solidFill>
                  <a:schemeClr val="tx1"/>
                </a:solidFill>
                <a:latin typeface="黑体" panose="02010609060101010101" pitchFamily="49" charset="-122"/>
                <a:ea typeface="黑体" panose="02010609060101010101" pitchFamily="49" charset="-122"/>
              </a:rPr>
              <a:t>区域</a:t>
            </a:r>
            <a:r>
              <a:rPr lang="zh-CN" altLang="zh-CN" sz="1600" dirty="0">
                <a:solidFill>
                  <a:schemeClr val="tx1"/>
                </a:solidFill>
                <a:latin typeface="黑体" panose="02010609060101010101" pitchFamily="49" charset="-122"/>
                <a:ea typeface="黑体" panose="02010609060101010101" pitchFamily="49" charset="-122"/>
              </a:rPr>
              <a:t>重要旅游景点、标志性建筑；</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a:t>
            </a:r>
            <a:r>
              <a:rPr lang="zh-CN" altLang="en-US" sz="1600" dirty="0" smtClean="0">
                <a:solidFill>
                  <a:schemeClr val="tx1"/>
                </a:solidFill>
                <a:latin typeface="黑体" panose="02010609060101010101" pitchFamily="49" charset="-122"/>
                <a:ea typeface="黑体" panose="02010609060101010101" pitchFamily="49" charset="-122"/>
              </a:rPr>
              <a:t>（</a:t>
            </a:r>
            <a:r>
              <a:rPr lang="en-US" altLang="zh-CN" sz="1600" dirty="0" smtClean="0">
                <a:solidFill>
                  <a:schemeClr val="tx1"/>
                </a:solidFill>
                <a:latin typeface="黑体" panose="02010609060101010101" pitchFamily="49" charset="-122"/>
                <a:ea typeface="黑体" panose="02010609060101010101" pitchFamily="49" charset="-122"/>
              </a:rPr>
              <a:t>4</a:t>
            </a:r>
            <a:r>
              <a:rPr lang="zh-CN" altLang="en-US" sz="1600" dirty="0" smtClean="0">
                <a:solidFill>
                  <a:schemeClr val="tx1"/>
                </a:solidFill>
                <a:latin typeface="黑体" panose="02010609060101010101" pitchFamily="49" charset="-122"/>
                <a:ea typeface="黑体" panose="02010609060101010101" pitchFamily="49" charset="-122"/>
              </a:rPr>
              <a:t>）</a:t>
            </a:r>
            <a:r>
              <a:rPr lang="zh-CN" altLang="zh-CN" sz="1600" dirty="0" smtClean="0">
                <a:solidFill>
                  <a:schemeClr val="tx1"/>
                </a:solidFill>
                <a:latin typeface="黑体" panose="02010609060101010101" pitchFamily="49" charset="-122"/>
                <a:ea typeface="黑体" panose="02010609060101010101" pitchFamily="49" charset="-122"/>
              </a:rPr>
              <a:t>新</a:t>
            </a:r>
            <a:r>
              <a:rPr lang="zh-CN" altLang="zh-CN" sz="1600" dirty="0">
                <a:solidFill>
                  <a:schemeClr val="tx1"/>
                </a:solidFill>
                <a:latin typeface="黑体" panose="02010609060101010101" pitchFamily="49" charset="-122"/>
                <a:ea typeface="黑体" panose="02010609060101010101" pitchFamily="49" charset="-122"/>
              </a:rPr>
              <a:t>城建设强大引擎</a:t>
            </a:r>
            <a:r>
              <a:rPr lang="zh-CN" altLang="zh-CN" sz="1600" dirty="0" smtClean="0">
                <a:solidFill>
                  <a:schemeClr val="tx1"/>
                </a:solidFill>
                <a:latin typeface="黑体" panose="02010609060101010101" pitchFamily="49" charset="-122"/>
                <a:ea typeface="黑体" panose="02010609060101010101" pitchFamily="49" charset="-122"/>
              </a:rPr>
              <a:t>。</a:t>
            </a:r>
            <a:r>
              <a:rPr lang="en-US" altLang="zh-CN" sz="1600" dirty="0" smtClean="0">
                <a:solidFill>
                  <a:schemeClr val="tx1"/>
                </a:solidFill>
                <a:latin typeface="黑体" panose="02010609060101010101" pitchFamily="49" charset="-122"/>
                <a:ea typeface="黑体" panose="02010609060101010101" pitchFamily="49" charset="-122"/>
              </a:rPr>
              <a:t/>
            </a:r>
            <a:br>
              <a:rPr lang="en-US" altLang="zh-CN" sz="1600" dirty="0" smtClean="0">
                <a:solidFill>
                  <a:schemeClr val="tx1"/>
                </a:solidFill>
                <a:latin typeface="黑体" panose="02010609060101010101" pitchFamily="49" charset="-122"/>
                <a:ea typeface="黑体" panose="02010609060101010101" pitchFamily="49" charset="-122"/>
              </a:rPr>
            </a:br>
            <a:endParaRPr lang="zh-CN" altLang="zh-CN" sz="1600" dirty="0">
              <a:solidFill>
                <a:schemeClr val="tx1"/>
              </a:solidFill>
              <a:latin typeface="黑体" panose="02010609060101010101" pitchFamily="49" charset="-122"/>
              <a:ea typeface="黑体" panose="02010609060101010101" pitchFamily="49" charset="-122"/>
            </a:endParaRPr>
          </a:p>
        </p:txBody>
      </p:sp>
      <p:sp>
        <p:nvSpPr>
          <p:cNvPr id="6" name="矩形 5"/>
          <p:cNvSpPr/>
          <p:nvPr/>
        </p:nvSpPr>
        <p:spPr>
          <a:xfrm>
            <a:off x="428596" y="214290"/>
            <a:ext cx="3057247" cy="523220"/>
          </a:xfrm>
          <a:prstGeom prst="rect">
            <a:avLst/>
          </a:prstGeom>
        </p:spPr>
        <p:txBody>
          <a:bodyPr wrap="none">
            <a:spAutoFit/>
          </a:bodyPr>
          <a:lstStyle/>
          <a:p>
            <a:r>
              <a:rPr lang="en-US" altLang="zh-CN" sz="2800" dirty="0" smtClean="0">
                <a:latin typeface="黑体" panose="02010609060101010101" pitchFamily="49" charset="-122"/>
                <a:ea typeface="黑体" panose="02010609060101010101" pitchFamily="49" charset="-122"/>
              </a:rPr>
              <a:t>3.4 </a:t>
            </a:r>
            <a:r>
              <a:rPr lang="zh-CN" altLang="zh-CN" sz="2800" dirty="0" smtClean="0">
                <a:latin typeface="黑体" panose="02010609060101010101" pitchFamily="49" charset="-122"/>
                <a:ea typeface="黑体" panose="02010609060101010101" pitchFamily="49" charset="-122"/>
              </a:rPr>
              <a:t>设计</a:t>
            </a:r>
            <a:r>
              <a:rPr lang="zh-CN" altLang="en-US" sz="2800" dirty="0" smtClean="0">
                <a:latin typeface="黑体" panose="02010609060101010101" pitchFamily="49" charset="-122"/>
                <a:ea typeface="黑体" panose="02010609060101010101" pitchFamily="49" charset="-122"/>
              </a:rPr>
              <a:t>前的</a:t>
            </a:r>
            <a:r>
              <a:rPr lang="zh-CN" altLang="zh-CN" sz="2800" dirty="0" smtClean="0">
                <a:latin typeface="黑体" panose="02010609060101010101" pitchFamily="49" charset="-122"/>
                <a:ea typeface="黑体" panose="02010609060101010101" pitchFamily="49" charset="-122"/>
              </a:rPr>
              <a:t>管理</a:t>
            </a:r>
            <a:endParaRPr lang="zh-CN" altLang="en-US" sz="2800"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cSld>
  <p:clrMapOvr>
    <a:masterClrMapping/>
  </p:clrMapOvr>
  <p:transition>
    <p:pull dir="d"/>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1000108"/>
            <a:ext cx="8568952" cy="5357850"/>
          </a:xfrm>
        </p:spPr>
        <p:txBody>
          <a:bodyPr>
            <a:noAutofit/>
          </a:bodyPr>
          <a:lstStyle/>
          <a:p>
            <a:pPr>
              <a:lnSpc>
                <a:spcPct val="150000"/>
              </a:lnSpc>
            </a:pPr>
            <a:r>
              <a:rPr lang="zh-CN" altLang="en-US" sz="1600" dirty="0" smtClean="0">
                <a:solidFill>
                  <a:srgbClr val="FF0000"/>
                </a:solidFill>
                <a:latin typeface="黑体" panose="02010609060101010101" pitchFamily="49" charset="-122"/>
                <a:ea typeface="黑体" panose="02010609060101010101" pitchFamily="49" charset="-122"/>
              </a:rPr>
              <a:t>案例</a:t>
            </a:r>
            <a:r>
              <a:rPr lang="en-US" altLang="zh-CN" sz="1600" dirty="0" smtClean="0">
                <a:solidFill>
                  <a:srgbClr val="FF0000"/>
                </a:solidFill>
                <a:latin typeface="黑体" panose="02010609060101010101" pitchFamily="49" charset="-122"/>
                <a:ea typeface="黑体" panose="02010609060101010101" pitchFamily="49" charset="-122"/>
              </a:rPr>
              <a:t>1</a:t>
            </a:r>
            <a:br>
              <a:rPr lang="en-US" altLang="zh-CN" sz="1600" dirty="0" smtClean="0">
                <a:solidFill>
                  <a:srgbClr val="FF0000"/>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3.2 </a:t>
            </a:r>
            <a:r>
              <a:rPr lang="zh-CN" altLang="zh-CN" sz="1600" dirty="0" smtClean="0">
                <a:solidFill>
                  <a:schemeClr val="tx1"/>
                </a:solidFill>
                <a:latin typeface="黑体" panose="02010609060101010101" pitchFamily="49" charset="-122"/>
                <a:ea typeface="黑体" panose="02010609060101010101" pitchFamily="49" charset="-122"/>
              </a:rPr>
              <a:t>项目</a:t>
            </a:r>
            <a:r>
              <a:rPr lang="zh-CN" altLang="zh-CN" sz="1600" dirty="0">
                <a:solidFill>
                  <a:schemeClr val="tx1"/>
                </a:solidFill>
                <a:latin typeface="黑体" panose="02010609060101010101" pitchFamily="49" charset="-122"/>
                <a:ea typeface="黑体" panose="02010609060101010101" pitchFamily="49" charset="-122"/>
              </a:rPr>
              <a:t>建设</a:t>
            </a:r>
            <a:r>
              <a:rPr lang="zh-CN" altLang="zh-CN" sz="1600" dirty="0" smtClean="0">
                <a:solidFill>
                  <a:schemeClr val="tx1"/>
                </a:solidFill>
                <a:latin typeface="黑体" panose="02010609060101010101" pitchFamily="49" charset="-122"/>
                <a:ea typeface="黑体" panose="02010609060101010101" pitchFamily="49" charset="-122"/>
              </a:rPr>
              <a:t>时序</a:t>
            </a:r>
            <a:r>
              <a:rPr lang="zh-CN" altLang="zh-CN" sz="1600" dirty="0">
                <a:solidFill>
                  <a:schemeClr val="tx1"/>
                </a:solidFill>
                <a:latin typeface="黑体" panose="02010609060101010101" pitchFamily="49" charset="-122"/>
                <a:ea typeface="黑体" panose="02010609060101010101" pitchFamily="49" charset="-122"/>
              </a:rPr>
              <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a:solidFill>
                  <a:schemeClr val="tx1"/>
                </a:solidFill>
                <a:latin typeface="黑体" panose="02010609060101010101" pitchFamily="49" charset="-122"/>
                <a:ea typeface="黑体" panose="02010609060101010101" pitchFamily="49" charset="-122"/>
              </a:rPr>
              <a:t>3.2.1 </a:t>
            </a:r>
            <a:r>
              <a:rPr lang="zh-CN" altLang="zh-CN" sz="1600" dirty="0">
                <a:solidFill>
                  <a:schemeClr val="tx1"/>
                </a:solidFill>
                <a:latin typeface="黑体" panose="02010609060101010101" pitchFamily="49" charset="-122"/>
                <a:ea typeface="黑体" panose="02010609060101010101" pitchFamily="49" charset="-122"/>
              </a:rPr>
              <a:t>启动项目</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a:t>
            </a:r>
            <a:r>
              <a:rPr lang="zh-CN" altLang="zh-CN" sz="1600" dirty="0" smtClean="0">
                <a:solidFill>
                  <a:schemeClr val="tx1"/>
                </a:solidFill>
                <a:latin typeface="黑体" panose="02010609060101010101" pitchFamily="49" charset="-122"/>
                <a:ea typeface="黑体" panose="02010609060101010101" pitchFamily="49" charset="-122"/>
              </a:rPr>
              <a:t>两</a:t>
            </a:r>
            <a:r>
              <a:rPr lang="zh-CN" altLang="zh-CN" sz="1600" dirty="0">
                <a:solidFill>
                  <a:schemeClr val="tx1"/>
                </a:solidFill>
                <a:latin typeface="黑体" panose="02010609060101010101" pitchFamily="49" charset="-122"/>
                <a:ea typeface="黑体" panose="02010609060101010101" pitchFamily="49" charset="-122"/>
              </a:rPr>
              <a:t>馆两场——游泳馆 、全民健身馆、体育场、</a:t>
            </a:r>
            <a:r>
              <a:rPr lang="en-US" altLang="zh-CN" sz="1600" dirty="0">
                <a:solidFill>
                  <a:schemeClr val="tx1"/>
                </a:solidFill>
                <a:latin typeface="黑体" panose="02010609060101010101" pitchFamily="49" charset="-122"/>
                <a:ea typeface="黑体" panose="02010609060101010101" pitchFamily="49" charset="-122"/>
              </a:rPr>
              <a:t>10</a:t>
            </a:r>
            <a:r>
              <a:rPr lang="zh-CN" altLang="zh-CN" sz="1600" dirty="0">
                <a:solidFill>
                  <a:schemeClr val="tx1"/>
                </a:solidFill>
                <a:latin typeface="黑体" panose="02010609060101010101" pitchFamily="49" charset="-122"/>
                <a:ea typeface="黑体" panose="02010609060101010101" pitchFamily="49" charset="-122"/>
              </a:rPr>
              <a:t>个网球场以及室外各类球类练习场、全民健身场；总建筑面积约</a:t>
            </a:r>
            <a:r>
              <a:rPr lang="en-US" altLang="zh-CN" sz="1600" dirty="0" smtClean="0">
                <a:solidFill>
                  <a:schemeClr val="tx1"/>
                </a:solidFill>
                <a:latin typeface="黑体" panose="02010609060101010101" pitchFamily="49" charset="-122"/>
                <a:ea typeface="黑体" panose="02010609060101010101" pitchFamily="49" charset="-122"/>
              </a:rPr>
              <a:t>6.9</a:t>
            </a:r>
            <a:r>
              <a:rPr lang="zh-CN" altLang="en-US" sz="1600" dirty="0" smtClean="0">
                <a:solidFill>
                  <a:schemeClr val="tx1"/>
                </a:solidFill>
                <a:latin typeface="黑体" panose="02010609060101010101" pitchFamily="49" charset="-122"/>
                <a:ea typeface="黑体" panose="02010609060101010101" pitchFamily="49" charset="-122"/>
              </a:rPr>
              <a:t>万～ </a:t>
            </a:r>
            <a:r>
              <a:rPr lang="en-US" altLang="zh-CN" sz="1600" dirty="0" smtClean="0">
                <a:solidFill>
                  <a:schemeClr val="tx1"/>
                </a:solidFill>
                <a:latin typeface="黑体" panose="02010609060101010101" pitchFamily="49" charset="-122"/>
                <a:ea typeface="黑体" panose="02010609060101010101" pitchFamily="49" charset="-122"/>
              </a:rPr>
              <a:t>7.9</a:t>
            </a:r>
            <a:r>
              <a:rPr lang="zh-CN" altLang="zh-CN" sz="1600" dirty="0" smtClean="0">
                <a:solidFill>
                  <a:schemeClr val="tx1"/>
                </a:solidFill>
                <a:latin typeface="黑体" panose="02010609060101010101" pitchFamily="49" charset="-122"/>
                <a:ea typeface="黑体" panose="02010609060101010101" pitchFamily="49" charset="-122"/>
              </a:rPr>
              <a:t>万</a:t>
            </a:r>
            <a:r>
              <a:rPr lang="zh-CN" altLang="en-US" sz="1600" dirty="0" smtClean="0">
                <a:solidFill>
                  <a:schemeClr val="tx1"/>
                </a:solidFill>
                <a:latin typeface="黑体" panose="02010609060101010101" pitchFamily="49" charset="-122"/>
                <a:ea typeface="黑体" panose="02010609060101010101" pitchFamily="49" charset="-122"/>
              </a:rPr>
              <a:t>㎡ </a:t>
            </a:r>
            <a:r>
              <a:rPr lang="zh-CN" altLang="zh-CN" sz="1600" dirty="0" smtClean="0">
                <a:solidFill>
                  <a:schemeClr val="tx1"/>
                </a:solidFill>
                <a:latin typeface="黑体" panose="02010609060101010101" pitchFamily="49" charset="-122"/>
                <a:ea typeface="黑体" panose="02010609060101010101" pitchFamily="49" charset="-122"/>
              </a:rPr>
              <a:t>。 </a:t>
            </a:r>
            <a:r>
              <a:rPr lang="zh-CN" altLang="zh-CN" sz="1600" dirty="0">
                <a:solidFill>
                  <a:schemeClr val="tx1"/>
                </a:solidFill>
                <a:latin typeface="黑体" panose="02010609060101010101" pitchFamily="49" charset="-122"/>
                <a:ea typeface="黑体" panose="02010609060101010101" pitchFamily="49" charset="-122"/>
              </a:rPr>
              <a:t/>
            </a:r>
            <a:br>
              <a:rPr lang="zh-CN" altLang="zh-CN" sz="1600" dirty="0">
                <a:solidFill>
                  <a:schemeClr val="tx1"/>
                </a:solidFill>
                <a:latin typeface="黑体" panose="02010609060101010101" pitchFamily="49" charset="-122"/>
                <a:ea typeface="黑体" panose="02010609060101010101" pitchFamily="49" charset="-122"/>
              </a:rPr>
            </a:br>
            <a:r>
              <a:rPr lang="zh-CN" altLang="zh-CN" sz="1600" b="1" dirty="0">
                <a:solidFill>
                  <a:schemeClr val="tx1"/>
                </a:solidFill>
                <a:latin typeface="黑体" panose="02010609060101010101" pitchFamily="49" charset="-122"/>
                <a:ea typeface="黑体" panose="02010609060101010101" pitchFamily="49" charset="-122"/>
              </a:rPr>
              <a:t>设计要求：</a:t>
            </a:r>
            <a:r>
              <a:rPr lang="zh-CN" altLang="zh-CN" sz="1600" dirty="0">
                <a:solidFill>
                  <a:schemeClr val="tx1"/>
                </a:solidFill>
                <a:latin typeface="黑体" panose="02010609060101010101" pitchFamily="49" charset="-122"/>
                <a:ea typeface="黑体" panose="02010609060101010101" pitchFamily="49" charset="-122"/>
              </a:rPr>
              <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1</a:t>
            </a:r>
            <a:r>
              <a:rPr lang="zh-CN" altLang="zh-CN" sz="1600" dirty="0">
                <a:solidFill>
                  <a:schemeClr val="tx1"/>
                </a:solidFill>
                <a:latin typeface="黑体" panose="02010609060101010101" pitchFamily="49" charset="-122"/>
                <a:ea typeface="黑体" panose="02010609060101010101" pitchFamily="49" charset="-122"/>
              </a:rPr>
              <a:t>、启动项目除做规划设计外，需进行详细建筑方案设计。</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2</a:t>
            </a:r>
            <a:r>
              <a:rPr lang="zh-CN" altLang="zh-CN" sz="1600" dirty="0">
                <a:solidFill>
                  <a:schemeClr val="tx1"/>
                </a:solidFill>
                <a:latin typeface="黑体" panose="02010609060101010101" pitchFamily="49" charset="-122"/>
                <a:ea typeface="黑体" panose="02010609060101010101" pitchFamily="49" charset="-122"/>
              </a:rPr>
              <a:t>、限额设计，节约用地，总投资限额</a:t>
            </a:r>
            <a:r>
              <a:rPr lang="en-US" altLang="zh-CN" sz="1600" dirty="0">
                <a:solidFill>
                  <a:schemeClr val="tx1"/>
                </a:solidFill>
                <a:latin typeface="黑体" panose="02010609060101010101" pitchFamily="49" charset="-122"/>
                <a:ea typeface="黑体" panose="02010609060101010101" pitchFamily="49" charset="-122"/>
              </a:rPr>
              <a:t>8</a:t>
            </a:r>
            <a:r>
              <a:rPr lang="zh-CN" altLang="zh-CN" sz="1600" dirty="0">
                <a:solidFill>
                  <a:schemeClr val="tx1"/>
                </a:solidFill>
                <a:latin typeface="黑体" panose="02010609060101010101" pitchFamily="49" charset="-122"/>
                <a:ea typeface="黑体" panose="02010609060101010101" pitchFamily="49" charset="-122"/>
              </a:rPr>
              <a:t>亿</a:t>
            </a:r>
            <a:r>
              <a:rPr lang="zh-CN" altLang="zh-CN" sz="1600" dirty="0" smtClean="0">
                <a:solidFill>
                  <a:schemeClr val="tx1"/>
                </a:solidFill>
                <a:latin typeface="黑体" panose="02010609060101010101" pitchFamily="49" charset="-122"/>
                <a:ea typeface="黑体" panose="02010609060101010101" pitchFamily="49" charset="-122"/>
              </a:rPr>
              <a:t>元</a:t>
            </a:r>
            <a:r>
              <a:rPr lang="zh-CN" altLang="en-US" sz="1600" dirty="0" smtClean="0">
                <a:solidFill>
                  <a:schemeClr val="tx1"/>
                </a:solidFill>
                <a:latin typeface="黑体" panose="02010609060101010101" pitchFamily="49" charset="-122"/>
                <a:ea typeface="黑体" panose="02010609060101010101" pitchFamily="49" charset="-122"/>
              </a:rPr>
              <a:t>（</a:t>
            </a:r>
            <a:r>
              <a:rPr lang="zh-CN" altLang="zh-CN" sz="1600" dirty="0" smtClean="0">
                <a:solidFill>
                  <a:schemeClr val="tx1"/>
                </a:solidFill>
                <a:latin typeface="黑体" panose="02010609060101010101" pitchFamily="49" charset="-122"/>
                <a:ea typeface="黑体" panose="02010609060101010101" pitchFamily="49" charset="-122"/>
              </a:rPr>
              <a:t>不</a:t>
            </a:r>
            <a:r>
              <a:rPr lang="zh-CN" altLang="zh-CN" sz="1600" dirty="0">
                <a:solidFill>
                  <a:schemeClr val="tx1"/>
                </a:solidFill>
                <a:latin typeface="黑体" panose="02010609060101010101" pitchFamily="49" charset="-122"/>
                <a:ea typeface="黑体" panose="02010609060101010101" pitchFamily="49" charset="-122"/>
              </a:rPr>
              <a:t>含拆迁安置费用，本投资额仅作为竞标设计</a:t>
            </a:r>
            <a:r>
              <a:rPr lang="zh-CN" altLang="zh-CN" sz="1600" dirty="0" smtClean="0">
                <a:solidFill>
                  <a:schemeClr val="tx1"/>
                </a:solidFill>
                <a:latin typeface="黑体" panose="02010609060101010101" pitchFamily="49" charset="-122"/>
                <a:ea typeface="黑体" panose="02010609060101010101" pitchFamily="49" charset="-122"/>
              </a:rPr>
              <a:t>依据</a:t>
            </a:r>
            <a:r>
              <a:rPr lang="zh-CN" altLang="en-US" sz="1600" dirty="0" smtClean="0">
                <a:solidFill>
                  <a:schemeClr val="tx1"/>
                </a:solidFill>
                <a:latin typeface="黑体" panose="02010609060101010101" pitchFamily="49" charset="-122"/>
                <a:ea typeface="黑体" panose="02010609060101010101" pitchFamily="49" charset="-122"/>
              </a:rPr>
              <a:t>）</a:t>
            </a:r>
            <a:r>
              <a:rPr lang="zh-CN" altLang="zh-CN" sz="1600" dirty="0" smtClean="0">
                <a:solidFill>
                  <a:schemeClr val="tx1"/>
                </a:solidFill>
                <a:latin typeface="黑体" panose="02010609060101010101" pitchFamily="49" charset="-122"/>
                <a:ea typeface="黑体" panose="02010609060101010101" pitchFamily="49" charset="-122"/>
              </a:rPr>
              <a:t>，</a:t>
            </a:r>
            <a:r>
              <a:rPr lang="zh-CN" altLang="zh-CN" sz="1600" dirty="0">
                <a:solidFill>
                  <a:schemeClr val="tx1"/>
                </a:solidFill>
                <a:latin typeface="黑体" panose="02010609060101010101" pitchFamily="49" charset="-122"/>
                <a:ea typeface="黑体" panose="02010609060101010101" pitchFamily="49" charset="-122"/>
              </a:rPr>
              <a:t>单个场馆投资额不做具体要求。</a:t>
            </a:r>
            <a:br>
              <a:rPr lang="zh-CN" altLang="zh-CN" sz="1600" dirty="0">
                <a:solidFill>
                  <a:schemeClr val="tx1"/>
                </a:solidFill>
                <a:latin typeface="黑体" panose="02010609060101010101" pitchFamily="49" charset="-122"/>
                <a:ea typeface="黑体" panose="02010609060101010101" pitchFamily="49" charset="-122"/>
              </a:rPr>
            </a:br>
            <a:r>
              <a:rPr lang="zh-CN" altLang="zh-CN" sz="1600" b="1" dirty="0">
                <a:solidFill>
                  <a:schemeClr val="tx1"/>
                </a:solidFill>
                <a:latin typeface="黑体" panose="02010609060101010101" pitchFamily="49" charset="-122"/>
                <a:ea typeface="黑体" panose="02010609060101010101" pitchFamily="49" charset="-122"/>
              </a:rPr>
              <a:t>建设目标：</a:t>
            </a:r>
            <a:r>
              <a:rPr lang="zh-CN" altLang="zh-CN" sz="1600" dirty="0">
                <a:solidFill>
                  <a:schemeClr val="tx1"/>
                </a:solidFill>
                <a:latin typeface="黑体" panose="02010609060101010101" pitchFamily="49" charset="-122"/>
                <a:ea typeface="黑体" panose="02010609060101010101" pitchFamily="49" charset="-122"/>
              </a:rPr>
              <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a:t>
            </a:r>
            <a:r>
              <a:rPr lang="zh-CN" altLang="zh-CN" sz="1600" dirty="0" smtClean="0">
                <a:solidFill>
                  <a:schemeClr val="tx1"/>
                </a:solidFill>
                <a:latin typeface="黑体" panose="02010609060101010101" pitchFamily="49" charset="-122"/>
                <a:ea typeface="黑体" panose="02010609060101010101" pitchFamily="49" charset="-122"/>
              </a:rPr>
              <a:t>近期</a:t>
            </a:r>
            <a:r>
              <a:rPr lang="zh-CN" altLang="zh-CN" sz="1600" dirty="0">
                <a:solidFill>
                  <a:schemeClr val="tx1"/>
                </a:solidFill>
                <a:latin typeface="黑体" panose="02010609060101010101" pitchFamily="49" charset="-122"/>
                <a:ea typeface="黑体" panose="02010609060101010101" pitchFamily="49" charset="-122"/>
              </a:rPr>
              <a:t>目标：满足举办</a:t>
            </a:r>
            <a:r>
              <a:rPr lang="en-US" altLang="zh-CN" sz="1600" dirty="0">
                <a:solidFill>
                  <a:schemeClr val="tx1"/>
                </a:solidFill>
                <a:latin typeface="黑体" panose="02010609060101010101" pitchFamily="49" charset="-122"/>
                <a:ea typeface="黑体" panose="02010609060101010101" pitchFamily="49" charset="-122"/>
              </a:rPr>
              <a:t>2018</a:t>
            </a:r>
            <a:r>
              <a:rPr lang="zh-CN" altLang="zh-CN" sz="1600" dirty="0">
                <a:solidFill>
                  <a:schemeClr val="tx1"/>
                </a:solidFill>
                <a:latin typeface="黑体" panose="02010609060101010101" pitchFamily="49" charset="-122"/>
                <a:ea typeface="黑体" panose="02010609060101010101" pitchFamily="49" charset="-122"/>
              </a:rPr>
              <a:t>年湖北省第十五届省运会与全民健身需求。</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a:t>
            </a:r>
            <a:r>
              <a:rPr lang="zh-CN" altLang="zh-CN" sz="1600" dirty="0" smtClean="0">
                <a:solidFill>
                  <a:schemeClr val="tx1"/>
                </a:solidFill>
                <a:latin typeface="黑体" panose="02010609060101010101" pitchFamily="49" charset="-122"/>
                <a:ea typeface="黑体" panose="02010609060101010101" pitchFamily="49" charset="-122"/>
              </a:rPr>
              <a:t>远期</a:t>
            </a:r>
            <a:r>
              <a:rPr lang="zh-CN" altLang="zh-CN" sz="1600" dirty="0">
                <a:solidFill>
                  <a:schemeClr val="tx1"/>
                </a:solidFill>
                <a:latin typeface="黑体" panose="02010609060101010101" pitchFamily="49" charset="-122"/>
                <a:ea typeface="黑体" panose="02010609060101010101" pitchFamily="49" charset="-122"/>
              </a:rPr>
              <a:t>目标</a:t>
            </a:r>
            <a:r>
              <a:rPr lang="zh-CN" altLang="zh-CN" sz="1600" dirty="0" smtClean="0">
                <a:solidFill>
                  <a:schemeClr val="tx1"/>
                </a:solidFill>
                <a:latin typeface="黑体" panose="02010609060101010101" pitchFamily="49" charset="-122"/>
                <a:ea typeface="黑体" panose="02010609060101010101" pitchFamily="49" charset="-122"/>
              </a:rPr>
              <a:t>：</a:t>
            </a:r>
            <a:r>
              <a:rPr lang="zh-CN" altLang="en-US" sz="1600" dirty="0" smtClean="0">
                <a:solidFill>
                  <a:schemeClr val="tx1"/>
                </a:solidFill>
                <a:latin typeface="黑体" panose="02010609060101010101" pitchFamily="49" charset="-122"/>
                <a:ea typeface="黑体" panose="02010609060101010101" pitchFamily="49" charset="-122"/>
              </a:rPr>
              <a:t>（</a:t>
            </a:r>
            <a:r>
              <a:rPr lang="en-US" altLang="zh-CN" sz="1600" dirty="0" smtClean="0">
                <a:solidFill>
                  <a:schemeClr val="tx1"/>
                </a:solidFill>
                <a:latin typeface="黑体" panose="02010609060101010101" pitchFamily="49" charset="-122"/>
                <a:ea typeface="黑体" panose="02010609060101010101" pitchFamily="49" charset="-122"/>
              </a:rPr>
              <a:t>1</a:t>
            </a:r>
            <a:r>
              <a:rPr lang="zh-CN" altLang="en-US" sz="1600" dirty="0" smtClean="0">
                <a:solidFill>
                  <a:schemeClr val="tx1"/>
                </a:solidFill>
                <a:latin typeface="黑体" panose="02010609060101010101" pitchFamily="49" charset="-122"/>
                <a:ea typeface="黑体" panose="02010609060101010101" pitchFamily="49" charset="-122"/>
              </a:rPr>
              <a:t>）</a:t>
            </a:r>
            <a:r>
              <a:rPr lang="zh-CN" altLang="zh-CN" sz="1600" dirty="0" smtClean="0">
                <a:solidFill>
                  <a:schemeClr val="tx1"/>
                </a:solidFill>
                <a:latin typeface="黑体" panose="02010609060101010101" pitchFamily="49" charset="-122"/>
                <a:ea typeface="黑体" panose="02010609060101010101" pitchFamily="49" charset="-122"/>
              </a:rPr>
              <a:t>具备</a:t>
            </a:r>
            <a:r>
              <a:rPr lang="zh-CN" altLang="zh-CN" sz="1600" dirty="0">
                <a:solidFill>
                  <a:schemeClr val="tx1"/>
                </a:solidFill>
                <a:latin typeface="黑体" panose="02010609060101010101" pitchFamily="49" charset="-122"/>
                <a:ea typeface="黑体" panose="02010609060101010101" pitchFamily="49" charset="-122"/>
              </a:rPr>
              <a:t>举办全国性和其他国际单项比赛的能力。特别在黄石有着传统优势的乒乓球、体操等项目领域，能承办相应的全国乃至国际的甲、乙级单项比赛</a:t>
            </a:r>
            <a:r>
              <a:rPr lang="zh-CN" altLang="zh-CN" sz="1600" dirty="0" smtClean="0">
                <a:solidFill>
                  <a:schemeClr val="tx1"/>
                </a:solidFill>
                <a:latin typeface="黑体" panose="02010609060101010101" pitchFamily="49" charset="-122"/>
                <a:ea typeface="黑体" panose="02010609060101010101" pitchFamily="49" charset="-122"/>
              </a:rPr>
              <a:t>。</a:t>
            </a:r>
            <a:r>
              <a:rPr lang="zh-CN" altLang="en-US" sz="1600" dirty="0" smtClean="0">
                <a:solidFill>
                  <a:schemeClr val="tx1"/>
                </a:solidFill>
                <a:latin typeface="黑体" panose="02010609060101010101" pitchFamily="49" charset="-122"/>
                <a:ea typeface="黑体" panose="02010609060101010101" pitchFamily="49" charset="-122"/>
              </a:rPr>
              <a:t>（</a:t>
            </a:r>
            <a:r>
              <a:rPr lang="en-US" altLang="zh-CN" sz="1600" dirty="0" smtClean="0">
                <a:solidFill>
                  <a:schemeClr val="tx1"/>
                </a:solidFill>
                <a:latin typeface="黑体" panose="02010609060101010101" pitchFamily="49" charset="-122"/>
                <a:ea typeface="黑体" panose="02010609060101010101" pitchFamily="49" charset="-122"/>
              </a:rPr>
              <a:t>2</a:t>
            </a:r>
            <a:r>
              <a:rPr lang="zh-CN" altLang="en-US" sz="1600" dirty="0" smtClean="0">
                <a:solidFill>
                  <a:schemeClr val="tx1"/>
                </a:solidFill>
                <a:latin typeface="黑体" panose="02010609060101010101" pitchFamily="49" charset="-122"/>
                <a:ea typeface="黑体" panose="02010609060101010101" pitchFamily="49" charset="-122"/>
              </a:rPr>
              <a:t>）</a:t>
            </a:r>
            <a:r>
              <a:rPr lang="zh-CN" altLang="zh-CN" sz="1600" dirty="0" smtClean="0">
                <a:solidFill>
                  <a:schemeClr val="tx1"/>
                </a:solidFill>
                <a:latin typeface="黑体" panose="02010609060101010101" pitchFamily="49" charset="-122"/>
                <a:ea typeface="黑体" panose="02010609060101010101" pitchFamily="49" charset="-122"/>
              </a:rPr>
              <a:t>具备</a:t>
            </a:r>
            <a:r>
              <a:rPr lang="zh-CN" altLang="zh-CN" sz="1600" dirty="0">
                <a:solidFill>
                  <a:schemeClr val="tx1"/>
                </a:solidFill>
                <a:latin typeface="黑体" panose="02010609060101010101" pitchFamily="49" charset="-122"/>
                <a:ea typeface="黑体" panose="02010609060101010101" pitchFamily="49" charset="-122"/>
              </a:rPr>
              <a:t>举办全国性和国际</a:t>
            </a:r>
            <a:r>
              <a:rPr lang="zh-CN" altLang="zh-CN" sz="1600" dirty="0" smtClean="0">
                <a:solidFill>
                  <a:schemeClr val="tx1"/>
                </a:solidFill>
                <a:latin typeface="黑体" panose="02010609060101010101" pitchFamily="49" charset="-122"/>
                <a:ea typeface="黑体" panose="02010609060101010101" pitchFamily="49" charset="-122"/>
              </a:rPr>
              <a:t>游泳</a:t>
            </a:r>
            <a:r>
              <a:rPr lang="zh-CN" altLang="en-US" sz="1600" dirty="0" smtClean="0">
                <a:solidFill>
                  <a:schemeClr val="tx1"/>
                </a:solidFill>
                <a:latin typeface="黑体" panose="02010609060101010101" pitchFamily="49" charset="-122"/>
                <a:ea typeface="黑体" panose="02010609060101010101" pitchFamily="49" charset="-122"/>
              </a:rPr>
              <a:t>（</a:t>
            </a:r>
            <a:r>
              <a:rPr lang="zh-CN" altLang="zh-CN" sz="1600" dirty="0" smtClean="0">
                <a:solidFill>
                  <a:schemeClr val="tx1"/>
                </a:solidFill>
                <a:latin typeface="黑体" panose="02010609060101010101" pitchFamily="49" charset="-122"/>
                <a:ea typeface="黑体" panose="02010609060101010101" pitchFamily="49" charset="-122"/>
              </a:rPr>
              <a:t>除跳水</a:t>
            </a:r>
            <a:r>
              <a:rPr lang="zh-CN" altLang="en-US" sz="1600" dirty="0" smtClean="0">
                <a:solidFill>
                  <a:schemeClr val="tx1"/>
                </a:solidFill>
                <a:latin typeface="黑体" panose="02010609060101010101" pitchFamily="49" charset="-122"/>
                <a:ea typeface="黑体" panose="02010609060101010101" pitchFamily="49" charset="-122"/>
              </a:rPr>
              <a:t>）</a:t>
            </a:r>
            <a:r>
              <a:rPr lang="zh-CN" altLang="zh-CN" sz="1600" dirty="0" smtClean="0">
                <a:solidFill>
                  <a:schemeClr val="tx1"/>
                </a:solidFill>
                <a:latin typeface="黑体" panose="02010609060101010101" pitchFamily="49" charset="-122"/>
                <a:ea typeface="黑体" panose="02010609060101010101" pitchFamily="49" charset="-122"/>
              </a:rPr>
              <a:t>比赛</a:t>
            </a:r>
            <a:r>
              <a:rPr lang="zh-CN" altLang="zh-CN" sz="1600" dirty="0">
                <a:solidFill>
                  <a:schemeClr val="tx1"/>
                </a:solidFill>
                <a:latin typeface="黑体" panose="02010609060101010101" pitchFamily="49" charset="-122"/>
                <a:ea typeface="黑体" panose="02010609060101010101" pitchFamily="49" charset="-122"/>
              </a:rPr>
              <a:t>的能力，体现黄石在游泳项目上的特色与优势</a:t>
            </a:r>
            <a:r>
              <a:rPr lang="zh-CN" altLang="zh-CN" sz="1600" dirty="0" smtClean="0">
                <a:solidFill>
                  <a:schemeClr val="tx1"/>
                </a:solidFill>
                <a:latin typeface="黑体" panose="02010609060101010101" pitchFamily="49" charset="-122"/>
                <a:ea typeface="黑体" panose="02010609060101010101" pitchFamily="49" charset="-122"/>
              </a:rPr>
              <a:t>。</a:t>
            </a:r>
            <a:endParaRPr lang="zh-CN" altLang="zh-CN" sz="1600" dirty="0">
              <a:solidFill>
                <a:schemeClr val="tx1"/>
              </a:solidFill>
              <a:latin typeface="黑体" panose="02010609060101010101" pitchFamily="49" charset="-122"/>
              <a:ea typeface="黑体" panose="02010609060101010101" pitchFamily="49" charset="-122"/>
            </a:endParaRPr>
          </a:p>
        </p:txBody>
      </p:sp>
      <p:sp>
        <p:nvSpPr>
          <p:cNvPr id="6" name="矩形 5"/>
          <p:cNvSpPr/>
          <p:nvPr/>
        </p:nvSpPr>
        <p:spPr>
          <a:xfrm>
            <a:off x="428596" y="214290"/>
            <a:ext cx="3057247" cy="523220"/>
          </a:xfrm>
          <a:prstGeom prst="rect">
            <a:avLst/>
          </a:prstGeom>
        </p:spPr>
        <p:txBody>
          <a:bodyPr wrap="none">
            <a:spAutoFit/>
          </a:bodyPr>
          <a:lstStyle/>
          <a:p>
            <a:r>
              <a:rPr lang="en-US" altLang="zh-CN" sz="2800" dirty="0" smtClean="0">
                <a:latin typeface="黑体" panose="02010609060101010101" pitchFamily="49" charset="-122"/>
                <a:ea typeface="黑体" panose="02010609060101010101" pitchFamily="49" charset="-122"/>
              </a:rPr>
              <a:t>3.4 </a:t>
            </a:r>
            <a:r>
              <a:rPr lang="zh-CN" altLang="zh-CN" sz="2800" dirty="0" smtClean="0">
                <a:latin typeface="黑体" panose="02010609060101010101" pitchFamily="49" charset="-122"/>
                <a:ea typeface="黑体" panose="02010609060101010101" pitchFamily="49" charset="-122"/>
              </a:rPr>
              <a:t>设计</a:t>
            </a:r>
            <a:r>
              <a:rPr lang="zh-CN" altLang="en-US" sz="2800" dirty="0" smtClean="0">
                <a:latin typeface="黑体" panose="02010609060101010101" pitchFamily="49" charset="-122"/>
                <a:ea typeface="黑体" panose="02010609060101010101" pitchFamily="49" charset="-122"/>
              </a:rPr>
              <a:t>前的</a:t>
            </a:r>
            <a:r>
              <a:rPr lang="zh-CN" altLang="zh-CN" sz="2800" dirty="0" smtClean="0">
                <a:latin typeface="黑体" panose="02010609060101010101" pitchFamily="49" charset="-122"/>
                <a:ea typeface="黑体" panose="02010609060101010101" pitchFamily="49" charset="-122"/>
              </a:rPr>
              <a:t>管理</a:t>
            </a:r>
            <a:endParaRPr lang="zh-CN" altLang="en-US" sz="2800"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cSld>
  <p:clrMapOvr>
    <a:masterClrMapping/>
  </p:clrMapOvr>
  <p:transition>
    <p:pull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23528" y="228622"/>
            <a:ext cx="4134465" cy="523220"/>
          </a:xfrm>
          <a:prstGeom prst="rect">
            <a:avLst/>
          </a:prstGeom>
        </p:spPr>
        <p:txBody>
          <a:bodyPr wrap="none">
            <a:spAutoFit/>
          </a:bodyPr>
          <a:lstStyle/>
          <a:p>
            <a:r>
              <a:rPr lang="en-US" altLang="zh-CN" sz="2800" dirty="0" smtClean="0">
                <a:latin typeface="黑体" panose="02010609060101010101" pitchFamily="49" charset="-122"/>
                <a:ea typeface="黑体" panose="02010609060101010101" pitchFamily="49" charset="-122"/>
              </a:rPr>
              <a:t>1.2 </a:t>
            </a:r>
            <a:r>
              <a:rPr lang="zh-CN" altLang="en-US" sz="2800" dirty="0" smtClean="0">
                <a:latin typeface="黑体" panose="02010609060101010101" pitchFamily="49" charset="-122"/>
                <a:ea typeface="黑体" panose="02010609060101010101" pitchFamily="49" charset="-122"/>
              </a:rPr>
              <a:t>建筑工程项目与管理</a:t>
            </a:r>
            <a:endParaRPr lang="zh-CN" altLang="en-US" sz="2800" dirty="0">
              <a:latin typeface="黑体" panose="02010609060101010101" pitchFamily="49" charset="-122"/>
              <a:ea typeface="黑体" panose="02010609060101010101" pitchFamily="49" charset="-122"/>
            </a:endParaRPr>
          </a:p>
        </p:txBody>
      </p:sp>
      <p:sp>
        <p:nvSpPr>
          <p:cNvPr id="7" name="矩形 6"/>
          <p:cNvSpPr/>
          <p:nvPr/>
        </p:nvSpPr>
        <p:spPr>
          <a:xfrm>
            <a:off x="222164" y="993306"/>
            <a:ext cx="8640960" cy="5493812"/>
          </a:xfrm>
          <a:prstGeom prst="rect">
            <a:avLst/>
          </a:prstGeom>
        </p:spPr>
        <p:txBody>
          <a:bodyPr wrap="square">
            <a:spAutoFit/>
          </a:bodyPr>
          <a:lstStyle/>
          <a:p>
            <a:pPr>
              <a:lnSpc>
                <a:spcPct val="150000"/>
              </a:lnSpc>
            </a:pPr>
            <a:r>
              <a:rPr lang="en-US" altLang="zh-CN" dirty="0" smtClean="0">
                <a:latin typeface="黑体" pitchFamily="49" charset="-122"/>
                <a:ea typeface="黑体" pitchFamily="49" charset="-122"/>
              </a:rPr>
              <a:t>1.2.2 </a:t>
            </a:r>
            <a:r>
              <a:rPr lang="zh-CN" altLang="en-US" dirty="0" smtClean="0">
                <a:latin typeface="黑体" pitchFamily="49" charset="-122"/>
                <a:ea typeface="黑体" pitchFamily="49" charset="-122"/>
              </a:rPr>
              <a:t>建筑工程</a:t>
            </a:r>
            <a:r>
              <a:rPr lang="zh-CN" altLang="en-US" dirty="0">
                <a:latin typeface="黑体" pitchFamily="49" charset="-122"/>
                <a:ea typeface="黑体" pitchFamily="49" charset="-122"/>
              </a:rPr>
              <a:t>项目的分类与</a:t>
            </a:r>
            <a:r>
              <a:rPr lang="zh-CN" altLang="en-US" dirty="0" smtClean="0">
                <a:latin typeface="黑体" pitchFamily="49" charset="-122"/>
                <a:ea typeface="黑体" pitchFamily="49" charset="-122"/>
              </a:rPr>
              <a:t>组成</a:t>
            </a:r>
            <a:endParaRPr lang="en-US" altLang="zh-CN" dirty="0" smtClean="0">
              <a:latin typeface="黑体" pitchFamily="49" charset="-122"/>
              <a:ea typeface="黑体" pitchFamily="49" charset="-122"/>
            </a:endParaRPr>
          </a:p>
          <a:p>
            <a:pPr>
              <a:lnSpc>
                <a:spcPct val="150000"/>
              </a:lnSpc>
            </a:pPr>
            <a:r>
              <a:rPr lang="en-US" altLang="zh-CN" dirty="0" smtClean="0">
                <a:latin typeface="黑体" pitchFamily="49" charset="-122"/>
                <a:ea typeface="黑体" pitchFamily="49" charset="-122"/>
              </a:rPr>
              <a:t>1 </a:t>
            </a:r>
            <a:r>
              <a:rPr lang="zh-CN" altLang="en-US" dirty="0" smtClean="0">
                <a:latin typeface="黑体" pitchFamily="49" charset="-122"/>
                <a:ea typeface="黑体" pitchFamily="49" charset="-122"/>
              </a:rPr>
              <a:t>按建设性质划分</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1</a:t>
            </a:r>
            <a:r>
              <a:rPr lang="zh-CN" altLang="en-US" dirty="0" smtClean="0">
                <a:latin typeface="黑体" pitchFamily="49" charset="-122"/>
                <a:ea typeface="黑体" pitchFamily="49" charset="-122"/>
              </a:rPr>
              <a:t>）新建</a:t>
            </a:r>
            <a:r>
              <a:rPr lang="zh-CN" altLang="en-US" dirty="0">
                <a:latin typeface="黑体" pitchFamily="49" charset="-122"/>
                <a:ea typeface="黑体" pitchFamily="49" charset="-122"/>
              </a:rPr>
              <a:t>项目</a:t>
            </a:r>
            <a:r>
              <a:rPr lang="zh-CN" altLang="en-US" dirty="0" smtClean="0">
                <a:latin typeface="黑体" pitchFamily="49" charset="-122"/>
                <a:ea typeface="黑体" pitchFamily="49" charset="-122"/>
              </a:rPr>
              <a:t>。</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2</a:t>
            </a:r>
            <a:r>
              <a:rPr lang="zh-CN" altLang="en-US" dirty="0" smtClean="0">
                <a:latin typeface="黑体" pitchFamily="49" charset="-122"/>
                <a:ea typeface="黑体" pitchFamily="49" charset="-122"/>
              </a:rPr>
              <a:t>）扩建项目。</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3</a:t>
            </a:r>
            <a:r>
              <a:rPr lang="zh-CN" altLang="en-US" dirty="0" smtClean="0">
                <a:latin typeface="黑体" pitchFamily="49" charset="-122"/>
                <a:ea typeface="黑体" pitchFamily="49" charset="-122"/>
              </a:rPr>
              <a:t>）改建项目。</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4</a:t>
            </a:r>
            <a:r>
              <a:rPr lang="zh-CN" altLang="en-US" dirty="0" smtClean="0">
                <a:latin typeface="黑体" pitchFamily="49" charset="-122"/>
                <a:ea typeface="黑体" pitchFamily="49" charset="-122"/>
              </a:rPr>
              <a:t>）迁建项目。</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5</a:t>
            </a:r>
            <a:r>
              <a:rPr lang="zh-CN" altLang="en-US" dirty="0" smtClean="0">
                <a:latin typeface="黑体" pitchFamily="49" charset="-122"/>
                <a:ea typeface="黑体" pitchFamily="49" charset="-122"/>
              </a:rPr>
              <a:t>）重建项目</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6</a:t>
            </a:r>
            <a:r>
              <a:rPr lang="zh-CN" altLang="en-US" dirty="0" smtClean="0">
                <a:latin typeface="黑体" pitchFamily="49" charset="-122"/>
                <a:ea typeface="黑体" pitchFamily="49" charset="-122"/>
              </a:rPr>
              <a:t>）技术改造项目。</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7</a:t>
            </a:r>
            <a:r>
              <a:rPr lang="zh-CN" altLang="en-US" dirty="0" smtClean="0">
                <a:latin typeface="黑体" pitchFamily="49" charset="-122"/>
                <a:ea typeface="黑体" pitchFamily="49" charset="-122"/>
              </a:rPr>
              <a:t>）设备更新项目。</a:t>
            </a:r>
            <a:endParaRPr lang="en-US" altLang="zh-CN" dirty="0" smtClean="0">
              <a:latin typeface="黑体" pitchFamily="49" charset="-122"/>
              <a:ea typeface="黑体" pitchFamily="49" charset="-122"/>
            </a:endParaRPr>
          </a:p>
          <a:p>
            <a:pPr>
              <a:lnSpc>
                <a:spcPct val="150000"/>
              </a:lnSpc>
            </a:pPr>
            <a:r>
              <a:rPr lang="en-US" altLang="zh-CN" dirty="0" smtClean="0">
                <a:latin typeface="黑体" pitchFamily="49" charset="-122"/>
                <a:ea typeface="黑体" pitchFamily="49" charset="-122"/>
              </a:rPr>
              <a:t>2 </a:t>
            </a:r>
            <a:r>
              <a:rPr lang="zh-CN" altLang="en-US" dirty="0" smtClean="0">
                <a:latin typeface="黑体" pitchFamily="49" charset="-122"/>
                <a:ea typeface="黑体" pitchFamily="49" charset="-122"/>
              </a:rPr>
              <a:t>按不同投资主体划分</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    </a:t>
            </a:r>
            <a:r>
              <a:rPr lang="zh-CN" altLang="en-US" u="sng" dirty="0" smtClean="0">
                <a:latin typeface="黑体" pitchFamily="49" charset="-122"/>
                <a:ea typeface="黑体" pitchFamily="49" charset="-122"/>
              </a:rPr>
              <a:t>国家行政管理部门依据相关法律法规和规定对不同投资主体建设的工程项目实行分类管理，将工程项目划分为审批项目、核准项目和备案项目。不同类型项目的投资建设管理程序不同。</a:t>
            </a:r>
            <a:endParaRPr lang="en-US" altLang="zh-CN" u="sng" dirty="0" smtClean="0">
              <a:latin typeface="黑体" pitchFamily="49" charset="-122"/>
              <a:ea typeface="黑体" pitchFamily="49" charset="-122"/>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extLst>
      <p:ext uri="{BB962C8B-B14F-4D97-AF65-F5344CB8AC3E}">
        <p14:creationId xmlns:p14="http://schemas.microsoft.com/office/powerpoint/2010/main" val="1925911748"/>
      </p:ext>
    </p:extLst>
  </p:cSld>
  <p:clrMapOvr>
    <a:masterClrMapping/>
  </p:clrMapOvr>
  <p:transition>
    <p:pull dir="d"/>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1000108"/>
            <a:ext cx="8568952" cy="5072098"/>
          </a:xfrm>
        </p:spPr>
        <p:txBody>
          <a:bodyPr>
            <a:noAutofit/>
          </a:bodyPr>
          <a:lstStyle/>
          <a:p>
            <a:pPr hangingPunct="1">
              <a:lnSpc>
                <a:spcPct val="150000"/>
              </a:lnSpc>
            </a:pPr>
            <a:r>
              <a:rPr lang="zh-CN" altLang="en-US" sz="1600" dirty="0" smtClean="0">
                <a:solidFill>
                  <a:srgbClr val="FF0000"/>
                </a:solidFill>
                <a:latin typeface="黑体" panose="02010609060101010101" pitchFamily="49" charset="-122"/>
                <a:ea typeface="黑体" panose="02010609060101010101" pitchFamily="49" charset="-122"/>
              </a:rPr>
              <a:t>案例</a:t>
            </a:r>
            <a:r>
              <a:rPr lang="en-US" altLang="zh-CN" sz="1600" dirty="0" smtClean="0">
                <a:solidFill>
                  <a:srgbClr val="FF0000"/>
                </a:solidFill>
                <a:latin typeface="黑体" panose="02010609060101010101" pitchFamily="49" charset="-122"/>
                <a:ea typeface="黑体" panose="02010609060101010101" pitchFamily="49" charset="-122"/>
              </a:rPr>
              <a:t>1 </a:t>
            </a:r>
            <a:r>
              <a:rPr lang="en-US" altLang="zh-CN" sz="1600" dirty="0" smtClean="0">
                <a:solidFill>
                  <a:schemeClr val="tx1"/>
                </a:solidFill>
                <a:latin typeface="黑体" panose="02010609060101010101" pitchFamily="49" charset="-122"/>
                <a:ea typeface="黑体" panose="02010609060101010101" pitchFamily="49" charset="-122"/>
              </a:rPr>
              <a:t/>
            </a:r>
            <a:br>
              <a:rPr lang="en-US" altLang="zh-CN" sz="1600" dirty="0" smtClean="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3.2.2 </a:t>
            </a:r>
            <a:r>
              <a:rPr lang="zh-CN" altLang="zh-CN" sz="1600" dirty="0">
                <a:solidFill>
                  <a:schemeClr val="tx1"/>
                </a:solidFill>
                <a:latin typeface="黑体" panose="02010609060101010101" pitchFamily="49" charset="-122"/>
                <a:ea typeface="黑体" panose="02010609060101010101" pitchFamily="49" charset="-122"/>
              </a:rPr>
              <a:t>二期</a:t>
            </a:r>
            <a:r>
              <a:rPr lang="zh-CN" altLang="zh-CN" sz="1600" dirty="0" smtClean="0">
                <a:solidFill>
                  <a:schemeClr val="tx1"/>
                </a:solidFill>
                <a:latin typeface="黑体" panose="02010609060101010101" pitchFamily="49" charset="-122"/>
                <a:ea typeface="黑体" panose="02010609060101010101" pitchFamily="49" charset="-122"/>
              </a:rPr>
              <a:t>项目</a:t>
            </a:r>
            <a:r>
              <a:rPr lang="zh-CN" altLang="zh-CN" sz="1600" dirty="0">
                <a:solidFill>
                  <a:schemeClr val="tx1"/>
                </a:solidFill>
                <a:latin typeface="黑体" panose="02010609060101010101" pitchFamily="49" charset="-122"/>
                <a:ea typeface="黑体" panose="02010609060101010101" pitchFamily="49" charset="-122"/>
              </a:rPr>
              <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a:t>
            </a:r>
            <a:r>
              <a:rPr lang="zh-CN" altLang="zh-CN" sz="1600" dirty="0" smtClean="0">
                <a:solidFill>
                  <a:schemeClr val="tx1"/>
                </a:solidFill>
                <a:latin typeface="黑体" panose="02010609060101010101" pitchFamily="49" charset="-122"/>
                <a:ea typeface="黑体" panose="02010609060101010101" pitchFamily="49" charset="-122"/>
              </a:rPr>
              <a:t>商业</a:t>
            </a:r>
            <a:r>
              <a:rPr lang="zh-CN" altLang="zh-CN" sz="1600" dirty="0">
                <a:solidFill>
                  <a:schemeClr val="tx1"/>
                </a:solidFill>
                <a:latin typeface="黑体" panose="02010609060101010101" pitchFamily="49" charset="-122"/>
                <a:ea typeface="黑体" panose="02010609060101010101" pitchFamily="49" charset="-122"/>
              </a:rPr>
              <a:t>开发、配套服务和体育学校等。设计方可依据相关上位规划、产业需求和场地条件合理确定具体项目与规模。</a:t>
            </a:r>
            <a:br>
              <a:rPr lang="zh-CN" altLang="zh-CN" sz="1600" dirty="0">
                <a:solidFill>
                  <a:schemeClr val="tx1"/>
                </a:solidFill>
                <a:latin typeface="黑体" panose="02010609060101010101" pitchFamily="49" charset="-122"/>
                <a:ea typeface="黑体" panose="02010609060101010101" pitchFamily="49" charset="-122"/>
              </a:rPr>
            </a:br>
            <a:r>
              <a:rPr lang="zh-CN" altLang="zh-CN" sz="1600" b="1" dirty="0">
                <a:solidFill>
                  <a:schemeClr val="tx1"/>
                </a:solidFill>
                <a:latin typeface="黑体" panose="02010609060101010101" pitchFamily="49" charset="-122"/>
                <a:ea typeface="黑体" panose="02010609060101010101" pitchFamily="49" charset="-122"/>
              </a:rPr>
              <a:t>设计要求：</a:t>
            </a:r>
            <a:r>
              <a:rPr lang="zh-CN" altLang="zh-CN" sz="1600" dirty="0">
                <a:solidFill>
                  <a:schemeClr val="tx1"/>
                </a:solidFill>
                <a:latin typeface="黑体" panose="02010609060101010101" pitchFamily="49" charset="-122"/>
                <a:ea typeface="黑体" panose="02010609060101010101" pitchFamily="49" charset="-122"/>
              </a:rPr>
              <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1</a:t>
            </a:r>
            <a:r>
              <a:rPr lang="zh-CN" altLang="zh-CN" sz="1600" dirty="0">
                <a:solidFill>
                  <a:schemeClr val="tx1"/>
                </a:solidFill>
                <a:latin typeface="黑体" panose="02010609060101010101" pitchFamily="49" charset="-122"/>
                <a:ea typeface="黑体" panose="02010609060101010101" pitchFamily="49" charset="-122"/>
              </a:rPr>
              <a:t>、二期项目无需做建筑方案设计，但需把商业开发引导、配套服务设施的布置利用，作为设计的重点，贯穿在整个规划设计中。</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2</a:t>
            </a:r>
            <a:r>
              <a:rPr lang="zh-CN" altLang="zh-CN" sz="1600" dirty="0">
                <a:solidFill>
                  <a:schemeClr val="tx1"/>
                </a:solidFill>
                <a:latin typeface="黑体" panose="02010609060101010101" pitchFamily="49" charset="-122"/>
                <a:ea typeface="黑体" panose="02010609060101010101" pitchFamily="49" charset="-122"/>
              </a:rPr>
              <a:t>、设计单位依用地情况对启动项目、二期项目进行合理分区布局。</a:t>
            </a:r>
            <a:br>
              <a:rPr lang="zh-CN" altLang="zh-CN" sz="1600" dirty="0">
                <a:solidFill>
                  <a:schemeClr val="tx1"/>
                </a:solidFill>
                <a:latin typeface="黑体" panose="02010609060101010101" pitchFamily="49" charset="-122"/>
                <a:ea typeface="黑体" panose="02010609060101010101" pitchFamily="49" charset="-122"/>
              </a:rPr>
            </a:br>
            <a:r>
              <a:rPr lang="zh-CN" altLang="zh-CN" sz="1600" b="1" dirty="0">
                <a:solidFill>
                  <a:schemeClr val="tx1"/>
                </a:solidFill>
                <a:latin typeface="黑体" panose="02010609060101010101" pitchFamily="49" charset="-122"/>
                <a:ea typeface="黑体" panose="02010609060101010101" pitchFamily="49" charset="-122"/>
              </a:rPr>
              <a:t>建设目标：</a:t>
            </a:r>
            <a:r>
              <a:rPr lang="zh-CN" altLang="zh-CN" sz="1600" dirty="0">
                <a:solidFill>
                  <a:schemeClr val="tx1"/>
                </a:solidFill>
                <a:latin typeface="黑体" panose="02010609060101010101" pitchFamily="49" charset="-122"/>
                <a:ea typeface="黑体" panose="02010609060101010101" pitchFamily="49" charset="-122"/>
              </a:rPr>
              <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a:t>
            </a:r>
            <a:r>
              <a:rPr lang="zh-CN" altLang="zh-CN" sz="1600" dirty="0" smtClean="0">
                <a:solidFill>
                  <a:schemeClr val="tx1"/>
                </a:solidFill>
                <a:latin typeface="黑体" panose="02010609060101010101" pitchFamily="49" charset="-122"/>
                <a:ea typeface="黑体" panose="02010609060101010101" pitchFamily="49" charset="-122"/>
              </a:rPr>
              <a:t>通过</a:t>
            </a:r>
            <a:r>
              <a:rPr lang="zh-CN" altLang="zh-CN" sz="1600" dirty="0">
                <a:solidFill>
                  <a:schemeClr val="tx1"/>
                </a:solidFill>
                <a:latin typeface="黑体" panose="02010609060101010101" pitchFamily="49" charset="-122"/>
                <a:ea typeface="黑体" panose="02010609060101010101" pitchFamily="49" charset="-122"/>
              </a:rPr>
              <a:t>启动项目带动人气，二期项目后续发展，最终建成集体育竞赛、大型集会、专业会展、文艺汇演、体育训练、教育、健身、休闲于一体的体育综合体</a:t>
            </a:r>
            <a:r>
              <a:rPr lang="zh-CN" altLang="zh-CN" sz="1600" dirty="0" smtClean="0">
                <a:solidFill>
                  <a:schemeClr val="tx1"/>
                </a:solidFill>
                <a:latin typeface="黑体" panose="02010609060101010101" pitchFamily="49" charset="-122"/>
                <a:ea typeface="黑体" panose="02010609060101010101" pitchFamily="49" charset="-122"/>
              </a:rPr>
              <a:t>。</a:t>
            </a:r>
            <a:r>
              <a:rPr lang="en-US" altLang="zh-CN" sz="1600" dirty="0" smtClean="0">
                <a:solidFill>
                  <a:schemeClr val="tx1"/>
                </a:solidFill>
                <a:latin typeface="黑体" panose="02010609060101010101" pitchFamily="49" charset="-122"/>
                <a:ea typeface="黑体" panose="02010609060101010101" pitchFamily="49" charset="-122"/>
              </a:rPr>
              <a:t/>
            </a:r>
            <a:br>
              <a:rPr lang="en-US" altLang="zh-CN" sz="1600" dirty="0" smtClean="0">
                <a:solidFill>
                  <a:schemeClr val="tx1"/>
                </a:solidFill>
                <a:latin typeface="黑体" panose="02010609060101010101" pitchFamily="49" charset="-122"/>
                <a:ea typeface="黑体" panose="02010609060101010101" pitchFamily="49" charset="-122"/>
              </a:rPr>
            </a:br>
            <a:r>
              <a:rPr lang="en-US" altLang="zh-CN" sz="1600" dirty="0">
                <a:solidFill>
                  <a:schemeClr val="tx1"/>
                </a:solidFill>
              </a:rPr>
              <a:t>3.3 </a:t>
            </a:r>
            <a:r>
              <a:rPr lang="zh-CN" altLang="zh-CN" sz="1600" dirty="0">
                <a:solidFill>
                  <a:schemeClr val="tx1"/>
                </a:solidFill>
              </a:rPr>
              <a:t>规划设计</a:t>
            </a:r>
            <a:r>
              <a:rPr lang="zh-CN" altLang="zh-CN" sz="1600" dirty="0" smtClean="0">
                <a:solidFill>
                  <a:schemeClr val="tx1"/>
                </a:solidFill>
              </a:rPr>
              <a:t>要点</a:t>
            </a:r>
            <a:r>
              <a:rPr lang="en-US" altLang="zh-CN" sz="1600" dirty="0" smtClean="0">
                <a:solidFill>
                  <a:schemeClr val="tx1"/>
                </a:solidFill>
              </a:rPr>
              <a:t> </a:t>
            </a:r>
            <a:br>
              <a:rPr lang="en-US" altLang="zh-CN" sz="1600" dirty="0" smtClean="0">
                <a:solidFill>
                  <a:schemeClr val="tx1"/>
                </a:solidFill>
              </a:rPr>
            </a:br>
            <a:r>
              <a:rPr lang="en-US" altLang="zh-CN" sz="1600" dirty="0" smtClean="0">
                <a:solidFill>
                  <a:schemeClr val="tx1"/>
                </a:solidFill>
              </a:rPr>
              <a:t>3.4 </a:t>
            </a:r>
            <a:r>
              <a:rPr lang="zh-CN" altLang="zh-CN" sz="1600" dirty="0" smtClean="0">
                <a:solidFill>
                  <a:schemeClr val="tx1"/>
                </a:solidFill>
              </a:rPr>
              <a:t>建筑设计</a:t>
            </a:r>
            <a:r>
              <a:rPr lang="zh-CN" altLang="zh-CN" sz="1600" dirty="0">
                <a:solidFill>
                  <a:schemeClr val="tx1"/>
                </a:solidFill>
              </a:rPr>
              <a:t>要点</a:t>
            </a:r>
            <a:endParaRPr lang="zh-CN" altLang="zh-CN" sz="1600" dirty="0">
              <a:solidFill>
                <a:schemeClr val="tx1"/>
              </a:solidFill>
              <a:latin typeface="黑体" panose="02010609060101010101" pitchFamily="49" charset="-122"/>
              <a:ea typeface="黑体" panose="02010609060101010101" pitchFamily="49" charset="-122"/>
            </a:endParaRPr>
          </a:p>
        </p:txBody>
      </p:sp>
      <p:sp>
        <p:nvSpPr>
          <p:cNvPr id="6" name="矩形 5"/>
          <p:cNvSpPr/>
          <p:nvPr/>
        </p:nvSpPr>
        <p:spPr>
          <a:xfrm>
            <a:off x="428596" y="214290"/>
            <a:ext cx="3057247" cy="523220"/>
          </a:xfrm>
          <a:prstGeom prst="rect">
            <a:avLst/>
          </a:prstGeom>
        </p:spPr>
        <p:txBody>
          <a:bodyPr wrap="none">
            <a:spAutoFit/>
          </a:bodyPr>
          <a:lstStyle/>
          <a:p>
            <a:r>
              <a:rPr lang="en-US" altLang="zh-CN" sz="2800" dirty="0" smtClean="0">
                <a:latin typeface="黑体" panose="02010609060101010101" pitchFamily="49" charset="-122"/>
                <a:ea typeface="黑体" panose="02010609060101010101" pitchFamily="49" charset="-122"/>
              </a:rPr>
              <a:t>3.4 </a:t>
            </a:r>
            <a:r>
              <a:rPr lang="zh-CN" altLang="zh-CN" sz="2800" dirty="0" smtClean="0">
                <a:latin typeface="黑体" panose="02010609060101010101" pitchFamily="49" charset="-122"/>
                <a:ea typeface="黑体" panose="02010609060101010101" pitchFamily="49" charset="-122"/>
              </a:rPr>
              <a:t>设计</a:t>
            </a:r>
            <a:r>
              <a:rPr lang="zh-CN" altLang="en-US" sz="2800" dirty="0" smtClean="0">
                <a:latin typeface="黑体" panose="02010609060101010101" pitchFamily="49" charset="-122"/>
                <a:ea typeface="黑体" panose="02010609060101010101" pitchFamily="49" charset="-122"/>
              </a:rPr>
              <a:t>前的</a:t>
            </a:r>
            <a:r>
              <a:rPr lang="zh-CN" altLang="zh-CN" sz="2800" dirty="0" smtClean="0">
                <a:latin typeface="黑体" panose="02010609060101010101" pitchFamily="49" charset="-122"/>
                <a:ea typeface="黑体" panose="02010609060101010101" pitchFamily="49" charset="-122"/>
              </a:rPr>
              <a:t>管理</a:t>
            </a:r>
            <a:endParaRPr lang="zh-CN" altLang="en-US" sz="2800"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cSld>
  <p:clrMapOvr>
    <a:masterClrMapping/>
  </p:clrMapOvr>
  <p:transition>
    <p:pull dir="d"/>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1000108"/>
            <a:ext cx="8568952" cy="5072098"/>
          </a:xfrm>
        </p:spPr>
        <p:txBody>
          <a:bodyPr>
            <a:noAutofit/>
          </a:bodyPr>
          <a:lstStyle/>
          <a:p>
            <a:pPr>
              <a:lnSpc>
                <a:spcPct val="150000"/>
              </a:lnSpc>
            </a:pPr>
            <a:r>
              <a:rPr lang="zh-CN" altLang="en-US" sz="1600" dirty="0" smtClean="0">
                <a:solidFill>
                  <a:srgbClr val="FF0000"/>
                </a:solidFill>
                <a:latin typeface="黑体" panose="02010609060101010101" pitchFamily="49" charset="-122"/>
                <a:ea typeface="黑体" panose="02010609060101010101" pitchFamily="49" charset="-122"/>
              </a:rPr>
              <a:t>案例</a:t>
            </a:r>
            <a:r>
              <a:rPr lang="en-US" altLang="zh-CN" sz="1600" dirty="0" smtClean="0">
                <a:solidFill>
                  <a:srgbClr val="FF0000"/>
                </a:solidFill>
                <a:latin typeface="黑体" panose="02010609060101010101" pitchFamily="49" charset="-122"/>
                <a:ea typeface="黑体" panose="02010609060101010101" pitchFamily="49" charset="-122"/>
              </a:rPr>
              <a:t>1 </a:t>
            </a:r>
            <a:r>
              <a:rPr lang="en-US" altLang="zh-CN" sz="1600" dirty="0" smtClean="0">
                <a:solidFill>
                  <a:schemeClr val="tx1"/>
                </a:solidFill>
                <a:latin typeface="黑体" panose="02010609060101010101" pitchFamily="49" charset="-122"/>
                <a:ea typeface="黑体" panose="02010609060101010101" pitchFamily="49" charset="-122"/>
              </a:rPr>
              <a:t/>
            </a:r>
            <a:br>
              <a:rPr lang="en-US" altLang="zh-CN" sz="1600" dirty="0" smtClean="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3.5 </a:t>
            </a:r>
            <a:r>
              <a:rPr lang="zh-CN" altLang="zh-CN" sz="1600" dirty="0" smtClean="0">
                <a:solidFill>
                  <a:schemeClr val="tx1"/>
                </a:solidFill>
                <a:latin typeface="黑体" panose="02010609060101010101" pitchFamily="49" charset="-122"/>
                <a:ea typeface="黑体" panose="02010609060101010101" pitchFamily="49" charset="-122"/>
              </a:rPr>
              <a:t>建设</a:t>
            </a:r>
            <a:r>
              <a:rPr lang="zh-CN" altLang="zh-CN" sz="1600" dirty="0">
                <a:solidFill>
                  <a:schemeClr val="tx1"/>
                </a:solidFill>
                <a:latin typeface="黑体" panose="02010609060101010101" pitchFamily="49" charset="-122"/>
                <a:ea typeface="黑体" panose="02010609060101010101" pitchFamily="49" charset="-122"/>
              </a:rPr>
              <a:t>内容与规模</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3.5.1 </a:t>
            </a:r>
            <a:r>
              <a:rPr lang="zh-CN" altLang="zh-CN" sz="1600" dirty="0" smtClean="0">
                <a:solidFill>
                  <a:schemeClr val="tx1"/>
                </a:solidFill>
                <a:latin typeface="黑体" panose="02010609060101010101" pitchFamily="49" charset="-122"/>
                <a:ea typeface="黑体" panose="02010609060101010101" pitchFamily="49" charset="-122"/>
              </a:rPr>
              <a:t>体育场 </a:t>
            </a:r>
            <a:r>
              <a:rPr lang="zh-CN" altLang="zh-CN" sz="1600" dirty="0">
                <a:solidFill>
                  <a:schemeClr val="tx1"/>
                </a:solidFill>
                <a:latin typeface="黑体" panose="02010609060101010101" pitchFamily="49" charset="-122"/>
                <a:ea typeface="黑体" panose="02010609060101010101" pitchFamily="49" charset="-122"/>
              </a:rPr>
              <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1</a:t>
            </a:r>
            <a:r>
              <a:rPr lang="zh-CN" altLang="zh-CN" sz="1600" dirty="0">
                <a:solidFill>
                  <a:schemeClr val="tx1"/>
                </a:solidFill>
                <a:latin typeface="黑体" panose="02010609060101010101" pitchFamily="49" charset="-122"/>
                <a:ea typeface="黑体" panose="02010609060101010101" pitchFamily="49" charset="-122"/>
              </a:rPr>
              <a:t>、功能与</a:t>
            </a:r>
            <a:r>
              <a:rPr lang="zh-CN" altLang="zh-CN" sz="1600" dirty="0" smtClean="0">
                <a:solidFill>
                  <a:schemeClr val="tx1"/>
                </a:solidFill>
                <a:latin typeface="黑体" panose="02010609060101010101" pitchFamily="49" charset="-122"/>
                <a:ea typeface="黑体" panose="02010609060101010101" pitchFamily="49" charset="-122"/>
              </a:rPr>
              <a:t>规模</a:t>
            </a:r>
            <a:r>
              <a:rPr lang="zh-CN" altLang="zh-CN" sz="1600" dirty="0">
                <a:solidFill>
                  <a:schemeClr val="tx1"/>
                </a:solidFill>
                <a:latin typeface="黑体" panose="02010609060101010101" pitchFamily="49" charset="-122"/>
                <a:ea typeface="黑体" panose="02010609060101010101" pitchFamily="49" charset="-122"/>
              </a:rPr>
              <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a:t>
            </a:r>
            <a:r>
              <a:rPr lang="zh-CN" altLang="zh-CN" sz="1600" dirty="0" smtClean="0">
                <a:solidFill>
                  <a:schemeClr val="tx1"/>
                </a:solidFill>
                <a:latin typeface="黑体" panose="02010609060101010101" pitchFamily="49" charset="-122"/>
                <a:ea typeface="黑体" panose="02010609060101010101" pitchFamily="49" charset="-122"/>
              </a:rPr>
              <a:t>按《体育建筑设计规范》规定</a:t>
            </a:r>
            <a:r>
              <a:rPr lang="zh-CN" altLang="zh-CN" sz="1600" dirty="0">
                <a:solidFill>
                  <a:schemeClr val="tx1"/>
                </a:solidFill>
                <a:latin typeface="黑体" panose="02010609060101010101" pitchFamily="49" charset="-122"/>
                <a:ea typeface="黑体" panose="02010609060101010101" pitchFamily="49" charset="-122"/>
              </a:rPr>
              <a:t>的乙级中型规模标准设计，具有承办地区性和全国单项比赛的能力，满足绿色建筑一星级技术标准。</a:t>
            </a:r>
            <a:r>
              <a:rPr lang="en-US" altLang="zh-CN" sz="1600" dirty="0" smtClean="0">
                <a:solidFill>
                  <a:schemeClr val="tx1"/>
                </a:solidFill>
                <a:latin typeface="黑体" panose="02010609060101010101" pitchFamily="49" charset="-122"/>
                <a:ea typeface="黑体" panose="02010609060101010101" pitchFamily="49" charset="-122"/>
              </a:rPr>
              <a:t>27000</a:t>
            </a:r>
            <a:r>
              <a:rPr lang="zh-CN" altLang="en-US" sz="1600" dirty="0" smtClean="0">
                <a:solidFill>
                  <a:schemeClr val="tx1"/>
                </a:solidFill>
                <a:latin typeface="黑体" panose="02010609060101010101" pitchFamily="49" charset="-122"/>
                <a:ea typeface="黑体" panose="02010609060101010101" pitchFamily="49" charset="-122"/>
              </a:rPr>
              <a:t>～</a:t>
            </a:r>
            <a:r>
              <a:rPr lang="en-US" altLang="zh-CN" sz="1600" dirty="0" smtClean="0">
                <a:solidFill>
                  <a:schemeClr val="tx1"/>
                </a:solidFill>
                <a:latin typeface="黑体" panose="02010609060101010101" pitchFamily="49" charset="-122"/>
                <a:ea typeface="黑体" panose="02010609060101010101" pitchFamily="49" charset="-122"/>
              </a:rPr>
              <a:t>35000</a:t>
            </a:r>
            <a:r>
              <a:rPr lang="zh-CN" altLang="zh-CN" sz="1600" dirty="0" smtClean="0">
                <a:solidFill>
                  <a:schemeClr val="tx1"/>
                </a:solidFill>
                <a:latin typeface="黑体" panose="02010609060101010101" pitchFamily="49" charset="-122"/>
                <a:ea typeface="黑体" panose="02010609060101010101" pitchFamily="49" charset="-122"/>
              </a:rPr>
              <a:t>座席</a:t>
            </a:r>
            <a:r>
              <a:rPr lang="zh-CN" altLang="zh-CN" sz="1600" dirty="0">
                <a:solidFill>
                  <a:schemeClr val="tx1"/>
                </a:solidFill>
                <a:latin typeface="黑体" panose="02010609060101010101" pitchFamily="49" charset="-122"/>
                <a:ea typeface="黑体" panose="02010609060101010101" pitchFamily="49" charset="-122"/>
              </a:rPr>
              <a:t>，建筑面积</a:t>
            </a:r>
            <a:r>
              <a:rPr lang="en-US" altLang="zh-CN" sz="1600" dirty="0" smtClean="0">
                <a:solidFill>
                  <a:schemeClr val="tx1"/>
                </a:solidFill>
                <a:latin typeface="黑体" panose="02010609060101010101" pitchFamily="49" charset="-122"/>
                <a:ea typeface="黑体" panose="02010609060101010101" pitchFamily="49" charset="-122"/>
              </a:rPr>
              <a:t>3.4</a:t>
            </a:r>
            <a:r>
              <a:rPr lang="zh-CN" altLang="en-US" sz="1600" dirty="0" smtClean="0">
                <a:solidFill>
                  <a:schemeClr val="tx1"/>
                </a:solidFill>
                <a:latin typeface="黑体" panose="02010609060101010101" pitchFamily="49" charset="-122"/>
                <a:ea typeface="黑体" panose="02010609060101010101" pitchFamily="49" charset="-122"/>
              </a:rPr>
              <a:t>万～</a:t>
            </a:r>
            <a:r>
              <a:rPr lang="en-US" altLang="zh-CN" sz="1600" dirty="0" smtClean="0">
                <a:solidFill>
                  <a:schemeClr val="tx1"/>
                </a:solidFill>
                <a:latin typeface="黑体" panose="02010609060101010101" pitchFamily="49" charset="-122"/>
                <a:ea typeface="黑体" panose="02010609060101010101" pitchFamily="49" charset="-122"/>
              </a:rPr>
              <a:t>4.4</a:t>
            </a:r>
            <a:r>
              <a:rPr lang="zh-CN" altLang="zh-CN" sz="1600" dirty="0" smtClean="0">
                <a:solidFill>
                  <a:schemeClr val="tx1"/>
                </a:solidFill>
                <a:latin typeface="黑体" panose="02010609060101010101" pitchFamily="49" charset="-122"/>
                <a:ea typeface="黑体" panose="02010609060101010101" pitchFamily="49" charset="-122"/>
              </a:rPr>
              <a:t>万</a:t>
            </a:r>
            <a:r>
              <a:rPr lang="zh-CN" altLang="en-US" sz="1600" dirty="0" smtClean="0">
                <a:solidFill>
                  <a:schemeClr val="tx1"/>
                </a:solidFill>
                <a:latin typeface="黑体" panose="02010609060101010101" pitchFamily="49" charset="-122"/>
                <a:ea typeface="黑体" panose="02010609060101010101" pitchFamily="49" charset="-122"/>
              </a:rPr>
              <a:t>㎡ </a:t>
            </a:r>
            <a:r>
              <a:rPr lang="zh-CN" altLang="zh-CN" sz="1600" dirty="0" smtClean="0">
                <a:solidFill>
                  <a:schemeClr val="tx1"/>
                </a:solidFill>
                <a:latin typeface="黑体" panose="02010609060101010101" pitchFamily="49" charset="-122"/>
                <a:ea typeface="黑体" panose="02010609060101010101" pitchFamily="49" charset="-122"/>
              </a:rPr>
              <a:t>。</a:t>
            </a:r>
            <a:r>
              <a:rPr lang="zh-CN" altLang="zh-CN" sz="1600" dirty="0">
                <a:solidFill>
                  <a:schemeClr val="tx1"/>
                </a:solidFill>
                <a:latin typeface="黑体" panose="02010609060101010101" pitchFamily="49" charset="-122"/>
                <a:ea typeface="黑体" panose="02010609060101010101" pitchFamily="49" charset="-122"/>
              </a:rPr>
              <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2</a:t>
            </a:r>
            <a:r>
              <a:rPr lang="zh-CN" altLang="en-US" sz="1600" dirty="0" smtClean="0">
                <a:solidFill>
                  <a:schemeClr val="tx1"/>
                </a:solidFill>
                <a:latin typeface="黑体" panose="02010609060101010101" pitchFamily="49" charset="-122"/>
                <a:ea typeface="黑体" panose="02010609060101010101" pitchFamily="49" charset="-122"/>
              </a:rPr>
              <a:t>、设置</a:t>
            </a:r>
            <a:r>
              <a:rPr lang="en-US" altLang="zh-CN" sz="1600" b="1" dirty="0" smtClean="0">
                <a:solidFill>
                  <a:schemeClr val="tx1"/>
                </a:solidFill>
                <a:latin typeface="黑体" panose="02010609060101010101" pitchFamily="49" charset="-122"/>
                <a:ea typeface="黑体" panose="02010609060101010101" pitchFamily="49" charset="-122"/>
              </a:rPr>
              <a:t/>
            </a:r>
            <a:br>
              <a:rPr lang="en-US" altLang="zh-CN" sz="1600" b="1" dirty="0" smtClean="0">
                <a:solidFill>
                  <a:schemeClr val="tx1"/>
                </a:solidFill>
                <a:latin typeface="黑体" panose="02010609060101010101" pitchFamily="49" charset="-122"/>
                <a:ea typeface="黑体" panose="02010609060101010101" pitchFamily="49" charset="-122"/>
              </a:rPr>
            </a:br>
            <a:r>
              <a:rPr lang="en-US" altLang="zh-CN" sz="1600" b="1" dirty="0" smtClean="0">
                <a:solidFill>
                  <a:schemeClr val="tx1"/>
                </a:solidFill>
                <a:latin typeface="黑体" panose="02010609060101010101" pitchFamily="49" charset="-122"/>
                <a:ea typeface="黑体" panose="02010609060101010101" pitchFamily="49" charset="-122"/>
              </a:rPr>
              <a:t>    </a:t>
            </a:r>
            <a:r>
              <a:rPr lang="zh-CN" altLang="en-US" sz="1600" dirty="0" smtClean="0">
                <a:solidFill>
                  <a:schemeClr val="tx1"/>
                </a:solidFill>
                <a:latin typeface="黑体" panose="02010609060101010101" pitchFamily="49" charset="-122"/>
                <a:ea typeface="黑体" panose="02010609060101010101" pitchFamily="49" charset="-122"/>
              </a:rPr>
              <a:t>（</a:t>
            </a:r>
            <a:r>
              <a:rPr lang="en-US" altLang="zh-CN" sz="1600" dirty="0" smtClean="0">
                <a:solidFill>
                  <a:schemeClr val="tx1"/>
                </a:solidFill>
                <a:latin typeface="黑体" panose="02010609060101010101" pitchFamily="49" charset="-122"/>
                <a:ea typeface="黑体" panose="02010609060101010101" pitchFamily="49" charset="-122"/>
              </a:rPr>
              <a:t>1</a:t>
            </a:r>
            <a:r>
              <a:rPr lang="zh-CN" altLang="en-US" sz="1600" dirty="0" smtClean="0">
                <a:solidFill>
                  <a:schemeClr val="tx1"/>
                </a:solidFill>
                <a:latin typeface="黑体" panose="02010609060101010101" pitchFamily="49" charset="-122"/>
                <a:ea typeface="黑体" panose="02010609060101010101" pitchFamily="49" charset="-122"/>
              </a:rPr>
              <a:t>）</a:t>
            </a:r>
            <a:r>
              <a:rPr lang="en-US" altLang="zh-CN" sz="1600" dirty="0" smtClean="0">
                <a:solidFill>
                  <a:schemeClr val="tx1"/>
                </a:solidFill>
                <a:latin typeface="黑体" panose="02010609060101010101" pitchFamily="49" charset="-122"/>
                <a:ea typeface="黑体" panose="02010609060101010101" pitchFamily="49" charset="-122"/>
              </a:rPr>
              <a:t>8</a:t>
            </a:r>
            <a:r>
              <a:rPr lang="zh-CN" altLang="zh-CN" sz="1600" dirty="0">
                <a:solidFill>
                  <a:schemeClr val="tx1"/>
                </a:solidFill>
                <a:latin typeface="黑体" panose="02010609060101010101" pitchFamily="49" charset="-122"/>
                <a:ea typeface="黑体" panose="02010609060101010101" pitchFamily="49" charset="-122"/>
              </a:rPr>
              <a:t>道</a:t>
            </a:r>
            <a:r>
              <a:rPr lang="en-US" altLang="zh-CN" sz="1600" dirty="0" smtClean="0">
                <a:solidFill>
                  <a:schemeClr val="tx1"/>
                </a:solidFill>
                <a:latin typeface="黑体" panose="02010609060101010101" pitchFamily="49" charset="-122"/>
                <a:ea typeface="黑体" panose="02010609060101010101" pitchFamily="49" charset="-122"/>
              </a:rPr>
              <a:t>400m</a:t>
            </a:r>
            <a:r>
              <a:rPr lang="zh-CN" altLang="zh-CN" sz="1600" dirty="0" smtClean="0">
                <a:solidFill>
                  <a:schemeClr val="tx1"/>
                </a:solidFill>
                <a:latin typeface="黑体" panose="02010609060101010101" pitchFamily="49" charset="-122"/>
                <a:ea typeface="黑体" panose="02010609060101010101" pitchFamily="49" charset="-122"/>
              </a:rPr>
              <a:t>标准</a:t>
            </a:r>
            <a:r>
              <a:rPr lang="zh-CN" altLang="zh-CN" sz="1600" dirty="0">
                <a:solidFill>
                  <a:schemeClr val="tx1"/>
                </a:solidFill>
                <a:latin typeface="黑体" panose="02010609060101010101" pitchFamily="49" charset="-122"/>
                <a:ea typeface="黑体" panose="02010609060101010101" pitchFamily="49" charset="-122"/>
              </a:rPr>
              <a:t>环形跑道，弯道半径</a:t>
            </a:r>
            <a:r>
              <a:rPr lang="en-US" altLang="zh-CN" sz="1600" dirty="0" smtClean="0">
                <a:solidFill>
                  <a:schemeClr val="tx1"/>
                </a:solidFill>
                <a:latin typeface="黑体" panose="02010609060101010101" pitchFamily="49" charset="-122"/>
                <a:ea typeface="黑体" panose="02010609060101010101" pitchFamily="49" charset="-122"/>
              </a:rPr>
              <a:t>36.5m</a:t>
            </a:r>
            <a:r>
              <a:rPr lang="zh-CN" altLang="zh-CN" sz="1600" dirty="0" smtClean="0">
                <a:solidFill>
                  <a:schemeClr val="tx1"/>
                </a:solidFill>
                <a:latin typeface="黑体" panose="02010609060101010101" pitchFamily="49" charset="-122"/>
                <a:ea typeface="黑体" panose="02010609060101010101" pitchFamily="49" charset="-122"/>
              </a:rPr>
              <a:t>，</a:t>
            </a:r>
            <a:r>
              <a:rPr lang="zh-CN" altLang="zh-CN" sz="1600" dirty="0">
                <a:solidFill>
                  <a:schemeClr val="tx1"/>
                </a:solidFill>
                <a:latin typeface="黑体" panose="02010609060101010101" pitchFamily="49" charset="-122"/>
                <a:ea typeface="黑体" panose="02010609060101010101" pitchFamily="49" charset="-122"/>
              </a:rPr>
              <a:t>西直道</a:t>
            </a:r>
            <a:r>
              <a:rPr lang="en-US" altLang="zh-CN" sz="1600" dirty="0">
                <a:solidFill>
                  <a:schemeClr val="tx1"/>
                </a:solidFill>
                <a:latin typeface="黑体" panose="02010609060101010101" pitchFamily="49" charset="-122"/>
                <a:ea typeface="黑体" panose="02010609060101010101" pitchFamily="49" charset="-122"/>
              </a:rPr>
              <a:t>10</a:t>
            </a:r>
            <a:r>
              <a:rPr lang="zh-CN" altLang="zh-CN" sz="1600" dirty="0">
                <a:solidFill>
                  <a:schemeClr val="tx1"/>
                </a:solidFill>
                <a:latin typeface="黑体" panose="02010609060101010101" pitchFamily="49" charset="-122"/>
                <a:ea typeface="黑体" panose="02010609060101010101" pitchFamily="49" charset="-122"/>
              </a:rPr>
              <a:t>道。</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a:t>
            </a:r>
            <a:r>
              <a:rPr lang="zh-CN" altLang="en-US" sz="1600" dirty="0" smtClean="0">
                <a:solidFill>
                  <a:schemeClr val="tx1"/>
                </a:solidFill>
                <a:latin typeface="黑体" panose="02010609060101010101" pitchFamily="49" charset="-122"/>
                <a:ea typeface="黑体" panose="02010609060101010101" pitchFamily="49" charset="-122"/>
              </a:rPr>
              <a:t>（</a:t>
            </a:r>
            <a:r>
              <a:rPr lang="en-US" altLang="zh-CN" sz="1600" dirty="0" smtClean="0">
                <a:solidFill>
                  <a:schemeClr val="tx1"/>
                </a:solidFill>
                <a:latin typeface="黑体" panose="02010609060101010101" pitchFamily="49" charset="-122"/>
                <a:ea typeface="黑体" panose="02010609060101010101" pitchFamily="49" charset="-122"/>
              </a:rPr>
              <a:t>2</a:t>
            </a:r>
            <a:r>
              <a:rPr lang="zh-CN" altLang="en-US" sz="1600" dirty="0" smtClean="0">
                <a:solidFill>
                  <a:schemeClr val="tx1"/>
                </a:solidFill>
                <a:latin typeface="黑体" panose="02010609060101010101" pitchFamily="49" charset="-122"/>
                <a:ea typeface="黑体" panose="02010609060101010101" pitchFamily="49" charset="-122"/>
              </a:rPr>
              <a:t>）</a:t>
            </a:r>
            <a:r>
              <a:rPr lang="en-US" altLang="zh-CN" sz="1600" dirty="0" smtClean="0">
                <a:solidFill>
                  <a:schemeClr val="tx1"/>
                </a:solidFill>
                <a:latin typeface="黑体" panose="02010609060101010101" pitchFamily="49" charset="-122"/>
                <a:ea typeface="黑体" panose="02010609060101010101" pitchFamily="49" charset="-122"/>
              </a:rPr>
              <a:t>68×105m</a:t>
            </a:r>
            <a:r>
              <a:rPr lang="zh-CN" altLang="zh-CN" sz="1600" dirty="0" smtClean="0">
                <a:solidFill>
                  <a:schemeClr val="tx1"/>
                </a:solidFill>
                <a:latin typeface="黑体" panose="02010609060101010101" pitchFamily="49" charset="-122"/>
                <a:ea typeface="黑体" panose="02010609060101010101" pitchFamily="49" charset="-122"/>
              </a:rPr>
              <a:t>天然</a:t>
            </a:r>
            <a:r>
              <a:rPr lang="zh-CN" altLang="zh-CN" sz="1600" dirty="0">
                <a:solidFill>
                  <a:schemeClr val="tx1"/>
                </a:solidFill>
                <a:latin typeface="黑体" panose="02010609060101010101" pitchFamily="49" charset="-122"/>
                <a:ea typeface="黑体" panose="02010609060101010101" pitchFamily="49" charset="-122"/>
              </a:rPr>
              <a:t>草坪足球比赛场。</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a:t>
            </a:r>
            <a:r>
              <a:rPr lang="zh-CN" altLang="en-US" sz="1600" dirty="0" smtClean="0">
                <a:solidFill>
                  <a:schemeClr val="tx1"/>
                </a:solidFill>
                <a:latin typeface="黑体" panose="02010609060101010101" pitchFamily="49" charset="-122"/>
                <a:ea typeface="黑体" panose="02010609060101010101" pitchFamily="49" charset="-122"/>
              </a:rPr>
              <a:t>（</a:t>
            </a:r>
            <a:r>
              <a:rPr lang="en-US" altLang="zh-CN" sz="1600" dirty="0" smtClean="0">
                <a:solidFill>
                  <a:schemeClr val="tx1"/>
                </a:solidFill>
                <a:latin typeface="黑体" panose="02010609060101010101" pitchFamily="49" charset="-122"/>
                <a:ea typeface="黑体" panose="02010609060101010101" pitchFamily="49" charset="-122"/>
              </a:rPr>
              <a:t>3</a:t>
            </a:r>
            <a:r>
              <a:rPr lang="zh-CN" altLang="en-US" sz="1600" dirty="0" smtClean="0">
                <a:solidFill>
                  <a:schemeClr val="tx1"/>
                </a:solidFill>
                <a:latin typeface="黑体" panose="02010609060101010101" pitchFamily="49" charset="-122"/>
                <a:ea typeface="黑体" panose="02010609060101010101" pitchFamily="49" charset="-122"/>
              </a:rPr>
              <a:t>）</a:t>
            </a:r>
            <a:r>
              <a:rPr lang="en-US" altLang="zh-CN" sz="1600" dirty="0" smtClean="0">
                <a:solidFill>
                  <a:schemeClr val="tx1"/>
                </a:solidFill>
                <a:latin typeface="黑体" panose="02010609060101010101" pitchFamily="49" charset="-122"/>
                <a:ea typeface="黑体" panose="02010609060101010101" pitchFamily="49" charset="-122"/>
              </a:rPr>
              <a:t>68×105m</a:t>
            </a:r>
            <a:r>
              <a:rPr lang="zh-CN" altLang="zh-CN" sz="1600" dirty="0" smtClean="0">
                <a:solidFill>
                  <a:schemeClr val="tx1"/>
                </a:solidFill>
                <a:latin typeface="黑体" panose="02010609060101010101" pitchFamily="49" charset="-122"/>
                <a:ea typeface="黑体" panose="02010609060101010101" pitchFamily="49" charset="-122"/>
              </a:rPr>
              <a:t>天然</a:t>
            </a:r>
            <a:r>
              <a:rPr lang="zh-CN" altLang="zh-CN" sz="1600" dirty="0">
                <a:solidFill>
                  <a:schemeClr val="tx1"/>
                </a:solidFill>
                <a:latin typeface="黑体" panose="02010609060101010101" pitchFamily="49" charset="-122"/>
                <a:ea typeface="黑体" panose="02010609060101010101" pitchFamily="49" charset="-122"/>
              </a:rPr>
              <a:t>草坪足球练习场。</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a:t>
            </a:r>
            <a:r>
              <a:rPr lang="zh-CN" altLang="en-US" sz="1600" dirty="0" smtClean="0">
                <a:solidFill>
                  <a:schemeClr val="tx1"/>
                </a:solidFill>
                <a:latin typeface="黑体" panose="02010609060101010101" pitchFamily="49" charset="-122"/>
                <a:ea typeface="黑体" panose="02010609060101010101" pitchFamily="49" charset="-122"/>
              </a:rPr>
              <a:t>（</a:t>
            </a:r>
            <a:r>
              <a:rPr lang="en-US" altLang="zh-CN" sz="1600" dirty="0" smtClean="0">
                <a:solidFill>
                  <a:schemeClr val="tx1"/>
                </a:solidFill>
                <a:latin typeface="黑体" panose="02010609060101010101" pitchFamily="49" charset="-122"/>
                <a:ea typeface="黑体" panose="02010609060101010101" pitchFamily="49" charset="-122"/>
              </a:rPr>
              <a:t>4</a:t>
            </a:r>
            <a:r>
              <a:rPr lang="zh-CN" altLang="en-US" sz="1600" dirty="0" smtClean="0">
                <a:solidFill>
                  <a:schemeClr val="tx1"/>
                </a:solidFill>
                <a:latin typeface="黑体" panose="02010609060101010101" pitchFamily="49" charset="-122"/>
                <a:ea typeface="黑体" panose="02010609060101010101" pitchFamily="49" charset="-122"/>
              </a:rPr>
              <a:t>）</a:t>
            </a:r>
            <a:r>
              <a:rPr lang="zh-CN" altLang="zh-CN" sz="1600" dirty="0" smtClean="0">
                <a:solidFill>
                  <a:schemeClr val="tx1"/>
                </a:solidFill>
                <a:latin typeface="黑体" panose="02010609060101010101" pitchFamily="49" charset="-122"/>
                <a:ea typeface="黑体" panose="02010609060101010101" pitchFamily="49" charset="-122"/>
              </a:rPr>
              <a:t>运动员</a:t>
            </a:r>
            <a:r>
              <a:rPr lang="zh-CN" altLang="zh-CN" sz="1600" dirty="0">
                <a:solidFill>
                  <a:schemeClr val="tx1"/>
                </a:solidFill>
                <a:latin typeface="黑体" panose="02010609060101010101" pitchFamily="49" charset="-122"/>
                <a:ea typeface="黑体" panose="02010609060101010101" pitchFamily="49" charset="-122"/>
              </a:rPr>
              <a:t>比赛热身场地。</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a:t>
            </a:r>
            <a:r>
              <a:rPr lang="zh-CN" altLang="en-US" sz="1600" dirty="0" smtClean="0">
                <a:solidFill>
                  <a:schemeClr val="tx1"/>
                </a:solidFill>
                <a:latin typeface="黑体" panose="02010609060101010101" pitchFamily="49" charset="-122"/>
                <a:ea typeface="黑体" panose="02010609060101010101" pitchFamily="49" charset="-122"/>
              </a:rPr>
              <a:t>（</a:t>
            </a:r>
            <a:r>
              <a:rPr lang="en-US" altLang="zh-CN" sz="1600" dirty="0" smtClean="0">
                <a:solidFill>
                  <a:schemeClr val="tx1"/>
                </a:solidFill>
                <a:latin typeface="黑体" panose="02010609060101010101" pitchFamily="49" charset="-122"/>
                <a:ea typeface="黑体" panose="02010609060101010101" pitchFamily="49" charset="-122"/>
              </a:rPr>
              <a:t>5</a:t>
            </a:r>
            <a:r>
              <a:rPr lang="zh-CN" altLang="en-US" sz="1600" dirty="0" smtClean="0">
                <a:solidFill>
                  <a:schemeClr val="tx1"/>
                </a:solidFill>
                <a:latin typeface="黑体" panose="02010609060101010101" pitchFamily="49" charset="-122"/>
                <a:ea typeface="黑体" panose="02010609060101010101" pitchFamily="49" charset="-122"/>
              </a:rPr>
              <a:t>）</a:t>
            </a:r>
            <a:r>
              <a:rPr lang="zh-CN" altLang="zh-CN" sz="1600" dirty="0" smtClean="0">
                <a:solidFill>
                  <a:schemeClr val="tx1"/>
                </a:solidFill>
                <a:latin typeface="黑体" panose="02010609060101010101" pitchFamily="49" charset="-122"/>
                <a:ea typeface="黑体" panose="02010609060101010101" pitchFamily="49" charset="-122"/>
              </a:rPr>
              <a:t>其他</a:t>
            </a:r>
            <a:r>
              <a:rPr lang="zh-CN" altLang="zh-CN" sz="1600" dirty="0">
                <a:solidFill>
                  <a:schemeClr val="tx1"/>
                </a:solidFill>
                <a:latin typeface="黑体" panose="02010609060101010101" pitchFamily="49" charset="-122"/>
                <a:ea typeface="黑体" panose="02010609060101010101" pitchFamily="49" charset="-122"/>
              </a:rPr>
              <a:t>辅助用房。部分功能用房在建筑功能及土建尺寸上，尽可能提高到甲级标准，如运动员休息室、新闻媒体用房、主席台座席等，但设备专业仍按乙级标准进行设计</a:t>
            </a:r>
            <a:r>
              <a:rPr lang="zh-CN" altLang="zh-CN" sz="1600" dirty="0" smtClean="0">
                <a:solidFill>
                  <a:schemeClr val="tx1"/>
                </a:solidFill>
                <a:latin typeface="黑体" panose="02010609060101010101" pitchFamily="49" charset="-122"/>
                <a:ea typeface="黑体" panose="02010609060101010101" pitchFamily="49" charset="-122"/>
              </a:rPr>
              <a:t>。</a:t>
            </a:r>
            <a:endParaRPr lang="zh-CN" altLang="zh-CN" sz="1600" dirty="0">
              <a:solidFill>
                <a:schemeClr val="tx1"/>
              </a:solidFill>
              <a:latin typeface="黑体" panose="02010609060101010101" pitchFamily="49" charset="-122"/>
              <a:ea typeface="黑体" panose="02010609060101010101" pitchFamily="49" charset="-122"/>
            </a:endParaRPr>
          </a:p>
        </p:txBody>
      </p:sp>
      <p:sp>
        <p:nvSpPr>
          <p:cNvPr id="6" name="矩形 5"/>
          <p:cNvSpPr/>
          <p:nvPr/>
        </p:nvSpPr>
        <p:spPr>
          <a:xfrm>
            <a:off x="428596" y="214290"/>
            <a:ext cx="3057247" cy="523220"/>
          </a:xfrm>
          <a:prstGeom prst="rect">
            <a:avLst/>
          </a:prstGeom>
        </p:spPr>
        <p:txBody>
          <a:bodyPr wrap="none">
            <a:spAutoFit/>
          </a:bodyPr>
          <a:lstStyle/>
          <a:p>
            <a:r>
              <a:rPr lang="en-US" altLang="zh-CN" sz="2800" dirty="0" smtClean="0">
                <a:latin typeface="黑体" panose="02010609060101010101" pitchFamily="49" charset="-122"/>
                <a:ea typeface="黑体" panose="02010609060101010101" pitchFamily="49" charset="-122"/>
              </a:rPr>
              <a:t>3.4 </a:t>
            </a:r>
            <a:r>
              <a:rPr lang="zh-CN" altLang="zh-CN" sz="2800" dirty="0" smtClean="0">
                <a:latin typeface="黑体" panose="02010609060101010101" pitchFamily="49" charset="-122"/>
                <a:ea typeface="黑体" panose="02010609060101010101" pitchFamily="49" charset="-122"/>
              </a:rPr>
              <a:t>设计</a:t>
            </a:r>
            <a:r>
              <a:rPr lang="zh-CN" altLang="en-US" sz="2800" dirty="0" smtClean="0">
                <a:latin typeface="黑体" panose="02010609060101010101" pitchFamily="49" charset="-122"/>
                <a:ea typeface="黑体" panose="02010609060101010101" pitchFamily="49" charset="-122"/>
              </a:rPr>
              <a:t>前的</a:t>
            </a:r>
            <a:r>
              <a:rPr lang="zh-CN" altLang="zh-CN" sz="2800" dirty="0" smtClean="0">
                <a:latin typeface="黑体" panose="02010609060101010101" pitchFamily="49" charset="-122"/>
                <a:ea typeface="黑体" panose="02010609060101010101" pitchFamily="49" charset="-122"/>
              </a:rPr>
              <a:t>管理</a:t>
            </a:r>
            <a:endParaRPr lang="zh-CN" altLang="en-US" sz="2800"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cSld>
  <p:clrMapOvr>
    <a:masterClrMapping/>
  </p:clrMapOvr>
  <p:transition>
    <p:pull dir="d"/>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1000108"/>
            <a:ext cx="8568952" cy="5000660"/>
          </a:xfrm>
        </p:spPr>
        <p:txBody>
          <a:bodyPr>
            <a:noAutofit/>
          </a:bodyPr>
          <a:lstStyle/>
          <a:p>
            <a:pPr>
              <a:lnSpc>
                <a:spcPct val="150000"/>
              </a:lnSpc>
            </a:pPr>
            <a:r>
              <a:rPr lang="zh-CN" altLang="en-US" sz="1600" dirty="0" smtClean="0">
                <a:solidFill>
                  <a:srgbClr val="FF0000"/>
                </a:solidFill>
                <a:latin typeface="黑体" panose="02010609060101010101" pitchFamily="49" charset="-122"/>
                <a:ea typeface="黑体" panose="02010609060101010101" pitchFamily="49" charset="-122"/>
              </a:rPr>
              <a:t>案例</a:t>
            </a:r>
            <a:r>
              <a:rPr lang="en-US" altLang="zh-CN" sz="1600" dirty="0" smtClean="0">
                <a:solidFill>
                  <a:srgbClr val="FF0000"/>
                </a:solidFill>
                <a:latin typeface="黑体" panose="02010609060101010101" pitchFamily="49" charset="-122"/>
                <a:ea typeface="黑体" panose="02010609060101010101" pitchFamily="49" charset="-122"/>
              </a:rPr>
              <a:t>1 </a:t>
            </a:r>
            <a:br>
              <a:rPr lang="en-US" altLang="zh-CN" sz="1600" dirty="0" smtClean="0">
                <a:solidFill>
                  <a:srgbClr val="FF0000"/>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3</a:t>
            </a:r>
            <a:r>
              <a:rPr lang="zh-CN" altLang="zh-CN" sz="1600" dirty="0">
                <a:solidFill>
                  <a:schemeClr val="tx1"/>
                </a:solidFill>
                <a:latin typeface="黑体" panose="02010609060101010101" pitchFamily="49" charset="-122"/>
                <a:ea typeface="黑体" panose="02010609060101010101" pitchFamily="49" charset="-122"/>
              </a:rPr>
              <a:t>、设计</a:t>
            </a:r>
            <a:r>
              <a:rPr lang="zh-CN" altLang="zh-CN" sz="1600" dirty="0" smtClean="0">
                <a:solidFill>
                  <a:schemeClr val="tx1"/>
                </a:solidFill>
                <a:latin typeface="黑体" panose="02010609060101010101" pitchFamily="49" charset="-122"/>
                <a:ea typeface="黑体" panose="02010609060101010101" pitchFamily="49" charset="-122"/>
              </a:rPr>
              <a:t>建议 </a:t>
            </a:r>
            <a:r>
              <a:rPr lang="zh-CN" altLang="zh-CN" sz="1600" dirty="0">
                <a:solidFill>
                  <a:schemeClr val="tx1"/>
                </a:solidFill>
                <a:latin typeface="黑体" panose="02010609060101010101" pitchFamily="49" charset="-122"/>
                <a:ea typeface="黑体" panose="02010609060101010101" pitchFamily="49" charset="-122"/>
              </a:rPr>
              <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a:t>
            </a:r>
            <a:r>
              <a:rPr lang="zh-CN" altLang="en-US" sz="1600" dirty="0" smtClean="0">
                <a:solidFill>
                  <a:schemeClr val="tx1"/>
                </a:solidFill>
                <a:latin typeface="黑体" panose="02010609060101010101" pitchFamily="49" charset="-122"/>
                <a:ea typeface="黑体" panose="02010609060101010101" pitchFamily="49" charset="-122"/>
              </a:rPr>
              <a:t>（</a:t>
            </a:r>
            <a:r>
              <a:rPr lang="en-US" altLang="zh-CN" sz="1600" dirty="0" smtClean="0">
                <a:solidFill>
                  <a:schemeClr val="tx1"/>
                </a:solidFill>
                <a:latin typeface="黑体" panose="02010609060101010101" pitchFamily="49" charset="-122"/>
                <a:ea typeface="黑体" panose="02010609060101010101" pitchFamily="49" charset="-122"/>
              </a:rPr>
              <a:t>1</a:t>
            </a:r>
            <a:r>
              <a:rPr lang="zh-CN" altLang="en-US" sz="1600" dirty="0" smtClean="0">
                <a:solidFill>
                  <a:schemeClr val="tx1"/>
                </a:solidFill>
                <a:latin typeface="黑体" panose="02010609060101010101" pitchFamily="49" charset="-122"/>
                <a:ea typeface="黑体" panose="02010609060101010101" pitchFamily="49" charset="-122"/>
              </a:rPr>
              <a:t>）</a:t>
            </a:r>
            <a:r>
              <a:rPr lang="zh-CN" altLang="zh-CN" sz="1600" dirty="0" smtClean="0">
                <a:solidFill>
                  <a:schemeClr val="tx1"/>
                </a:solidFill>
                <a:latin typeface="黑体" panose="02010609060101010101" pitchFamily="49" charset="-122"/>
                <a:ea typeface="黑体" panose="02010609060101010101" pitchFamily="49" charset="-122"/>
              </a:rPr>
              <a:t>以</a:t>
            </a:r>
            <a:r>
              <a:rPr lang="zh-CN" altLang="zh-CN" sz="1600" dirty="0">
                <a:solidFill>
                  <a:schemeClr val="tx1"/>
                </a:solidFill>
                <a:latin typeface="黑体" panose="02010609060101010101" pitchFamily="49" charset="-122"/>
                <a:ea typeface="黑体" panose="02010609060101010101" pitchFamily="49" charset="-122"/>
              </a:rPr>
              <a:t>体育工艺为导向，科学布置体育建筑全部活动内容和其流程。</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a:t>
            </a:r>
            <a:r>
              <a:rPr lang="zh-CN" altLang="en-US" sz="1600" dirty="0" smtClean="0">
                <a:solidFill>
                  <a:schemeClr val="tx1"/>
                </a:solidFill>
                <a:latin typeface="黑体" panose="02010609060101010101" pitchFamily="49" charset="-122"/>
                <a:ea typeface="黑体" panose="02010609060101010101" pitchFamily="49" charset="-122"/>
              </a:rPr>
              <a:t>（</a:t>
            </a:r>
            <a:r>
              <a:rPr lang="en-US" altLang="zh-CN" sz="1600" dirty="0" smtClean="0">
                <a:solidFill>
                  <a:schemeClr val="tx1"/>
                </a:solidFill>
                <a:latin typeface="黑体" panose="02010609060101010101" pitchFamily="49" charset="-122"/>
                <a:ea typeface="黑体" panose="02010609060101010101" pitchFamily="49" charset="-122"/>
              </a:rPr>
              <a:t>2</a:t>
            </a:r>
            <a:r>
              <a:rPr lang="zh-CN" altLang="en-US" sz="1600" dirty="0" smtClean="0">
                <a:solidFill>
                  <a:schemeClr val="tx1"/>
                </a:solidFill>
                <a:latin typeface="黑体" panose="02010609060101010101" pitchFamily="49" charset="-122"/>
                <a:ea typeface="黑体" panose="02010609060101010101" pitchFamily="49" charset="-122"/>
              </a:rPr>
              <a:t>）</a:t>
            </a:r>
            <a:r>
              <a:rPr lang="zh-CN" altLang="zh-CN" sz="1600" dirty="0" smtClean="0">
                <a:solidFill>
                  <a:schemeClr val="tx1"/>
                </a:solidFill>
                <a:latin typeface="黑体" panose="02010609060101010101" pitchFamily="49" charset="-122"/>
                <a:ea typeface="黑体" panose="02010609060101010101" pitchFamily="49" charset="-122"/>
              </a:rPr>
              <a:t>创造</a:t>
            </a:r>
            <a:r>
              <a:rPr lang="zh-CN" altLang="zh-CN" sz="1600" dirty="0">
                <a:solidFill>
                  <a:schemeClr val="tx1"/>
                </a:solidFill>
                <a:latin typeface="黑体" panose="02010609060101010101" pitchFamily="49" charset="-122"/>
                <a:ea typeface="黑体" panose="02010609060101010101" pitchFamily="49" charset="-122"/>
              </a:rPr>
              <a:t>视觉良好的内场空间、观赛空间和比赛氛围。观众席设计采用周边布置，并设有主席台。</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a:t>
            </a:r>
            <a:r>
              <a:rPr lang="zh-CN" altLang="en-US" sz="1600" dirty="0" smtClean="0">
                <a:solidFill>
                  <a:schemeClr val="tx1"/>
                </a:solidFill>
                <a:latin typeface="黑体" panose="02010609060101010101" pitchFamily="49" charset="-122"/>
                <a:ea typeface="黑体" panose="02010609060101010101" pitchFamily="49" charset="-122"/>
              </a:rPr>
              <a:t>（</a:t>
            </a:r>
            <a:r>
              <a:rPr lang="en-US" altLang="zh-CN" sz="1600" dirty="0" smtClean="0">
                <a:solidFill>
                  <a:schemeClr val="tx1"/>
                </a:solidFill>
                <a:latin typeface="黑体" panose="02010609060101010101" pitchFamily="49" charset="-122"/>
                <a:ea typeface="黑体" panose="02010609060101010101" pitchFamily="49" charset="-122"/>
              </a:rPr>
              <a:t>3</a:t>
            </a:r>
            <a:r>
              <a:rPr lang="zh-CN" altLang="en-US" sz="1600" dirty="0" smtClean="0">
                <a:solidFill>
                  <a:schemeClr val="tx1"/>
                </a:solidFill>
                <a:latin typeface="黑体" panose="02010609060101010101" pitchFamily="49" charset="-122"/>
                <a:ea typeface="黑体" panose="02010609060101010101" pitchFamily="49" charset="-122"/>
              </a:rPr>
              <a:t>）</a:t>
            </a:r>
            <a:r>
              <a:rPr lang="zh-CN" altLang="zh-CN" sz="1600" dirty="0" smtClean="0">
                <a:solidFill>
                  <a:schemeClr val="tx1"/>
                </a:solidFill>
                <a:latin typeface="黑体" panose="02010609060101010101" pitchFamily="49" charset="-122"/>
                <a:ea typeface="黑体" panose="02010609060101010101" pitchFamily="49" charset="-122"/>
              </a:rPr>
              <a:t>安全</a:t>
            </a:r>
            <a:r>
              <a:rPr lang="zh-CN" altLang="zh-CN" sz="1600" dirty="0">
                <a:solidFill>
                  <a:schemeClr val="tx1"/>
                </a:solidFill>
                <a:latin typeface="黑体" panose="02010609060101010101" pitchFamily="49" charset="-122"/>
                <a:ea typeface="黑体" panose="02010609060101010101" pitchFamily="49" charset="-122"/>
              </a:rPr>
              <a:t>高效的交通疏散，严格执行“来去相等”的设计原则，确保人员疏散。</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a:t>
            </a:r>
            <a:r>
              <a:rPr lang="zh-CN" altLang="en-US" sz="1600" dirty="0" smtClean="0">
                <a:solidFill>
                  <a:schemeClr val="tx1"/>
                </a:solidFill>
                <a:latin typeface="黑体" panose="02010609060101010101" pitchFamily="49" charset="-122"/>
                <a:ea typeface="黑体" panose="02010609060101010101" pitchFamily="49" charset="-122"/>
              </a:rPr>
              <a:t>（</a:t>
            </a:r>
            <a:r>
              <a:rPr lang="en-US" altLang="zh-CN" sz="1600" dirty="0" smtClean="0">
                <a:solidFill>
                  <a:schemeClr val="tx1"/>
                </a:solidFill>
                <a:latin typeface="黑体" panose="02010609060101010101" pitchFamily="49" charset="-122"/>
                <a:ea typeface="黑体" panose="02010609060101010101" pitchFamily="49" charset="-122"/>
              </a:rPr>
              <a:t>4</a:t>
            </a:r>
            <a:r>
              <a:rPr lang="zh-CN" altLang="en-US" sz="1600" dirty="0" smtClean="0">
                <a:solidFill>
                  <a:schemeClr val="tx1"/>
                </a:solidFill>
                <a:latin typeface="黑体" panose="02010609060101010101" pitchFamily="49" charset="-122"/>
                <a:ea typeface="黑体" panose="02010609060101010101" pitchFamily="49" charset="-122"/>
              </a:rPr>
              <a:t>）</a:t>
            </a:r>
            <a:r>
              <a:rPr lang="zh-CN" altLang="zh-CN" sz="1600" dirty="0" smtClean="0">
                <a:solidFill>
                  <a:schemeClr val="tx1"/>
                </a:solidFill>
                <a:latin typeface="黑体" panose="02010609060101010101" pitchFamily="49" charset="-122"/>
                <a:ea typeface="黑体" panose="02010609060101010101" pitchFamily="49" charset="-122"/>
              </a:rPr>
              <a:t>着重</a:t>
            </a:r>
            <a:r>
              <a:rPr lang="zh-CN" altLang="zh-CN" sz="1600" dirty="0">
                <a:solidFill>
                  <a:schemeClr val="tx1"/>
                </a:solidFill>
                <a:latin typeface="黑体" panose="02010609060101010101" pitchFamily="49" charset="-122"/>
                <a:ea typeface="黑体" panose="02010609060101010101" pitchFamily="49" charset="-122"/>
              </a:rPr>
              <a:t>考虑大型赛事的光环退去后场地的运营问题，减少政府投资压力，为市民增加以体育为主题的多功能场所，实现建筑的可持续发展</a:t>
            </a:r>
            <a:r>
              <a:rPr lang="en-US" altLang="zh-CN" sz="1600" dirty="0">
                <a:solidFill>
                  <a:schemeClr val="tx1"/>
                </a:solidFill>
                <a:latin typeface="黑体" panose="02010609060101010101" pitchFamily="49" charset="-122"/>
                <a:ea typeface="黑体" panose="02010609060101010101" pitchFamily="49" charset="-122"/>
              </a:rPr>
              <a:t>,</a:t>
            </a:r>
            <a:r>
              <a:rPr lang="zh-CN" altLang="zh-CN" sz="1600" dirty="0">
                <a:solidFill>
                  <a:schemeClr val="tx1"/>
                </a:solidFill>
                <a:latin typeface="黑体" panose="02010609060101010101" pitchFamily="49" charset="-122"/>
                <a:ea typeface="黑体" panose="02010609060101010101" pitchFamily="49" charset="-122"/>
              </a:rPr>
              <a:t>具体体现以下</a:t>
            </a:r>
            <a:r>
              <a:rPr lang="en-US" altLang="zh-CN" sz="1600" dirty="0">
                <a:solidFill>
                  <a:schemeClr val="tx1"/>
                </a:solidFill>
                <a:latin typeface="黑体" panose="02010609060101010101" pitchFamily="49" charset="-122"/>
                <a:ea typeface="黑体" panose="02010609060101010101" pitchFamily="49" charset="-122"/>
              </a:rPr>
              <a:t>4 </a:t>
            </a:r>
            <a:r>
              <a:rPr lang="zh-CN" altLang="zh-CN" sz="1600" dirty="0">
                <a:solidFill>
                  <a:schemeClr val="tx1"/>
                </a:solidFill>
                <a:latin typeface="黑体" panose="02010609060101010101" pitchFamily="49" charset="-122"/>
                <a:ea typeface="黑体" panose="02010609060101010101" pitchFamily="49" charset="-122"/>
              </a:rPr>
              <a:t>个方面：</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1</a:t>
            </a:r>
            <a:r>
              <a:rPr lang="zh-CN" altLang="en-US" sz="1600" dirty="0" smtClean="0">
                <a:solidFill>
                  <a:schemeClr val="tx1"/>
                </a:solidFill>
                <a:latin typeface="黑体" panose="02010609060101010101" pitchFamily="49" charset="-122"/>
                <a:ea typeface="黑体" panose="02010609060101010101" pitchFamily="49" charset="-122"/>
              </a:rPr>
              <a:t>）</a:t>
            </a:r>
            <a:r>
              <a:rPr lang="zh-CN" altLang="zh-CN" sz="1600" dirty="0" smtClean="0">
                <a:solidFill>
                  <a:schemeClr val="tx1"/>
                </a:solidFill>
                <a:latin typeface="黑体" panose="02010609060101010101" pitchFamily="49" charset="-122"/>
                <a:ea typeface="黑体" panose="02010609060101010101" pitchFamily="49" charset="-122"/>
              </a:rPr>
              <a:t>强化</a:t>
            </a:r>
            <a:r>
              <a:rPr lang="zh-CN" altLang="zh-CN" sz="1600" dirty="0">
                <a:solidFill>
                  <a:schemeClr val="tx1"/>
                </a:solidFill>
                <a:latin typeface="黑体" panose="02010609060101010101" pitchFamily="49" charset="-122"/>
                <a:ea typeface="黑体" panose="02010609060101010101" pitchFamily="49" charset="-122"/>
              </a:rPr>
              <a:t>演艺、展示功能：通过设计和技术手段使体育场满足大型演艺、展示活动需求。</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2</a:t>
            </a:r>
            <a:r>
              <a:rPr lang="zh-CN" altLang="en-US" sz="1600" dirty="0" smtClean="0">
                <a:solidFill>
                  <a:schemeClr val="tx1"/>
                </a:solidFill>
                <a:latin typeface="黑体" panose="02010609060101010101" pitchFamily="49" charset="-122"/>
                <a:ea typeface="黑体" panose="02010609060101010101" pitchFamily="49" charset="-122"/>
              </a:rPr>
              <a:t>）</a:t>
            </a:r>
            <a:r>
              <a:rPr lang="zh-CN" altLang="zh-CN" sz="1600" dirty="0" smtClean="0">
                <a:solidFill>
                  <a:schemeClr val="tx1"/>
                </a:solidFill>
                <a:latin typeface="黑体" panose="02010609060101010101" pitchFamily="49" charset="-122"/>
                <a:ea typeface="黑体" panose="02010609060101010101" pitchFamily="49" charset="-122"/>
              </a:rPr>
              <a:t>强化</a:t>
            </a:r>
            <a:r>
              <a:rPr lang="zh-CN" altLang="zh-CN" sz="1600" dirty="0">
                <a:solidFill>
                  <a:schemeClr val="tx1"/>
                </a:solidFill>
                <a:latin typeface="黑体" panose="02010609060101010101" pitchFamily="49" charset="-122"/>
                <a:ea typeface="黑体" panose="02010609060101010101" pitchFamily="49" charset="-122"/>
              </a:rPr>
              <a:t>群众健身功能：热身场地赛时以训练、热身为主，赛后作为对市民开放的体育公园与社区体育设施实现功能互补，做到使大型体育建筑真正走进大众的日常生活。</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3</a:t>
            </a:r>
            <a:r>
              <a:rPr lang="zh-CN" altLang="en-US" sz="1600" dirty="0" smtClean="0">
                <a:solidFill>
                  <a:schemeClr val="tx1"/>
                </a:solidFill>
                <a:latin typeface="黑体" panose="02010609060101010101" pitchFamily="49" charset="-122"/>
                <a:ea typeface="黑体" panose="02010609060101010101" pitchFamily="49" charset="-122"/>
              </a:rPr>
              <a:t>）</a:t>
            </a:r>
            <a:r>
              <a:rPr lang="zh-CN" altLang="zh-CN" sz="1600" dirty="0" smtClean="0">
                <a:solidFill>
                  <a:schemeClr val="tx1"/>
                </a:solidFill>
                <a:latin typeface="黑体" panose="02010609060101010101" pitchFamily="49" charset="-122"/>
                <a:ea typeface="黑体" panose="02010609060101010101" pitchFamily="49" charset="-122"/>
              </a:rPr>
              <a:t>强化</a:t>
            </a:r>
            <a:r>
              <a:rPr lang="zh-CN" altLang="zh-CN" sz="1600" dirty="0">
                <a:solidFill>
                  <a:schemeClr val="tx1"/>
                </a:solidFill>
                <a:latin typeface="黑体" panose="02010609060101010101" pitchFamily="49" charset="-122"/>
                <a:ea typeface="黑体" panose="02010609060101010101" pitchFamily="49" charset="-122"/>
              </a:rPr>
              <a:t>主题商业与商业引入。</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4</a:t>
            </a:r>
            <a:r>
              <a:rPr lang="zh-CN" altLang="en-US" sz="1600" dirty="0" smtClean="0">
                <a:solidFill>
                  <a:schemeClr val="tx1"/>
                </a:solidFill>
                <a:latin typeface="黑体" panose="02010609060101010101" pitchFamily="49" charset="-122"/>
                <a:ea typeface="黑体" panose="02010609060101010101" pitchFamily="49" charset="-122"/>
              </a:rPr>
              <a:t>）</a:t>
            </a:r>
            <a:r>
              <a:rPr lang="zh-CN" altLang="zh-CN" sz="1600" dirty="0" smtClean="0">
                <a:solidFill>
                  <a:schemeClr val="tx1"/>
                </a:solidFill>
                <a:latin typeface="黑体" panose="02010609060101010101" pitchFamily="49" charset="-122"/>
                <a:ea typeface="黑体" panose="02010609060101010101" pitchFamily="49" charset="-122"/>
              </a:rPr>
              <a:t>配套</a:t>
            </a:r>
            <a:r>
              <a:rPr lang="zh-CN" altLang="zh-CN" sz="1600" dirty="0">
                <a:solidFill>
                  <a:schemeClr val="tx1"/>
                </a:solidFill>
                <a:latin typeface="黑体" panose="02010609060101010101" pitchFamily="49" charset="-122"/>
                <a:ea typeface="黑体" panose="02010609060101010101" pitchFamily="49" charset="-122"/>
              </a:rPr>
              <a:t>设施、辅助用房赛时、平时均可综合利用</a:t>
            </a:r>
            <a:r>
              <a:rPr lang="zh-CN" altLang="zh-CN" sz="1600" dirty="0" smtClean="0">
                <a:solidFill>
                  <a:schemeClr val="tx1"/>
                </a:solidFill>
                <a:latin typeface="黑体" panose="02010609060101010101" pitchFamily="49" charset="-122"/>
                <a:ea typeface="黑体" panose="02010609060101010101" pitchFamily="49" charset="-122"/>
              </a:rPr>
              <a:t>。</a:t>
            </a:r>
            <a:endParaRPr lang="zh-CN" altLang="zh-CN" sz="1600" dirty="0">
              <a:solidFill>
                <a:schemeClr val="tx1"/>
              </a:solidFill>
            </a:endParaRPr>
          </a:p>
        </p:txBody>
      </p:sp>
      <p:sp>
        <p:nvSpPr>
          <p:cNvPr id="6" name="矩形 5"/>
          <p:cNvSpPr/>
          <p:nvPr/>
        </p:nvSpPr>
        <p:spPr>
          <a:xfrm>
            <a:off x="428596" y="214290"/>
            <a:ext cx="3057247" cy="523220"/>
          </a:xfrm>
          <a:prstGeom prst="rect">
            <a:avLst/>
          </a:prstGeom>
        </p:spPr>
        <p:txBody>
          <a:bodyPr wrap="none">
            <a:spAutoFit/>
          </a:bodyPr>
          <a:lstStyle/>
          <a:p>
            <a:r>
              <a:rPr lang="en-US" altLang="zh-CN" sz="2800" dirty="0" smtClean="0">
                <a:latin typeface="黑体" panose="02010609060101010101" pitchFamily="49" charset="-122"/>
                <a:ea typeface="黑体" panose="02010609060101010101" pitchFamily="49" charset="-122"/>
              </a:rPr>
              <a:t>3.4 </a:t>
            </a:r>
            <a:r>
              <a:rPr lang="zh-CN" altLang="zh-CN" sz="2800" dirty="0" smtClean="0">
                <a:latin typeface="黑体" panose="02010609060101010101" pitchFamily="49" charset="-122"/>
                <a:ea typeface="黑体" panose="02010609060101010101" pitchFamily="49" charset="-122"/>
              </a:rPr>
              <a:t>设计</a:t>
            </a:r>
            <a:r>
              <a:rPr lang="zh-CN" altLang="en-US" sz="2800" dirty="0" smtClean="0">
                <a:latin typeface="黑体" panose="02010609060101010101" pitchFamily="49" charset="-122"/>
                <a:ea typeface="黑体" panose="02010609060101010101" pitchFamily="49" charset="-122"/>
              </a:rPr>
              <a:t>前的</a:t>
            </a:r>
            <a:r>
              <a:rPr lang="zh-CN" altLang="zh-CN" sz="2800" dirty="0" smtClean="0">
                <a:latin typeface="黑体" panose="02010609060101010101" pitchFamily="49" charset="-122"/>
                <a:ea typeface="黑体" panose="02010609060101010101" pitchFamily="49" charset="-122"/>
              </a:rPr>
              <a:t>管理</a:t>
            </a:r>
            <a:endParaRPr lang="zh-CN" altLang="en-US" sz="2800"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cSld>
  <p:clrMapOvr>
    <a:masterClrMapping/>
  </p:clrMapOvr>
  <p:transition>
    <p:pull dir="d"/>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993306"/>
            <a:ext cx="8568952" cy="5507528"/>
          </a:xfrm>
        </p:spPr>
        <p:txBody>
          <a:bodyPr>
            <a:noAutofit/>
          </a:bodyPr>
          <a:lstStyle/>
          <a:p>
            <a:pPr hangingPunct="1">
              <a:lnSpc>
                <a:spcPct val="120000"/>
              </a:lnSpc>
            </a:pPr>
            <a:r>
              <a:rPr lang="zh-CN" altLang="en-US" sz="1600" dirty="0" smtClean="0">
                <a:solidFill>
                  <a:srgbClr val="FF0000"/>
                </a:solidFill>
                <a:latin typeface="黑体" panose="02010609060101010101" pitchFamily="49" charset="-122"/>
                <a:ea typeface="黑体" panose="02010609060101010101" pitchFamily="49" charset="-122"/>
              </a:rPr>
              <a:t>案例</a:t>
            </a:r>
            <a:r>
              <a:rPr lang="en-US" altLang="zh-CN" sz="1600" dirty="0" smtClean="0">
                <a:solidFill>
                  <a:srgbClr val="FF0000"/>
                </a:solidFill>
                <a:latin typeface="黑体" panose="02010609060101010101" pitchFamily="49" charset="-122"/>
                <a:ea typeface="黑体" panose="02010609060101010101" pitchFamily="49" charset="-122"/>
              </a:rPr>
              <a:t>1</a:t>
            </a:r>
            <a:br>
              <a:rPr lang="en-US" altLang="zh-CN" sz="1600" dirty="0" smtClean="0">
                <a:solidFill>
                  <a:srgbClr val="FF0000"/>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3.5.2 </a:t>
            </a:r>
            <a:r>
              <a:rPr lang="zh-CN" altLang="zh-CN" sz="1600" dirty="0" smtClean="0">
                <a:solidFill>
                  <a:schemeClr val="tx1"/>
                </a:solidFill>
                <a:latin typeface="黑体" panose="02010609060101010101" pitchFamily="49" charset="-122"/>
                <a:ea typeface="黑体" panose="02010609060101010101" pitchFamily="49" charset="-122"/>
              </a:rPr>
              <a:t>游泳馆</a:t>
            </a:r>
            <a:r>
              <a:rPr lang="zh-CN" altLang="zh-CN" sz="1600" dirty="0">
                <a:solidFill>
                  <a:schemeClr val="tx1"/>
                </a:solidFill>
                <a:latin typeface="黑体" panose="02010609060101010101" pitchFamily="49" charset="-122"/>
                <a:ea typeface="黑体" panose="02010609060101010101" pitchFamily="49" charset="-122"/>
              </a:rPr>
              <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1</a:t>
            </a:r>
            <a:r>
              <a:rPr lang="zh-CN" altLang="zh-CN" sz="1600" dirty="0">
                <a:solidFill>
                  <a:schemeClr val="tx1"/>
                </a:solidFill>
                <a:latin typeface="黑体" panose="02010609060101010101" pitchFamily="49" charset="-122"/>
                <a:ea typeface="黑体" panose="02010609060101010101" pitchFamily="49" charset="-122"/>
              </a:rPr>
              <a:t>、功能与</a:t>
            </a:r>
            <a:r>
              <a:rPr lang="zh-CN" altLang="zh-CN" sz="1600" dirty="0" smtClean="0">
                <a:solidFill>
                  <a:schemeClr val="tx1"/>
                </a:solidFill>
                <a:latin typeface="黑体" panose="02010609060101010101" pitchFamily="49" charset="-122"/>
                <a:ea typeface="黑体" panose="02010609060101010101" pitchFamily="49" charset="-122"/>
              </a:rPr>
              <a:t>规模</a:t>
            </a:r>
            <a:r>
              <a:rPr lang="zh-CN" altLang="zh-CN" sz="1600" dirty="0">
                <a:solidFill>
                  <a:schemeClr val="tx1"/>
                </a:solidFill>
                <a:latin typeface="黑体" panose="02010609060101010101" pitchFamily="49" charset="-122"/>
                <a:ea typeface="黑体" panose="02010609060101010101" pitchFamily="49" charset="-122"/>
              </a:rPr>
              <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a:t>
            </a:r>
            <a:r>
              <a:rPr lang="zh-CN" altLang="zh-CN" sz="1600" dirty="0" smtClean="0">
                <a:solidFill>
                  <a:schemeClr val="tx1"/>
                </a:solidFill>
                <a:latin typeface="黑体" panose="02010609060101010101" pitchFamily="49" charset="-122"/>
                <a:ea typeface="黑体" panose="02010609060101010101" pitchFamily="49" charset="-122"/>
              </a:rPr>
              <a:t>按《体育建筑设计规范》规定</a:t>
            </a:r>
            <a:r>
              <a:rPr lang="zh-CN" altLang="zh-CN" sz="1600" dirty="0">
                <a:solidFill>
                  <a:schemeClr val="tx1"/>
                </a:solidFill>
                <a:latin typeface="黑体" panose="02010609060101010101" pitchFamily="49" charset="-122"/>
                <a:ea typeface="黑体" panose="02010609060101010101" pitchFamily="49" charset="-122"/>
              </a:rPr>
              <a:t>的甲级中型规模标准进行设计，具备承办国际、国内游泳、水球、花样游泳比赛的能力</a:t>
            </a:r>
            <a:r>
              <a:rPr lang="zh-CN" altLang="zh-CN" sz="1600" dirty="0" smtClean="0">
                <a:solidFill>
                  <a:schemeClr val="tx1"/>
                </a:solidFill>
                <a:latin typeface="黑体" panose="02010609060101010101" pitchFamily="49" charset="-122"/>
                <a:ea typeface="黑体" panose="02010609060101010101" pitchFamily="49" charset="-122"/>
              </a:rPr>
              <a:t>，满足市民健身</a:t>
            </a:r>
            <a:r>
              <a:rPr lang="zh-CN" altLang="zh-CN" sz="1600" dirty="0">
                <a:solidFill>
                  <a:schemeClr val="tx1"/>
                </a:solidFill>
                <a:latin typeface="黑体" panose="02010609060101010101" pitchFamily="49" charset="-122"/>
                <a:ea typeface="黑体" panose="02010609060101010101" pitchFamily="49" charset="-122"/>
              </a:rPr>
              <a:t>需求。满足绿色建筑二星级技术标准。</a:t>
            </a:r>
            <a:r>
              <a:rPr lang="en-US" altLang="zh-CN" sz="1600" dirty="0" smtClean="0">
                <a:solidFill>
                  <a:schemeClr val="tx1"/>
                </a:solidFill>
                <a:latin typeface="黑体" panose="02010609060101010101" pitchFamily="49" charset="-122"/>
                <a:ea typeface="黑体" panose="02010609060101010101" pitchFamily="49" charset="-122"/>
              </a:rPr>
              <a:t>1500</a:t>
            </a:r>
            <a:r>
              <a:rPr lang="zh-CN" altLang="en-US" sz="1600" dirty="0" smtClean="0">
                <a:solidFill>
                  <a:schemeClr val="tx1"/>
                </a:solidFill>
                <a:latin typeface="黑体" panose="02010609060101010101" pitchFamily="49" charset="-122"/>
                <a:ea typeface="黑体" panose="02010609060101010101" pitchFamily="49" charset="-122"/>
              </a:rPr>
              <a:t>座</a:t>
            </a:r>
            <a:r>
              <a:rPr lang="zh-CN" altLang="zh-CN" sz="1600" dirty="0" smtClean="0">
                <a:solidFill>
                  <a:schemeClr val="tx1"/>
                </a:solidFill>
                <a:latin typeface="黑体" panose="02010609060101010101" pitchFamily="49" charset="-122"/>
                <a:ea typeface="黑体" panose="02010609060101010101" pitchFamily="49" charset="-122"/>
              </a:rPr>
              <a:t>席</a:t>
            </a:r>
            <a:r>
              <a:rPr lang="zh-CN" altLang="en-US" sz="1600" dirty="0" smtClean="0">
                <a:solidFill>
                  <a:schemeClr val="tx1"/>
                </a:solidFill>
                <a:latin typeface="黑体" panose="02010609060101010101" pitchFamily="49" charset="-122"/>
                <a:ea typeface="黑体" panose="02010609060101010101" pitchFamily="49" charset="-122"/>
              </a:rPr>
              <a:t>，</a:t>
            </a:r>
            <a:r>
              <a:rPr lang="zh-CN" altLang="zh-CN" sz="1600" dirty="0" smtClean="0">
                <a:solidFill>
                  <a:schemeClr val="tx1"/>
                </a:solidFill>
                <a:latin typeface="黑体" panose="02010609060101010101" pitchFamily="49" charset="-122"/>
                <a:ea typeface="黑体" panose="02010609060101010101" pitchFamily="49" charset="-122"/>
              </a:rPr>
              <a:t>建筑面积</a:t>
            </a:r>
            <a:r>
              <a:rPr lang="zh-CN" altLang="zh-CN" sz="1600" dirty="0">
                <a:solidFill>
                  <a:schemeClr val="tx1"/>
                </a:solidFill>
                <a:latin typeface="黑体" panose="02010609060101010101" pitchFamily="49" charset="-122"/>
                <a:ea typeface="黑体" panose="02010609060101010101" pitchFamily="49" charset="-122"/>
              </a:rPr>
              <a:t>约</a:t>
            </a:r>
            <a:r>
              <a:rPr lang="en-US" altLang="zh-CN" sz="1600" dirty="0">
                <a:solidFill>
                  <a:schemeClr val="tx1"/>
                </a:solidFill>
                <a:latin typeface="黑体" panose="02010609060101010101" pitchFamily="49" charset="-122"/>
                <a:ea typeface="黑体" panose="02010609060101010101" pitchFamily="49" charset="-122"/>
              </a:rPr>
              <a:t>1.5</a:t>
            </a:r>
            <a:r>
              <a:rPr lang="zh-CN" altLang="zh-CN" sz="1600" dirty="0" smtClean="0">
                <a:solidFill>
                  <a:schemeClr val="tx1"/>
                </a:solidFill>
                <a:latin typeface="黑体" panose="02010609060101010101" pitchFamily="49" charset="-122"/>
                <a:ea typeface="黑体" panose="02010609060101010101" pitchFamily="49" charset="-122"/>
              </a:rPr>
              <a:t>万</a:t>
            </a:r>
            <a:r>
              <a:rPr lang="zh-CN" altLang="en-US" sz="1600" dirty="0" smtClean="0">
                <a:solidFill>
                  <a:schemeClr val="tx1"/>
                </a:solidFill>
                <a:latin typeface="黑体" panose="02010609060101010101" pitchFamily="49" charset="-122"/>
                <a:ea typeface="黑体" panose="02010609060101010101" pitchFamily="49" charset="-122"/>
              </a:rPr>
              <a:t>㎡ </a:t>
            </a:r>
            <a:r>
              <a:rPr lang="zh-CN" altLang="zh-CN" sz="1600" dirty="0" smtClean="0">
                <a:solidFill>
                  <a:schemeClr val="tx1"/>
                </a:solidFill>
                <a:latin typeface="黑体" panose="02010609060101010101" pitchFamily="49" charset="-122"/>
                <a:ea typeface="黑体" panose="02010609060101010101" pitchFamily="49" charset="-122"/>
              </a:rPr>
              <a:t>。</a:t>
            </a:r>
            <a:r>
              <a:rPr lang="zh-CN" altLang="zh-CN" sz="1600" dirty="0">
                <a:solidFill>
                  <a:schemeClr val="tx1"/>
                </a:solidFill>
                <a:latin typeface="黑体" panose="02010609060101010101" pitchFamily="49" charset="-122"/>
                <a:ea typeface="黑体" panose="02010609060101010101" pitchFamily="49" charset="-122"/>
              </a:rPr>
              <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2</a:t>
            </a:r>
            <a:r>
              <a:rPr lang="zh-CN" altLang="zh-CN" sz="1600" dirty="0">
                <a:solidFill>
                  <a:schemeClr val="tx1"/>
                </a:solidFill>
                <a:latin typeface="黑体" panose="02010609060101010101" pitchFamily="49" charset="-122"/>
                <a:ea typeface="黑体" panose="02010609060101010101" pitchFamily="49" charset="-122"/>
              </a:rPr>
              <a:t>、</a:t>
            </a:r>
            <a:r>
              <a:rPr lang="zh-CN" altLang="zh-CN" sz="1600" dirty="0" smtClean="0">
                <a:solidFill>
                  <a:schemeClr val="tx1"/>
                </a:solidFill>
                <a:latin typeface="黑体" panose="02010609060101010101" pitchFamily="49" charset="-122"/>
                <a:ea typeface="黑体" panose="02010609060101010101" pitchFamily="49" charset="-122"/>
              </a:rPr>
              <a:t>设置 </a:t>
            </a:r>
            <a:r>
              <a:rPr lang="zh-CN" altLang="zh-CN" sz="1600" dirty="0">
                <a:solidFill>
                  <a:schemeClr val="tx1"/>
                </a:solidFill>
                <a:latin typeface="黑体" panose="02010609060101010101" pitchFamily="49" charset="-122"/>
                <a:ea typeface="黑体" panose="02010609060101010101" pitchFamily="49" charset="-122"/>
              </a:rPr>
              <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a:t>
            </a:r>
            <a:r>
              <a:rPr lang="zh-CN" altLang="en-US" sz="1600" dirty="0" smtClean="0">
                <a:solidFill>
                  <a:schemeClr val="tx1"/>
                </a:solidFill>
                <a:latin typeface="黑体" panose="02010609060101010101" pitchFamily="49" charset="-122"/>
                <a:ea typeface="黑体" panose="02010609060101010101" pitchFamily="49" charset="-122"/>
              </a:rPr>
              <a:t>（</a:t>
            </a:r>
            <a:r>
              <a:rPr lang="en-US" altLang="zh-CN" sz="1600" dirty="0" smtClean="0">
                <a:solidFill>
                  <a:schemeClr val="tx1"/>
                </a:solidFill>
                <a:latin typeface="黑体" panose="02010609060101010101" pitchFamily="49" charset="-122"/>
                <a:ea typeface="黑体" panose="02010609060101010101" pitchFamily="49" charset="-122"/>
              </a:rPr>
              <a:t>1</a:t>
            </a:r>
            <a:r>
              <a:rPr lang="zh-CN" altLang="en-US" sz="1600" dirty="0" smtClean="0">
                <a:solidFill>
                  <a:schemeClr val="tx1"/>
                </a:solidFill>
                <a:latin typeface="黑体" panose="02010609060101010101" pitchFamily="49" charset="-122"/>
                <a:ea typeface="黑体" panose="02010609060101010101" pitchFamily="49" charset="-122"/>
              </a:rPr>
              <a:t>）</a:t>
            </a:r>
            <a:r>
              <a:rPr lang="en-US" altLang="zh-CN" sz="1600" dirty="0" smtClean="0">
                <a:solidFill>
                  <a:schemeClr val="tx1"/>
                </a:solidFill>
                <a:latin typeface="黑体" panose="02010609060101010101" pitchFamily="49" charset="-122"/>
                <a:ea typeface="黑体" panose="02010609060101010101" pitchFamily="49" charset="-122"/>
              </a:rPr>
              <a:t>50×25m</a:t>
            </a:r>
            <a:r>
              <a:rPr lang="zh-CN" altLang="zh-CN" sz="1600" dirty="0" smtClean="0">
                <a:solidFill>
                  <a:schemeClr val="tx1"/>
                </a:solidFill>
                <a:latin typeface="黑体" panose="02010609060101010101" pitchFamily="49" charset="-122"/>
                <a:ea typeface="黑体" panose="02010609060101010101" pitchFamily="49" charset="-122"/>
              </a:rPr>
              <a:t>标准</a:t>
            </a:r>
            <a:r>
              <a:rPr lang="zh-CN" altLang="zh-CN" sz="1600" dirty="0">
                <a:solidFill>
                  <a:schemeClr val="tx1"/>
                </a:solidFill>
                <a:latin typeface="黑体" panose="02010609060101010101" pitchFamily="49" charset="-122"/>
                <a:ea typeface="黑体" panose="02010609060101010101" pitchFamily="49" charset="-122"/>
              </a:rPr>
              <a:t>比赛池一个。赛时满足多种游泳、水球、花样游泳等水上项目的使用需求，平时可改造后供少年儿童、成人锻炼使用。</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a:t>
            </a:r>
            <a:r>
              <a:rPr lang="zh-CN" altLang="en-US" sz="1600" dirty="0" smtClean="0">
                <a:solidFill>
                  <a:schemeClr val="tx1"/>
                </a:solidFill>
                <a:latin typeface="黑体" panose="02010609060101010101" pitchFamily="49" charset="-122"/>
                <a:ea typeface="黑体" panose="02010609060101010101" pitchFamily="49" charset="-122"/>
              </a:rPr>
              <a:t>（</a:t>
            </a:r>
            <a:r>
              <a:rPr lang="en-US" altLang="zh-CN" sz="1600" dirty="0" smtClean="0">
                <a:solidFill>
                  <a:schemeClr val="tx1"/>
                </a:solidFill>
                <a:latin typeface="黑体" panose="02010609060101010101" pitchFamily="49" charset="-122"/>
                <a:ea typeface="黑体" panose="02010609060101010101" pitchFamily="49" charset="-122"/>
              </a:rPr>
              <a:t>2</a:t>
            </a:r>
            <a:r>
              <a:rPr lang="zh-CN" altLang="en-US" sz="1600" dirty="0" smtClean="0">
                <a:solidFill>
                  <a:schemeClr val="tx1"/>
                </a:solidFill>
                <a:latin typeface="黑体" panose="02010609060101010101" pitchFamily="49" charset="-122"/>
                <a:ea typeface="黑体" panose="02010609060101010101" pitchFamily="49" charset="-122"/>
              </a:rPr>
              <a:t>）</a:t>
            </a:r>
            <a:r>
              <a:rPr lang="zh-CN" altLang="zh-CN" sz="1600" dirty="0" smtClean="0">
                <a:solidFill>
                  <a:schemeClr val="tx1"/>
                </a:solidFill>
                <a:latin typeface="黑体" panose="02010609060101010101" pitchFamily="49" charset="-122"/>
                <a:ea typeface="黑体" panose="02010609060101010101" pitchFamily="49" charset="-122"/>
              </a:rPr>
              <a:t>配套</a:t>
            </a:r>
            <a:r>
              <a:rPr lang="en-US" altLang="zh-CN" sz="1600" dirty="0" smtClean="0">
                <a:solidFill>
                  <a:schemeClr val="tx1"/>
                </a:solidFill>
                <a:latin typeface="黑体" panose="02010609060101010101" pitchFamily="49" charset="-122"/>
                <a:ea typeface="黑体" panose="02010609060101010101" pitchFamily="49" charset="-122"/>
              </a:rPr>
              <a:t>50×20m</a:t>
            </a:r>
            <a:r>
              <a:rPr lang="zh-CN" altLang="zh-CN" sz="1600" dirty="0" smtClean="0">
                <a:solidFill>
                  <a:schemeClr val="tx1"/>
                </a:solidFill>
                <a:latin typeface="黑体" panose="02010609060101010101" pitchFamily="49" charset="-122"/>
                <a:ea typeface="黑体" panose="02010609060101010101" pitchFamily="49" charset="-122"/>
              </a:rPr>
              <a:t>热身</a:t>
            </a:r>
            <a:r>
              <a:rPr lang="zh-CN" altLang="zh-CN" sz="1600" dirty="0">
                <a:solidFill>
                  <a:schemeClr val="tx1"/>
                </a:solidFill>
                <a:latin typeface="黑体" panose="02010609060101010101" pitchFamily="49" charset="-122"/>
                <a:ea typeface="黑体" panose="02010609060101010101" pitchFamily="49" charset="-122"/>
              </a:rPr>
              <a:t>池。</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a:t>
            </a:r>
            <a:r>
              <a:rPr lang="zh-CN" altLang="en-US" sz="1600" dirty="0" smtClean="0">
                <a:solidFill>
                  <a:schemeClr val="tx1"/>
                </a:solidFill>
                <a:latin typeface="黑体" panose="02010609060101010101" pitchFamily="49" charset="-122"/>
                <a:ea typeface="黑体" panose="02010609060101010101" pitchFamily="49" charset="-122"/>
              </a:rPr>
              <a:t>（</a:t>
            </a:r>
            <a:r>
              <a:rPr lang="en-US" altLang="zh-CN" sz="1600" dirty="0" smtClean="0">
                <a:solidFill>
                  <a:schemeClr val="tx1"/>
                </a:solidFill>
                <a:latin typeface="黑体" panose="02010609060101010101" pitchFamily="49" charset="-122"/>
                <a:ea typeface="黑体" panose="02010609060101010101" pitchFamily="49" charset="-122"/>
              </a:rPr>
              <a:t>3</a:t>
            </a:r>
            <a:r>
              <a:rPr lang="zh-CN" altLang="en-US" sz="1600" dirty="0" smtClean="0">
                <a:solidFill>
                  <a:schemeClr val="tx1"/>
                </a:solidFill>
                <a:latin typeface="黑体" panose="02010609060101010101" pitchFamily="49" charset="-122"/>
                <a:ea typeface="黑体" panose="02010609060101010101" pitchFamily="49" charset="-122"/>
              </a:rPr>
              <a:t>）</a:t>
            </a:r>
            <a:r>
              <a:rPr lang="zh-CN" altLang="zh-CN" sz="1600" dirty="0" smtClean="0">
                <a:solidFill>
                  <a:schemeClr val="tx1"/>
                </a:solidFill>
                <a:latin typeface="黑体" panose="02010609060101010101" pitchFamily="49" charset="-122"/>
                <a:ea typeface="黑体" panose="02010609060101010101" pitchFamily="49" charset="-122"/>
              </a:rPr>
              <a:t>儿童</a:t>
            </a:r>
            <a:r>
              <a:rPr lang="zh-CN" altLang="zh-CN" sz="1600" dirty="0">
                <a:solidFill>
                  <a:schemeClr val="tx1"/>
                </a:solidFill>
                <a:latin typeface="黑体" panose="02010609060101010101" pitchFamily="49" charset="-122"/>
                <a:ea typeface="黑体" panose="02010609060101010101" pitchFamily="49" charset="-122"/>
              </a:rPr>
              <a:t>戏水池一个，供儿童和幼儿学习游泳、嬉水使用。</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a:t>
            </a:r>
            <a:r>
              <a:rPr lang="zh-CN" altLang="en-US" sz="1600" dirty="0" smtClean="0">
                <a:solidFill>
                  <a:schemeClr val="tx1"/>
                </a:solidFill>
                <a:latin typeface="黑体" panose="02010609060101010101" pitchFamily="49" charset="-122"/>
                <a:ea typeface="黑体" panose="02010609060101010101" pitchFamily="49" charset="-122"/>
              </a:rPr>
              <a:t>（</a:t>
            </a:r>
            <a:r>
              <a:rPr lang="en-US" altLang="zh-CN" sz="1600" dirty="0" smtClean="0">
                <a:solidFill>
                  <a:schemeClr val="tx1"/>
                </a:solidFill>
                <a:latin typeface="黑体" panose="02010609060101010101" pitchFamily="49" charset="-122"/>
                <a:ea typeface="黑体" panose="02010609060101010101" pitchFamily="49" charset="-122"/>
              </a:rPr>
              <a:t>4</a:t>
            </a:r>
            <a:r>
              <a:rPr lang="zh-CN" altLang="en-US" sz="1600" dirty="0" smtClean="0">
                <a:solidFill>
                  <a:schemeClr val="tx1"/>
                </a:solidFill>
                <a:latin typeface="黑体" panose="02010609060101010101" pitchFamily="49" charset="-122"/>
                <a:ea typeface="黑体" panose="02010609060101010101" pitchFamily="49" charset="-122"/>
              </a:rPr>
              <a:t>）</a:t>
            </a:r>
            <a:r>
              <a:rPr lang="zh-CN" altLang="zh-CN" sz="1600" dirty="0" smtClean="0">
                <a:solidFill>
                  <a:schemeClr val="tx1"/>
                </a:solidFill>
                <a:latin typeface="黑体" panose="02010609060101010101" pitchFamily="49" charset="-122"/>
                <a:ea typeface="黑体" panose="02010609060101010101" pitchFamily="49" charset="-122"/>
              </a:rPr>
              <a:t>满足</a:t>
            </a:r>
            <a:r>
              <a:rPr lang="zh-CN" altLang="zh-CN" sz="1600" dirty="0">
                <a:solidFill>
                  <a:schemeClr val="tx1"/>
                </a:solidFill>
                <a:latin typeface="黑体" panose="02010609060101010101" pitchFamily="49" charset="-122"/>
                <a:ea typeface="黑体" panose="02010609060101010101" pitchFamily="49" charset="-122"/>
              </a:rPr>
              <a:t>比赛以及规范要求的其他辅助用房，其中需具有足够数量的满足对外开放使用的更衣室。</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a:t>
            </a:r>
            <a:r>
              <a:rPr lang="zh-CN" altLang="en-US" sz="1600" dirty="0" smtClean="0">
                <a:solidFill>
                  <a:schemeClr val="tx1"/>
                </a:solidFill>
                <a:latin typeface="黑体" panose="02010609060101010101" pitchFamily="49" charset="-122"/>
                <a:ea typeface="黑体" panose="02010609060101010101" pitchFamily="49" charset="-122"/>
              </a:rPr>
              <a:t>（</a:t>
            </a:r>
            <a:r>
              <a:rPr lang="en-US" altLang="zh-CN" sz="1600" dirty="0" smtClean="0">
                <a:solidFill>
                  <a:schemeClr val="tx1"/>
                </a:solidFill>
                <a:latin typeface="黑体" panose="02010609060101010101" pitchFamily="49" charset="-122"/>
                <a:ea typeface="黑体" panose="02010609060101010101" pitchFamily="49" charset="-122"/>
              </a:rPr>
              <a:t>5</a:t>
            </a:r>
            <a:r>
              <a:rPr lang="zh-CN" altLang="en-US" sz="1600" dirty="0" smtClean="0">
                <a:solidFill>
                  <a:schemeClr val="tx1"/>
                </a:solidFill>
                <a:latin typeface="黑体" panose="02010609060101010101" pitchFamily="49" charset="-122"/>
                <a:ea typeface="黑体" panose="02010609060101010101" pitchFamily="49" charset="-122"/>
              </a:rPr>
              <a:t>）</a:t>
            </a:r>
            <a:r>
              <a:rPr lang="zh-CN" altLang="zh-CN" sz="1600" dirty="0" smtClean="0">
                <a:solidFill>
                  <a:schemeClr val="tx1"/>
                </a:solidFill>
                <a:latin typeface="黑体" panose="02010609060101010101" pitchFamily="49" charset="-122"/>
                <a:ea typeface="黑体" panose="02010609060101010101" pitchFamily="49" charset="-122"/>
              </a:rPr>
              <a:t>休闲</a:t>
            </a:r>
            <a:r>
              <a:rPr lang="zh-CN" altLang="zh-CN" sz="1600" dirty="0">
                <a:solidFill>
                  <a:schemeClr val="tx1"/>
                </a:solidFill>
                <a:latin typeface="黑体" panose="02010609060101010101" pitchFamily="49" charset="-122"/>
                <a:ea typeface="黑体" panose="02010609060101010101" pitchFamily="49" charset="-122"/>
              </a:rPr>
              <a:t>空间，保持游泳馆的开放性和公共性，为市民的休闲娱乐提供舒适场所</a:t>
            </a:r>
            <a:r>
              <a:rPr lang="zh-CN" altLang="zh-CN" sz="1600" dirty="0" smtClean="0">
                <a:solidFill>
                  <a:schemeClr val="tx1"/>
                </a:solidFill>
                <a:latin typeface="黑体" panose="02010609060101010101" pitchFamily="49" charset="-122"/>
                <a:ea typeface="黑体" panose="02010609060101010101" pitchFamily="49" charset="-122"/>
              </a:rPr>
              <a:t>。</a:t>
            </a:r>
            <a:r>
              <a:rPr lang="en-US" altLang="zh-CN" sz="1600" b="1" dirty="0">
                <a:solidFill>
                  <a:schemeClr val="tx1"/>
                </a:solidFill>
                <a:latin typeface="黑体" panose="02010609060101010101" pitchFamily="49" charset="-122"/>
                <a:ea typeface="黑体" panose="02010609060101010101" pitchFamily="49" charset="-122"/>
              </a:rPr>
              <a:t> </a:t>
            </a:r>
            <a:r>
              <a:rPr lang="zh-CN" altLang="zh-CN" sz="1600" dirty="0">
                <a:solidFill>
                  <a:schemeClr val="tx1"/>
                </a:solidFill>
                <a:latin typeface="黑体" panose="02010609060101010101" pitchFamily="49" charset="-122"/>
                <a:ea typeface="黑体" panose="02010609060101010101" pitchFamily="49" charset="-122"/>
              </a:rPr>
              <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3</a:t>
            </a:r>
            <a:r>
              <a:rPr lang="zh-CN" altLang="zh-CN" sz="1600" dirty="0">
                <a:solidFill>
                  <a:schemeClr val="tx1"/>
                </a:solidFill>
                <a:latin typeface="黑体" panose="02010609060101010101" pitchFamily="49" charset="-122"/>
                <a:ea typeface="黑体" panose="02010609060101010101" pitchFamily="49" charset="-122"/>
              </a:rPr>
              <a:t>、设计</a:t>
            </a:r>
            <a:r>
              <a:rPr lang="zh-CN" altLang="zh-CN" sz="1600" dirty="0" smtClean="0">
                <a:solidFill>
                  <a:schemeClr val="tx1"/>
                </a:solidFill>
                <a:latin typeface="黑体" panose="02010609060101010101" pitchFamily="49" charset="-122"/>
                <a:ea typeface="黑体" panose="02010609060101010101" pitchFamily="49" charset="-122"/>
              </a:rPr>
              <a:t>建议 </a:t>
            </a:r>
            <a:r>
              <a:rPr lang="zh-CN" altLang="zh-CN" sz="1600" dirty="0">
                <a:solidFill>
                  <a:schemeClr val="tx1"/>
                </a:solidFill>
                <a:latin typeface="黑体" panose="02010609060101010101" pitchFamily="49" charset="-122"/>
                <a:ea typeface="黑体" panose="02010609060101010101" pitchFamily="49" charset="-122"/>
              </a:rPr>
              <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a:t>
            </a:r>
            <a:r>
              <a:rPr lang="zh-CN" altLang="en-US" sz="1600" dirty="0" smtClean="0">
                <a:solidFill>
                  <a:schemeClr val="tx1"/>
                </a:solidFill>
                <a:latin typeface="黑体" panose="02010609060101010101" pitchFamily="49" charset="-122"/>
                <a:ea typeface="黑体" panose="02010609060101010101" pitchFamily="49" charset="-122"/>
              </a:rPr>
              <a:t>（</a:t>
            </a:r>
            <a:r>
              <a:rPr lang="en-US" altLang="zh-CN" sz="1600" dirty="0" smtClean="0">
                <a:solidFill>
                  <a:schemeClr val="tx1"/>
                </a:solidFill>
                <a:latin typeface="黑体" panose="02010609060101010101" pitchFamily="49" charset="-122"/>
                <a:ea typeface="黑体" panose="02010609060101010101" pitchFamily="49" charset="-122"/>
              </a:rPr>
              <a:t>1</a:t>
            </a:r>
            <a:r>
              <a:rPr lang="zh-CN" altLang="en-US" sz="1600" dirty="0" smtClean="0">
                <a:solidFill>
                  <a:schemeClr val="tx1"/>
                </a:solidFill>
                <a:latin typeface="黑体" panose="02010609060101010101" pitchFamily="49" charset="-122"/>
                <a:ea typeface="黑体" panose="02010609060101010101" pitchFamily="49" charset="-122"/>
              </a:rPr>
              <a:t>）</a:t>
            </a:r>
            <a:r>
              <a:rPr lang="zh-CN" altLang="zh-CN" sz="1600" dirty="0" smtClean="0">
                <a:solidFill>
                  <a:schemeClr val="tx1"/>
                </a:solidFill>
                <a:latin typeface="黑体" panose="02010609060101010101" pitchFamily="49" charset="-122"/>
                <a:ea typeface="黑体" panose="02010609060101010101" pitchFamily="49" charset="-122"/>
              </a:rPr>
              <a:t>设计</a:t>
            </a:r>
            <a:r>
              <a:rPr lang="zh-CN" altLang="zh-CN" sz="1600" dirty="0">
                <a:solidFill>
                  <a:schemeClr val="tx1"/>
                </a:solidFill>
                <a:latin typeface="黑体" panose="02010609060101010101" pitchFamily="49" charset="-122"/>
                <a:ea typeface="黑体" panose="02010609060101010101" pitchFamily="49" charset="-122"/>
              </a:rPr>
              <a:t>时充分考虑儿童、成人锻炼以及高端游泳会馆的不同需求。</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a:t>
            </a:r>
            <a:r>
              <a:rPr lang="zh-CN" altLang="en-US" sz="1600" dirty="0" smtClean="0">
                <a:solidFill>
                  <a:schemeClr val="tx1"/>
                </a:solidFill>
                <a:latin typeface="黑体" panose="02010609060101010101" pitchFamily="49" charset="-122"/>
                <a:ea typeface="黑体" panose="02010609060101010101" pitchFamily="49" charset="-122"/>
              </a:rPr>
              <a:t>（</a:t>
            </a:r>
            <a:r>
              <a:rPr lang="en-US" altLang="zh-CN" sz="1600" dirty="0" smtClean="0">
                <a:solidFill>
                  <a:schemeClr val="tx1"/>
                </a:solidFill>
                <a:latin typeface="黑体" panose="02010609060101010101" pitchFamily="49" charset="-122"/>
                <a:ea typeface="黑体" panose="02010609060101010101" pitchFamily="49" charset="-122"/>
              </a:rPr>
              <a:t>2</a:t>
            </a:r>
            <a:r>
              <a:rPr lang="zh-CN" altLang="en-US" sz="1600" dirty="0" smtClean="0">
                <a:solidFill>
                  <a:schemeClr val="tx1"/>
                </a:solidFill>
                <a:latin typeface="黑体" panose="02010609060101010101" pitchFamily="49" charset="-122"/>
                <a:ea typeface="黑体" panose="02010609060101010101" pitchFamily="49" charset="-122"/>
              </a:rPr>
              <a:t>）</a:t>
            </a:r>
            <a:r>
              <a:rPr lang="zh-CN" altLang="zh-CN" sz="1600" dirty="0" smtClean="0">
                <a:solidFill>
                  <a:schemeClr val="tx1"/>
                </a:solidFill>
                <a:latin typeface="黑体" panose="02010609060101010101" pitchFamily="49" charset="-122"/>
                <a:ea typeface="黑体" panose="02010609060101010101" pitchFamily="49" charset="-122"/>
              </a:rPr>
              <a:t>游泳馆</a:t>
            </a:r>
            <a:r>
              <a:rPr lang="zh-CN" altLang="zh-CN" sz="1600" dirty="0">
                <a:solidFill>
                  <a:schemeClr val="tx1"/>
                </a:solidFill>
                <a:latin typeface="黑体" panose="02010609060101010101" pitchFamily="49" charset="-122"/>
                <a:ea typeface="黑体" panose="02010609060101010101" pitchFamily="49" charset="-122"/>
              </a:rPr>
              <a:t>的能源设施可单独控制管理。</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a:t>
            </a:r>
            <a:r>
              <a:rPr lang="zh-CN" altLang="en-US" sz="1600" dirty="0" smtClean="0">
                <a:solidFill>
                  <a:schemeClr val="tx1"/>
                </a:solidFill>
                <a:latin typeface="黑体" panose="02010609060101010101" pitchFamily="49" charset="-122"/>
                <a:ea typeface="黑体" panose="02010609060101010101" pitchFamily="49" charset="-122"/>
              </a:rPr>
              <a:t>（</a:t>
            </a:r>
            <a:r>
              <a:rPr lang="en-US" altLang="zh-CN" sz="1600" dirty="0" smtClean="0">
                <a:solidFill>
                  <a:schemeClr val="tx1"/>
                </a:solidFill>
                <a:latin typeface="黑体" panose="02010609060101010101" pitchFamily="49" charset="-122"/>
                <a:ea typeface="黑体" panose="02010609060101010101" pitchFamily="49" charset="-122"/>
              </a:rPr>
              <a:t>3</a:t>
            </a:r>
            <a:r>
              <a:rPr lang="zh-CN" altLang="en-US" sz="1600" dirty="0" smtClean="0">
                <a:solidFill>
                  <a:schemeClr val="tx1"/>
                </a:solidFill>
                <a:latin typeface="黑体" panose="02010609060101010101" pitchFamily="49" charset="-122"/>
                <a:ea typeface="黑体" panose="02010609060101010101" pitchFamily="49" charset="-122"/>
              </a:rPr>
              <a:t>）</a:t>
            </a:r>
            <a:r>
              <a:rPr lang="zh-CN" altLang="zh-CN" sz="1600" dirty="0" smtClean="0">
                <a:solidFill>
                  <a:schemeClr val="tx1"/>
                </a:solidFill>
                <a:latin typeface="黑体" panose="02010609060101010101" pitchFamily="49" charset="-122"/>
                <a:ea typeface="黑体" panose="02010609060101010101" pitchFamily="49" charset="-122"/>
              </a:rPr>
              <a:t>在</a:t>
            </a:r>
            <a:r>
              <a:rPr lang="zh-CN" altLang="zh-CN" sz="1600" dirty="0">
                <a:solidFill>
                  <a:schemeClr val="tx1"/>
                </a:solidFill>
                <a:latin typeface="黑体" panose="02010609060101010101" pitchFamily="49" charset="-122"/>
                <a:ea typeface="黑体" panose="02010609060101010101" pitchFamily="49" charset="-122"/>
              </a:rPr>
              <a:t>资金投入合理、技术可靠性高、维护成本低的前提下，可考虑围护结构活动开闭的可能性</a:t>
            </a:r>
            <a:r>
              <a:rPr lang="zh-CN" altLang="zh-CN" sz="1600" dirty="0" smtClean="0">
                <a:solidFill>
                  <a:schemeClr val="tx1"/>
                </a:solidFill>
                <a:latin typeface="黑体" panose="02010609060101010101" pitchFamily="49" charset="-122"/>
                <a:ea typeface="黑体" panose="02010609060101010101" pitchFamily="49" charset="-122"/>
              </a:rPr>
              <a:t>。</a:t>
            </a:r>
            <a:endParaRPr lang="zh-CN" altLang="zh-CN" sz="1600" dirty="0">
              <a:solidFill>
                <a:schemeClr val="tx1"/>
              </a:solidFill>
              <a:latin typeface="黑体" panose="02010609060101010101" pitchFamily="49" charset="-122"/>
              <a:ea typeface="黑体" panose="02010609060101010101" pitchFamily="49" charset="-122"/>
            </a:endParaRPr>
          </a:p>
        </p:txBody>
      </p:sp>
      <p:sp>
        <p:nvSpPr>
          <p:cNvPr id="6" name="矩形 5"/>
          <p:cNvSpPr/>
          <p:nvPr/>
        </p:nvSpPr>
        <p:spPr>
          <a:xfrm>
            <a:off x="428596" y="214290"/>
            <a:ext cx="3057247" cy="523220"/>
          </a:xfrm>
          <a:prstGeom prst="rect">
            <a:avLst/>
          </a:prstGeom>
        </p:spPr>
        <p:txBody>
          <a:bodyPr wrap="none">
            <a:spAutoFit/>
          </a:bodyPr>
          <a:lstStyle/>
          <a:p>
            <a:r>
              <a:rPr lang="en-US" altLang="zh-CN" sz="2800" dirty="0" smtClean="0">
                <a:latin typeface="黑体" panose="02010609060101010101" pitchFamily="49" charset="-122"/>
                <a:ea typeface="黑体" panose="02010609060101010101" pitchFamily="49" charset="-122"/>
              </a:rPr>
              <a:t>3.4 </a:t>
            </a:r>
            <a:r>
              <a:rPr lang="zh-CN" altLang="zh-CN" sz="2800" dirty="0" smtClean="0">
                <a:latin typeface="黑体" panose="02010609060101010101" pitchFamily="49" charset="-122"/>
                <a:ea typeface="黑体" panose="02010609060101010101" pitchFamily="49" charset="-122"/>
              </a:rPr>
              <a:t>设计</a:t>
            </a:r>
            <a:r>
              <a:rPr lang="zh-CN" altLang="en-US" sz="2800" dirty="0" smtClean="0">
                <a:latin typeface="黑体" panose="02010609060101010101" pitchFamily="49" charset="-122"/>
                <a:ea typeface="黑体" panose="02010609060101010101" pitchFamily="49" charset="-122"/>
              </a:rPr>
              <a:t>前的</a:t>
            </a:r>
            <a:r>
              <a:rPr lang="zh-CN" altLang="zh-CN" sz="2800" dirty="0" smtClean="0">
                <a:latin typeface="黑体" panose="02010609060101010101" pitchFamily="49" charset="-122"/>
                <a:ea typeface="黑体" panose="02010609060101010101" pitchFamily="49" charset="-122"/>
              </a:rPr>
              <a:t>管理</a:t>
            </a:r>
            <a:endParaRPr lang="zh-CN" altLang="en-US" sz="2800"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cSld>
  <p:clrMapOvr>
    <a:masterClrMapping/>
  </p:clrMapOvr>
  <p:transition>
    <p:pull dir="d"/>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1000108"/>
            <a:ext cx="8677628" cy="5453228"/>
          </a:xfrm>
        </p:spPr>
        <p:txBody>
          <a:bodyPr>
            <a:noAutofit/>
          </a:bodyPr>
          <a:lstStyle/>
          <a:p>
            <a:pPr hangingPunct="1">
              <a:lnSpc>
                <a:spcPct val="130000"/>
              </a:lnSpc>
            </a:pPr>
            <a:r>
              <a:rPr lang="zh-CN" altLang="en-US" sz="1600" dirty="0" smtClean="0">
                <a:solidFill>
                  <a:srgbClr val="FF0000"/>
                </a:solidFill>
                <a:latin typeface="黑体" panose="02010609060101010101" pitchFamily="49" charset="-122"/>
                <a:ea typeface="黑体" panose="02010609060101010101" pitchFamily="49" charset="-122"/>
              </a:rPr>
              <a:t>案例</a:t>
            </a:r>
            <a:r>
              <a:rPr lang="en-US" altLang="zh-CN" sz="1600" dirty="0" smtClean="0">
                <a:solidFill>
                  <a:srgbClr val="FF0000"/>
                </a:solidFill>
                <a:latin typeface="黑体" panose="02010609060101010101" pitchFamily="49" charset="-122"/>
                <a:ea typeface="黑体" panose="02010609060101010101" pitchFamily="49" charset="-122"/>
              </a:rPr>
              <a:t>1</a:t>
            </a:r>
            <a:br>
              <a:rPr lang="en-US" altLang="zh-CN" sz="1600" dirty="0" smtClean="0">
                <a:solidFill>
                  <a:srgbClr val="FF0000"/>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3.5.3 </a:t>
            </a:r>
            <a:r>
              <a:rPr lang="zh-CN" altLang="zh-CN" sz="1600" dirty="0">
                <a:solidFill>
                  <a:schemeClr val="tx1"/>
                </a:solidFill>
                <a:latin typeface="黑体" panose="02010609060101010101" pitchFamily="49" charset="-122"/>
                <a:ea typeface="黑体" panose="02010609060101010101" pitchFamily="49" charset="-122"/>
              </a:rPr>
              <a:t>全民健身馆</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1</a:t>
            </a:r>
            <a:r>
              <a:rPr lang="zh-CN" altLang="zh-CN" sz="1600" dirty="0">
                <a:solidFill>
                  <a:schemeClr val="tx1"/>
                </a:solidFill>
                <a:latin typeface="黑体" panose="02010609060101010101" pitchFamily="49" charset="-122"/>
                <a:ea typeface="黑体" panose="02010609060101010101" pitchFamily="49" charset="-122"/>
              </a:rPr>
              <a:t>、功能与</a:t>
            </a:r>
            <a:r>
              <a:rPr lang="zh-CN" altLang="zh-CN" sz="1600" dirty="0" smtClean="0">
                <a:solidFill>
                  <a:schemeClr val="tx1"/>
                </a:solidFill>
                <a:latin typeface="黑体" panose="02010609060101010101" pitchFamily="49" charset="-122"/>
                <a:ea typeface="黑体" panose="02010609060101010101" pitchFamily="49" charset="-122"/>
              </a:rPr>
              <a:t>规模</a:t>
            </a:r>
            <a:r>
              <a:rPr lang="zh-CN" altLang="zh-CN" sz="1600" dirty="0">
                <a:solidFill>
                  <a:schemeClr val="tx1"/>
                </a:solidFill>
                <a:latin typeface="黑体" panose="02010609060101010101" pitchFamily="49" charset="-122"/>
                <a:ea typeface="黑体" panose="02010609060101010101" pitchFamily="49" charset="-122"/>
              </a:rPr>
              <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a:t>
            </a:r>
            <a:r>
              <a:rPr lang="zh-CN" altLang="zh-CN" sz="1600" dirty="0" smtClean="0">
                <a:solidFill>
                  <a:schemeClr val="tx1"/>
                </a:solidFill>
                <a:latin typeface="黑体" panose="02010609060101010101" pitchFamily="49" charset="-122"/>
                <a:ea typeface="黑体" panose="02010609060101010101" pitchFamily="49" charset="-122"/>
              </a:rPr>
              <a:t>满足</a:t>
            </a:r>
            <a:r>
              <a:rPr lang="zh-CN" altLang="zh-CN" sz="1600" dirty="0">
                <a:solidFill>
                  <a:schemeClr val="tx1"/>
                </a:solidFill>
                <a:latin typeface="黑体" panose="02010609060101010101" pitchFamily="49" charset="-122"/>
                <a:ea typeface="黑体" panose="02010609060101010101" pitchFamily="49" charset="-122"/>
              </a:rPr>
              <a:t>全民健身需求，市民对羽毛球、篮球、乒乓球、以及拳击、跆拳道、柔道、溜冰等项目的健身、训练需求；满足国家乒乓球训练基地的训练要求。满足绿色建筑二星级技术标准。建筑面积约</a:t>
            </a:r>
            <a:r>
              <a:rPr lang="en-US" altLang="zh-CN" sz="1600" dirty="0">
                <a:solidFill>
                  <a:schemeClr val="tx1"/>
                </a:solidFill>
                <a:latin typeface="黑体" panose="02010609060101010101" pitchFamily="49" charset="-122"/>
                <a:ea typeface="黑体" panose="02010609060101010101" pitchFamily="49" charset="-122"/>
              </a:rPr>
              <a:t>2</a:t>
            </a:r>
            <a:r>
              <a:rPr lang="zh-CN" altLang="zh-CN" sz="1600" dirty="0" smtClean="0">
                <a:solidFill>
                  <a:schemeClr val="tx1"/>
                </a:solidFill>
                <a:latin typeface="黑体" panose="02010609060101010101" pitchFamily="49" charset="-122"/>
                <a:ea typeface="黑体" panose="02010609060101010101" pitchFamily="49" charset="-122"/>
              </a:rPr>
              <a:t>万</a:t>
            </a:r>
            <a:r>
              <a:rPr lang="zh-CN" altLang="en-US" sz="1600" dirty="0" smtClean="0">
                <a:solidFill>
                  <a:schemeClr val="tx1"/>
                </a:solidFill>
                <a:latin typeface="黑体" panose="02010609060101010101" pitchFamily="49" charset="-122"/>
                <a:ea typeface="黑体" panose="02010609060101010101" pitchFamily="49" charset="-122"/>
              </a:rPr>
              <a:t>㎡ </a:t>
            </a:r>
            <a:r>
              <a:rPr lang="zh-CN" altLang="zh-CN" sz="1600" dirty="0" smtClean="0">
                <a:solidFill>
                  <a:schemeClr val="tx1"/>
                </a:solidFill>
                <a:latin typeface="黑体" panose="02010609060101010101" pitchFamily="49" charset="-122"/>
                <a:ea typeface="黑体" panose="02010609060101010101" pitchFamily="49" charset="-122"/>
              </a:rPr>
              <a:t>。</a:t>
            </a:r>
            <a:r>
              <a:rPr lang="zh-CN" altLang="zh-CN" sz="1600" dirty="0">
                <a:solidFill>
                  <a:schemeClr val="tx1"/>
                </a:solidFill>
                <a:latin typeface="黑体" panose="02010609060101010101" pitchFamily="49" charset="-122"/>
                <a:ea typeface="黑体" panose="02010609060101010101" pitchFamily="49" charset="-122"/>
              </a:rPr>
              <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2</a:t>
            </a:r>
            <a:r>
              <a:rPr lang="zh-CN" altLang="zh-CN" sz="1600" dirty="0">
                <a:solidFill>
                  <a:schemeClr val="tx1"/>
                </a:solidFill>
                <a:latin typeface="黑体" panose="02010609060101010101" pitchFamily="49" charset="-122"/>
                <a:ea typeface="黑体" panose="02010609060101010101" pitchFamily="49" charset="-122"/>
              </a:rPr>
              <a:t>、设计</a:t>
            </a:r>
            <a:r>
              <a:rPr lang="zh-CN" altLang="zh-CN" sz="1600" dirty="0" smtClean="0">
                <a:solidFill>
                  <a:schemeClr val="tx1"/>
                </a:solidFill>
                <a:latin typeface="黑体" panose="02010609060101010101" pitchFamily="49" charset="-122"/>
                <a:ea typeface="黑体" panose="02010609060101010101" pitchFamily="49" charset="-122"/>
              </a:rPr>
              <a:t>建议</a:t>
            </a:r>
            <a:r>
              <a:rPr lang="zh-CN" altLang="zh-CN" sz="1600" dirty="0">
                <a:solidFill>
                  <a:schemeClr val="tx1"/>
                </a:solidFill>
                <a:latin typeface="黑体" panose="02010609060101010101" pitchFamily="49" charset="-122"/>
                <a:ea typeface="黑体" panose="02010609060101010101" pitchFamily="49" charset="-122"/>
              </a:rPr>
              <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a:t>
            </a:r>
            <a:r>
              <a:rPr lang="zh-CN" altLang="en-US" sz="1600" dirty="0" smtClean="0">
                <a:solidFill>
                  <a:schemeClr val="tx1"/>
                </a:solidFill>
                <a:latin typeface="黑体" panose="02010609060101010101" pitchFamily="49" charset="-122"/>
                <a:ea typeface="黑体" panose="02010609060101010101" pitchFamily="49" charset="-122"/>
              </a:rPr>
              <a:t>（</a:t>
            </a:r>
            <a:r>
              <a:rPr lang="en-US" altLang="zh-CN" sz="1600" dirty="0" smtClean="0">
                <a:solidFill>
                  <a:schemeClr val="tx1"/>
                </a:solidFill>
                <a:latin typeface="黑体" panose="02010609060101010101" pitchFamily="49" charset="-122"/>
                <a:ea typeface="黑体" panose="02010609060101010101" pitchFamily="49" charset="-122"/>
              </a:rPr>
              <a:t>1</a:t>
            </a:r>
            <a:r>
              <a:rPr lang="zh-CN" altLang="en-US" sz="1600" dirty="0" smtClean="0">
                <a:solidFill>
                  <a:schemeClr val="tx1"/>
                </a:solidFill>
                <a:latin typeface="黑体" panose="02010609060101010101" pitchFamily="49" charset="-122"/>
                <a:ea typeface="黑体" panose="02010609060101010101" pitchFamily="49" charset="-122"/>
              </a:rPr>
              <a:t>）</a:t>
            </a:r>
            <a:r>
              <a:rPr lang="zh-CN" altLang="zh-CN" sz="1600" dirty="0" smtClean="0">
                <a:solidFill>
                  <a:schemeClr val="tx1"/>
                </a:solidFill>
                <a:latin typeface="黑体" panose="02010609060101010101" pitchFamily="49" charset="-122"/>
                <a:ea typeface="黑体" panose="02010609060101010101" pitchFamily="49" charset="-122"/>
              </a:rPr>
              <a:t>该</a:t>
            </a:r>
            <a:r>
              <a:rPr lang="zh-CN" altLang="zh-CN" sz="1600" dirty="0">
                <a:solidFill>
                  <a:schemeClr val="tx1"/>
                </a:solidFill>
                <a:latin typeface="黑体" panose="02010609060101010101" pitchFamily="49" charset="-122"/>
                <a:ea typeface="黑体" panose="02010609060101010101" pitchFamily="49" charset="-122"/>
              </a:rPr>
              <a:t>馆是本奥体中心人气最足、收益最多、灵活性最大的场馆，具有十分重要的地位，在设计中需加以重视。</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a:t>
            </a:r>
            <a:r>
              <a:rPr lang="zh-CN" altLang="en-US" sz="1600" dirty="0" smtClean="0">
                <a:solidFill>
                  <a:schemeClr val="tx1"/>
                </a:solidFill>
                <a:latin typeface="黑体" panose="02010609060101010101" pitchFamily="49" charset="-122"/>
                <a:ea typeface="黑体" panose="02010609060101010101" pitchFamily="49" charset="-122"/>
              </a:rPr>
              <a:t>（</a:t>
            </a:r>
            <a:r>
              <a:rPr lang="en-US" altLang="zh-CN" sz="1600" dirty="0" smtClean="0">
                <a:solidFill>
                  <a:schemeClr val="tx1"/>
                </a:solidFill>
                <a:latin typeface="黑体" panose="02010609060101010101" pitchFamily="49" charset="-122"/>
                <a:ea typeface="黑体" panose="02010609060101010101" pitchFamily="49" charset="-122"/>
              </a:rPr>
              <a:t>2</a:t>
            </a:r>
            <a:r>
              <a:rPr lang="zh-CN" altLang="en-US" sz="1600" dirty="0" smtClean="0">
                <a:solidFill>
                  <a:schemeClr val="tx1"/>
                </a:solidFill>
                <a:latin typeface="黑体" panose="02010609060101010101" pitchFamily="49" charset="-122"/>
                <a:ea typeface="黑体" panose="02010609060101010101" pitchFamily="49" charset="-122"/>
              </a:rPr>
              <a:t>）</a:t>
            </a:r>
            <a:r>
              <a:rPr lang="zh-CN" altLang="zh-CN" sz="1600" dirty="0" smtClean="0">
                <a:solidFill>
                  <a:schemeClr val="tx1"/>
                </a:solidFill>
                <a:latin typeface="黑体" panose="02010609060101010101" pitchFamily="49" charset="-122"/>
                <a:ea typeface="黑体" panose="02010609060101010101" pitchFamily="49" charset="-122"/>
              </a:rPr>
              <a:t>该</a:t>
            </a:r>
            <a:r>
              <a:rPr lang="zh-CN" altLang="zh-CN" sz="1600" dirty="0">
                <a:solidFill>
                  <a:schemeClr val="tx1"/>
                </a:solidFill>
                <a:latin typeface="黑体" panose="02010609060101010101" pitchFamily="49" charset="-122"/>
                <a:ea typeface="黑体" panose="02010609060101010101" pitchFamily="49" charset="-122"/>
              </a:rPr>
              <a:t>馆集运动、健身、演艺、会展为一体，设计中除考虑运动功能外，还应满足中小型演艺、会展等商业活动需求。</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a:t>
            </a:r>
            <a:r>
              <a:rPr lang="zh-CN" altLang="en-US" sz="1600" dirty="0" smtClean="0">
                <a:solidFill>
                  <a:schemeClr val="tx1"/>
                </a:solidFill>
                <a:latin typeface="黑体" panose="02010609060101010101" pitchFamily="49" charset="-122"/>
                <a:ea typeface="黑体" panose="02010609060101010101" pitchFamily="49" charset="-122"/>
              </a:rPr>
              <a:t>（</a:t>
            </a:r>
            <a:r>
              <a:rPr lang="en-US" altLang="zh-CN" sz="1600" dirty="0" smtClean="0">
                <a:solidFill>
                  <a:schemeClr val="tx1"/>
                </a:solidFill>
                <a:latin typeface="黑体" panose="02010609060101010101" pitchFamily="49" charset="-122"/>
                <a:ea typeface="黑体" panose="02010609060101010101" pitchFamily="49" charset="-122"/>
              </a:rPr>
              <a:t>3</a:t>
            </a:r>
            <a:r>
              <a:rPr lang="zh-CN" altLang="en-US" sz="1600" dirty="0" smtClean="0">
                <a:solidFill>
                  <a:schemeClr val="tx1"/>
                </a:solidFill>
                <a:latin typeface="黑体" panose="02010609060101010101" pitchFamily="49" charset="-122"/>
                <a:ea typeface="黑体" panose="02010609060101010101" pitchFamily="49" charset="-122"/>
              </a:rPr>
              <a:t>）</a:t>
            </a:r>
            <a:r>
              <a:rPr lang="zh-CN" altLang="zh-CN" sz="1600" dirty="0" smtClean="0">
                <a:solidFill>
                  <a:schemeClr val="tx1"/>
                </a:solidFill>
                <a:latin typeface="黑体" panose="02010609060101010101" pitchFamily="49" charset="-122"/>
                <a:ea typeface="黑体" panose="02010609060101010101" pitchFamily="49" charset="-122"/>
              </a:rPr>
              <a:t>设置</a:t>
            </a:r>
            <a:r>
              <a:rPr lang="en-US" altLang="zh-CN" sz="1600" dirty="0">
                <a:solidFill>
                  <a:schemeClr val="tx1"/>
                </a:solidFill>
                <a:latin typeface="黑体" panose="02010609060101010101" pitchFamily="49" charset="-122"/>
                <a:ea typeface="黑体" panose="02010609060101010101" pitchFamily="49" charset="-122"/>
              </a:rPr>
              <a:t>300</a:t>
            </a:r>
            <a:r>
              <a:rPr lang="zh-CN" altLang="zh-CN" sz="1600" dirty="0">
                <a:solidFill>
                  <a:schemeClr val="tx1"/>
                </a:solidFill>
                <a:latin typeface="黑体" panose="02010609060101010101" pitchFamily="49" charset="-122"/>
                <a:ea typeface="黑体" panose="02010609060101010101" pitchFamily="49" charset="-122"/>
              </a:rPr>
              <a:t>座活动座椅，满足地区性比赛与演艺需求。</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a:t>
            </a:r>
            <a:r>
              <a:rPr lang="zh-CN" altLang="en-US" sz="1600" dirty="0" smtClean="0">
                <a:solidFill>
                  <a:schemeClr val="tx1"/>
                </a:solidFill>
                <a:latin typeface="黑体" panose="02010609060101010101" pitchFamily="49" charset="-122"/>
                <a:ea typeface="黑体" panose="02010609060101010101" pitchFamily="49" charset="-122"/>
              </a:rPr>
              <a:t>（</a:t>
            </a:r>
            <a:r>
              <a:rPr lang="en-US" altLang="zh-CN" sz="1600" dirty="0" smtClean="0">
                <a:solidFill>
                  <a:schemeClr val="tx1"/>
                </a:solidFill>
                <a:latin typeface="黑体" panose="02010609060101010101" pitchFamily="49" charset="-122"/>
                <a:ea typeface="黑体" panose="02010609060101010101" pitchFamily="49" charset="-122"/>
              </a:rPr>
              <a:t>4</a:t>
            </a:r>
            <a:r>
              <a:rPr lang="zh-CN" altLang="en-US" sz="1600" dirty="0" smtClean="0">
                <a:solidFill>
                  <a:schemeClr val="tx1"/>
                </a:solidFill>
                <a:latin typeface="黑体" panose="02010609060101010101" pitchFamily="49" charset="-122"/>
                <a:ea typeface="黑体" panose="02010609060101010101" pitchFamily="49" charset="-122"/>
              </a:rPr>
              <a:t>）</a:t>
            </a:r>
            <a:r>
              <a:rPr lang="zh-CN" altLang="zh-CN" sz="1600" dirty="0" smtClean="0">
                <a:solidFill>
                  <a:schemeClr val="tx1"/>
                </a:solidFill>
                <a:latin typeface="黑体" panose="02010609060101010101" pitchFamily="49" charset="-122"/>
                <a:ea typeface="黑体" panose="02010609060101010101" pitchFamily="49" charset="-122"/>
              </a:rPr>
              <a:t>在</a:t>
            </a:r>
            <a:r>
              <a:rPr lang="zh-CN" altLang="zh-CN" sz="1600" dirty="0">
                <a:solidFill>
                  <a:schemeClr val="tx1"/>
                </a:solidFill>
                <a:latin typeface="黑体" panose="02010609060101010101" pitchFamily="49" charset="-122"/>
                <a:ea typeface="黑体" panose="02010609060101010101" pitchFamily="49" charset="-122"/>
              </a:rPr>
              <a:t>空间布局上做到能分割、可组合、多功能。</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a:t>
            </a:r>
            <a:r>
              <a:rPr lang="zh-CN" altLang="en-US" sz="1600" dirty="0" smtClean="0">
                <a:solidFill>
                  <a:schemeClr val="tx1"/>
                </a:solidFill>
                <a:latin typeface="黑体" panose="02010609060101010101" pitchFamily="49" charset="-122"/>
                <a:ea typeface="黑体" panose="02010609060101010101" pitchFamily="49" charset="-122"/>
              </a:rPr>
              <a:t>（</a:t>
            </a:r>
            <a:r>
              <a:rPr lang="en-US" altLang="zh-CN" sz="1600" dirty="0" smtClean="0">
                <a:solidFill>
                  <a:schemeClr val="tx1"/>
                </a:solidFill>
                <a:latin typeface="黑体" panose="02010609060101010101" pitchFamily="49" charset="-122"/>
                <a:ea typeface="黑体" panose="02010609060101010101" pitchFamily="49" charset="-122"/>
              </a:rPr>
              <a:t>5</a:t>
            </a:r>
            <a:r>
              <a:rPr lang="zh-CN" altLang="en-US" sz="1600" dirty="0" smtClean="0">
                <a:solidFill>
                  <a:schemeClr val="tx1"/>
                </a:solidFill>
                <a:latin typeface="黑体" panose="02010609060101010101" pitchFamily="49" charset="-122"/>
                <a:ea typeface="黑体" panose="02010609060101010101" pitchFamily="49" charset="-122"/>
              </a:rPr>
              <a:t>）</a:t>
            </a:r>
            <a:r>
              <a:rPr lang="zh-CN" altLang="zh-CN" sz="1600" dirty="0" smtClean="0">
                <a:solidFill>
                  <a:schemeClr val="tx1"/>
                </a:solidFill>
                <a:latin typeface="黑体" panose="02010609060101010101" pitchFamily="49" charset="-122"/>
                <a:ea typeface="黑体" panose="02010609060101010101" pitchFamily="49" charset="-122"/>
              </a:rPr>
              <a:t>应</a:t>
            </a:r>
            <a:r>
              <a:rPr lang="zh-CN" altLang="zh-CN" sz="1600" dirty="0">
                <a:solidFill>
                  <a:schemeClr val="tx1"/>
                </a:solidFill>
                <a:latin typeface="黑体" panose="02010609060101010101" pitchFamily="49" charset="-122"/>
                <a:ea typeface="黑体" panose="02010609060101010101" pitchFamily="49" charset="-122"/>
              </a:rPr>
              <a:t>充分展示黄石地域优势与特色。</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a:t>
            </a:r>
            <a:r>
              <a:rPr lang="zh-CN" altLang="en-US" sz="1600" dirty="0" smtClean="0">
                <a:solidFill>
                  <a:schemeClr val="tx1"/>
                </a:solidFill>
                <a:latin typeface="黑体" panose="02010609060101010101" pitchFamily="49" charset="-122"/>
                <a:ea typeface="黑体" panose="02010609060101010101" pitchFamily="49" charset="-122"/>
              </a:rPr>
              <a:t>（</a:t>
            </a:r>
            <a:r>
              <a:rPr lang="en-US" altLang="zh-CN" sz="1600" dirty="0" smtClean="0">
                <a:solidFill>
                  <a:schemeClr val="tx1"/>
                </a:solidFill>
                <a:latin typeface="黑体" panose="02010609060101010101" pitchFamily="49" charset="-122"/>
                <a:ea typeface="黑体" panose="02010609060101010101" pitchFamily="49" charset="-122"/>
              </a:rPr>
              <a:t>6</a:t>
            </a:r>
            <a:r>
              <a:rPr lang="zh-CN" altLang="en-US" sz="1600" dirty="0" smtClean="0">
                <a:solidFill>
                  <a:schemeClr val="tx1"/>
                </a:solidFill>
                <a:latin typeface="黑体" panose="02010609060101010101" pitchFamily="49" charset="-122"/>
                <a:ea typeface="黑体" panose="02010609060101010101" pitchFamily="49" charset="-122"/>
              </a:rPr>
              <a:t>）</a:t>
            </a:r>
            <a:r>
              <a:rPr lang="zh-CN" altLang="zh-CN" sz="1600" dirty="0" smtClean="0">
                <a:solidFill>
                  <a:schemeClr val="tx1"/>
                </a:solidFill>
                <a:latin typeface="黑体" panose="02010609060101010101" pitchFamily="49" charset="-122"/>
                <a:ea typeface="黑体" panose="02010609060101010101" pitchFamily="49" charset="-122"/>
              </a:rPr>
              <a:t>重点</a:t>
            </a:r>
            <a:r>
              <a:rPr lang="zh-CN" altLang="zh-CN" sz="1600" dirty="0">
                <a:solidFill>
                  <a:schemeClr val="tx1"/>
                </a:solidFill>
                <a:latin typeface="黑体" panose="02010609060101010101" pitchFamily="49" charset="-122"/>
                <a:ea typeface="黑体" panose="02010609060101010101" pitchFamily="49" charset="-122"/>
              </a:rPr>
              <a:t>考虑后期运营问题，实现建筑的可持续发展。</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a:t>
            </a:r>
            <a:r>
              <a:rPr lang="zh-CN" altLang="en-US" sz="1600" dirty="0" smtClean="0">
                <a:solidFill>
                  <a:schemeClr val="tx1"/>
                </a:solidFill>
                <a:latin typeface="黑体" panose="02010609060101010101" pitchFamily="49" charset="-122"/>
                <a:ea typeface="黑体" panose="02010609060101010101" pitchFamily="49" charset="-122"/>
              </a:rPr>
              <a:t>（</a:t>
            </a:r>
            <a:r>
              <a:rPr lang="en-US" altLang="zh-CN" sz="1600" dirty="0" smtClean="0">
                <a:solidFill>
                  <a:schemeClr val="tx1"/>
                </a:solidFill>
                <a:latin typeface="黑体" panose="02010609060101010101" pitchFamily="49" charset="-122"/>
                <a:ea typeface="黑体" panose="02010609060101010101" pitchFamily="49" charset="-122"/>
              </a:rPr>
              <a:t>7</a:t>
            </a:r>
            <a:r>
              <a:rPr lang="zh-CN" altLang="en-US" sz="1600" dirty="0" smtClean="0">
                <a:solidFill>
                  <a:schemeClr val="tx1"/>
                </a:solidFill>
                <a:latin typeface="黑体" panose="02010609060101010101" pitchFamily="49" charset="-122"/>
                <a:ea typeface="黑体" panose="02010609060101010101" pitchFamily="49" charset="-122"/>
              </a:rPr>
              <a:t>）</a:t>
            </a:r>
            <a:r>
              <a:rPr lang="zh-CN" altLang="zh-CN" sz="1600" dirty="0" smtClean="0">
                <a:solidFill>
                  <a:schemeClr val="tx1"/>
                </a:solidFill>
                <a:latin typeface="黑体" panose="02010609060101010101" pitchFamily="49" charset="-122"/>
                <a:ea typeface="黑体" panose="02010609060101010101" pitchFamily="49" charset="-122"/>
              </a:rPr>
              <a:t>能</a:t>
            </a:r>
            <a:r>
              <a:rPr lang="zh-CN" altLang="zh-CN" sz="1600" dirty="0">
                <a:solidFill>
                  <a:schemeClr val="tx1"/>
                </a:solidFill>
                <a:latin typeface="黑体" panose="02010609060101010101" pitchFamily="49" charset="-122"/>
                <a:ea typeface="黑体" panose="02010609060101010101" pitchFamily="49" charset="-122"/>
              </a:rPr>
              <a:t>满足矿博会、园博会的展览、展示需求。</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a:t>
            </a:r>
            <a:r>
              <a:rPr lang="zh-CN" altLang="en-US" sz="1600" dirty="0" smtClean="0">
                <a:solidFill>
                  <a:schemeClr val="tx1"/>
                </a:solidFill>
                <a:latin typeface="黑体" panose="02010609060101010101" pitchFamily="49" charset="-122"/>
                <a:ea typeface="黑体" panose="02010609060101010101" pitchFamily="49" charset="-122"/>
              </a:rPr>
              <a:t>（</a:t>
            </a:r>
            <a:r>
              <a:rPr lang="en-US" altLang="zh-CN" sz="1600" dirty="0" smtClean="0">
                <a:solidFill>
                  <a:schemeClr val="tx1"/>
                </a:solidFill>
                <a:latin typeface="黑体" panose="02010609060101010101" pitchFamily="49" charset="-122"/>
                <a:ea typeface="黑体" panose="02010609060101010101" pitchFamily="49" charset="-122"/>
              </a:rPr>
              <a:t>8</a:t>
            </a:r>
            <a:r>
              <a:rPr lang="zh-CN" altLang="en-US" sz="1600" dirty="0" smtClean="0">
                <a:solidFill>
                  <a:schemeClr val="tx1"/>
                </a:solidFill>
                <a:latin typeface="黑体" panose="02010609060101010101" pitchFamily="49" charset="-122"/>
                <a:ea typeface="黑体" panose="02010609060101010101" pitchFamily="49" charset="-122"/>
              </a:rPr>
              <a:t>）</a:t>
            </a:r>
            <a:r>
              <a:rPr lang="zh-CN" altLang="zh-CN" sz="1600" dirty="0" smtClean="0">
                <a:solidFill>
                  <a:schemeClr val="tx1"/>
                </a:solidFill>
                <a:latin typeface="黑体" panose="02010609060101010101" pitchFamily="49" charset="-122"/>
                <a:ea typeface="黑体" panose="02010609060101010101" pitchFamily="49" charset="-122"/>
              </a:rPr>
              <a:t>协调</a:t>
            </a:r>
            <a:r>
              <a:rPr lang="zh-CN" altLang="zh-CN" sz="1600" dirty="0">
                <a:solidFill>
                  <a:schemeClr val="tx1"/>
                </a:solidFill>
                <a:latin typeface="黑体" panose="02010609060101010101" pitchFamily="49" charset="-122"/>
                <a:ea typeface="黑体" panose="02010609060101010101" pitchFamily="49" charset="-122"/>
              </a:rPr>
              <a:t>与国家乒乓球训练基地、</a:t>
            </a:r>
            <a:r>
              <a:rPr lang="zh-CN" altLang="zh-CN" sz="1600" dirty="0" smtClean="0">
                <a:solidFill>
                  <a:schemeClr val="tx1"/>
                </a:solidFill>
                <a:latin typeface="黑体" panose="02010609060101010101" pitchFamily="49" charset="-122"/>
                <a:ea typeface="黑体" panose="02010609060101010101" pitchFamily="49" charset="-122"/>
              </a:rPr>
              <a:t>体育学校</a:t>
            </a:r>
            <a:r>
              <a:rPr lang="zh-CN" altLang="zh-CN" sz="1600" dirty="0">
                <a:solidFill>
                  <a:schemeClr val="tx1"/>
                </a:solidFill>
                <a:latin typeface="黑体" panose="02010609060101010101" pitchFamily="49" charset="-122"/>
                <a:ea typeface="黑体" panose="02010609060101010101" pitchFamily="49" charset="-122"/>
              </a:rPr>
              <a:t>的关系，功能合理区分、综合利用、协调发展</a:t>
            </a:r>
            <a:r>
              <a:rPr lang="zh-CN" altLang="zh-CN" sz="1600" dirty="0" smtClean="0">
                <a:solidFill>
                  <a:schemeClr val="tx1"/>
                </a:solidFill>
                <a:latin typeface="黑体" panose="02010609060101010101" pitchFamily="49" charset="-122"/>
                <a:ea typeface="黑体" panose="02010609060101010101" pitchFamily="49" charset="-122"/>
              </a:rPr>
              <a:t>。</a:t>
            </a:r>
            <a:endParaRPr lang="zh-CN" altLang="zh-CN" sz="1600" dirty="0">
              <a:solidFill>
                <a:schemeClr val="tx1"/>
              </a:solidFill>
              <a:latin typeface="黑体" panose="02010609060101010101" pitchFamily="49" charset="-122"/>
              <a:ea typeface="黑体" panose="02010609060101010101" pitchFamily="49" charset="-122"/>
            </a:endParaRPr>
          </a:p>
        </p:txBody>
      </p:sp>
      <p:sp>
        <p:nvSpPr>
          <p:cNvPr id="6" name="矩形 5"/>
          <p:cNvSpPr/>
          <p:nvPr/>
        </p:nvSpPr>
        <p:spPr>
          <a:xfrm>
            <a:off x="428596" y="214290"/>
            <a:ext cx="3057247" cy="523220"/>
          </a:xfrm>
          <a:prstGeom prst="rect">
            <a:avLst/>
          </a:prstGeom>
        </p:spPr>
        <p:txBody>
          <a:bodyPr wrap="none">
            <a:spAutoFit/>
          </a:bodyPr>
          <a:lstStyle/>
          <a:p>
            <a:r>
              <a:rPr lang="en-US" altLang="zh-CN" sz="2800" dirty="0" smtClean="0">
                <a:latin typeface="黑体" panose="02010609060101010101" pitchFamily="49" charset="-122"/>
                <a:ea typeface="黑体" panose="02010609060101010101" pitchFamily="49" charset="-122"/>
              </a:rPr>
              <a:t>3.4 </a:t>
            </a:r>
            <a:r>
              <a:rPr lang="zh-CN" altLang="zh-CN" sz="2800" dirty="0" smtClean="0">
                <a:latin typeface="黑体" panose="02010609060101010101" pitchFamily="49" charset="-122"/>
                <a:ea typeface="黑体" panose="02010609060101010101" pitchFamily="49" charset="-122"/>
              </a:rPr>
              <a:t>设计</a:t>
            </a:r>
            <a:r>
              <a:rPr lang="zh-CN" altLang="en-US" sz="2800" dirty="0" smtClean="0">
                <a:latin typeface="黑体" panose="02010609060101010101" pitchFamily="49" charset="-122"/>
                <a:ea typeface="黑体" panose="02010609060101010101" pitchFamily="49" charset="-122"/>
              </a:rPr>
              <a:t>前的</a:t>
            </a:r>
            <a:r>
              <a:rPr lang="zh-CN" altLang="zh-CN" sz="2800" dirty="0" smtClean="0">
                <a:latin typeface="黑体" panose="02010609060101010101" pitchFamily="49" charset="-122"/>
                <a:ea typeface="黑体" panose="02010609060101010101" pitchFamily="49" charset="-122"/>
              </a:rPr>
              <a:t>管理</a:t>
            </a:r>
            <a:endParaRPr lang="zh-CN" altLang="en-US" sz="2800"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cSld>
  <p:clrMapOvr>
    <a:masterClrMapping/>
  </p:clrMapOvr>
  <p:transition>
    <p:pull dir="d"/>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1000108"/>
            <a:ext cx="8568952" cy="5214974"/>
          </a:xfrm>
        </p:spPr>
        <p:txBody>
          <a:bodyPr>
            <a:noAutofit/>
          </a:bodyPr>
          <a:lstStyle/>
          <a:p>
            <a:pPr>
              <a:lnSpc>
                <a:spcPct val="150000"/>
              </a:lnSpc>
            </a:pPr>
            <a:r>
              <a:rPr lang="zh-CN" altLang="en-US" sz="1600" dirty="0" smtClean="0">
                <a:solidFill>
                  <a:srgbClr val="FF0000"/>
                </a:solidFill>
                <a:latin typeface="黑体" panose="02010609060101010101" pitchFamily="49" charset="-122"/>
                <a:ea typeface="黑体" panose="02010609060101010101" pitchFamily="49" charset="-122"/>
              </a:rPr>
              <a:t>案例</a:t>
            </a:r>
            <a:r>
              <a:rPr lang="en-US" altLang="zh-CN" sz="1600" dirty="0" smtClean="0">
                <a:solidFill>
                  <a:srgbClr val="FF0000"/>
                </a:solidFill>
                <a:latin typeface="黑体" panose="02010609060101010101" pitchFamily="49" charset="-122"/>
                <a:ea typeface="黑体" panose="02010609060101010101" pitchFamily="49" charset="-122"/>
              </a:rPr>
              <a:t>1 </a:t>
            </a:r>
            <a:r>
              <a:rPr lang="en-US" altLang="zh-CN" sz="1600" dirty="0" smtClean="0">
                <a:solidFill>
                  <a:schemeClr val="tx1"/>
                </a:solidFill>
                <a:latin typeface="黑体" panose="02010609060101010101" pitchFamily="49" charset="-122"/>
                <a:ea typeface="黑体" panose="02010609060101010101" pitchFamily="49" charset="-122"/>
              </a:rPr>
              <a:t/>
            </a:r>
            <a:br>
              <a:rPr lang="en-US" altLang="zh-CN" sz="1600" dirty="0" smtClean="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3.5.4 </a:t>
            </a:r>
            <a:r>
              <a:rPr lang="zh-CN" altLang="zh-CN" sz="1600" dirty="0" smtClean="0">
                <a:solidFill>
                  <a:schemeClr val="tx1"/>
                </a:solidFill>
                <a:latin typeface="黑体" panose="02010609060101010101" pitchFamily="49" charset="-122"/>
                <a:ea typeface="黑体" panose="02010609060101010101" pitchFamily="49" charset="-122"/>
              </a:rPr>
              <a:t>网球</a:t>
            </a:r>
            <a:r>
              <a:rPr lang="zh-CN" altLang="zh-CN" sz="1600" dirty="0">
                <a:solidFill>
                  <a:schemeClr val="tx1"/>
                </a:solidFill>
                <a:latin typeface="黑体" panose="02010609060101010101" pitchFamily="49" charset="-122"/>
                <a:ea typeface="黑体" panose="02010609060101010101" pitchFamily="49" charset="-122"/>
              </a:rPr>
              <a:t>训练场</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1</a:t>
            </a:r>
            <a:r>
              <a:rPr lang="zh-CN" altLang="zh-CN" sz="1600" dirty="0">
                <a:solidFill>
                  <a:schemeClr val="tx1"/>
                </a:solidFill>
                <a:latin typeface="黑体" panose="02010609060101010101" pitchFamily="49" charset="-122"/>
                <a:ea typeface="黑体" panose="02010609060101010101" pitchFamily="49" charset="-122"/>
              </a:rPr>
              <a:t>、</a:t>
            </a:r>
            <a:r>
              <a:rPr lang="zh-CN" altLang="zh-CN" sz="1600" dirty="0" smtClean="0">
                <a:solidFill>
                  <a:schemeClr val="tx1"/>
                </a:solidFill>
                <a:latin typeface="黑体" panose="02010609060101010101" pitchFamily="49" charset="-122"/>
                <a:ea typeface="黑体" panose="02010609060101010101" pitchFamily="49" charset="-122"/>
              </a:rPr>
              <a:t>规模</a:t>
            </a:r>
            <a:r>
              <a:rPr lang="zh-CN" altLang="zh-CN" sz="1600" dirty="0">
                <a:solidFill>
                  <a:schemeClr val="tx1"/>
                </a:solidFill>
                <a:latin typeface="黑体" panose="02010609060101010101" pitchFamily="49" charset="-122"/>
                <a:ea typeface="黑体" panose="02010609060101010101" pitchFamily="49" charset="-122"/>
              </a:rPr>
              <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a:t>
            </a:r>
            <a:r>
              <a:rPr lang="zh-CN" altLang="zh-CN" sz="1600" dirty="0" smtClean="0">
                <a:solidFill>
                  <a:schemeClr val="tx1"/>
                </a:solidFill>
                <a:latin typeface="黑体" panose="02010609060101010101" pitchFamily="49" charset="-122"/>
                <a:ea typeface="黑体" panose="02010609060101010101" pitchFamily="49" charset="-122"/>
              </a:rPr>
              <a:t>网球</a:t>
            </a:r>
            <a:r>
              <a:rPr lang="zh-CN" altLang="zh-CN" sz="1600" dirty="0">
                <a:solidFill>
                  <a:schemeClr val="tx1"/>
                </a:solidFill>
                <a:latin typeface="黑体" panose="02010609060101010101" pitchFamily="49" charset="-122"/>
                <a:ea typeface="黑体" panose="02010609060101010101" pitchFamily="49" charset="-122"/>
              </a:rPr>
              <a:t>训练场</a:t>
            </a:r>
            <a:r>
              <a:rPr lang="en-US" altLang="zh-CN" sz="1600" dirty="0">
                <a:solidFill>
                  <a:schemeClr val="tx1"/>
                </a:solidFill>
                <a:latin typeface="黑体" panose="02010609060101010101" pitchFamily="49" charset="-122"/>
                <a:ea typeface="黑体" panose="02010609060101010101" pitchFamily="49" charset="-122"/>
              </a:rPr>
              <a:t>10</a:t>
            </a:r>
            <a:r>
              <a:rPr lang="zh-CN" altLang="zh-CN" sz="1600" dirty="0">
                <a:solidFill>
                  <a:schemeClr val="tx1"/>
                </a:solidFill>
                <a:latin typeface="黑体" panose="02010609060101010101" pitchFamily="49" charset="-122"/>
                <a:ea typeface="黑体" panose="02010609060101010101" pitchFamily="49" charset="-122"/>
              </a:rPr>
              <a:t>片。 </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2</a:t>
            </a:r>
            <a:r>
              <a:rPr lang="zh-CN" altLang="zh-CN" sz="1600" dirty="0">
                <a:solidFill>
                  <a:schemeClr val="tx1"/>
                </a:solidFill>
                <a:latin typeface="黑体" panose="02010609060101010101" pitchFamily="49" charset="-122"/>
                <a:ea typeface="黑体" panose="02010609060101010101" pitchFamily="49" charset="-122"/>
              </a:rPr>
              <a:t>、设计</a:t>
            </a:r>
            <a:r>
              <a:rPr lang="zh-CN" altLang="zh-CN" sz="1600" dirty="0" smtClean="0">
                <a:solidFill>
                  <a:schemeClr val="tx1"/>
                </a:solidFill>
                <a:latin typeface="黑体" panose="02010609060101010101" pitchFamily="49" charset="-122"/>
                <a:ea typeface="黑体" panose="02010609060101010101" pitchFamily="49" charset="-122"/>
              </a:rPr>
              <a:t>建议</a:t>
            </a:r>
            <a:r>
              <a:rPr lang="zh-CN" altLang="zh-CN" sz="1600" dirty="0">
                <a:solidFill>
                  <a:schemeClr val="tx1"/>
                </a:solidFill>
                <a:latin typeface="黑体" panose="02010609060101010101" pitchFamily="49" charset="-122"/>
                <a:ea typeface="黑体" panose="02010609060101010101" pitchFamily="49" charset="-122"/>
              </a:rPr>
              <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a:t>
            </a:r>
            <a:r>
              <a:rPr lang="zh-CN" altLang="zh-CN" sz="1600" dirty="0" smtClean="0">
                <a:solidFill>
                  <a:schemeClr val="tx1"/>
                </a:solidFill>
                <a:latin typeface="黑体" panose="02010609060101010101" pitchFamily="49" charset="-122"/>
                <a:ea typeface="黑体" panose="02010609060101010101" pitchFamily="49" charset="-122"/>
              </a:rPr>
              <a:t>至少</a:t>
            </a:r>
            <a:r>
              <a:rPr lang="zh-CN" altLang="zh-CN" sz="1600" dirty="0">
                <a:solidFill>
                  <a:schemeClr val="tx1"/>
                </a:solidFill>
                <a:latin typeface="黑体" panose="02010609060101010101" pitchFamily="49" charset="-122"/>
                <a:ea typeface="黑体" panose="02010609060101010101" pitchFamily="49" charset="-122"/>
              </a:rPr>
              <a:t>两片场地可以临时增设</a:t>
            </a:r>
            <a:r>
              <a:rPr lang="en-US" altLang="zh-CN" sz="1600" dirty="0">
                <a:solidFill>
                  <a:schemeClr val="tx1"/>
                </a:solidFill>
                <a:latin typeface="黑体" panose="02010609060101010101" pitchFamily="49" charset="-122"/>
                <a:ea typeface="黑体" panose="02010609060101010101" pitchFamily="49" charset="-122"/>
              </a:rPr>
              <a:t>300</a:t>
            </a:r>
            <a:r>
              <a:rPr lang="zh-CN" altLang="zh-CN" sz="1600" dirty="0">
                <a:solidFill>
                  <a:schemeClr val="tx1"/>
                </a:solidFill>
                <a:latin typeface="黑体" panose="02010609060101010101" pitchFamily="49" charset="-122"/>
                <a:ea typeface="黑体" panose="02010609060101010101" pitchFamily="49" charset="-122"/>
              </a:rPr>
              <a:t>座活动看台，具备举办地区性网球比赛的能力</a:t>
            </a:r>
            <a:r>
              <a:rPr lang="zh-CN" altLang="zh-CN" sz="1600" dirty="0" smtClean="0">
                <a:solidFill>
                  <a:schemeClr val="tx1"/>
                </a:solidFill>
                <a:latin typeface="黑体" panose="02010609060101010101" pitchFamily="49" charset="-122"/>
                <a:ea typeface="黑体" panose="02010609060101010101" pitchFamily="49" charset="-122"/>
              </a:rPr>
              <a:t>。</a:t>
            </a:r>
            <a:r>
              <a:rPr lang="en-US" altLang="zh-CN" sz="1600" dirty="0">
                <a:solidFill>
                  <a:schemeClr val="tx1"/>
                </a:solidFill>
                <a:latin typeface="黑体" panose="02010609060101010101" pitchFamily="49" charset="-122"/>
                <a:ea typeface="黑体" panose="02010609060101010101" pitchFamily="49" charset="-122"/>
              </a:rPr>
              <a:t> </a:t>
            </a:r>
            <a:r>
              <a:rPr lang="zh-CN" altLang="zh-CN" sz="1600" dirty="0">
                <a:solidFill>
                  <a:schemeClr val="tx1"/>
                </a:solidFill>
                <a:latin typeface="黑体" panose="02010609060101010101" pitchFamily="49" charset="-122"/>
                <a:ea typeface="黑体" panose="02010609060101010101" pitchFamily="49" charset="-122"/>
              </a:rPr>
              <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a:solidFill>
                  <a:schemeClr val="tx1"/>
                </a:solidFill>
                <a:latin typeface="黑体" panose="02010609060101010101" pitchFamily="49" charset="-122"/>
                <a:ea typeface="黑体" panose="02010609060101010101" pitchFamily="49" charset="-122"/>
              </a:rPr>
              <a:t>3.5.5</a:t>
            </a:r>
            <a:r>
              <a:rPr lang="zh-CN" altLang="zh-CN" sz="1600" dirty="0">
                <a:solidFill>
                  <a:schemeClr val="tx1"/>
                </a:solidFill>
                <a:latin typeface="黑体" panose="02010609060101010101" pitchFamily="49" charset="-122"/>
                <a:ea typeface="黑体" panose="02010609060101010101" pitchFamily="49" charset="-122"/>
              </a:rPr>
              <a:t>室外配套各类球类练习场地及全民健身场地，</a:t>
            </a:r>
            <a:r>
              <a:rPr lang="zh-CN" altLang="zh-CN" sz="1600" dirty="0" smtClean="0">
                <a:solidFill>
                  <a:schemeClr val="tx1"/>
                </a:solidFill>
                <a:latin typeface="黑体" panose="02010609060101010101" pitchFamily="49" charset="-122"/>
                <a:ea typeface="黑体" panose="02010609060101010101" pitchFamily="49" charset="-122"/>
              </a:rPr>
              <a:t>设置</a:t>
            </a:r>
            <a:r>
              <a:rPr lang="zh-CN" altLang="zh-CN" sz="1600" dirty="0">
                <a:solidFill>
                  <a:schemeClr val="tx1"/>
                </a:solidFill>
                <a:latin typeface="黑体" panose="02010609060101010101" pitchFamily="49" charset="-122"/>
                <a:ea typeface="黑体" panose="02010609060101010101" pitchFamily="49" charset="-122"/>
              </a:rPr>
              <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a:t>
            </a:r>
            <a:r>
              <a:rPr lang="zh-CN" altLang="en-US" sz="1600" dirty="0" smtClean="0">
                <a:solidFill>
                  <a:schemeClr val="tx1"/>
                </a:solidFill>
                <a:latin typeface="黑体" panose="02010609060101010101" pitchFamily="49" charset="-122"/>
                <a:ea typeface="黑体" panose="02010609060101010101" pitchFamily="49" charset="-122"/>
              </a:rPr>
              <a:t>（</a:t>
            </a:r>
            <a:r>
              <a:rPr lang="en-US" altLang="zh-CN" sz="1600" dirty="0" smtClean="0">
                <a:solidFill>
                  <a:schemeClr val="tx1"/>
                </a:solidFill>
                <a:latin typeface="黑体" panose="02010609060101010101" pitchFamily="49" charset="-122"/>
                <a:ea typeface="黑体" panose="02010609060101010101" pitchFamily="49" charset="-122"/>
              </a:rPr>
              <a:t>1</a:t>
            </a:r>
            <a:r>
              <a:rPr lang="zh-CN" altLang="en-US" sz="1600" dirty="0" smtClean="0">
                <a:solidFill>
                  <a:schemeClr val="tx1"/>
                </a:solidFill>
                <a:latin typeface="黑体" panose="02010609060101010101" pitchFamily="49" charset="-122"/>
                <a:ea typeface="黑体" panose="02010609060101010101" pitchFamily="49" charset="-122"/>
              </a:rPr>
              <a:t>）</a:t>
            </a:r>
            <a:r>
              <a:rPr lang="en-US" altLang="zh-CN" sz="1600" dirty="0" smtClean="0">
                <a:solidFill>
                  <a:schemeClr val="tx1"/>
                </a:solidFill>
                <a:latin typeface="黑体" panose="02010609060101010101" pitchFamily="49" charset="-122"/>
                <a:ea typeface="黑体" panose="02010609060101010101" pitchFamily="49" charset="-122"/>
              </a:rPr>
              <a:t>11</a:t>
            </a:r>
            <a:r>
              <a:rPr lang="zh-CN" altLang="zh-CN" sz="1600" dirty="0">
                <a:solidFill>
                  <a:schemeClr val="tx1"/>
                </a:solidFill>
                <a:latin typeface="黑体" panose="02010609060101010101" pitchFamily="49" charset="-122"/>
                <a:ea typeface="黑体" panose="02010609060101010101" pitchFamily="49" charset="-122"/>
              </a:rPr>
              <a:t>人足球训练场</a:t>
            </a:r>
            <a:r>
              <a:rPr lang="en-US" altLang="zh-CN" sz="1600" dirty="0">
                <a:solidFill>
                  <a:schemeClr val="tx1"/>
                </a:solidFill>
                <a:latin typeface="黑体" panose="02010609060101010101" pitchFamily="49" charset="-122"/>
                <a:ea typeface="黑体" panose="02010609060101010101" pitchFamily="49" charset="-122"/>
              </a:rPr>
              <a:t>1</a:t>
            </a:r>
            <a:r>
              <a:rPr lang="zh-CN" altLang="zh-CN" sz="1600" dirty="0">
                <a:solidFill>
                  <a:schemeClr val="tx1"/>
                </a:solidFill>
                <a:latin typeface="黑体" panose="02010609060101010101" pitchFamily="49" charset="-122"/>
                <a:ea typeface="黑体" panose="02010609060101010101" pitchFamily="49" charset="-122"/>
              </a:rPr>
              <a:t>片；</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a:t>
            </a:r>
            <a:r>
              <a:rPr lang="zh-CN" altLang="en-US" sz="1600" dirty="0" smtClean="0">
                <a:solidFill>
                  <a:schemeClr val="tx1"/>
                </a:solidFill>
                <a:latin typeface="黑体" panose="02010609060101010101" pitchFamily="49" charset="-122"/>
                <a:ea typeface="黑体" panose="02010609060101010101" pitchFamily="49" charset="-122"/>
              </a:rPr>
              <a:t>（</a:t>
            </a:r>
            <a:r>
              <a:rPr lang="en-US" altLang="zh-CN" sz="1600" dirty="0" smtClean="0">
                <a:solidFill>
                  <a:schemeClr val="tx1"/>
                </a:solidFill>
                <a:latin typeface="黑体" panose="02010609060101010101" pitchFamily="49" charset="-122"/>
                <a:ea typeface="黑体" panose="02010609060101010101" pitchFamily="49" charset="-122"/>
              </a:rPr>
              <a:t>2</a:t>
            </a:r>
            <a:r>
              <a:rPr lang="zh-CN" altLang="en-US" sz="1600" dirty="0" smtClean="0">
                <a:solidFill>
                  <a:schemeClr val="tx1"/>
                </a:solidFill>
                <a:latin typeface="黑体" panose="02010609060101010101" pitchFamily="49" charset="-122"/>
                <a:ea typeface="黑体" panose="02010609060101010101" pitchFamily="49" charset="-122"/>
              </a:rPr>
              <a:t>）</a:t>
            </a:r>
            <a:r>
              <a:rPr lang="en-US" altLang="zh-CN" sz="1600" dirty="0" smtClean="0">
                <a:solidFill>
                  <a:schemeClr val="tx1"/>
                </a:solidFill>
                <a:latin typeface="黑体" panose="02010609060101010101" pitchFamily="49" charset="-122"/>
                <a:ea typeface="黑体" panose="02010609060101010101" pitchFamily="49" charset="-122"/>
              </a:rPr>
              <a:t>7</a:t>
            </a:r>
            <a:r>
              <a:rPr lang="zh-CN" altLang="zh-CN" sz="1600" dirty="0">
                <a:solidFill>
                  <a:schemeClr val="tx1"/>
                </a:solidFill>
                <a:latin typeface="黑体" panose="02010609060101010101" pitchFamily="49" charset="-122"/>
                <a:ea typeface="黑体" panose="02010609060101010101" pitchFamily="49" charset="-122"/>
              </a:rPr>
              <a:t>人、</a:t>
            </a:r>
            <a:r>
              <a:rPr lang="en-US" altLang="zh-CN" sz="1600" dirty="0">
                <a:solidFill>
                  <a:schemeClr val="tx1"/>
                </a:solidFill>
                <a:latin typeface="黑体" panose="02010609060101010101" pitchFamily="49" charset="-122"/>
                <a:ea typeface="黑体" panose="02010609060101010101" pitchFamily="49" charset="-122"/>
              </a:rPr>
              <a:t>5</a:t>
            </a:r>
            <a:r>
              <a:rPr lang="zh-CN" altLang="zh-CN" sz="1600" dirty="0">
                <a:solidFill>
                  <a:schemeClr val="tx1"/>
                </a:solidFill>
                <a:latin typeface="黑体" panose="02010609060101010101" pitchFamily="49" charset="-122"/>
                <a:ea typeface="黑体" panose="02010609060101010101" pitchFamily="49" charset="-122"/>
              </a:rPr>
              <a:t>人足球训练场共</a:t>
            </a:r>
            <a:r>
              <a:rPr lang="en-US" altLang="zh-CN" sz="1600" dirty="0">
                <a:solidFill>
                  <a:schemeClr val="tx1"/>
                </a:solidFill>
                <a:latin typeface="黑体" panose="02010609060101010101" pitchFamily="49" charset="-122"/>
                <a:ea typeface="黑体" panose="02010609060101010101" pitchFamily="49" charset="-122"/>
              </a:rPr>
              <a:t>10</a:t>
            </a:r>
            <a:r>
              <a:rPr lang="zh-CN" altLang="zh-CN" sz="1600" dirty="0">
                <a:solidFill>
                  <a:schemeClr val="tx1"/>
                </a:solidFill>
                <a:latin typeface="黑体" panose="02010609060101010101" pitchFamily="49" charset="-122"/>
                <a:ea typeface="黑体" panose="02010609060101010101" pitchFamily="49" charset="-122"/>
              </a:rPr>
              <a:t>片；</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a:t>
            </a:r>
            <a:r>
              <a:rPr lang="zh-CN" altLang="en-US" sz="1600" dirty="0" smtClean="0">
                <a:solidFill>
                  <a:schemeClr val="tx1"/>
                </a:solidFill>
                <a:latin typeface="黑体" panose="02010609060101010101" pitchFamily="49" charset="-122"/>
                <a:ea typeface="黑体" panose="02010609060101010101" pitchFamily="49" charset="-122"/>
              </a:rPr>
              <a:t>（</a:t>
            </a:r>
            <a:r>
              <a:rPr lang="en-US" altLang="zh-CN" sz="1600" dirty="0" smtClean="0">
                <a:solidFill>
                  <a:schemeClr val="tx1"/>
                </a:solidFill>
                <a:latin typeface="黑体" panose="02010609060101010101" pitchFamily="49" charset="-122"/>
                <a:ea typeface="黑体" panose="02010609060101010101" pitchFamily="49" charset="-122"/>
              </a:rPr>
              <a:t>3</a:t>
            </a:r>
            <a:r>
              <a:rPr lang="zh-CN" altLang="en-US" sz="1600" dirty="0" smtClean="0">
                <a:solidFill>
                  <a:schemeClr val="tx1"/>
                </a:solidFill>
                <a:latin typeface="黑体" panose="02010609060101010101" pitchFamily="49" charset="-122"/>
                <a:ea typeface="黑体" panose="02010609060101010101" pitchFamily="49" charset="-122"/>
              </a:rPr>
              <a:t>）</a:t>
            </a:r>
            <a:r>
              <a:rPr lang="zh-CN" altLang="zh-CN" sz="1600" dirty="0" smtClean="0">
                <a:solidFill>
                  <a:schemeClr val="tx1"/>
                </a:solidFill>
                <a:latin typeface="黑体" panose="02010609060101010101" pitchFamily="49" charset="-122"/>
                <a:ea typeface="黑体" panose="02010609060101010101" pitchFamily="49" charset="-122"/>
              </a:rPr>
              <a:t>篮球场</a:t>
            </a:r>
            <a:r>
              <a:rPr lang="en-US" altLang="zh-CN" sz="1600" dirty="0">
                <a:solidFill>
                  <a:schemeClr val="tx1"/>
                </a:solidFill>
                <a:latin typeface="黑体" panose="02010609060101010101" pitchFamily="49" charset="-122"/>
                <a:ea typeface="黑体" panose="02010609060101010101" pitchFamily="49" charset="-122"/>
              </a:rPr>
              <a:t>10-12</a:t>
            </a:r>
            <a:r>
              <a:rPr lang="zh-CN" altLang="zh-CN" sz="1600" dirty="0">
                <a:solidFill>
                  <a:schemeClr val="tx1"/>
                </a:solidFill>
                <a:latin typeface="黑体" panose="02010609060101010101" pitchFamily="49" charset="-122"/>
                <a:ea typeface="黑体" panose="02010609060101010101" pitchFamily="49" charset="-122"/>
              </a:rPr>
              <a:t>片；</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a:t>
            </a:r>
            <a:r>
              <a:rPr lang="zh-CN" altLang="en-US" sz="1600" dirty="0" smtClean="0">
                <a:solidFill>
                  <a:schemeClr val="tx1"/>
                </a:solidFill>
                <a:latin typeface="黑体" panose="02010609060101010101" pitchFamily="49" charset="-122"/>
                <a:ea typeface="黑体" panose="02010609060101010101" pitchFamily="49" charset="-122"/>
              </a:rPr>
              <a:t>（</a:t>
            </a:r>
            <a:r>
              <a:rPr lang="en-US" altLang="zh-CN" sz="1600" dirty="0" smtClean="0">
                <a:solidFill>
                  <a:schemeClr val="tx1"/>
                </a:solidFill>
                <a:latin typeface="黑体" panose="02010609060101010101" pitchFamily="49" charset="-122"/>
                <a:ea typeface="黑体" panose="02010609060101010101" pitchFamily="49" charset="-122"/>
              </a:rPr>
              <a:t>4</a:t>
            </a:r>
            <a:r>
              <a:rPr lang="zh-CN" altLang="en-US" sz="1600" dirty="0" smtClean="0">
                <a:solidFill>
                  <a:schemeClr val="tx1"/>
                </a:solidFill>
                <a:latin typeface="黑体" panose="02010609060101010101" pitchFamily="49" charset="-122"/>
                <a:ea typeface="黑体" panose="02010609060101010101" pitchFamily="49" charset="-122"/>
              </a:rPr>
              <a:t>）</a:t>
            </a:r>
            <a:r>
              <a:rPr lang="zh-CN" altLang="zh-CN" sz="1600" dirty="0" smtClean="0">
                <a:solidFill>
                  <a:schemeClr val="tx1"/>
                </a:solidFill>
                <a:latin typeface="黑体" panose="02010609060101010101" pitchFamily="49" charset="-122"/>
                <a:ea typeface="黑体" panose="02010609060101010101" pitchFamily="49" charset="-122"/>
              </a:rPr>
              <a:t>排球</a:t>
            </a:r>
            <a:r>
              <a:rPr lang="zh-CN" altLang="zh-CN" sz="1600" dirty="0">
                <a:solidFill>
                  <a:schemeClr val="tx1"/>
                </a:solidFill>
                <a:latin typeface="黑体" panose="02010609060101010101" pitchFamily="49" charset="-122"/>
                <a:ea typeface="黑体" panose="02010609060101010101" pitchFamily="49" charset="-122"/>
              </a:rPr>
              <a:t>、门球、地掷球等其它户外练习场、健身场，依场地灵活布置。</a:t>
            </a:r>
            <a:r>
              <a:rPr lang="en-US" altLang="zh-CN" sz="1600" dirty="0">
                <a:solidFill>
                  <a:schemeClr val="tx1"/>
                </a:solidFill>
                <a:latin typeface="黑体" panose="02010609060101010101" pitchFamily="49" charset="-122"/>
                <a:ea typeface="黑体" panose="02010609060101010101" pitchFamily="49" charset="-122"/>
              </a:rPr>
              <a:t>   </a:t>
            </a:r>
            <a:r>
              <a:rPr lang="zh-CN" altLang="zh-CN" sz="1600" dirty="0">
                <a:solidFill>
                  <a:schemeClr val="tx1"/>
                </a:solidFill>
                <a:latin typeface="黑体" panose="02010609060101010101" pitchFamily="49" charset="-122"/>
                <a:ea typeface="黑体" panose="02010609060101010101" pitchFamily="49" charset="-122"/>
              </a:rPr>
              <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a:solidFill>
                  <a:schemeClr val="tx1"/>
                </a:solidFill>
                <a:latin typeface="黑体" panose="02010609060101010101" pitchFamily="49" charset="-122"/>
                <a:ea typeface="黑体" panose="02010609060101010101" pitchFamily="49" charset="-122"/>
              </a:rPr>
              <a:t>3.6 </a:t>
            </a:r>
            <a:r>
              <a:rPr lang="zh-CN" altLang="zh-CN" sz="1600" dirty="0">
                <a:solidFill>
                  <a:schemeClr val="tx1"/>
                </a:solidFill>
                <a:latin typeface="黑体" panose="02010609060101010101" pitchFamily="49" charset="-122"/>
                <a:ea typeface="黑体" panose="02010609060101010101" pitchFamily="49" charset="-122"/>
              </a:rPr>
              <a:t>项目设计进度要求</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a:t>
            </a:r>
            <a:r>
              <a:rPr lang="zh-CN" altLang="zh-CN" sz="1600" dirty="0" smtClean="0">
                <a:solidFill>
                  <a:schemeClr val="tx1"/>
                </a:solidFill>
                <a:latin typeface="黑体" panose="02010609060101010101" pitchFamily="49" charset="-122"/>
                <a:ea typeface="黑体" panose="02010609060101010101" pitchFamily="49" charset="-122"/>
              </a:rPr>
              <a:t>中标</a:t>
            </a:r>
            <a:r>
              <a:rPr lang="zh-CN" altLang="zh-CN" sz="1600" dirty="0">
                <a:solidFill>
                  <a:schemeClr val="tx1"/>
                </a:solidFill>
                <a:latin typeface="黑体" panose="02010609060101010101" pitchFamily="49" charset="-122"/>
                <a:ea typeface="黑体" panose="02010609060101010101" pitchFamily="49" charset="-122"/>
              </a:rPr>
              <a:t>单位需</a:t>
            </a:r>
            <a:r>
              <a:rPr lang="en-US" altLang="zh-CN" sz="1600" dirty="0">
                <a:solidFill>
                  <a:schemeClr val="tx1"/>
                </a:solidFill>
                <a:latin typeface="黑体" panose="02010609060101010101" pitchFamily="49" charset="-122"/>
                <a:ea typeface="黑体" panose="02010609060101010101" pitchFamily="49" charset="-122"/>
              </a:rPr>
              <a:t>3</a:t>
            </a:r>
            <a:r>
              <a:rPr lang="zh-CN" altLang="zh-CN" sz="1600" dirty="0">
                <a:solidFill>
                  <a:schemeClr val="tx1"/>
                </a:solidFill>
                <a:latin typeface="黑体" panose="02010609060101010101" pitchFamily="49" charset="-122"/>
                <a:ea typeface="黑体" panose="02010609060101010101" pitchFamily="49" charset="-122"/>
              </a:rPr>
              <a:t>个内月提交±</a:t>
            </a:r>
            <a:r>
              <a:rPr lang="en-US" altLang="zh-CN" sz="1600" dirty="0">
                <a:solidFill>
                  <a:schemeClr val="tx1"/>
                </a:solidFill>
                <a:latin typeface="黑体" panose="02010609060101010101" pitchFamily="49" charset="-122"/>
                <a:ea typeface="黑体" panose="02010609060101010101" pitchFamily="49" charset="-122"/>
              </a:rPr>
              <a:t>0.000</a:t>
            </a:r>
            <a:r>
              <a:rPr lang="zh-CN" altLang="zh-CN" sz="1600" dirty="0">
                <a:solidFill>
                  <a:schemeClr val="tx1"/>
                </a:solidFill>
                <a:latin typeface="黑体" panose="02010609060101010101" pitchFamily="49" charset="-122"/>
                <a:ea typeface="黑体" panose="02010609060101010101" pitchFamily="49" charset="-122"/>
              </a:rPr>
              <a:t>以下的施工草图、桩基图，用于指导场地平整与地下工程的交叉施工；</a:t>
            </a:r>
            <a:r>
              <a:rPr lang="en-US" altLang="zh-CN" sz="1600" dirty="0">
                <a:solidFill>
                  <a:schemeClr val="tx1"/>
                </a:solidFill>
                <a:latin typeface="黑体" panose="02010609060101010101" pitchFamily="49" charset="-122"/>
                <a:ea typeface="黑体" panose="02010609060101010101" pitchFamily="49" charset="-122"/>
              </a:rPr>
              <a:t>5</a:t>
            </a:r>
            <a:r>
              <a:rPr lang="zh-CN" altLang="zh-CN" sz="1600" dirty="0">
                <a:solidFill>
                  <a:schemeClr val="tx1"/>
                </a:solidFill>
                <a:latin typeface="黑体" panose="02010609060101010101" pitchFamily="49" charset="-122"/>
                <a:ea typeface="黑体" panose="02010609060101010101" pitchFamily="49" charset="-122"/>
              </a:rPr>
              <a:t>个月内提交全套施工图。</a:t>
            </a:r>
          </a:p>
        </p:txBody>
      </p:sp>
      <p:sp>
        <p:nvSpPr>
          <p:cNvPr id="6" name="矩形 5"/>
          <p:cNvSpPr/>
          <p:nvPr/>
        </p:nvSpPr>
        <p:spPr>
          <a:xfrm>
            <a:off x="428596" y="214290"/>
            <a:ext cx="3057247" cy="523220"/>
          </a:xfrm>
          <a:prstGeom prst="rect">
            <a:avLst/>
          </a:prstGeom>
        </p:spPr>
        <p:txBody>
          <a:bodyPr wrap="none">
            <a:spAutoFit/>
          </a:bodyPr>
          <a:lstStyle/>
          <a:p>
            <a:r>
              <a:rPr lang="en-US" altLang="zh-CN" sz="2800" dirty="0" smtClean="0">
                <a:latin typeface="黑体" panose="02010609060101010101" pitchFamily="49" charset="-122"/>
                <a:ea typeface="黑体" panose="02010609060101010101" pitchFamily="49" charset="-122"/>
              </a:rPr>
              <a:t>3.4 </a:t>
            </a:r>
            <a:r>
              <a:rPr lang="zh-CN" altLang="zh-CN" sz="2800" dirty="0" smtClean="0">
                <a:latin typeface="黑体" panose="02010609060101010101" pitchFamily="49" charset="-122"/>
                <a:ea typeface="黑体" panose="02010609060101010101" pitchFamily="49" charset="-122"/>
              </a:rPr>
              <a:t>设计</a:t>
            </a:r>
            <a:r>
              <a:rPr lang="zh-CN" altLang="en-US" sz="2800" dirty="0" smtClean="0">
                <a:latin typeface="黑体" panose="02010609060101010101" pitchFamily="49" charset="-122"/>
                <a:ea typeface="黑体" panose="02010609060101010101" pitchFamily="49" charset="-122"/>
              </a:rPr>
              <a:t>前的</a:t>
            </a:r>
            <a:r>
              <a:rPr lang="zh-CN" altLang="zh-CN" sz="2800" dirty="0" smtClean="0">
                <a:latin typeface="黑体" panose="02010609060101010101" pitchFamily="49" charset="-122"/>
                <a:ea typeface="黑体" panose="02010609060101010101" pitchFamily="49" charset="-122"/>
              </a:rPr>
              <a:t>管理</a:t>
            </a:r>
            <a:endParaRPr lang="zh-CN" altLang="en-US" sz="2800"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cSld>
  <p:clrMapOvr>
    <a:masterClrMapping/>
  </p:clrMapOvr>
  <p:transition>
    <p:pull dir="d"/>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1000108"/>
            <a:ext cx="8568952" cy="5525236"/>
          </a:xfrm>
        </p:spPr>
        <p:txBody>
          <a:bodyPr>
            <a:noAutofit/>
          </a:bodyPr>
          <a:lstStyle/>
          <a:p>
            <a:pPr hangingPunct="1">
              <a:lnSpc>
                <a:spcPct val="120000"/>
              </a:lnSpc>
            </a:pPr>
            <a:r>
              <a:rPr lang="zh-CN" altLang="en-US" sz="1600" dirty="0" smtClean="0">
                <a:solidFill>
                  <a:srgbClr val="FF0000"/>
                </a:solidFill>
                <a:latin typeface="黑体" panose="02010609060101010101" pitchFamily="49" charset="-122"/>
                <a:ea typeface="黑体" panose="02010609060101010101" pitchFamily="49" charset="-122"/>
              </a:rPr>
              <a:t>案例</a:t>
            </a:r>
            <a:r>
              <a:rPr lang="en-US" altLang="zh-CN" sz="1600" dirty="0" smtClean="0">
                <a:solidFill>
                  <a:srgbClr val="FF0000"/>
                </a:solidFill>
                <a:latin typeface="黑体" panose="02010609060101010101" pitchFamily="49" charset="-122"/>
                <a:ea typeface="黑体" panose="02010609060101010101" pitchFamily="49" charset="-122"/>
              </a:rPr>
              <a:t>1 </a:t>
            </a:r>
            <a:br>
              <a:rPr lang="en-US" altLang="zh-CN" sz="1600" dirty="0" smtClean="0">
                <a:solidFill>
                  <a:srgbClr val="FF0000"/>
                </a:solidFill>
                <a:latin typeface="黑体" panose="02010609060101010101" pitchFamily="49" charset="-122"/>
                <a:ea typeface="黑体" panose="02010609060101010101" pitchFamily="49" charset="-122"/>
              </a:rPr>
            </a:br>
            <a:r>
              <a:rPr lang="zh-CN" altLang="zh-CN" sz="1600" dirty="0" smtClean="0">
                <a:solidFill>
                  <a:schemeClr val="tx1"/>
                </a:solidFill>
                <a:latin typeface="黑体" panose="02010609060101010101" pitchFamily="49" charset="-122"/>
                <a:ea typeface="黑体" panose="02010609060101010101" pitchFamily="49" charset="-122"/>
              </a:rPr>
              <a:t>第四</a:t>
            </a:r>
            <a:r>
              <a:rPr lang="zh-CN" altLang="zh-CN" sz="1600" dirty="0">
                <a:solidFill>
                  <a:schemeClr val="tx1"/>
                </a:solidFill>
                <a:latin typeface="黑体" panose="02010609060101010101" pitchFamily="49" charset="-122"/>
                <a:ea typeface="黑体" panose="02010609060101010101" pitchFamily="49" charset="-122"/>
              </a:rPr>
              <a:t>章 设计文件编制深度及设计成果要求</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a:solidFill>
                  <a:schemeClr val="tx1"/>
                </a:solidFill>
                <a:latin typeface="黑体" panose="02010609060101010101" pitchFamily="49" charset="-122"/>
                <a:ea typeface="黑体" panose="02010609060101010101" pitchFamily="49" charset="-122"/>
              </a:rPr>
              <a:t> </a:t>
            </a:r>
            <a:r>
              <a:rPr lang="en-US" altLang="zh-CN" sz="1600" dirty="0" smtClean="0">
                <a:solidFill>
                  <a:schemeClr val="tx1"/>
                </a:solidFill>
                <a:latin typeface="黑体" panose="02010609060101010101" pitchFamily="49" charset="-122"/>
                <a:ea typeface="黑体" panose="02010609060101010101" pitchFamily="49" charset="-122"/>
              </a:rPr>
              <a:t>4.1 </a:t>
            </a:r>
            <a:r>
              <a:rPr lang="zh-CN" altLang="zh-CN" sz="1600" dirty="0" smtClean="0">
                <a:solidFill>
                  <a:schemeClr val="tx1"/>
                </a:solidFill>
                <a:latin typeface="黑体" panose="02010609060101010101" pitchFamily="49" charset="-122"/>
                <a:ea typeface="黑体" panose="02010609060101010101" pitchFamily="49" charset="-122"/>
              </a:rPr>
              <a:t>设计</a:t>
            </a:r>
            <a:r>
              <a:rPr lang="zh-CN" altLang="zh-CN" sz="1600" dirty="0">
                <a:solidFill>
                  <a:schemeClr val="tx1"/>
                </a:solidFill>
                <a:latin typeface="黑体" panose="02010609060101010101" pitchFamily="49" charset="-122"/>
                <a:ea typeface="黑体" panose="02010609060101010101" pitchFamily="49" charset="-122"/>
              </a:rPr>
              <a:t>文件深度要求</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a:t>
            </a:r>
            <a:r>
              <a:rPr lang="zh-CN" altLang="zh-CN" sz="1600" dirty="0" smtClean="0">
                <a:solidFill>
                  <a:schemeClr val="tx1"/>
                </a:solidFill>
                <a:latin typeface="黑体" panose="02010609060101010101" pitchFamily="49" charset="-122"/>
                <a:ea typeface="黑体" panose="02010609060101010101" pitchFamily="49" charset="-122"/>
              </a:rPr>
              <a:t>设计</a:t>
            </a:r>
            <a:r>
              <a:rPr lang="zh-CN" altLang="zh-CN" sz="1600" dirty="0">
                <a:solidFill>
                  <a:schemeClr val="tx1"/>
                </a:solidFill>
                <a:latin typeface="黑体" panose="02010609060101010101" pitchFamily="49" charset="-122"/>
                <a:ea typeface="黑体" panose="02010609060101010101" pitchFamily="49" charset="-122"/>
              </a:rPr>
              <a:t>成果的深度必须</a:t>
            </a:r>
            <a:r>
              <a:rPr lang="zh-CN" altLang="zh-CN" sz="1600" dirty="0" smtClean="0">
                <a:solidFill>
                  <a:schemeClr val="tx1"/>
                </a:solidFill>
                <a:latin typeface="黑体" panose="02010609060101010101" pitchFamily="49" charset="-122"/>
                <a:ea typeface="黑体" panose="02010609060101010101" pitchFamily="49" charset="-122"/>
              </a:rPr>
              <a:t>符合</a:t>
            </a:r>
            <a:r>
              <a:rPr lang="zh-CN" altLang="en-US" sz="1600" dirty="0" smtClean="0">
                <a:solidFill>
                  <a:schemeClr val="tx1"/>
                </a:solidFill>
                <a:latin typeface="黑体" panose="02010609060101010101" pitchFamily="49" charset="-122"/>
                <a:ea typeface="黑体" panose="02010609060101010101" pitchFamily="49" charset="-122"/>
              </a:rPr>
              <a:t>国家</a:t>
            </a:r>
            <a:r>
              <a:rPr lang="zh-CN" altLang="zh-CN" sz="1600" dirty="0" smtClean="0">
                <a:solidFill>
                  <a:schemeClr val="tx1"/>
                </a:solidFill>
                <a:latin typeface="黑体" panose="02010609060101010101" pitchFamily="49" charset="-122"/>
                <a:ea typeface="黑体" panose="02010609060101010101" pitchFamily="49" charset="-122"/>
              </a:rPr>
              <a:t>有关</a:t>
            </a:r>
            <a:r>
              <a:rPr lang="zh-CN" altLang="zh-CN" sz="1600" dirty="0">
                <a:solidFill>
                  <a:schemeClr val="tx1"/>
                </a:solidFill>
                <a:latin typeface="黑体" panose="02010609060101010101" pitchFamily="49" charset="-122"/>
                <a:ea typeface="黑体" panose="02010609060101010101" pitchFamily="49" charset="-122"/>
              </a:rPr>
              <a:t>规定、建筑设计规范</a:t>
            </a:r>
            <a:r>
              <a:rPr lang="zh-CN" altLang="zh-CN" sz="1600" dirty="0" smtClean="0">
                <a:solidFill>
                  <a:schemeClr val="tx1"/>
                </a:solidFill>
                <a:latin typeface="黑体" panose="02010609060101010101" pitchFamily="49" charset="-122"/>
                <a:ea typeface="黑体" panose="02010609060101010101" pitchFamily="49" charset="-122"/>
              </a:rPr>
              <a:t>规定</a:t>
            </a:r>
            <a:r>
              <a:rPr lang="zh-CN" altLang="en-US" sz="1600" dirty="0" smtClean="0">
                <a:solidFill>
                  <a:schemeClr val="tx1"/>
                </a:solidFill>
                <a:latin typeface="黑体" panose="02010609060101010101" pitchFamily="49" charset="-122"/>
                <a:ea typeface="黑体" panose="02010609060101010101" pitchFamily="49" charset="-122"/>
              </a:rPr>
              <a:t>和</a:t>
            </a:r>
            <a:r>
              <a:rPr lang="zh-CN" altLang="zh-CN" sz="1600" dirty="0" smtClean="0">
                <a:solidFill>
                  <a:schemeClr val="tx1"/>
                </a:solidFill>
                <a:latin typeface="黑体" panose="02010609060101010101" pitchFamily="49" charset="-122"/>
                <a:ea typeface="黑体" panose="02010609060101010101" pitchFamily="49" charset="-122"/>
              </a:rPr>
              <a:t>建筑</a:t>
            </a:r>
            <a:r>
              <a:rPr lang="zh-CN" altLang="zh-CN" sz="1600" dirty="0">
                <a:solidFill>
                  <a:schemeClr val="tx1"/>
                </a:solidFill>
                <a:latin typeface="黑体" panose="02010609060101010101" pitchFamily="49" charset="-122"/>
                <a:ea typeface="黑体" panose="02010609060101010101" pitchFamily="49" charset="-122"/>
              </a:rPr>
              <a:t>方案设计的深度要求。</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a:solidFill>
                  <a:schemeClr val="tx1"/>
                </a:solidFill>
                <a:latin typeface="黑体" panose="02010609060101010101" pitchFamily="49" charset="-122"/>
                <a:ea typeface="黑体" panose="02010609060101010101" pitchFamily="49" charset="-122"/>
              </a:rPr>
              <a:t>4.2 </a:t>
            </a:r>
            <a:r>
              <a:rPr lang="zh-CN" altLang="zh-CN" sz="1600" dirty="0">
                <a:solidFill>
                  <a:schemeClr val="tx1"/>
                </a:solidFill>
                <a:latin typeface="黑体" panose="02010609060101010101" pitchFamily="49" charset="-122"/>
                <a:ea typeface="黑体" panose="02010609060101010101" pitchFamily="49" charset="-122"/>
              </a:rPr>
              <a:t>设计文件内容要求</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a:t>
            </a:r>
            <a:r>
              <a:rPr lang="zh-CN" altLang="en-US" sz="1600" dirty="0" smtClean="0">
                <a:solidFill>
                  <a:schemeClr val="tx1"/>
                </a:solidFill>
                <a:latin typeface="黑体" panose="02010609060101010101" pitchFamily="49" charset="-122"/>
                <a:ea typeface="黑体" panose="02010609060101010101" pitchFamily="49" charset="-122"/>
              </a:rPr>
              <a:t>（</a:t>
            </a:r>
            <a:r>
              <a:rPr lang="en-US" altLang="zh-CN" sz="1600" dirty="0" smtClean="0">
                <a:solidFill>
                  <a:schemeClr val="tx1"/>
                </a:solidFill>
                <a:latin typeface="黑体" panose="02010609060101010101" pitchFamily="49" charset="-122"/>
                <a:ea typeface="黑体" panose="02010609060101010101" pitchFamily="49" charset="-122"/>
              </a:rPr>
              <a:t>1</a:t>
            </a:r>
            <a:r>
              <a:rPr lang="zh-CN" altLang="en-US" sz="1600" dirty="0" smtClean="0">
                <a:solidFill>
                  <a:schemeClr val="tx1"/>
                </a:solidFill>
                <a:latin typeface="黑体" panose="02010609060101010101" pitchFamily="49" charset="-122"/>
                <a:ea typeface="黑体" panose="02010609060101010101" pitchFamily="49" charset="-122"/>
              </a:rPr>
              <a:t>）</a:t>
            </a:r>
            <a:r>
              <a:rPr lang="zh-CN" altLang="zh-CN" sz="1600" dirty="0" smtClean="0">
                <a:solidFill>
                  <a:schemeClr val="tx1"/>
                </a:solidFill>
                <a:latin typeface="黑体" panose="02010609060101010101" pitchFamily="49" charset="-122"/>
                <a:ea typeface="黑体" panose="02010609060101010101" pitchFamily="49" charset="-122"/>
              </a:rPr>
              <a:t>设计</a:t>
            </a:r>
            <a:r>
              <a:rPr lang="zh-CN" altLang="zh-CN" sz="1600" dirty="0">
                <a:solidFill>
                  <a:schemeClr val="tx1"/>
                </a:solidFill>
                <a:latin typeface="黑体" panose="02010609060101010101" pitchFamily="49" charset="-122"/>
                <a:ea typeface="黑体" panose="02010609060101010101" pitchFamily="49" charset="-122"/>
              </a:rPr>
              <a:t>成果中的计量单位均采用国际标准计量单位。</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a:t>
            </a:r>
            <a:r>
              <a:rPr lang="zh-CN" altLang="en-US" sz="1600" dirty="0" smtClean="0">
                <a:solidFill>
                  <a:schemeClr val="tx1"/>
                </a:solidFill>
                <a:latin typeface="黑体" panose="02010609060101010101" pitchFamily="49" charset="-122"/>
                <a:ea typeface="黑体" panose="02010609060101010101" pitchFamily="49" charset="-122"/>
              </a:rPr>
              <a:t>（</a:t>
            </a:r>
            <a:r>
              <a:rPr lang="en-US" altLang="zh-CN" sz="1600" dirty="0" smtClean="0">
                <a:solidFill>
                  <a:schemeClr val="tx1"/>
                </a:solidFill>
                <a:latin typeface="黑体" panose="02010609060101010101" pitchFamily="49" charset="-122"/>
                <a:ea typeface="黑体" panose="02010609060101010101" pitchFamily="49" charset="-122"/>
              </a:rPr>
              <a:t>2</a:t>
            </a:r>
            <a:r>
              <a:rPr lang="zh-CN" altLang="en-US" sz="1600" dirty="0" smtClean="0">
                <a:solidFill>
                  <a:schemeClr val="tx1"/>
                </a:solidFill>
                <a:latin typeface="黑体" panose="02010609060101010101" pitchFamily="49" charset="-122"/>
                <a:ea typeface="黑体" panose="02010609060101010101" pitchFamily="49" charset="-122"/>
              </a:rPr>
              <a:t>）</a:t>
            </a:r>
            <a:r>
              <a:rPr lang="zh-CN" altLang="zh-CN" sz="1600" dirty="0" smtClean="0">
                <a:solidFill>
                  <a:schemeClr val="tx1"/>
                </a:solidFill>
                <a:latin typeface="黑体" panose="02010609060101010101" pitchFamily="49" charset="-122"/>
                <a:ea typeface="黑体" panose="02010609060101010101" pitchFamily="49" charset="-122"/>
              </a:rPr>
              <a:t>图纸</a:t>
            </a:r>
            <a:r>
              <a:rPr lang="zh-CN" altLang="zh-CN" sz="1600" dirty="0">
                <a:solidFill>
                  <a:schemeClr val="tx1"/>
                </a:solidFill>
                <a:latin typeface="黑体" panose="02010609060101010101" pitchFamily="49" charset="-122"/>
                <a:ea typeface="黑体" panose="02010609060101010101" pitchFamily="49" charset="-122"/>
              </a:rPr>
              <a:t>和文本文件必须做到清晰、完整，尺寸齐全、准确，同类图纸规格应尽量统一。</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a:t>
            </a:r>
            <a:r>
              <a:rPr lang="zh-CN" altLang="en-US" sz="1600" dirty="0" smtClean="0">
                <a:solidFill>
                  <a:schemeClr val="tx1"/>
                </a:solidFill>
                <a:latin typeface="黑体" panose="02010609060101010101" pitchFamily="49" charset="-122"/>
                <a:ea typeface="黑体" panose="02010609060101010101" pitchFamily="49" charset="-122"/>
              </a:rPr>
              <a:t>（</a:t>
            </a:r>
            <a:r>
              <a:rPr lang="en-US" altLang="zh-CN" sz="1600" dirty="0" smtClean="0">
                <a:solidFill>
                  <a:schemeClr val="tx1"/>
                </a:solidFill>
                <a:latin typeface="黑体" panose="02010609060101010101" pitchFamily="49" charset="-122"/>
                <a:ea typeface="黑体" panose="02010609060101010101" pitchFamily="49" charset="-122"/>
              </a:rPr>
              <a:t>3</a:t>
            </a:r>
            <a:r>
              <a:rPr lang="zh-CN" altLang="en-US" sz="1600" dirty="0" smtClean="0">
                <a:solidFill>
                  <a:schemeClr val="tx1"/>
                </a:solidFill>
                <a:latin typeface="黑体" panose="02010609060101010101" pitchFamily="49" charset="-122"/>
                <a:ea typeface="黑体" panose="02010609060101010101" pitchFamily="49" charset="-122"/>
              </a:rPr>
              <a:t>）</a:t>
            </a:r>
            <a:r>
              <a:rPr lang="zh-CN" altLang="zh-CN" sz="1600" dirty="0" smtClean="0">
                <a:solidFill>
                  <a:schemeClr val="tx1"/>
                </a:solidFill>
                <a:latin typeface="黑体" panose="02010609060101010101" pitchFamily="49" charset="-122"/>
                <a:ea typeface="黑体" panose="02010609060101010101" pitchFamily="49" charset="-122"/>
              </a:rPr>
              <a:t>设计</a:t>
            </a:r>
            <a:r>
              <a:rPr lang="zh-CN" altLang="zh-CN" sz="1600" dirty="0">
                <a:solidFill>
                  <a:schemeClr val="tx1"/>
                </a:solidFill>
                <a:latin typeface="黑体" panose="02010609060101010101" pitchFamily="49" charset="-122"/>
                <a:ea typeface="黑体" panose="02010609060101010101" pitchFamily="49" charset="-122"/>
              </a:rPr>
              <a:t>成果包括文本文件、设计图纸及相应的计算机文件。</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4.2.1 </a:t>
            </a:r>
            <a:r>
              <a:rPr lang="zh-CN" altLang="zh-CN" sz="1600" dirty="0" smtClean="0">
                <a:solidFill>
                  <a:schemeClr val="tx1"/>
                </a:solidFill>
                <a:latin typeface="黑体" panose="02010609060101010101" pitchFamily="49" charset="-122"/>
                <a:ea typeface="黑体" panose="02010609060101010101" pitchFamily="49" charset="-122"/>
              </a:rPr>
              <a:t>设计</a:t>
            </a:r>
            <a:r>
              <a:rPr lang="zh-CN" altLang="zh-CN" sz="1600" dirty="0">
                <a:solidFill>
                  <a:schemeClr val="tx1"/>
                </a:solidFill>
                <a:latin typeface="黑体" panose="02010609060101010101" pitchFamily="49" charset="-122"/>
                <a:ea typeface="黑体" panose="02010609060101010101" pitchFamily="49" charset="-122"/>
              </a:rPr>
              <a:t>成果文本文件，按时提交给发包方，包含但不限于以下</a:t>
            </a:r>
            <a:r>
              <a:rPr lang="zh-CN" altLang="zh-CN" sz="1600" dirty="0" smtClean="0">
                <a:solidFill>
                  <a:schemeClr val="tx1"/>
                </a:solidFill>
                <a:latin typeface="黑体" panose="02010609060101010101" pitchFamily="49" charset="-122"/>
                <a:ea typeface="黑体" panose="02010609060101010101" pitchFamily="49" charset="-122"/>
              </a:rPr>
              <a:t>内容</a:t>
            </a:r>
            <a:r>
              <a:rPr lang="zh-CN" altLang="zh-CN" sz="1600" dirty="0">
                <a:solidFill>
                  <a:schemeClr val="tx1"/>
                </a:solidFill>
                <a:latin typeface="黑体" panose="02010609060101010101" pitchFamily="49" charset="-122"/>
                <a:ea typeface="黑体" panose="02010609060101010101" pitchFamily="49" charset="-122"/>
              </a:rPr>
              <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a:t>
            </a:r>
            <a:r>
              <a:rPr lang="zh-CN" altLang="en-US" sz="1600" dirty="0" smtClean="0">
                <a:solidFill>
                  <a:schemeClr val="tx1"/>
                </a:solidFill>
                <a:latin typeface="黑体" panose="02010609060101010101" pitchFamily="49" charset="-122"/>
                <a:ea typeface="黑体" panose="02010609060101010101" pitchFamily="49" charset="-122"/>
              </a:rPr>
              <a:t>（</a:t>
            </a:r>
            <a:r>
              <a:rPr lang="en-US" altLang="zh-CN" sz="1600" dirty="0" smtClean="0">
                <a:solidFill>
                  <a:schemeClr val="tx1"/>
                </a:solidFill>
                <a:latin typeface="黑体" panose="02010609060101010101" pitchFamily="49" charset="-122"/>
                <a:ea typeface="黑体" panose="02010609060101010101" pitchFamily="49" charset="-122"/>
              </a:rPr>
              <a:t>1</a:t>
            </a:r>
            <a:r>
              <a:rPr lang="zh-CN" altLang="en-US" sz="1600" dirty="0" smtClean="0">
                <a:solidFill>
                  <a:schemeClr val="tx1"/>
                </a:solidFill>
                <a:latin typeface="黑体" panose="02010609060101010101" pitchFamily="49" charset="-122"/>
                <a:ea typeface="黑体" panose="02010609060101010101" pitchFamily="49" charset="-122"/>
              </a:rPr>
              <a:t>）</a:t>
            </a:r>
            <a:r>
              <a:rPr lang="zh-CN" altLang="zh-CN" sz="1600" dirty="0" smtClean="0">
                <a:solidFill>
                  <a:schemeClr val="tx1"/>
                </a:solidFill>
                <a:latin typeface="黑体" panose="02010609060101010101" pitchFamily="49" charset="-122"/>
                <a:ea typeface="黑体" panose="02010609060101010101" pitchFamily="49" charset="-122"/>
              </a:rPr>
              <a:t>设计说明书</a:t>
            </a:r>
            <a:r>
              <a:rPr lang="zh-CN" altLang="en-US" sz="1600" dirty="0" smtClean="0">
                <a:solidFill>
                  <a:schemeClr val="tx1"/>
                </a:solidFill>
                <a:latin typeface="黑体" panose="02010609060101010101" pitchFamily="49" charset="-122"/>
                <a:ea typeface="黑体" panose="02010609060101010101" pitchFamily="49" charset="-122"/>
              </a:rPr>
              <a:t>（</a:t>
            </a:r>
            <a:r>
              <a:rPr lang="zh-CN" altLang="zh-CN" sz="1600" dirty="0" smtClean="0">
                <a:solidFill>
                  <a:schemeClr val="tx1"/>
                </a:solidFill>
                <a:latin typeface="黑体" panose="02010609060101010101" pitchFamily="49" charset="-122"/>
                <a:ea typeface="黑体" panose="02010609060101010101" pitchFamily="49" charset="-122"/>
              </a:rPr>
              <a:t>含</a:t>
            </a:r>
            <a:r>
              <a:rPr lang="zh-CN" altLang="zh-CN" sz="1600" dirty="0">
                <a:solidFill>
                  <a:schemeClr val="tx1"/>
                </a:solidFill>
                <a:latin typeface="黑体" panose="02010609060101010101" pitchFamily="49" charset="-122"/>
                <a:ea typeface="黑体" panose="02010609060101010101" pitchFamily="49" charset="-122"/>
              </a:rPr>
              <a:t>对项目的理解和</a:t>
            </a:r>
            <a:r>
              <a:rPr lang="zh-CN" altLang="zh-CN" sz="1600" dirty="0" smtClean="0">
                <a:solidFill>
                  <a:schemeClr val="tx1"/>
                </a:solidFill>
                <a:latin typeface="黑体" panose="02010609060101010101" pitchFamily="49" charset="-122"/>
                <a:ea typeface="黑体" panose="02010609060101010101" pitchFamily="49" charset="-122"/>
              </a:rPr>
              <a:t>认识</a:t>
            </a:r>
            <a:r>
              <a:rPr lang="zh-CN" altLang="en-US" sz="1600" dirty="0" smtClean="0">
                <a:solidFill>
                  <a:schemeClr val="tx1"/>
                </a:solidFill>
                <a:latin typeface="黑体" panose="02010609060101010101" pitchFamily="49" charset="-122"/>
                <a:ea typeface="黑体" panose="02010609060101010101" pitchFamily="49" charset="-122"/>
              </a:rPr>
              <a:t>）</a:t>
            </a:r>
            <a:r>
              <a:rPr lang="zh-CN" altLang="zh-CN" sz="1600" dirty="0" smtClean="0">
                <a:solidFill>
                  <a:schemeClr val="tx1"/>
                </a:solidFill>
                <a:latin typeface="黑体" panose="02010609060101010101" pitchFamily="49" charset="-122"/>
                <a:ea typeface="黑体" panose="02010609060101010101" pitchFamily="49" charset="-122"/>
              </a:rPr>
              <a:t>；</a:t>
            </a:r>
            <a:r>
              <a:rPr lang="zh-CN" altLang="zh-CN" sz="1600" dirty="0">
                <a:solidFill>
                  <a:schemeClr val="tx1"/>
                </a:solidFill>
                <a:latin typeface="黑体" panose="02010609060101010101" pitchFamily="49" charset="-122"/>
                <a:ea typeface="黑体" panose="02010609060101010101" pitchFamily="49" charset="-122"/>
              </a:rPr>
              <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a:t>
            </a:r>
            <a:r>
              <a:rPr lang="zh-CN" altLang="en-US" sz="1600" dirty="0" smtClean="0">
                <a:solidFill>
                  <a:schemeClr val="tx1"/>
                </a:solidFill>
                <a:latin typeface="黑体" panose="02010609060101010101" pitchFamily="49" charset="-122"/>
                <a:ea typeface="黑体" panose="02010609060101010101" pitchFamily="49" charset="-122"/>
              </a:rPr>
              <a:t>（</a:t>
            </a:r>
            <a:r>
              <a:rPr lang="en-US" altLang="zh-CN" sz="1600" dirty="0" smtClean="0">
                <a:solidFill>
                  <a:schemeClr val="tx1"/>
                </a:solidFill>
                <a:latin typeface="黑体" panose="02010609060101010101" pitchFamily="49" charset="-122"/>
                <a:ea typeface="黑体" panose="02010609060101010101" pitchFamily="49" charset="-122"/>
              </a:rPr>
              <a:t>2</a:t>
            </a:r>
            <a:r>
              <a:rPr lang="zh-CN" altLang="en-US" sz="1600" dirty="0" smtClean="0">
                <a:solidFill>
                  <a:schemeClr val="tx1"/>
                </a:solidFill>
                <a:latin typeface="黑体" panose="02010609060101010101" pitchFamily="49" charset="-122"/>
                <a:ea typeface="黑体" panose="02010609060101010101" pitchFamily="49" charset="-122"/>
              </a:rPr>
              <a:t>）</a:t>
            </a:r>
            <a:r>
              <a:rPr lang="zh-CN" altLang="zh-CN" sz="1600" dirty="0" smtClean="0">
                <a:solidFill>
                  <a:schemeClr val="tx1"/>
                </a:solidFill>
                <a:latin typeface="黑体" panose="02010609060101010101" pitchFamily="49" charset="-122"/>
                <a:ea typeface="黑体" panose="02010609060101010101" pitchFamily="49" charset="-122"/>
              </a:rPr>
              <a:t>总平面规划</a:t>
            </a:r>
            <a:r>
              <a:rPr lang="zh-CN" altLang="zh-CN" sz="1600" dirty="0">
                <a:solidFill>
                  <a:schemeClr val="tx1"/>
                </a:solidFill>
                <a:latin typeface="黑体" panose="02010609060101010101" pitchFamily="49" charset="-122"/>
                <a:ea typeface="黑体" panose="02010609060101010101" pitchFamily="49" charset="-122"/>
              </a:rPr>
              <a:t>设计说明；</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a:t>
            </a:r>
            <a:r>
              <a:rPr lang="zh-CN" altLang="en-US" sz="1600" dirty="0" smtClean="0">
                <a:solidFill>
                  <a:schemeClr val="tx1"/>
                </a:solidFill>
                <a:latin typeface="黑体" panose="02010609060101010101" pitchFamily="49" charset="-122"/>
                <a:ea typeface="黑体" panose="02010609060101010101" pitchFamily="49" charset="-122"/>
              </a:rPr>
              <a:t>（</a:t>
            </a:r>
            <a:r>
              <a:rPr lang="en-US" altLang="zh-CN" sz="1600" dirty="0" smtClean="0">
                <a:solidFill>
                  <a:schemeClr val="tx1"/>
                </a:solidFill>
                <a:latin typeface="黑体" panose="02010609060101010101" pitchFamily="49" charset="-122"/>
                <a:ea typeface="黑体" panose="02010609060101010101" pitchFamily="49" charset="-122"/>
              </a:rPr>
              <a:t>3</a:t>
            </a:r>
            <a:r>
              <a:rPr lang="zh-CN" altLang="en-US" sz="1600" dirty="0" smtClean="0">
                <a:solidFill>
                  <a:schemeClr val="tx1"/>
                </a:solidFill>
                <a:latin typeface="黑体" panose="02010609060101010101" pitchFamily="49" charset="-122"/>
                <a:ea typeface="黑体" panose="02010609060101010101" pitchFamily="49" charset="-122"/>
              </a:rPr>
              <a:t>）</a:t>
            </a:r>
            <a:r>
              <a:rPr lang="zh-CN" altLang="zh-CN" sz="1600" dirty="0" smtClean="0">
                <a:solidFill>
                  <a:schemeClr val="tx1"/>
                </a:solidFill>
                <a:latin typeface="黑体" panose="02010609060101010101" pitchFamily="49" charset="-122"/>
                <a:ea typeface="黑体" panose="02010609060101010101" pitchFamily="49" charset="-122"/>
              </a:rPr>
              <a:t>竖</a:t>
            </a:r>
            <a:r>
              <a:rPr lang="zh-CN" altLang="zh-CN" sz="1600" dirty="0">
                <a:solidFill>
                  <a:schemeClr val="tx1"/>
                </a:solidFill>
                <a:latin typeface="黑体" panose="02010609060101010101" pitchFamily="49" charset="-122"/>
                <a:ea typeface="黑体" panose="02010609060101010101" pitchFamily="49" charset="-122"/>
              </a:rPr>
              <a:t>向平面说明；</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a:t>
            </a:r>
            <a:r>
              <a:rPr lang="zh-CN" altLang="en-US" sz="1600" dirty="0" smtClean="0">
                <a:solidFill>
                  <a:schemeClr val="tx1"/>
                </a:solidFill>
                <a:latin typeface="黑体" panose="02010609060101010101" pitchFamily="49" charset="-122"/>
                <a:ea typeface="黑体" panose="02010609060101010101" pitchFamily="49" charset="-122"/>
              </a:rPr>
              <a:t>（</a:t>
            </a:r>
            <a:r>
              <a:rPr lang="en-US" altLang="zh-CN" sz="1600" dirty="0" smtClean="0">
                <a:solidFill>
                  <a:schemeClr val="tx1"/>
                </a:solidFill>
                <a:latin typeface="黑体" panose="02010609060101010101" pitchFamily="49" charset="-122"/>
                <a:ea typeface="黑体" panose="02010609060101010101" pitchFamily="49" charset="-122"/>
              </a:rPr>
              <a:t>4</a:t>
            </a:r>
            <a:r>
              <a:rPr lang="zh-CN" altLang="en-US" sz="1600" dirty="0" smtClean="0">
                <a:solidFill>
                  <a:schemeClr val="tx1"/>
                </a:solidFill>
                <a:latin typeface="黑体" panose="02010609060101010101" pitchFamily="49" charset="-122"/>
                <a:ea typeface="黑体" panose="02010609060101010101" pitchFamily="49" charset="-122"/>
              </a:rPr>
              <a:t>）</a:t>
            </a:r>
            <a:r>
              <a:rPr lang="zh-CN" altLang="zh-CN" sz="1600" dirty="0" smtClean="0">
                <a:solidFill>
                  <a:schemeClr val="tx1"/>
                </a:solidFill>
                <a:latin typeface="黑体" panose="02010609060101010101" pitchFamily="49" charset="-122"/>
                <a:ea typeface="黑体" panose="02010609060101010101" pitchFamily="49" charset="-122"/>
              </a:rPr>
              <a:t>景观</a:t>
            </a:r>
            <a:r>
              <a:rPr lang="zh-CN" altLang="zh-CN" sz="1600" dirty="0">
                <a:solidFill>
                  <a:schemeClr val="tx1"/>
                </a:solidFill>
                <a:latin typeface="黑体" panose="02010609060101010101" pitchFamily="49" charset="-122"/>
                <a:ea typeface="黑体" panose="02010609060101010101" pitchFamily="49" charset="-122"/>
              </a:rPr>
              <a:t>结构说明；</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a:t>
            </a:r>
            <a:r>
              <a:rPr lang="zh-CN" altLang="en-US" sz="1600" dirty="0" smtClean="0">
                <a:solidFill>
                  <a:schemeClr val="tx1"/>
                </a:solidFill>
                <a:latin typeface="黑体" panose="02010609060101010101" pitchFamily="49" charset="-122"/>
                <a:ea typeface="黑体" panose="02010609060101010101" pitchFamily="49" charset="-122"/>
              </a:rPr>
              <a:t>（</a:t>
            </a:r>
            <a:r>
              <a:rPr lang="en-US" altLang="zh-CN" sz="1600" dirty="0" smtClean="0">
                <a:solidFill>
                  <a:schemeClr val="tx1"/>
                </a:solidFill>
                <a:latin typeface="黑体" panose="02010609060101010101" pitchFamily="49" charset="-122"/>
                <a:ea typeface="黑体" panose="02010609060101010101" pitchFamily="49" charset="-122"/>
              </a:rPr>
              <a:t>5</a:t>
            </a:r>
            <a:r>
              <a:rPr lang="zh-CN" altLang="en-US" sz="1600" dirty="0" smtClean="0">
                <a:solidFill>
                  <a:schemeClr val="tx1"/>
                </a:solidFill>
                <a:latin typeface="黑体" panose="02010609060101010101" pitchFamily="49" charset="-122"/>
                <a:ea typeface="黑体" panose="02010609060101010101" pitchFamily="49" charset="-122"/>
              </a:rPr>
              <a:t>）</a:t>
            </a:r>
            <a:r>
              <a:rPr lang="zh-CN" altLang="zh-CN" sz="1600" dirty="0" smtClean="0">
                <a:solidFill>
                  <a:schemeClr val="tx1"/>
                </a:solidFill>
                <a:latin typeface="黑体" panose="02010609060101010101" pitchFamily="49" charset="-122"/>
                <a:ea typeface="黑体" panose="02010609060101010101" pitchFamily="49" charset="-122"/>
              </a:rPr>
              <a:t>公共</a:t>
            </a:r>
            <a:r>
              <a:rPr lang="zh-CN" altLang="zh-CN" sz="1600" dirty="0">
                <a:solidFill>
                  <a:schemeClr val="tx1"/>
                </a:solidFill>
                <a:latin typeface="黑体" panose="02010609060101010101" pitchFamily="49" charset="-122"/>
                <a:ea typeface="黑体" panose="02010609060101010101" pitchFamily="49" charset="-122"/>
              </a:rPr>
              <a:t>空间与广场设计说明；</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a:t>
            </a:r>
            <a:r>
              <a:rPr lang="zh-CN" altLang="en-US" sz="1600" dirty="0" smtClean="0">
                <a:solidFill>
                  <a:schemeClr val="tx1"/>
                </a:solidFill>
                <a:latin typeface="黑体" panose="02010609060101010101" pitchFamily="49" charset="-122"/>
                <a:ea typeface="黑体" panose="02010609060101010101" pitchFamily="49" charset="-122"/>
              </a:rPr>
              <a:t>（</a:t>
            </a:r>
            <a:r>
              <a:rPr lang="en-US" altLang="zh-CN" sz="1600" dirty="0" smtClean="0">
                <a:solidFill>
                  <a:schemeClr val="tx1"/>
                </a:solidFill>
                <a:latin typeface="黑体" panose="02010609060101010101" pitchFamily="49" charset="-122"/>
                <a:ea typeface="黑体" panose="02010609060101010101" pitchFamily="49" charset="-122"/>
              </a:rPr>
              <a:t>6</a:t>
            </a:r>
            <a:r>
              <a:rPr lang="zh-CN" altLang="en-US" sz="1600" dirty="0" smtClean="0">
                <a:solidFill>
                  <a:schemeClr val="tx1"/>
                </a:solidFill>
                <a:latin typeface="黑体" panose="02010609060101010101" pitchFamily="49" charset="-122"/>
                <a:ea typeface="黑体" panose="02010609060101010101" pitchFamily="49" charset="-122"/>
              </a:rPr>
              <a:t>）</a:t>
            </a:r>
            <a:r>
              <a:rPr lang="zh-CN" altLang="zh-CN" sz="1600" dirty="0" smtClean="0">
                <a:solidFill>
                  <a:schemeClr val="tx1"/>
                </a:solidFill>
                <a:latin typeface="黑体" panose="02010609060101010101" pitchFamily="49" charset="-122"/>
                <a:ea typeface="黑体" panose="02010609060101010101" pitchFamily="49" charset="-122"/>
              </a:rPr>
              <a:t>交通</a:t>
            </a:r>
            <a:r>
              <a:rPr lang="zh-CN" altLang="zh-CN" sz="1600" dirty="0">
                <a:solidFill>
                  <a:schemeClr val="tx1"/>
                </a:solidFill>
                <a:latin typeface="黑体" panose="02010609060101010101" pitchFamily="49" charset="-122"/>
                <a:ea typeface="黑体" panose="02010609060101010101" pitchFamily="49" charset="-122"/>
              </a:rPr>
              <a:t>组织设计说明；</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a:t>
            </a:r>
            <a:r>
              <a:rPr lang="zh-CN" altLang="en-US" sz="1600" dirty="0" smtClean="0">
                <a:solidFill>
                  <a:schemeClr val="tx1"/>
                </a:solidFill>
                <a:latin typeface="黑体" panose="02010609060101010101" pitchFamily="49" charset="-122"/>
                <a:ea typeface="黑体" panose="02010609060101010101" pitchFamily="49" charset="-122"/>
              </a:rPr>
              <a:t>（</a:t>
            </a:r>
            <a:r>
              <a:rPr lang="en-US" altLang="zh-CN" sz="1600" dirty="0" smtClean="0">
                <a:solidFill>
                  <a:schemeClr val="tx1"/>
                </a:solidFill>
                <a:latin typeface="黑体" panose="02010609060101010101" pitchFamily="49" charset="-122"/>
                <a:ea typeface="黑体" panose="02010609060101010101" pitchFamily="49" charset="-122"/>
              </a:rPr>
              <a:t>7</a:t>
            </a:r>
            <a:r>
              <a:rPr lang="zh-CN" altLang="en-US" sz="1600" dirty="0" smtClean="0">
                <a:solidFill>
                  <a:schemeClr val="tx1"/>
                </a:solidFill>
                <a:latin typeface="黑体" panose="02010609060101010101" pitchFamily="49" charset="-122"/>
                <a:ea typeface="黑体" panose="02010609060101010101" pitchFamily="49" charset="-122"/>
              </a:rPr>
              <a:t>）</a:t>
            </a:r>
            <a:r>
              <a:rPr lang="zh-CN" altLang="zh-CN" sz="1600" dirty="0" smtClean="0">
                <a:solidFill>
                  <a:schemeClr val="tx1"/>
                </a:solidFill>
                <a:latin typeface="黑体" panose="02010609060101010101" pitchFamily="49" charset="-122"/>
                <a:ea typeface="黑体" panose="02010609060101010101" pitchFamily="49" charset="-122"/>
              </a:rPr>
              <a:t>市政</a:t>
            </a:r>
            <a:r>
              <a:rPr lang="zh-CN" altLang="zh-CN" sz="1600" dirty="0">
                <a:solidFill>
                  <a:schemeClr val="tx1"/>
                </a:solidFill>
                <a:latin typeface="黑体" panose="02010609060101010101" pitchFamily="49" charset="-122"/>
                <a:ea typeface="黑体" panose="02010609060101010101" pitchFamily="49" charset="-122"/>
              </a:rPr>
              <a:t>设施设计说明；</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a:t>
            </a:r>
            <a:r>
              <a:rPr lang="zh-CN" altLang="en-US" sz="1600" dirty="0" smtClean="0">
                <a:solidFill>
                  <a:schemeClr val="tx1"/>
                </a:solidFill>
                <a:latin typeface="黑体" panose="02010609060101010101" pitchFamily="49" charset="-122"/>
                <a:ea typeface="黑体" panose="02010609060101010101" pitchFamily="49" charset="-122"/>
              </a:rPr>
              <a:t>（</a:t>
            </a:r>
            <a:r>
              <a:rPr lang="en-US" altLang="zh-CN" sz="1600" dirty="0" smtClean="0">
                <a:solidFill>
                  <a:schemeClr val="tx1"/>
                </a:solidFill>
                <a:latin typeface="黑体" panose="02010609060101010101" pitchFamily="49" charset="-122"/>
                <a:ea typeface="黑体" panose="02010609060101010101" pitchFamily="49" charset="-122"/>
              </a:rPr>
              <a:t>8</a:t>
            </a:r>
            <a:r>
              <a:rPr lang="zh-CN" altLang="en-US" sz="1600" dirty="0" smtClean="0">
                <a:solidFill>
                  <a:schemeClr val="tx1"/>
                </a:solidFill>
                <a:latin typeface="黑体" panose="02010609060101010101" pitchFamily="49" charset="-122"/>
                <a:ea typeface="黑体" panose="02010609060101010101" pitchFamily="49" charset="-122"/>
              </a:rPr>
              <a:t>）</a:t>
            </a:r>
            <a:r>
              <a:rPr lang="zh-CN" altLang="zh-CN" sz="1600" dirty="0" smtClean="0">
                <a:solidFill>
                  <a:schemeClr val="tx1"/>
                </a:solidFill>
                <a:latin typeface="黑体" panose="02010609060101010101" pitchFamily="49" charset="-122"/>
                <a:ea typeface="黑体" panose="02010609060101010101" pitchFamily="49" charset="-122"/>
              </a:rPr>
              <a:t>建筑设计</a:t>
            </a:r>
            <a:r>
              <a:rPr lang="zh-CN" altLang="zh-CN" sz="1600" dirty="0">
                <a:solidFill>
                  <a:schemeClr val="tx1"/>
                </a:solidFill>
                <a:latin typeface="黑体" panose="02010609060101010101" pitchFamily="49" charset="-122"/>
                <a:ea typeface="黑体" panose="02010609060101010101" pitchFamily="49" charset="-122"/>
              </a:rPr>
              <a:t>方案设计立意与构思说明；</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a:t>
            </a:r>
            <a:r>
              <a:rPr lang="zh-CN" altLang="en-US" sz="1600" dirty="0" smtClean="0">
                <a:solidFill>
                  <a:schemeClr val="tx1"/>
                </a:solidFill>
                <a:latin typeface="黑体" panose="02010609060101010101" pitchFamily="49" charset="-122"/>
                <a:ea typeface="黑体" panose="02010609060101010101" pitchFamily="49" charset="-122"/>
              </a:rPr>
              <a:t>（</a:t>
            </a:r>
            <a:r>
              <a:rPr lang="en-US" altLang="zh-CN" sz="1600" dirty="0" smtClean="0">
                <a:solidFill>
                  <a:schemeClr val="tx1"/>
                </a:solidFill>
                <a:latin typeface="黑体" panose="02010609060101010101" pitchFamily="49" charset="-122"/>
                <a:ea typeface="黑体" panose="02010609060101010101" pitchFamily="49" charset="-122"/>
              </a:rPr>
              <a:t>9</a:t>
            </a:r>
            <a:r>
              <a:rPr lang="zh-CN" altLang="en-US" sz="1600" dirty="0" smtClean="0">
                <a:solidFill>
                  <a:schemeClr val="tx1"/>
                </a:solidFill>
                <a:latin typeface="黑体" panose="02010609060101010101" pitchFamily="49" charset="-122"/>
                <a:ea typeface="黑体" panose="02010609060101010101" pitchFamily="49" charset="-122"/>
              </a:rPr>
              <a:t>）</a:t>
            </a:r>
            <a:r>
              <a:rPr lang="zh-CN" altLang="zh-CN" sz="1600" dirty="0" smtClean="0">
                <a:solidFill>
                  <a:schemeClr val="tx1"/>
                </a:solidFill>
                <a:latin typeface="黑体" panose="02010609060101010101" pitchFamily="49" charset="-122"/>
                <a:ea typeface="黑体" panose="02010609060101010101" pitchFamily="49" charset="-122"/>
              </a:rPr>
              <a:t>主要</a:t>
            </a:r>
            <a:r>
              <a:rPr lang="zh-CN" altLang="zh-CN" sz="1600" dirty="0">
                <a:solidFill>
                  <a:schemeClr val="tx1"/>
                </a:solidFill>
                <a:latin typeface="黑体" panose="02010609060101010101" pitchFamily="49" charset="-122"/>
                <a:ea typeface="黑体" panose="02010609060101010101" pitchFamily="49" charset="-122"/>
              </a:rPr>
              <a:t>经济技术指标、面积分配；</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a:t>
            </a:r>
            <a:r>
              <a:rPr lang="zh-CN" altLang="en-US" sz="1600" dirty="0" smtClean="0">
                <a:solidFill>
                  <a:schemeClr val="tx1"/>
                </a:solidFill>
                <a:latin typeface="黑体" panose="02010609060101010101" pitchFamily="49" charset="-122"/>
                <a:ea typeface="黑体" panose="02010609060101010101" pitchFamily="49" charset="-122"/>
              </a:rPr>
              <a:t>（</a:t>
            </a:r>
            <a:r>
              <a:rPr lang="en-US" altLang="zh-CN" sz="1600" dirty="0" smtClean="0">
                <a:solidFill>
                  <a:schemeClr val="tx1"/>
                </a:solidFill>
                <a:latin typeface="黑体" panose="02010609060101010101" pitchFamily="49" charset="-122"/>
                <a:ea typeface="黑体" panose="02010609060101010101" pitchFamily="49" charset="-122"/>
              </a:rPr>
              <a:t>10</a:t>
            </a:r>
            <a:r>
              <a:rPr lang="zh-CN" altLang="en-US" sz="1600" dirty="0" smtClean="0">
                <a:solidFill>
                  <a:schemeClr val="tx1"/>
                </a:solidFill>
                <a:latin typeface="黑体" panose="02010609060101010101" pitchFamily="49" charset="-122"/>
                <a:ea typeface="黑体" panose="02010609060101010101" pitchFamily="49" charset="-122"/>
              </a:rPr>
              <a:t>）</a:t>
            </a:r>
            <a:r>
              <a:rPr lang="zh-CN" altLang="zh-CN" sz="1600" dirty="0" smtClean="0">
                <a:solidFill>
                  <a:schemeClr val="tx1"/>
                </a:solidFill>
                <a:latin typeface="黑体" panose="02010609060101010101" pitchFamily="49" charset="-122"/>
                <a:ea typeface="黑体" panose="02010609060101010101" pitchFamily="49" charset="-122"/>
              </a:rPr>
              <a:t>工程</a:t>
            </a:r>
            <a:r>
              <a:rPr lang="zh-CN" altLang="zh-CN" sz="1600" dirty="0">
                <a:solidFill>
                  <a:schemeClr val="tx1"/>
                </a:solidFill>
                <a:latin typeface="黑体" panose="02010609060101010101" pitchFamily="49" charset="-122"/>
                <a:ea typeface="黑体" panose="02010609060101010101" pitchFamily="49" charset="-122"/>
              </a:rPr>
              <a:t>造价估算</a:t>
            </a:r>
            <a:r>
              <a:rPr lang="zh-CN" altLang="zh-CN" sz="1600" dirty="0" smtClean="0">
                <a:solidFill>
                  <a:schemeClr val="tx1"/>
                </a:solidFill>
                <a:latin typeface="黑体" panose="02010609060101010101" pitchFamily="49" charset="-122"/>
                <a:ea typeface="黑体" panose="02010609060101010101" pitchFamily="49" charset="-122"/>
              </a:rPr>
              <a:t>。</a:t>
            </a:r>
            <a:endParaRPr lang="zh-CN" altLang="zh-CN" sz="1600" dirty="0">
              <a:solidFill>
                <a:schemeClr val="tx1"/>
              </a:solidFill>
              <a:latin typeface="黑体" panose="02010609060101010101" pitchFamily="49" charset="-122"/>
              <a:ea typeface="黑体" panose="02010609060101010101" pitchFamily="49" charset="-122"/>
            </a:endParaRPr>
          </a:p>
        </p:txBody>
      </p:sp>
      <p:sp>
        <p:nvSpPr>
          <p:cNvPr id="6" name="矩形 5"/>
          <p:cNvSpPr/>
          <p:nvPr/>
        </p:nvSpPr>
        <p:spPr>
          <a:xfrm>
            <a:off x="428596" y="214290"/>
            <a:ext cx="3057247" cy="523220"/>
          </a:xfrm>
          <a:prstGeom prst="rect">
            <a:avLst/>
          </a:prstGeom>
        </p:spPr>
        <p:txBody>
          <a:bodyPr wrap="none">
            <a:spAutoFit/>
          </a:bodyPr>
          <a:lstStyle/>
          <a:p>
            <a:r>
              <a:rPr lang="en-US" altLang="zh-CN" sz="2800" dirty="0" smtClean="0">
                <a:latin typeface="黑体" panose="02010609060101010101" pitchFamily="49" charset="-122"/>
                <a:ea typeface="黑体" panose="02010609060101010101" pitchFamily="49" charset="-122"/>
              </a:rPr>
              <a:t>3.4 </a:t>
            </a:r>
            <a:r>
              <a:rPr lang="zh-CN" altLang="zh-CN" sz="2800" dirty="0" smtClean="0">
                <a:latin typeface="黑体" panose="02010609060101010101" pitchFamily="49" charset="-122"/>
                <a:ea typeface="黑体" panose="02010609060101010101" pitchFamily="49" charset="-122"/>
              </a:rPr>
              <a:t>设计</a:t>
            </a:r>
            <a:r>
              <a:rPr lang="zh-CN" altLang="en-US" sz="2800" dirty="0" smtClean="0">
                <a:latin typeface="黑体" panose="02010609060101010101" pitchFamily="49" charset="-122"/>
                <a:ea typeface="黑体" panose="02010609060101010101" pitchFamily="49" charset="-122"/>
              </a:rPr>
              <a:t>前的</a:t>
            </a:r>
            <a:r>
              <a:rPr lang="zh-CN" altLang="zh-CN" sz="2800" dirty="0" smtClean="0">
                <a:latin typeface="黑体" panose="02010609060101010101" pitchFamily="49" charset="-122"/>
                <a:ea typeface="黑体" panose="02010609060101010101" pitchFamily="49" charset="-122"/>
              </a:rPr>
              <a:t>管理</a:t>
            </a:r>
            <a:endParaRPr lang="zh-CN" altLang="en-US" sz="2800"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cSld>
  <p:clrMapOvr>
    <a:masterClrMapping/>
  </p:clrMapOvr>
  <p:transition>
    <p:pull dir="d"/>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908720"/>
            <a:ext cx="8568952" cy="5525236"/>
          </a:xfrm>
        </p:spPr>
        <p:txBody>
          <a:bodyPr>
            <a:noAutofit/>
          </a:bodyPr>
          <a:lstStyle/>
          <a:p>
            <a:pPr hangingPunct="1">
              <a:lnSpc>
                <a:spcPct val="150000"/>
              </a:lnSpc>
            </a:pPr>
            <a:r>
              <a:rPr lang="zh-CN" altLang="en-US" sz="1600" dirty="0" smtClean="0">
                <a:solidFill>
                  <a:srgbClr val="FF0000"/>
                </a:solidFill>
                <a:latin typeface="黑体" panose="02010609060101010101" pitchFamily="49" charset="-122"/>
                <a:ea typeface="黑体" panose="02010609060101010101" pitchFamily="49" charset="-122"/>
              </a:rPr>
              <a:t>案例</a:t>
            </a:r>
            <a:r>
              <a:rPr lang="en-US" altLang="zh-CN" sz="1600" dirty="0" smtClean="0">
                <a:solidFill>
                  <a:srgbClr val="FF0000"/>
                </a:solidFill>
                <a:latin typeface="黑体" panose="02010609060101010101" pitchFamily="49" charset="-122"/>
                <a:ea typeface="黑体" panose="02010609060101010101" pitchFamily="49" charset="-122"/>
              </a:rPr>
              <a:t>1</a:t>
            </a:r>
            <a:br>
              <a:rPr lang="en-US" altLang="zh-CN" sz="1600" dirty="0" smtClean="0">
                <a:solidFill>
                  <a:srgbClr val="FF0000"/>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4.2.2 </a:t>
            </a:r>
            <a:r>
              <a:rPr lang="zh-CN" altLang="zh-CN" sz="1600" dirty="0">
                <a:solidFill>
                  <a:schemeClr val="tx1"/>
                </a:solidFill>
                <a:latin typeface="黑体" panose="02010609060101010101" pitchFamily="49" charset="-122"/>
                <a:ea typeface="黑体" panose="02010609060101010101" pitchFamily="49" charset="-122"/>
              </a:rPr>
              <a:t>设计成果图形文件要求应包含但不限于以下</a:t>
            </a:r>
            <a:r>
              <a:rPr lang="zh-CN" altLang="zh-CN" sz="1600" dirty="0" smtClean="0">
                <a:solidFill>
                  <a:schemeClr val="tx1"/>
                </a:solidFill>
                <a:latin typeface="黑体" panose="02010609060101010101" pitchFamily="49" charset="-122"/>
                <a:ea typeface="黑体" panose="02010609060101010101" pitchFamily="49" charset="-122"/>
              </a:rPr>
              <a:t>内容</a:t>
            </a:r>
            <a:r>
              <a:rPr lang="zh-CN" altLang="zh-CN" sz="1600" dirty="0">
                <a:solidFill>
                  <a:schemeClr val="tx1"/>
                </a:solidFill>
                <a:latin typeface="黑体" panose="02010609060101010101" pitchFamily="49" charset="-122"/>
                <a:ea typeface="黑体" panose="02010609060101010101" pitchFamily="49" charset="-122"/>
              </a:rPr>
              <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1</a:t>
            </a:r>
            <a:r>
              <a:rPr lang="zh-CN" altLang="zh-CN" sz="1600" dirty="0">
                <a:solidFill>
                  <a:schemeClr val="tx1"/>
                </a:solidFill>
                <a:latin typeface="黑体" panose="02010609060101010101" pitchFamily="49" charset="-122"/>
                <a:ea typeface="黑体" panose="02010609060101010101" pitchFamily="49" charset="-122"/>
              </a:rPr>
              <a:t>、规划设计</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a:t>
            </a:r>
            <a:r>
              <a:rPr lang="zh-CN" altLang="en-US" sz="1600" dirty="0" smtClean="0">
                <a:solidFill>
                  <a:schemeClr val="tx1"/>
                </a:solidFill>
                <a:latin typeface="黑体" panose="02010609060101010101" pitchFamily="49" charset="-122"/>
                <a:ea typeface="黑体" panose="02010609060101010101" pitchFamily="49" charset="-122"/>
              </a:rPr>
              <a:t>（</a:t>
            </a:r>
            <a:r>
              <a:rPr lang="en-US" altLang="zh-CN" sz="1600" dirty="0" smtClean="0">
                <a:solidFill>
                  <a:schemeClr val="tx1"/>
                </a:solidFill>
                <a:latin typeface="黑体" panose="02010609060101010101" pitchFamily="49" charset="-122"/>
                <a:ea typeface="黑体" panose="02010609060101010101" pitchFamily="49" charset="-122"/>
              </a:rPr>
              <a:t>1</a:t>
            </a:r>
            <a:r>
              <a:rPr lang="zh-CN" altLang="en-US" sz="1600" dirty="0" smtClean="0">
                <a:solidFill>
                  <a:schemeClr val="tx1"/>
                </a:solidFill>
                <a:latin typeface="黑体" panose="02010609060101010101" pitchFamily="49" charset="-122"/>
                <a:ea typeface="黑体" panose="02010609060101010101" pitchFamily="49" charset="-122"/>
              </a:rPr>
              <a:t>）</a:t>
            </a:r>
            <a:r>
              <a:rPr lang="zh-CN" altLang="zh-CN" sz="1600" dirty="0" smtClean="0">
                <a:solidFill>
                  <a:schemeClr val="tx1"/>
                </a:solidFill>
                <a:latin typeface="黑体" panose="02010609060101010101" pitchFamily="49" charset="-122"/>
                <a:ea typeface="黑体" panose="02010609060101010101" pitchFamily="49" charset="-122"/>
              </a:rPr>
              <a:t>项目</a:t>
            </a:r>
            <a:r>
              <a:rPr lang="zh-CN" altLang="zh-CN" sz="1600" dirty="0">
                <a:solidFill>
                  <a:schemeClr val="tx1"/>
                </a:solidFill>
                <a:latin typeface="黑体" panose="02010609060101010101" pitchFamily="49" charset="-122"/>
                <a:ea typeface="黑体" panose="02010609060101010101" pitchFamily="49" charset="-122"/>
              </a:rPr>
              <a:t>概况分析图：清晰表达对项目</a:t>
            </a:r>
            <a:r>
              <a:rPr lang="zh-CN" altLang="zh-CN" sz="1600" dirty="0" smtClean="0">
                <a:solidFill>
                  <a:schemeClr val="tx1"/>
                </a:solidFill>
                <a:latin typeface="黑体" panose="02010609060101010101" pitchFamily="49" charset="-122"/>
                <a:ea typeface="黑体" panose="02010609060101010101" pitchFamily="49" charset="-122"/>
              </a:rPr>
              <a:t>区位、规划、城市空间等方面</a:t>
            </a:r>
            <a:r>
              <a:rPr lang="zh-CN" altLang="zh-CN" sz="1600" dirty="0">
                <a:solidFill>
                  <a:schemeClr val="tx1"/>
                </a:solidFill>
                <a:latin typeface="黑体" panose="02010609060101010101" pitchFamily="49" charset="-122"/>
                <a:ea typeface="黑体" panose="02010609060101010101" pitchFamily="49" charset="-122"/>
              </a:rPr>
              <a:t>条件的分析。</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a:t>
            </a:r>
            <a:r>
              <a:rPr lang="zh-CN" altLang="en-US" sz="1600" dirty="0" smtClean="0">
                <a:solidFill>
                  <a:schemeClr val="tx1"/>
                </a:solidFill>
                <a:latin typeface="黑体" panose="02010609060101010101" pitchFamily="49" charset="-122"/>
                <a:ea typeface="黑体" panose="02010609060101010101" pitchFamily="49" charset="-122"/>
              </a:rPr>
              <a:t>（</a:t>
            </a:r>
            <a:r>
              <a:rPr lang="en-US" altLang="zh-CN" sz="1600" dirty="0" smtClean="0">
                <a:solidFill>
                  <a:schemeClr val="tx1"/>
                </a:solidFill>
                <a:latin typeface="黑体" panose="02010609060101010101" pitchFamily="49" charset="-122"/>
                <a:ea typeface="黑体" panose="02010609060101010101" pitchFamily="49" charset="-122"/>
              </a:rPr>
              <a:t>2</a:t>
            </a:r>
            <a:r>
              <a:rPr lang="zh-CN" altLang="en-US" sz="1600" dirty="0" smtClean="0">
                <a:solidFill>
                  <a:schemeClr val="tx1"/>
                </a:solidFill>
                <a:latin typeface="黑体" panose="02010609060101010101" pitchFamily="49" charset="-122"/>
                <a:ea typeface="黑体" panose="02010609060101010101" pitchFamily="49" charset="-122"/>
              </a:rPr>
              <a:t>）</a:t>
            </a:r>
            <a:r>
              <a:rPr lang="zh-CN" altLang="zh-CN" sz="1600" dirty="0" smtClean="0">
                <a:solidFill>
                  <a:schemeClr val="tx1"/>
                </a:solidFill>
                <a:latin typeface="黑体" panose="02010609060101010101" pitchFamily="49" charset="-122"/>
                <a:ea typeface="黑体" panose="02010609060101010101" pitchFamily="49" charset="-122"/>
              </a:rPr>
              <a:t>设计</a:t>
            </a:r>
            <a:r>
              <a:rPr lang="zh-CN" altLang="zh-CN" sz="1600" dirty="0">
                <a:solidFill>
                  <a:schemeClr val="tx1"/>
                </a:solidFill>
                <a:latin typeface="黑体" panose="02010609060101010101" pitchFamily="49" charset="-122"/>
                <a:ea typeface="黑体" panose="02010609060101010101" pitchFamily="49" charset="-122"/>
              </a:rPr>
              <a:t>理念分析图：应对规划布局、建筑形态、建筑文化、空间环境、交通组织等设计理念进行表述和分析。</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a:t>
            </a:r>
            <a:r>
              <a:rPr lang="zh-CN" altLang="en-US" sz="1600" dirty="0" smtClean="0">
                <a:solidFill>
                  <a:schemeClr val="tx1"/>
                </a:solidFill>
                <a:latin typeface="黑体" panose="02010609060101010101" pitchFamily="49" charset="-122"/>
                <a:ea typeface="黑体" panose="02010609060101010101" pitchFamily="49" charset="-122"/>
              </a:rPr>
              <a:t>（</a:t>
            </a:r>
            <a:r>
              <a:rPr lang="en-US" altLang="zh-CN" sz="1600" dirty="0" smtClean="0">
                <a:solidFill>
                  <a:schemeClr val="tx1"/>
                </a:solidFill>
                <a:latin typeface="黑体" panose="02010609060101010101" pitchFamily="49" charset="-122"/>
                <a:ea typeface="黑体" panose="02010609060101010101" pitchFamily="49" charset="-122"/>
              </a:rPr>
              <a:t>3</a:t>
            </a:r>
            <a:r>
              <a:rPr lang="zh-CN" altLang="en-US" sz="1600" dirty="0" smtClean="0">
                <a:solidFill>
                  <a:schemeClr val="tx1"/>
                </a:solidFill>
                <a:latin typeface="黑体" panose="02010609060101010101" pitchFamily="49" charset="-122"/>
                <a:ea typeface="黑体" panose="02010609060101010101" pitchFamily="49" charset="-122"/>
              </a:rPr>
              <a:t>）</a:t>
            </a:r>
            <a:r>
              <a:rPr lang="zh-CN" altLang="zh-CN" sz="1600" dirty="0" smtClean="0">
                <a:solidFill>
                  <a:schemeClr val="tx1"/>
                </a:solidFill>
                <a:latin typeface="黑体" panose="02010609060101010101" pitchFamily="49" charset="-122"/>
                <a:ea typeface="黑体" panose="02010609060101010101" pitchFamily="49" charset="-122"/>
              </a:rPr>
              <a:t>总</a:t>
            </a:r>
            <a:r>
              <a:rPr lang="zh-CN" altLang="zh-CN" sz="1600" dirty="0">
                <a:solidFill>
                  <a:schemeClr val="tx1"/>
                </a:solidFill>
                <a:latin typeface="黑体" panose="02010609060101010101" pitchFamily="49" charset="-122"/>
                <a:ea typeface="黑体" panose="02010609060101010101" pitchFamily="49" charset="-122"/>
              </a:rPr>
              <a:t>平面图</a:t>
            </a:r>
            <a:r>
              <a:rPr lang="zh-CN" altLang="zh-CN" sz="1600" dirty="0" smtClean="0">
                <a:solidFill>
                  <a:schemeClr val="tx1"/>
                </a:solidFill>
                <a:latin typeface="黑体" panose="02010609060101010101" pitchFamily="49" charset="-122"/>
                <a:ea typeface="黑体" panose="02010609060101010101" pitchFamily="49" charset="-122"/>
              </a:rPr>
              <a:t>：包括</a:t>
            </a:r>
            <a:r>
              <a:rPr lang="zh-CN" altLang="zh-CN" sz="1600" dirty="0">
                <a:solidFill>
                  <a:schemeClr val="tx1"/>
                </a:solidFill>
                <a:latin typeface="黑体" panose="02010609060101010101" pitchFamily="49" charset="-122"/>
                <a:ea typeface="黑体" panose="02010609060101010101" pitchFamily="49" charset="-122"/>
              </a:rPr>
              <a:t>主体建筑、广场、公共空间、道路、绿化等的平面布置与空间组织。</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a:t>
            </a:r>
            <a:r>
              <a:rPr lang="zh-CN" altLang="en-US" sz="1600" dirty="0" smtClean="0">
                <a:solidFill>
                  <a:schemeClr val="tx1"/>
                </a:solidFill>
                <a:latin typeface="黑体" panose="02010609060101010101" pitchFamily="49" charset="-122"/>
                <a:ea typeface="黑体" panose="02010609060101010101" pitchFamily="49" charset="-122"/>
              </a:rPr>
              <a:t>（</a:t>
            </a:r>
            <a:r>
              <a:rPr lang="en-US" altLang="zh-CN" sz="1600" dirty="0" smtClean="0">
                <a:solidFill>
                  <a:schemeClr val="tx1"/>
                </a:solidFill>
                <a:latin typeface="黑体" panose="02010609060101010101" pitchFamily="49" charset="-122"/>
                <a:ea typeface="黑体" panose="02010609060101010101" pitchFamily="49" charset="-122"/>
              </a:rPr>
              <a:t>4</a:t>
            </a:r>
            <a:r>
              <a:rPr lang="zh-CN" altLang="en-US" sz="1600" dirty="0" smtClean="0">
                <a:solidFill>
                  <a:schemeClr val="tx1"/>
                </a:solidFill>
                <a:latin typeface="黑体" panose="02010609060101010101" pitchFamily="49" charset="-122"/>
                <a:ea typeface="黑体" panose="02010609060101010101" pitchFamily="49" charset="-122"/>
              </a:rPr>
              <a:t>）</a:t>
            </a:r>
            <a:r>
              <a:rPr lang="zh-CN" altLang="zh-CN" sz="1600" dirty="0" smtClean="0">
                <a:solidFill>
                  <a:schemeClr val="tx1"/>
                </a:solidFill>
                <a:latin typeface="黑体" panose="02010609060101010101" pitchFamily="49" charset="-122"/>
                <a:ea typeface="黑体" panose="02010609060101010101" pitchFamily="49" charset="-122"/>
              </a:rPr>
              <a:t>景观</a:t>
            </a:r>
            <a:r>
              <a:rPr lang="zh-CN" altLang="zh-CN" sz="1600" dirty="0">
                <a:solidFill>
                  <a:schemeClr val="tx1"/>
                </a:solidFill>
                <a:latin typeface="黑体" panose="02010609060101010101" pitchFamily="49" charset="-122"/>
                <a:ea typeface="黑体" panose="02010609060101010101" pitchFamily="49" charset="-122"/>
              </a:rPr>
              <a:t>分析图。</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a:t>
            </a:r>
            <a:r>
              <a:rPr lang="zh-CN" altLang="en-US" sz="1600" dirty="0" smtClean="0">
                <a:solidFill>
                  <a:schemeClr val="tx1"/>
                </a:solidFill>
                <a:latin typeface="黑体" panose="02010609060101010101" pitchFamily="49" charset="-122"/>
                <a:ea typeface="黑体" panose="02010609060101010101" pitchFamily="49" charset="-122"/>
              </a:rPr>
              <a:t>（</a:t>
            </a:r>
            <a:r>
              <a:rPr lang="en-US" altLang="zh-CN" sz="1600" dirty="0" smtClean="0">
                <a:solidFill>
                  <a:schemeClr val="tx1"/>
                </a:solidFill>
                <a:latin typeface="黑体" panose="02010609060101010101" pitchFamily="49" charset="-122"/>
                <a:ea typeface="黑体" panose="02010609060101010101" pitchFamily="49" charset="-122"/>
              </a:rPr>
              <a:t>5</a:t>
            </a:r>
            <a:r>
              <a:rPr lang="zh-CN" altLang="en-US" sz="1600" dirty="0" smtClean="0">
                <a:solidFill>
                  <a:schemeClr val="tx1"/>
                </a:solidFill>
                <a:latin typeface="黑体" panose="02010609060101010101" pitchFamily="49" charset="-122"/>
                <a:ea typeface="黑体" panose="02010609060101010101" pitchFamily="49" charset="-122"/>
              </a:rPr>
              <a:t>）</a:t>
            </a:r>
            <a:r>
              <a:rPr lang="zh-CN" altLang="zh-CN" sz="1600" dirty="0" smtClean="0">
                <a:solidFill>
                  <a:schemeClr val="tx1"/>
                </a:solidFill>
                <a:latin typeface="黑体" panose="02010609060101010101" pitchFamily="49" charset="-122"/>
                <a:ea typeface="黑体" panose="02010609060101010101" pitchFamily="49" charset="-122"/>
              </a:rPr>
              <a:t>道路</a:t>
            </a:r>
            <a:r>
              <a:rPr lang="zh-CN" altLang="zh-CN" sz="1600" dirty="0">
                <a:solidFill>
                  <a:schemeClr val="tx1"/>
                </a:solidFill>
                <a:latin typeface="黑体" panose="02010609060101010101" pitchFamily="49" charset="-122"/>
                <a:ea typeface="黑体" panose="02010609060101010101" pitchFamily="49" charset="-122"/>
              </a:rPr>
              <a:t>交通系统规划和相关分析图：比例统一，有针对性地进行交通分析和研究，除满足机动车、非机动车停放的要求外，应重点研究交通系统与周边道路、慢行系统的有机组织。</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a:t>
            </a:r>
            <a:r>
              <a:rPr lang="zh-CN" altLang="en-US" sz="1600" dirty="0" smtClean="0">
                <a:solidFill>
                  <a:schemeClr val="tx1"/>
                </a:solidFill>
                <a:latin typeface="黑体" panose="02010609060101010101" pitchFamily="49" charset="-122"/>
                <a:ea typeface="黑体" panose="02010609060101010101" pitchFamily="49" charset="-122"/>
              </a:rPr>
              <a:t>（</a:t>
            </a:r>
            <a:r>
              <a:rPr lang="en-US" altLang="zh-CN" sz="1600" dirty="0" smtClean="0">
                <a:solidFill>
                  <a:schemeClr val="tx1"/>
                </a:solidFill>
                <a:latin typeface="黑体" panose="02010609060101010101" pitchFamily="49" charset="-122"/>
                <a:ea typeface="黑体" panose="02010609060101010101" pitchFamily="49" charset="-122"/>
              </a:rPr>
              <a:t>6</a:t>
            </a:r>
            <a:r>
              <a:rPr lang="zh-CN" altLang="en-US" sz="1600" dirty="0" smtClean="0">
                <a:solidFill>
                  <a:schemeClr val="tx1"/>
                </a:solidFill>
                <a:latin typeface="黑体" panose="02010609060101010101" pitchFamily="49" charset="-122"/>
                <a:ea typeface="黑体" panose="02010609060101010101" pitchFamily="49" charset="-122"/>
              </a:rPr>
              <a:t>）</a:t>
            </a:r>
            <a:r>
              <a:rPr lang="zh-CN" altLang="zh-CN" sz="1600" dirty="0" smtClean="0">
                <a:solidFill>
                  <a:schemeClr val="tx1"/>
                </a:solidFill>
                <a:latin typeface="黑体" panose="02010609060101010101" pitchFamily="49" charset="-122"/>
                <a:ea typeface="黑体" panose="02010609060101010101" pitchFamily="49" charset="-122"/>
              </a:rPr>
              <a:t>竖向设计</a:t>
            </a:r>
            <a:r>
              <a:rPr lang="zh-CN" altLang="zh-CN" sz="1600" dirty="0">
                <a:solidFill>
                  <a:schemeClr val="tx1"/>
                </a:solidFill>
                <a:latin typeface="黑体" panose="02010609060101010101" pitchFamily="49" charset="-122"/>
                <a:ea typeface="黑体" panose="02010609060101010101" pitchFamily="49" charset="-122"/>
              </a:rPr>
              <a:t>分析图：场地设计应对竖向进行优化，综合考虑道路、广场、绿化、水系、排水系统以及地下空间的综合开发利用。</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a:t>
            </a:r>
            <a:r>
              <a:rPr lang="zh-CN" altLang="en-US" sz="1600" dirty="0" smtClean="0">
                <a:solidFill>
                  <a:schemeClr val="tx1"/>
                </a:solidFill>
                <a:latin typeface="黑体" panose="02010609060101010101" pitchFamily="49" charset="-122"/>
                <a:ea typeface="黑体" panose="02010609060101010101" pitchFamily="49" charset="-122"/>
              </a:rPr>
              <a:t>（</a:t>
            </a:r>
            <a:r>
              <a:rPr lang="en-US" altLang="zh-CN" sz="1600" dirty="0" smtClean="0">
                <a:solidFill>
                  <a:schemeClr val="tx1"/>
                </a:solidFill>
                <a:latin typeface="黑体" panose="02010609060101010101" pitchFamily="49" charset="-122"/>
                <a:ea typeface="黑体" panose="02010609060101010101" pitchFamily="49" charset="-122"/>
              </a:rPr>
              <a:t>7</a:t>
            </a:r>
            <a:r>
              <a:rPr lang="zh-CN" altLang="en-US" sz="1600" dirty="0" smtClean="0">
                <a:solidFill>
                  <a:schemeClr val="tx1"/>
                </a:solidFill>
                <a:latin typeface="黑体" panose="02010609060101010101" pitchFamily="49" charset="-122"/>
                <a:ea typeface="黑体" panose="02010609060101010101" pitchFamily="49" charset="-122"/>
              </a:rPr>
              <a:t>）</a:t>
            </a:r>
            <a:r>
              <a:rPr lang="zh-CN" altLang="zh-CN" sz="1600" dirty="0" smtClean="0">
                <a:solidFill>
                  <a:schemeClr val="tx1"/>
                </a:solidFill>
                <a:latin typeface="黑体" panose="02010609060101010101" pitchFamily="49" charset="-122"/>
                <a:ea typeface="黑体" panose="02010609060101010101" pitchFamily="49" charset="-122"/>
              </a:rPr>
              <a:t>其他</a:t>
            </a:r>
            <a:r>
              <a:rPr lang="zh-CN" altLang="zh-CN" sz="1600" dirty="0">
                <a:solidFill>
                  <a:schemeClr val="tx1"/>
                </a:solidFill>
                <a:latin typeface="黑体" panose="02010609060101010101" pitchFamily="49" charset="-122"/>
                <a:ea typeface="黑体" panose="02010609060101010101" pitchFamily="49" charset="-122"/>
              </a:rPr>
              <a:t>能反映城市设计与总体平面设计意图和内容的图纸，数量不限。</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a:t>
            </a:r>
            <a:r>
              <a:rPr lang="zh-CN" altLang="en-US" sz="1600" dirty="0" smtClean="0">
                <a:solidFill>
                  <a:schemeClr val="tx1"/>
                </a:solidFill>
                <a:latin typeface="黑体" panose="02010609060101010101" pitchFamily="49" charset="-122"/>
                <a:ea typeface="黑体" panose="02010609060101010101" pitchFamily="49" charset="-122"/>
              </a:rPr>
              <a:t>（</a:t>
            </a:r>
            <a:r>
              <a:rPr lang="en-US" altLang="zh-CN" sz="1600" dirty="0" smtClean="0">
                <a:solidFill>
                  <a:schemeClr val="tx1"/>
                </a:solidFill>
                <a:latin typeface="黑体" panose="02010609060101010101" pitchFamily="49" charset="-122"/>
                <a:ea typeface="黑体" panose="02010609060101010101" pitchFamily="49" charset="-122"/>
              </a:rPr>
              <a:t>8</a:t>
            </a:r>
            <a:r>
              <a:rPr lang="zh-CN" altLang="en-US" sz="1600" dirty="0" smtClean="0">
                <a:solidFill>
                  <a:schemeClr val="tx1"/>
                </a:solidFill>
                <a:latin typeface="黑体" panose="02010609060101010101" pitchFamily="49" charset="-122"/>
                <a:ea typeface="黑体" panose="02010609060101010101" pitchFamily="49" charset="-122"/>
              </a:rPr>
              <a:t>）</a:t>
            </a:r>
            <a:r>
              <a:rPr lang="zh-CN" altLang="zh-CN" sz="1600" dirty="0" smtClean="0">
                <a:solidFill>
                  <a:schemeClr val="tx1"/>
                </a:solidFill>
                <a:latin typeface="黑体" panose="02010609060101010101" pitchFamily="49" charset="-122"/>
                <a:ea typeface="黑体" panose="02010609060101010101" pitchFamily="49" charset="-122"/>
              </a:rPr>
              <a:t>鸟瞰透视图</a:t>
            </a:r>
            <a:r>
              <a:rPr lang="zh-CN" altLang="en-US" sz="1600" dirty="0" smtClean="0">
                <a:solidFill>
                  <a:schemeClr val="tx1"/>
                </a:solidFill>
                <a:latin typeface="黑体" panose="02010609060101010101" pitchFamily="49" charset="-122"/>
                <a:ea typeface="黑体" panose="02010609060101010101" pitchFamily="49" charset="-122"/>
              </a:rPr>
              <a:t>（</a:t>
            </a:r>
            <a:r>
              <a:rPr lang="zh-CN" altLang="zh-CN" sz="1600" dirty="0" smtClean="0">
                <a:solidFill>
                  <a:schemeClr val="tx1"/>
                </a:solidFill>
                <a:latin typeface="黑体" panose="02010609060101010101" pitchFamily="49" charset="-122"/>
                <a:ea typeface="黑体" panose="02010609060101010101" pitchFamily="49" charset="-122"/>
              </a:rPr>
              <a:t>包括</a:t>
            </a:r>
            <a:r>
              <a:rPr lang="zh-CN" altLang="zh-CN" sz="1600" dirty="0">
                <a:solidFill>
                  <a:schemeClr val="tx1"/>
                </a:solidFill>
                <a:latin typeface="黑体" panose="02010609060101010101" pitchFamily="49" charset="-122"/>
                <a:ea typeface="黑体" panose="02010609060101010101" pitchFamily="49" charset="-122"/>
              </a:rPr>
              <a:t>日、</a:t>
            </a:r>
            <a:r>
              <a:rPr lang="zh-CN" altLang="zh-CN" sz="1600" dirty="0" smtClean="0">
                <a:solidFill>
                  <a:schemeClr val="tx1"/>
                </a:solidFill>
                <a:latin typeface="黑体" panose="02010609060101010101" pitchFamily="49" charset="-122"/>
                <a:ea typeface="黑体" panose="02010609060101010101" pitchFamily="49" charset="-122"/>
              </a:rPr>
              <a:t>夜景</a:t>
            </a:r>
            <a:r>
              <a:rPr lang="zh-CN" altLang="en-US" sz="1600" dirty="0" smtClean="0">
                <a:solidFill>
                  <a:schemeClr val="tx1"/>
                </a:solidFill>
                <a:latin typeface="黑体" panose="02010609060101010101" pitchFamily="49" charset="-122"/>
                <a:ea typeface="黑体" panose="02010609060101010101" pitchFamily="49" charset="-122"/>
              </a:rPr>
              <a:t>）</a:t>
            </a:r>
            <a:r>
              <a:rPr lang="zh-CN" altLang="zh-CN" sz="1600" dirty="0" smtClean="0">
                <a:solidFill>
                  <a:schemeClr val="tx1"/>
                </a:solidFill>
                <a:latin typeface="黑体" panose="02010609060101010101" pitchFamily="49" charset="-122"/>
                <a:ea typeface="黑体" panose="02010609060101010101" pitchFamily="49" charset="-122"/>
              </a:rPr>
              <a:t>：</a:t>
            </a:r>
            <a:r>
              <a:rPr lang="zh-CN" altLang="zh-CN" sz="1600" dirty="0">
                <a:solidFill>
                  <a:schemeClr val="tx1"/>
                </a:solidFill>
                <a:latin typeface="黑体" panose="02010609060101010101" pitchFamily="49" charset="-122"/>
                <a:ea typeface="黑体" panose="02010609060101010101" pitchFamily="49" charset="-122"/>
              </a:rPr>
              <a:t>要求清楚表达建筑与周边环境的整体关系，现状建筑要与现状体量、色彩相符</a:t>
            </a:r>
            <a:r>
              <a:rPr lang="zh-CN" altLang="zh-CN" sz="1600" dirty="0" smtClean="0">
                <a:solidFill>
                  <a:schemeClr val="tx1"/>
                </a:solidFill>
                <a:latin typeface="黑体" panose="02010609060101010101" pitchFamily="49" charset="-122"/>
                <a:ea typeface="黑体" panose="02010609060101010101" pitchFamily="49" charset="-122"/>
              </a:rPr>
              <a:t>。</a:t>
            </a:r>
            <a:r>
              <a:rPr lang="en-US" altLang="zh-CN" sz="1600" dirty="0">
                <a:solidFill>
                  <a:schemeClr val="tx1"/>
                </a:solidFill>
                <a:latin typeface="黑体" panose="02010609060101010101" pitchFamily="49" charset="-122"/>
                <a:ea typeface="黑体" panose="02010609060101010101" pitchFamily="49" charset="-122"/>
              </a:rPr>
              <a:t> </a:t>
            </a:r>
            <a:endParaRPr lang="zh-CN" altLang="zh-CN" sz="1600" dirty="0">
              <a:solidFill>
                <a:schemeClr val="tx1"/>
              </a:solidFill>
              <a:latin typeface="黑体" panose="02010609060101010101" pitchFamily="49" charset="-122"/>
              <a:ea typeface="黑体" panose="02010609060101010101" pitchFamily="49" charset="-122"/>
            </a:endParaRPr>
          </a:p>
        </p:txBody>
      </p:sp>
      <p:sp>
        <p:nvSpPr>
          <p:cNvPr id="6" name="矩形 5"/>
          <p:cNvSpPr/>
          <p:nvPr/>
        </p:nvSpPr>
        <p:spPr>
          <a:xfrm>
            <a:off x="428596" y="214290"/>
            <a:ext cx="3057247" cy="523220"/>
          </a:xfrm>
          <a:prstGeom prst="rect">
            <a:avLst/>
          </a:prstGeom>
        </p:spPr>
        <p:txBody>
          <a:bodyPr wrap="none">
            <a:spAutoFit/>
          </a:bodyPr>
          <a:lstStyle/>
          <a:p>
            <a:r>
              <a:rPr lang="en-US" altLang="zh-CN" sz="2800" dirty="0" smtClean="0">
                <a:latin typeface="黑体" panose="02010609060101010101" pitchFamily="49" charset="-122"/>
                <a:ea typeface="黑体" panose="02010609060101010101" pitchFamily="49" charset="-122"/>
              </a:rPr>
              <a:t>3.4 </a:t>
            </a:r>
            <a:r>
              <a:rPr lang="zh-CN" altLang="zh-CN" sz="2800" dirty="0" smtClean="0">
                <a:latin typeface="黑体" panose="02010609060101010101" pitchFamily="49" charset="-122"/>
                <a:ea typeface="黑体" panose="02010609060101010101" pitchFamily="49" charset="-122"/>
              </a:rPr>
              <a:t>设计</a:t>
            </a:r>
            <a:r>
              <a:rPr lang="zh-CN" altLang="en-US" sz="2800" dirty="0" smtClean="0">
                <a:latin typeface="黑体" panose="02010609060101010101" pitchFamily="49" charset="-122"/>
                <a:ea typeface="黑体" panose="02010609060101010101" pitchFamily="49" charset="-122"/>
              </a:rPr>
              <a:t>前的</a:t>
            </a:r>
            <a:r>
              <a:rPr lang="zh-CN" altLang="zh-CN" sz="2800" dirty="0" smtClean="0">
                <a:latin typeface="黑体" panose="02010609060101010101" pitchFamily="49" charset="-122"/>
                <a:ea typeface="黑体" panose="02010609060101010101" pitchFamily="49" charset="-122"/>
              </a:rPr>
              <a:t>管理</a:t>
            </a:r>
            <a:endParaRPr lang="zh-CN" altLang="en-US" sz="2800"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cSld>
  <p:clrMapOvr>
    <a:masterClrMapping/>
  </p:clrMapOvr>
  <p:transition>
    <p:pull dir="d"/>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1000108"/>
            <a:ext cx="8568952" cy="5093188"/>
          </a:xfrm>
        </p:spPr>
        <p:txBody>
          <a:bodyPr>
            <a:noAutofit/>
          </a:bodyPr>
          <a:lstStyle/>
          <a:p>
            <a:pPr>
              <a:lnSpc>
                <a:spcPct val="150000"/>
              </a:lnSpc>
            </a:pPr>
            <a:r>
              <a:rPr lang="zh-CN" altLang="en-US" sz="1600" dirty="0" smtClean="0">
                <a:solidFill>
                  <a:srgbClr val="FF0000"/>
                </a:solidFill>
                <a:latin typeface="黑体" panose="02010609060101010101" pitchFamily="49" charset="-122"/>
                <a:ea typeface="黑体" panose="02010609060101010101" pitchFamily="49" charset="-122"/>
              </a:rPr>
              <a:t>案例</a:t>
            </a:r>
            <a:r>
              <a:rPr lang="en-US" altLang="zh-CN" sz="1600" dirty="0" smtClean="0">
                <a:solidFill>
                  <a:srgbClr val="FF0000"/>
                </a:solidFill>
                <a:latin typeface="黑体" panose="02010609060101010101" pitchFamily="49" charset="-122"/>
                <a:ea typeface="黑体" panose="02010609060101010101" pitchFamily="49" charset="-122"/>
              </a:rPr>
              <a:t>1 </a:t>
            </a:r>
            <a:br>
              <a:rPr lang="en-US" altLang="zh-CN" sz="1600" dirty="0" smtClean="0">
                <a:solidFill>
                  <a:srgbClr val="FF0000"/>
                </a:solidFill>
                <a:latin typeface="黑体" panose="02010609060101010101" pitchFamily="49" charset="-122"/>
                <a:ea typeface="黑体" panose="02010609060101010101" pitchFamily="49" charset="-122"/>
              </a:rPr>
            </a:br>
            <a:r>
              <a:rPr lang="en-US" altLang="zh-CN" sz="1600" dirty="0" smtClean="0">
                <a:solidFill>
                  <a:srgbClr val="FF0000"/>
                </a:solidFill>
                <a:latin typeface="黑体" panose="02010609060101010101" pitchFamily="49" charset="-122"/>
                <a:ea typeface="黑体" panose="02010609060101010101" pitchFamily="49" charset="-122"/>
              </a:rPr>
              <a:t>    </a:t>
            </a:r>
            <a:r>
              <a:rPr lang="en-US" altLang="zh-CN" sz="1600" dirty="0" smtClean="0">
                <a:solidFill>
                  <a:schemeClr val="tx1"/>
                </a:solidFill>
                <a:latin typeface="黑体" panose="02010609060101010101" pitchFamily="49" charset="-122"/>
                <a:ea typeface="黑体" panose="02010609060101010101" pitchFamily="49" charset="-122"/>
              </a:rPr>
              <a:t>2</a:t>
            </a:r>
            <a:r>
              <a:rPr lang="zh-CN" altLang="zh-CN" sz="1600" dirty="0">
                <a:solidFill>
                  <a:schemeClr val="tx1"/>
                </a:solidFill>
                <a:latin typeface="黑体" panose="02010609060101010101" pitchFamily="49" charset="-122"/>
                <a:ea typeface="黑体" panose="02010609060101010101" pitchFamily="49" charset="-122"/>
              </a:rPr>
              <a:t>、</a:t>
            </a:r>
            <a:r>
              <a:rPr lang="zh-CN" altLang="zh-CN" sz="1600" dirty="0" smtClean="0">
                <a:solidFill>
                  <a:schemeClr val="tx1"/>
                </a:solidFill>
                <a:latin typeface="黑体" panose="02010609060101010101" pitchFamily="49" charset="-122"/>
                <a:ea typeface="黑体" panose="02010609060101010101" pitchFamily="49" charset="-122"/>
              </a:rPr>
              <a:t>建筑设计</a:t>
            </a:r>
            <a:r>
              <a:rPr lang="zh-CN" altLang="zh-CN" sz="1600" dirty="0">
                <a:solidFill>
                  <a:schemeClr val="tx1"/>
                </a:solidFill>
                <a:latin typeface="黑体" panose="02010609060101010101" pitchFamily="49" charset="-122"/>
                <a:ea typeface="黑体" panose="02010609060101010101" pitchFamily="49" charset="-122"/>
              </a:rPr>
              <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a:t>
            </a:r>
            <a:r>
              <a:rPr lang="zh-CN" altLang="en-US" sz="1600" dirty="0" smtClean="0">
                <a:solidFill>
                  <a:schemeClr val="tx1"/>
                </a:solidFill>
                <a:latin typeface="黑体" panose="02010609060101010101" pitchFamily="49" charset="-122"/>
                <a:ea typeface="黑体" panose="02010609060101010101" pitchFamily="49" charset="-122"/>
              </a:rPr>
              <a:t>（</a:t>
            </a:r>
            <a:r>
              <a:rPr lang="en-US" altLang="zh-CN" sz="1600" dirty="0" smtClean="0">
                <a:solidFill>
                  <a:schemeClr val="tx1"/>
                </a:solidFill>
                <a:latin typeface="黑体" panose="02010609060101010101" pitchFamily="49" charset="-122"/>
                <a:ea typeface="黑体" panose="02010609060101010101" pitchFamily="49" charset="-122"/>
              </a:rPr>
              <a:t>1</a:t>
            </a:r>
            <a:r>
              <a:rPr lang="zh-CN" altLang="en-US" sz="1600" dirty="0" smtClean="0">
                <a:solidFill>
                  <a:schemeClr val="tx1"/>
                </a:solidFill>
                <a:latin typeface="黑体" panose="02010609060101010101" pitchFamily="49" charset="-122"/>
                <a:ea typeface="黑体" panose="02010609060101010101" pitchFamily="49" charset="-122"/>
              </a:rPr>
              <a:t>）</a:t>
            </a:r>
            <a:r>
              <a:rPr lang="zh-CN" altLang="zh-CN" sz="1600" dirty="0" smtClean="0">
                <a:solidFill>
                  <a:schemeClr val="tx1"/>
                </a:solidFill>
                <a:latin typeface="黑体" panose="02010609060101010101" pitchFamily="49" charset="-122"/>
                <a:ea typeface="黑体" panose="02010609060101010101" pitchFamily="49" charset="-122"/>
              </a:rPr>
              <a:t>建筑</a:t>
            </a:r>
            <a:r>
              <a:rPr lang="zh-CN" altLang="zh-CN" sz="1600" dirty="0">
                <a:solidFill>
                  <a:schemeClr val="tx1"/>
                </a:solidFill>
                <a:latin typeface="黑体" panose="02010609060101010101" pitchFamily="49" charset="-122"/>
                <a:ea typeface="黑体" panose="02010609060101010101" pitchFamily="49" charset="-122"/>
              </a:rPr>
              <a:t>各层平面图；主要方向立面图、剖面图；</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a:t>
            </a:r>
            <a:r>
              <a:rPr lang="zh-CN" altLang="en-US" sz="1600" dirty="0" smtClean="0">
                <a:solidFill>
                  <a:schemeClr val="tx1"/>
                </a:solidFill>
                <a:latin typeface="黑体" panose="02010609060101010101" pitchFamily="49" charset="-122"/>
                <a:ea typeface="黑体" panose="02010609060101010101" pitchFamily="49" charset="-122"/>
              </a:rPr>
              <a:t>（</a:t>
            </a:r>
            <a:r>
              <a:rPr lang="en-US" altLang="zh-CN" sz="1600" dirty="0" smtClean="0">
                <a:solidFill>
                  <a:schemeClr val="tx1"/>
                </a:solidFill>
                <a:latin typeface="黑体" panose="02010609060101010101" pitchFamily="49" charset="-122"/>
                <a:ea typeface="黑体" panose="02010609060101010101" pitchFamily="49" charset="-122"/>
              </a:rPr>
              <a:t>2</a:t>
            </a:r>
            <a:r>
              <a:rPr lang="zh-CN" altLang="en-US" sz="1600" dirty="0" smtClean="0">
                <a:solidFill>
                  <a:schemeClr val="tx1"/>
                </a:solidFill>
                <a:latin typeface="黑体" panose="02010609060101010101" pitchFamily="49" charset="-122"/>
                <a:ea typeface="黑体" panose="02010609060101010101" pitchFamily="49" charset="-122"/>
              </a:rPr>
              <a:t>）</a:t>
            </a:r>
            <a:r>
              <a:rPr lang="zh-CN" altLang="zh-CN" sz="1600" dirty="0" smtClean="0">
                <a:solidFill>
                  <a:schemeClr val="tx1"/>
                </a:solidFill>
                <a:latin typeface="黑体" panose="02010609060101010101" pitchFamily="49" charset="-122"/>
                <a:ea typeface="黑体" panose="02010609060101010101" pitchFamily="49" charset="-122"/>
              </a:rPr>
              <a:t>建筑功能</a:t>
            </a:r>
            <a:r>
              <a:rPr lang="zh-CN" altLang="zh-CN" sz="1600" dirty="0">
                <a:solidFill>
                  <a:schemeClr val="tx1"/>
                </a:solidFill>
                <a:latin typeface="黑体" panose="02010609060101010101" pitchFamily="49" charset="-122"/>
                <a:ea typeface="黑体" panose="02010609060101010101" pitchFamily="49" charset="-122"/>
              </a:rPr>
              <a:t>分析图；</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a:t>
            </a:r>
            <a:r>
              <a:rPr lang="zh-CN" altLang="en-US" sz="1600" dirty="0" smtClean="0">
                <a:solidFill>
                  <a:schemeClr val="tx1"/>
                </a:solidFill>
                <a:latin typeface="黑体" panose="02010609060101010101" pitchFamily="49" charset="-122"/>
                <a:ea typeface="黑体" panose="02010609060101010101" pitchFamily="49" charset="-122"/>
              </a:rPr>
              <a:t>（</a:t>
            </a:r>
            <a:r>
              <a:rPr lang="en-US" altLang="zh-CN" sz="1600" dirty="0" smtClean="0">
                <a:solidFill>
                  <a:schemeClr val="tx1"/>
                </a:solidFill>
                <a:latin typeface="黑体" panose="02010609060101010101" pitchFamily="49" charset="-122"/>
                <a:ea typeface="黑体" panose="02010609060101010101" pitchFamily="49" charset="-122"/>
              </a:rPr>
              <a:t>3</a:t>
            </a:r>
            <a:r>
              <a:rPr lang="zh-CN" altLang="en-US" sz="1600" dirty="0" smtClean="0">
                <a:solidFill>
                  <a:schemeClr val="tx1"/>
                </a:solidFill>
                <a:latin typeface="黑体" panose="02010609060101010101" pitchFamily="49" charset="-122"/>
                <a:ea typeface="黑体" panose="02010609060101010101" pitchFamily="49" charset="-122"/>
              </a:rPr>
              <a:t>）</a:t>
            </a:r>
            <a:r>
              <a:rPr lang="zh-CN" altLang="zh-CN" sz="1600" dirty="0" smtClean="0">
                <a:solidFill>
                  <a:schemeClr val="tx1"/>
                </a:solidFill>
                <a:latin typeface="黑体" panose="02010609060101010101" pitchFamily="49" charset="-122"/>
                <a:ea typeface="黑体" panose="02010609060101010101" pitchFamily="49" charset="-122"/>
              </a:rPr>
              <a:t>建筑</a:t>
            </a:r>
            <a:r>
              <a:rPr lang="zh-CN" altLang="zh-CN" sz="1600" dirty="0">
                <a:solidFill>
                  <a:schemeClr val="tx1"/>
                </a:solidFill>
                <a:latin typeface="黑体" panose="02010609060101010101" pitchFamily="49" charset="-122"/>
                <a:ea typeface="黑体" panose="02010609060101010101" pitchFamily="49" charset="-122"/>
              </a:rPr>
              <a:t>内部交通流线分析图；</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a:t>
            </a:r>
            <a:r>
              <a:rPr lang="zh-CN" altLang="en-US" sz="1600" dirty="0" smtClean="0">
                <a:solidFill>
                  <a:schemeClr val="tx1"/>
                </a:solidFill>
                <a:latin typeface="黑体" panose="02010609060101010101" pitchFamily="49" charset="-122"/>
                <a:ea typeface="黑体" panose="02010609060101010101" pitchFamily="49" charset="-122"/>
              </a:rPr>
              <a:t>（</a:t>
            </a:r>
            <a:r>
              <a:rPr lang="en-US" altLang="zh-CN" sz="1600" dirty="0" smtClean="0">
                <a:solidFill>
                  <a:schemeClr val="tx1"/>
                </a:solidFill>
                <a:latin typeface="黑体" panose="02010609060101010101" pitchFamily="49" charset="-122"/>
                <a:ea typeface="黑体" panose="02010609060101010101" pitchFamily="49" charset="-122"/>
              </a:rPr>
              <a:t>4</a:t>
            </a:r>
            <a:r>
              <a:rPr lang="zh-CN" altLang="en-US" sz="1600" dirty="0" smtClean="0">
                <a:solidFill>
                  <a:schemeClr val="tx1"/>
                </a:solidFill>
                <a:latin typeface="黑体" panose="02010609060101010101" pitchFamily="49" charset="-122"/>
                <a:ea typeface="黑体" panose="02010609060101010101" pitchFamily="49" charset="-122"/>
              </a:rPr>
              <a:t>）</a:t>
            </a:r>
            <a:r>
              <a:rPr lang="zh-CN" altLang="zh-CN" sz="1600" dirty="0" smtClean="0">
                <a:solidFill>
                  <a:schemeClr val="tx1"/>
                </a:solidFill>
                <a:latin typeface="黑体" panose="02010609060101010101" pitchFamily="49" charset="-122"/>
                <a:ea typeface="黑体" panose="02010609060101010101" pitchFamily="49" charset="-122"/>
              </a:rPr>
              <a:t>场馆</a:t>
            </a:r>
            <a:r>
              <a:rPr lang="zh-CN" altLang="zh-CN" sz="1600" dirty="0">
                <a:solidFill>
                  <a:schemeClr val="tx1"/>
                </a:solidFill>
                <a:latin typeface="黑体" panose="02010609060101010101" pitchFamily="49" charset="-122"/>
                <a:ea typeface="黑体" panose="02010609060101010101" pitchFamily="49" charset="-122"/>
              </a:rPr>
              <a:t>视线分析图；</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a:t>
            </a:r>
            <a:r>
              <a:rPr lang="zh-CN" altLang="en-US" sz="1600" dirty="0" smtClean="0">
                <a:solidFill>
                  <a:schemeClr val="tx1"/>
                </a:solidFill>
                <a:latin typeface="黑体" panose="02010609060101010101" pitchFamily="49" charset="-122"/>
                <a:ea typeface="黑体" panose="02010609060101010101" pitchFamily="49" charset="-122"/>
              </a:rPr>
              <a:t>（</a:t>
            </a:r>
            <a:r>
              <a:rPr lang="en-US" altLang="zh-CN" sz="1600" dirty="0" smtClean="0">
                <a:solidFill>
                  <a:schemeClr val="tx1"/>
                </a:solidFill>
                <a:latin typeface="黑体" panose="02010609060101010101" pitchFamily="49" charset="-122"/>
                <a:ea typeface="黑体" panose="02010609060101010101" pitchFamily="49" charset="-122"/>
              </a:rPr>
              <a:t>5</a:t>
            </a:r>
            <a:r>
              <a:rPr lang="zh-CN" altLang="en-US" sz="1600" dirty="0" smtClean="0">
                <a:solidFill>
                  <a:schemeClr val="tx1"/>
                </a:solidFill>
                <a:latin typeface="黑体" panose="02010609060101010101" pitchFamily="49" charset="-122"/>
                <a:ea typeface="黑体" panose="02010609060101010101" pitchFamily="49" charset="-122"/>
              </a:rPr>
              <a:t>）</a:t>
            </a:r>
            <a:r>
              <a:rPr lang="zh-CN" altLang="zh-CN" sz="1600" dirty="0" smtClean="0">
                <a:solidFill>
                  <a:schemeClr val="tx1"/>
                </a:solidFill>
                <a:latin typeface="黑体" panose="02010609060101010101" pitchFamily="49" charset="-122"/>
                <a:ea typeface="黑体" panose="02010609060101010101" pitchFamily="49" charset="-122"/>
              </a:rPr>
              <a:t>各</a:t>
            </a:r>
            <a:r>
              <a:rPr lang="zh-CN" altLang="zh-CN" sz="1600" dirty="0">
                <a:solidFill>
                  <a:schemeClr val="tx1"/>
                </a:solidFill>
                <a:latin typeface="黑体" panose="02010609060101010101" pitchFamily="49" charset="-122"/>
                <a:ea typeface="黑体" panose="02010609060101010101" pitchFamily="49" charset="-122"/>
              </a:rPr>
              <a:t>主入口立面效果图；</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a:t>
            </a:r>
            <a:r>
              <a:rPr lang="zh-CN" altLang="en-US" sz="1600" dirty="0" smtClean="0">
                <a:solidFill>
                  <a:schemeClr val="tx1"/>
                </a:solidFill>
                <a:latin typeface="黑体" panose="02010609060101010101" pitchFamily="49" charset="-122"/>
                <a:ea typeface="黑体" panose="02010609060101010101" pitchFamily="49" charset="-122"/>
              </a:rPr>
              <a:t>（</a:t>
            </a:r>
            <a:r>
              <a:rPr lang="en-US" altLang="zh-CN" sz="1600" dirty="0" smtClean="0">
                <a:solidFill>
                  <a:schemeClr val="tx1"/>
                </a:solidFill>
                <a:latin typeface="黑体" panose="02010609060101010101" pitchFamily="49" charset="-122"/>
                <a:ea typeface="黑体" panose="02010609060101010101" pitchFamily="49" charset="-122"/>
              </a:rPr>
              <a:t>6</a:t>
            </a:r>
            <a:r>
              <a:rPr lang="zh-CN" altLang="en-US" sz="1600" dirty="0" smtClean="0">
                <a:solidFill>
                  <a:schemeClr val="tx1"/>
                </a:solidFill>
                <a:latin typeface="黑体" panose="02010609060101010101" pitchFamily="49" charset="-122"/>
                <a:ea typeface="黑体" panose="02010609060101010101" pitchFamily="49" charset="-122"/>
              </a:rPr>
              <a:t>）</a:t>
            </a:r>
            <a:r>
              <a:rPr lang="zh-CN" altLang="zh-CN" sz="1600" dirty="0" smtClean="0">
                <a:solidFill>
                  <a:schemeClr val="tx1"/>
                </a:solidFill>
                <a:latin typeface="黑体" panose="02010609060101010101" pitchFamily="49" charset="-122"/>
                <a:ea typeface="黑体" panose="02010609060101010101" pitchFamily="49" charset="-122"/>
              </a:rPr>
              <a:t>外墙</a:t>
            </a:r>
            <a:r>
              <a:rPr lang="zh-CN" altLang="zh-CN" sz="1600" dirty="0">
                <a:solidFill>
                  <a:schemeClr val="tx1"/>
                </a:solidFill>
                <a:latin typeface="黑体" panose="02010609060101010101" pitchFamily="49" charset="-122"/>
                <a:ea typeface="黑体" panose="02010609060101010101" pitchFamily="49" charset="-122"/>
              </a:rPr>
              <a:t>及材料设计示意图；</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a:t>
            </a:r>
            <a:r>
              <a:rPr lang="zh-CN" altLang="en-US" sz="1600" dirty="0" smtClean="0">
                <a:solidFill>
                  <a:schemeClr val="tx1"/>
                </a:solidFill>
                <a:latin typeface="黑体" panose="02010609060101010101" pitchFamily="49" charset="-122"/>
                <a:ea typeface="黑体" panose="02010609060101010101" pitchFamily="49" charset="-122"/>
              </a:rPr>
              <a:t>（</a:t>
            </a:r>
            <a:r>
              <a:rPr lang="en-US" altLang="zh-CN" sz="1600" dirty="0" smtClean="0">
                <a:solidFill>
                  <a:schemeClr val="tx1"/>
                </a:solidFill>
                <a:latin typeface="黑体" panose="02010609060101010101" pitchFamily="49" charset="-122"/>
                <a:ea typeface="黑体" panose="02010609060101010101" pitchFamily="49" charset="-122"/>
              </a:rPr>
              <a:t>7</a:t>
            </a:r>
            <a:r>
              <a:rPr lang="zh-CN" altLang="en-US" sz="1600" dirty="0" smtClean="0">
                <a:solidFill>
                  <a:schemeClr val="tx1"/>
                </a:solidFill>
                <a:latin typeface="黑体" panose="02010609060101010101" pitchFamily="49" charset="-122"/>
                <a:ea typeface="黑体" panose="02010609060101010101" pitchFamily="49" charset="-122"/>
              </a:rPr>
              <a:t>）</a:t>
            </a:r>
            <a:r>
              <a:rPr lang="zh-CN" altLang="zh-CN" sz="1600" dirty="0" smtClean="0">
                <a:solidFill>
                  <a:schemeClr val="tx1"/>
                </a:solidFill>
                <a:latin typeface="黑体" panose="02010609060101010101" pitchFamily="49" charset="-122"/>
                <a:ea typeface="黑体" panose="02010609060101010101" pitchFamily="49" charset="-122"/>
              </a:rPr>
              <a:t>室内设计</a:t>
            </a:r>
            <a:r>
              <a:rPr lang="zh-CN" altLang="zh-CN" sz="1600" dirty="0">
                <a:solidFill>
                  <a:schemeClr val="tx1"/>
                </a:solidFill>
                <a:latin typeface="黑体" panose="02010609060101010101" pitchFamily="49" charset="-122"/>
                <a:ea typeface="黑体" panose="02010609060101010101" pitchFamily="49" charset="-122"/>
              </a:rPr>
              <a:t>图纸：重点室内空间透视图及其材料、设计说明等；</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a:t>
            </a:r>
            <a:r>
              <a:rPr lang="zh-CN" altLang="en-US" sz="1600" dirty="0" smtClean="0">
                <a:solidFill>
                  <a:schemeClr val="tx1"/>
                </a:solidFill>
                <a:latin typeface="黑体" panose="02010609060101010101" pitchFamily="49" charset="-122"/>
                <a:ea typeface="黑体" panose="02010609060101010101" pitchFamily="49" charset="-122"/>
              </a:rPr>
              <a:t>（</a:t>
            </a:r>
            <a:r>
              <a:rPr lang="en-US" altLang="zh-CN" sz="1600" dirty="0" smtClean="0">
                <a:solidFill>
                  <a:schemeClr val="tx1"/>
                </a:solidFill>
                <a:latin typeface="黑体" panose="02010609060101010101" pitchFamily="49" charset="-122"/>
                <a:ea typeface="黑体" panose="02010609060101010101" pitchFamily="49" charset="-122"/>
              </a:rPr>
              <a:t>8</a:t>
            </a:r>
            <a:r>
              <a:rPr lang="zh-CN" altLang="en-US" sz="1600" dirty="0" smtClean="0">
                <a:solidFill>
                  <a:schemeClr val="tx1"/>
                </a:solidFill>
                <a:latin typeface="黑体" panose="02010609060101010101" pitchFamily="49" charset="-122"/>
                <a:ea typeface="黑体" panose="02010609060101010101" pitchFamily="49" charset="-122"/>
              </a:rPr>
              <a:t>）</a:t>
            </a:r>
            <a:r>
              <a:rPr lang="zh-CN" altLang="zh-CN" sz="1600" dirty="0" smtClean="0">
                <a:solidFill>
                  <a:schemeClr val="tx1"/>
                </a:solidFill>
                <a:latin typeface="黑体" panose="02010609060101010101" pitchFamily="49" charset="-122"/>
                <a:ea typeface="黑体" panose="02010609060101010101" pitchFamily="49" charset="-122"/>
              </a:rPr>
              <a:t>主要</a:t>
            </a:r>
            <a:r>
              <a:rPr lang="zh-CN" altLang="zh-CN" sz="1600" dirty="0">
                <a:solidFill>
                  <a:schemeClr val="tx1"/>
                </a:solidFill>
                <a:latin typeface="黑体" panose="02010609060101010101" pitchFamily="49" charset="-122"/>
                <a:ea typeface="黑体" panose="02010609060101010101" pitchFamily="49" charset="-122"/>
              </a:rPr>
              <a:t>视点透视图：应能清晰表达沿场地四个方向的建筑群透视效果及各单体建筑日景、夜景的透视效果，强调行人角度与坐车人角度的真实感受；</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a:t>
            </a:r>
            <a:r>
              <a:rPr lang="zh-CN" altLang="en-US" sz="1600" dirty="0" smtClean="0">
                <a:solidFill>
                  <a:schemeClr val="tx1"/>
                </a:solidFill>
                <a:latin typeface="黑体" panose="02010609060101010101" pitchFamily="49" charset="-122"/>
                <a:ea typeface="黑体" panose="02010609060101010101" pitchFamily="49" charset="-122"/>
              </a:rPr>
              <a:t>（</a:t>
            </a:r>
            <a:r>
              <a:rPr lang="en-US" altLang="zh-CN" sz="1600" dirty="0" smtClean="0">
                <a:solidFill>
                  <a:schemeClr val="tx1"/>
                </a:solidFill>
                <a:latin typeface="黑体" panose="02010609060101010101" pitchFamily="49" charset="-122"/>
                <a:ea typeface="黑体" panose="02010609060101010101" pitchFamily="49" charset="-122"/>
              </a:rPr>
              <a:t>9</a:t>
            </a:r>
            <a:r>
              <a:rPr lang="zh-CN" altLang="en-US" sz="1600" dirty="0" smtClean="0">
                <a:solidFill>
                  <a:schemeClr val="tx1"/>
                </a:solidFill>
                <a:latin typeface="黑体" panose="02010609060101010101" pitchFamily="49" charset="-122"/>
                <a:ea typeface="黑体" panose="02010609060101010101" pitchFamily="49" charset="-122"/>
              </a:rPr>
              <a:t>）</a:t>
            </a:r>
            <a:r>
              <a:rPr lang="zh-CN" altLang="zh-CN" sz="1600" dirty="0" smtClean="0">
                <a:solidFill>
                  <a:schemeClr val="tx1"/>
                </a:solidFill>
                <a:latin typeface="黑体" panose="02010609060101010101" pitchFamily="49" charset="-122"/>
                <a:ea typeface="黑体" panose="02010609060101010101" pitchFamily="49" charset="-122"/>
              </a:rPr>
              <a:t>重要</a:t>
            </a:r>
            <a:r>
              <a:rPr lang="zh-CN" altLang="zh-CN" sz="1600" dirty="0">
                <a:solidFill>
                  <a:schemeClr val="tx1"/>
                </a:solidFill>
                <a:latin typeface="黑体" panose="02010609060101010101" pitchFamily="49" charset="-122"/>
                <a:ea typeface="黑体" panose="02010609060101010101" pitchFamily="49" charset="-122"/>
              </a:rPr>
              <a:t>的</a:t>
            </a:r>
            <a:r>
              <a:rPr lang="zh-CN" altLang="zh-CN" sz="1600" dirty="0" smtClean="0">
                <a:solidFill>
                  <a:schemeClr val="tx1"/>
                </a:solidFill>
                <a:latin typeface="黑体" panose="02010609060101010101" pitchFamily="49" charset="-122"/>
                <a:ea typeface="黑体" panose="02010609060101010101" pitchFamily="49" charset="-122"/>
              </a:rPr>
              <a:t>室内</a:t>
            </a:r>
            <a:r>
              <a:rPr lang="zh-CN" altLang="en-US" sz="1600" dirty="0" smtClean="0">
                <a:solidFill>
                  <a:schemeClr val="tx1"/>
                </a:solidFill>
                <a:latin typeface="黑体" panose="02010609060101010101" pitchFamily="49" charset="-122"/>
                <a:ea typeface="黑体" panose="02010609060101010101" pitchFamily="49" charset="-122"/>
              </a:rPr>
              <a:t>（</a:t>
            </a:r>
            <a:r>
              <a:rPr lang="zh-CN" altLang="zh-CN" sz="1600" dirty="0" smtClean="0">
                <a:solidFill>
                  <a:schemeClr val="tx1"/>
                </a:solidFill>
                <a:latin typeface="黑体" panose="02010609060101010101" pitchFamily="49" charset="-122"/>
                <a:ea typeface="黑体" panose="02010609060101010101" pitchFamily="49" charset="-122"/>
              </a:rPr>
              <a:t>场内</a:t>
            </a:r>
            <a:r>
              <a:rPr lang="zh-CN" altLang="en-US" sz="1600" dirty="0" smtClean="0">
                <a:solidFill>
                  <a:schemeClr val="tx1"/>
                </a:solidFill>
                <a:latin typeface="黑体" panose="02010609060101010101" pitchFamily="49" charset="-122"/>
                <a:ea typeface="黑体" panose="02010609060101010101" pitchFamily="49" charset="-122"/>
              </a:rPr>
              <a:t>）</a:t>
            </a:r>
            <a:r>
              <a:rPr lang="zh-CN" altLang="zh-CN" sz="1600" dirty="0" smtClean="0">
                <a:solidFill>
                  <a:schemeClr val="tx1"/>
                </a:solidFill>
                <a:latin typeface="黑体" panose="02010609060101010101" pitchFamily="49" charset="-122"/>
                <a:ea typeface="黑体" panose="02010609060101010101" pitchFamily="49" charset="-122"/>
              </a:rPr>
              <a:t>空间</a:t>
            </a:r>
            <a:r>
              <a:rPr lang="zh-CN" altLang="zh-CN" sz="1600" dirty="0">
                <a:solidFill>
                  <a:schemeClr val="tx1"/>
                </a:solidFill>
                <a:latin typeface="黑体" panose="02010609060101010101" pitchFamily="49" charset="-122"/>
                <a:ea typeface="黑体" panose="02010609060101010101" pitchFamily="49" charset="-122"/>
              </a:rPr>
              <a:t>的透视图；</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a:t>
            </a:r>
            <a:r>
              <a:rPr lang="zh-CN" altLang="en-US" sz="1600" dirty="0" smtClean="0">
                <a:solidFill>
                  <a:schemeClr val="tx1"/>
                </a:solidFill>
                <a:latin typeface="黑体" panose="02010609060101010101" pitchFamily="49" charset="-122"/>
                <a:ea typeface="黑体" panose="02010609060101010101" pitchFamily="49" charset="-122"/>
              </a:rPr>
              <a:t>（</a:t>
            </a:r>
            <a:r>
              <a:rPr lang="en-US" altLang="zh-CN" sz="1600" dirty="0" smtClean="0">
                <a:solidFill>
                  <a:schemeClr val="tx1"/>
                </a:solidFill>
                <a:latin typeface="黑体" panose="02010609060101010101" pitchFamily="49" charset="-122"/>
                <a:ea typeface="黑体" panose="02010609060101010101" pitchFamily="49" charset="-122"/>
              </a:rPr>
              <a:t>10</a:t>
            </a:r>
            <a:r>
              <a:rPr lang="zh-CN" altLang="en-US" sz="1600" dirty="0" smtClean="0">
                <a:solidFill>
                  <a:schemeClr val="tx1"/>
                </a:solidFill>
                <a:latin typeface="黑体" panose="02010609060101010101" pitchFamily="49" charset="-122"/>
                <a:ea typeface="黑体" panose="02010609060101010101" pitchFamily="49" charset="-122"/>
              </a:rPr>
              <a:t>）</a:t>
            </a:r>
            <a:r>
              <a:rPr lang="zh-CN" altLang="zh-CN" sz="1600" dirty="0" smtClean="0">
                <a:solidFill>
                  <a:schemeClr val="tx1"/>
                </a:solidFill>
                <a:latin typeface="黑体" panose="02010609060101010101" pitchFamily="49" charset="-122"/>
                <a:ea typeface="黑体" panose="02010609060101010101" pitchFamily="49" charset="-122"/>
              </a:rPr>
              <a:t>必要</a:t>
            </a:r>
            <a:r>
              <a:rPr lang="zh-CN" altLang="zh-CN" sz="1600" dirty="0">
                <a:solidFill>
                  <a:schemeClr val="tx1"/>
                </a:solidFill>
                <a:latin typeface="黑体" panose="02010609060101010101" pitchFamily="49" charset="-122"/>
                <a:ea typeface="黑体" panose="02010609060101010101" pitchFamily="49" charset="-122"/>
              </a:rPr>
              <a:t>交待的建筑节点效果图以及反映设计意图、特色的图纸，数量不限。</a:t>
            </a:r>
          </a:p>
        </p:txBody>
      </p:sp>
      <p:sp>
        <p:nvSpPr>
          <p:cNvPr id="6" name="矩形 5"/>
          <p:cNvSpPr/>
          <p:nvPr/>
        </p:nvSpPr>
        <p:spPr>
          <a:xfrm>
            <a:off x="428596" y="214290"/>
            <a:ext cx="3057247" cy="523220"/>
          </a:xfrm>
          <a:prstGeom prst="rect">
            <a:avLst/>
          </a:prstGeom>
        </p:spPr>
        <p:txBody>
          <a:bodyPr wrap="none">
            <a:spAutoFit/>
          </a:bodyPr>
          <a:lstStyle/>
          <a:p>
            <a:r>
              <a:rPr lang="en-US" altLang="zh-CN" sz="2800" dirty="0" smtClean="0">
                <a:latin typeface="黑体" panose="02010609060101010101" pitchFamily="49" charset="-122"/>
                <a:ea typeface="黑体" panose="02010609060101010101" pitchFamily="49" charset="-122"/>
              </a:rPr>
              <a:t>3.4 </a:t>
            </a:r>
            <a:r>
              <a:rPr lang="zh-CN" altLang="zh-CN" sz="2800" dirty="0" smtClean="0">
                <a:latin typeface="黑体" panose="02010609060101010101" pitchFamily="49" charset="-122"/>
                <a:ea typeface="黑体" panose="02010609060101010101" pitchFamily="49" charset="-122"/>
              </a:rPr>
              <a:t>设计</a:t>
            </a:r>
            <a:r>
              <a:rPr lang="zh-CN" altLang="en-US" sz="2800" dirty="0" smtClean="0">
                <a:latin typeface="黑体" panose="02010609060101010101" pitchFamily="49" charset="-122"/>
                <a:ea typeface="黑体" panose="02010609060101010101" pitchFamily="49" charset="-122"/>
              </a:rPr>
              <a:t>前的</a:t>
            </a:r>
            <a:r>
              <a:rPr lang="zh-CN" altLang="zh-CN" sz="2800" dirty="0" smtClean="0">
                <a:latin typeface="黑体" panose="02010609060101010101" pitchFamily="49" charset="-122"/>
                <a:ea typeface="黑体" panose="02010609060101010101" pitchFamily="49" charset="-122"/>
              </a:rPr>
              <a:t>管理</a:t>
            </a:r>
            <a:endParaRPr lang="zh-CN" altLang="en-US" sz="2800"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cSld>
  <p:clrMapOvr>
    <a:masterClrMapping/>
  </p:clrMapOvr>
  <p:transition>
    <p:pull dir="d"/>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1000108"/>
            <a:ext cx="8568952" cy="5357850"/>
          </a:xfrm>
        </p:spPr>
        <p:txBody>
          <a:bodyPr>
            <a:noAutofit/>
          </a:bodyPr>
          <a:lstStyle/>
          <a:p>
            <a:pPr hangingPunct="1">
              <a:lnSpc>
                <a:spcPct val="150000"/>
              </a:lnSpc>
            </a:pPr>
            <a:r>
              <a:rPr lang="zh-CN" altLang="en-US" sz="1600" dirty="0" smtClean="0">
                <a:solidFill>
                  <a:srgbClr val="FF0000"/>
                </a:solidFill>
                <a:latin typeface="黑体" panose="02010609060101010101" pitchFamily="49" charset="-122"/>
                <a:ea typeface="黑体" panose="02010609060101010101" pitchFamily="49" charset="-122"/>
              </a:rPr>
              <a:t>案例</a:t>
            </a:r>
            <a:r>
              <a:rPr lang="en-US" altLang="zh-CN" sz="1600" dirty="0" smtClean="0">
                <a:solidFill>
                  <a:srgbClr val="FF0000"/>
                </a:solidFill>
                <a:latin typeface="黑体" panose="02010609060101010101" pitchFamily="49" charset="-122"/>
                <a:ea typeface="黑体" panose="02010609060101010101" pitchFamily="49" charset="-122"/>
              </a:rPr>
              <a:t>1 </a:t>
            </a:r>
            <a:r>
              <a:rPr lang="en-US" altLang="zh-CN" sz="1600" dirty="0" smtClean="0">
                <a:solidFill>
                  <a:schemeClr val="tx1"/>
                </a:solidFill>
                <a:latin typeface="黑体" panose="02010609060101010101" pitchFamily="49" charset="-122"/>
                <a:ea typeface="黑体" panose="02010609060101010101" pitchFamily="49" charset="-122"/>
              </a:rPr>
              <a:t/>
            </a:r>
            <a:br>
              <a:rPr lang="en-US" altLang="zh-CN" sz="1600" dirty="0" smtClean="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4.2.3 </a:t>
            </a:r>
            <a:r>
              <a:rPr lang="zh-CN" altLang="zh-CN" sz="1600" dirty="0">
                <a:solidFill>
                  <a:schemeClr val="tx1"/>
                </a:solidFill>
                <a:latin typeface="黑体" panose="02010609060101010101" pitchFamily="49" charset="-122"/>
                <a:ea typeface="黑体" panose="02010609060101010101" pitchFamily="49" charset="-122"/>
              </a:rPr>
              <a:t>展示要求</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a:t>
            </a:r>
            <a:r>
              <a:rPr lang="zh-CN" altLang="en-US" sz="1600" dirty="0" smtClean="0">
                <a:solidFill>
                  <a:schemeClr val="tx1"/>
                </a:solidFill>
                <a:latin typeface="黑体" panose="02010609060101010101" pitchFamily="49" charset="-122"/>
                <a:ea typeface="黑体" panose="02010609060101010101" pitchFamily="49" charset="-122"/>
              </a:rPr>
              <a:t>（</a:t>
            </a:r>
            <a:r>
              <a:rPr lang="en-US" altLang="zh-CN" sz="1600" dirty="0" smtClean="0">
                <a:solidFill>
                  <a:schemeClr val="tx1"/>
                </a:solidFill>
                <a:latin typeface="黑体" panose="02010609060101010101" pitchFamily="49" charset="-122"/>
                <a:ea typeface="黑体" panose="02010609060101010101" pitchFamily="49" charset="-122"/>
              </a:rPr>
              <a:t>1</a:t>
            </a:r>
            <a:r>
              <a:rPr lang="zh-CN" altLang="en-US" sz="1600" dirty="0" smtClean="0">
                <a:solidFill>
                  <a:schemeClr val="tx1"/>
                </a:solidFill>
                <a:latin typeface="黑体" panose="02010609060101010101" pitchFamily="49" charset="-122"/>
                <a:ea typeface="黑体" panose="02010609060101010101" pitchFamily="49" charset="-122"/>
              </a:rPr>
              <a:t>）</a:t>
            </a:r>
            <a:r>
              <a:rPr lang="zh-CN" altLang="zh-CN" sz="1600" dirty="0" smtClean="0">
                <a:solidFill>
                  <a:schemeClr val="tx1"/>
                </a:solidFill>
                <a:latin typeface="黑体" panose="02010609060101010101" pitchFamily="49" charset="-122"/>
                <a:ea typeface="黑体" panose="02010609060101010101" pitchFamily="49" charset="-122"/>
              </a:rPr>
              <a:t>多媒体</a:t>
            </a:r>
            <a:r>
              <a:rPr lang="zh-CN" altLang="zh-CN" sz="1600" dirty="0">
                <a:solidFill>
                  <a:schemeClr val="tx1"/>
                </a:solidFill>
                <a:latin typeface="黑体" panose="02010609060101010101" pitchFamily="49" charset="-122"/>
                <a:ea typeface="黑体" panose="02010609060101010101" pitchFamily="49" charset="-122"/>
              </a:rPr>
              <a:t>演示文件：</a:t>
            </a:r>
            <a:r>
              <a:rPr lang="en-US" altLang="zh-CN" sz="1600" dirty="0">
                <a:solidFill>
                  <a:schemeClr val="tx1"/>
                </a:solidFill>
                <a:latin typeface="黑体" panose="02010609060101010101" pitchFamily="49" charset="-122"/>
                <a:ea typeface="黑体" panose="02010609060101010101" pitchFamily="49" charset="-122"/>
              </a:rPr>
              <a:t>PPT</a:t>
            </a:r>
            <a:r>
              <a:rPr lang="zh-CN" altLang="zh-CN" sz="1600" dirty="0">
                <a:solidFill>
                  <a:schemeClr val="tx1"/>
                </a:solidFill>
                <a:latin typeface="黑体" panose="02010609060101010101" pitchFamily="49" charset="-122"/>
                <a:ea typeface="黑体" panose="02010609060101010101" pitchFamily="49" charset="-122"/>
              </a:rPr>
              <a:t>格式文件、动画或其他影音文件，总长度不超过</a:t>
            </a:r>
            <a:r>
              <a:rPr lang="en-US" altLang="zh-CN" sz="1600" dirty="0">
                <a:solidFill>
                  <a:schemeClr val="tx1"/>
                </a:solidFill>
                <a:latin typeface="黑体" panose="02010609060101010101" pitchFamily="49" charset="-122"/>
                <a:ea typeface="黑体" panose="02010609060101010101" pitchFamily="49" charset="-122"/>
              </a:rPr>
              <a:t>20</a:t>
            </a:r>
            <a:r>
              <a:rPr lang="zh-CN" altLang="zh-CN" sz="1600" dirty="0">
                <a:solidFill>
                  <a:schemeClr val="tx1"/>
                </a:solidFill>
                <a:latin typeface="黑体" panose="02010609060101010101" pitchFamily="49" charset="-122"/>
                <a:ea typeface="黑体" panose="02010609060101010101" pitchFamily="49" charset="-122"/>
              </a:rPr>
              <a:t>分钟。</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a:t>
            </a:r>
            <a:r>
              <a:rPr lang="zh-CN" altLang="en-US" sz="1600" dirty="0" smtClean="0">
                <a:solidFill>
                  <a:schemeClr val="tx1"/>
                </a:solidFill>
                <a:latin typeface="黑体" panose="02010609060101010101" pitchFamily="49" charset="-122"/>
                <a:ea typeface="黑体" panose="02010609060101010101" pitchFamily="49" charset="-122"/>
              </a:rPr>
              <a:t>（</a:t>
            </a:r>
            <a:r>
              <a:rPr lang="en-US" altLang="zh-CN" sz="1600" dirty="0" smtClean="0">
                <a:solidFill>
                  <a:schemeClr val="tx1"/>
                </a:solidFill>
                <a:latin typeface="黑体" panose="02010609060101010101" pitchFamily="49" charset="-122"/>
                <a:ea typeface="黑体" panose="02010609060101010101" pitchFamily="49" charset="-122"/>
              </a:rPr>
              <a:t>2</a:t>
            </a:r>
            <a:r>
              <a:rPr lang="zh-CN" altLang="en-US" sz="1600" dirty="0" smtClean="0">
                <a:solidFill>
                  <a:schemeClr val="tx1"/>
                </a:solidFill>
                <a:latin typeface="黑体" panose="02010609060101010101" pitchFamily="49" charset="-122"/>
                <a:ea typeface="黑体" panose="02010609060101010101" pitchFamily="49" charset="-122"/>
              </a:rPr>
              <a:t>）</a:t>
            </a:r>
            <a:r>
              <a:rPr lang="zh-CN" altLang="zh-CN" sz="1600" dirty="0" smtClean="0">
                <a:solidFill>
                  <a:schemeClr val="tx1"/>
                </a:solidFill>
                <a:latin typeface="黑体" panose="02010609060101010101" pitchFamily="49" charset="-122"/>
                <a:ea typeface="黑体" panose="02010609060101010101" pitchFamily="49" charset="-122"/>
              </a:rPr>
              <a:t>展示</a:t>
            </a:r>
            <a:r>
              <a:rPr lang="zh-CN" altLang="zh-CN" sz="1600" dirty="0">
                <a:solidFill>
                  <a:schemeClr val="tx1"/>
                </a:solidFill>
                <a:latin typeface="黑体" panose="02010609060101010101" pitchFamily="49" charset="-122"/>
                <a:ea typeface="黑体" panose="02010609060101010101" pitchFamily="49" charset="-122"/>
              </a:rPr>
              <a:t>版图一套，用于评审及各种展示用途，内容由投标单位自定。图纸规格应为</a:t>
            </a:r>
            <a:r>
              <a:rPr lang="en-US" altLang="zh-CN" sz="1600" dirty="0">
                <a:solidFill>
                  <a:schemeClr val="tx1"/>
                </a:solidFill>
                <a:latin typeface="黑体" panose="02010609060101010101" pitchFamily="49" charset="-122"/>
                <a:ea typeface="黑体" panose="02010609060101010101" pitchFamily="49" charset="-122"/>
              </a:rPr>
              <a:t> </a:t>
            </a:r>
            <a:r>
              <a:rPr lang="en-US" altLang="zh-CN" sz="1600" dirty="0" smtClean="0">
                <a:solidFill>
                  <a:schemeClr val="tx1"/>
                </a:solidFill>
                <a:latin typeface="黑体" panose="02010609060101010101" pitchFamily="49" charset="-122"/>
                <a:ea typeface="黑体" panose="02010609060101010101" pitchFamily="49" charset="-122"/>
              </a:rPr>
              <a:t>A0</a:t>
            </a:r>
            <a:r>
              <a:rPr lang="zh-CN" altLang="en-US" sz="1600" dirty="0" smtClean="0">
                <a:solidFill>
                  <a:schemeClr val="tx1"/>
                </a:solidFill>
                <a:latin typeface="黑体" panose="02010609060101010101" pitchFamily="49" charset="-122"/>
                <a:ea typeface="黑体" panose="02010609060101010101" pitchFamily="49" charset="-122"/>
              </a:rPr>
              <a:t>（</a:t>
            </a:r>
            <a:r>
              <a:rPr lang="zh-CN" altLang="zh-CN" sz="1600" dirty="0" smtClean="0">
                <a:solidFill>
                  <a:schemeClr val="tx1"/>
                </a:solidFill>
                <a:latin typeface="黑体" panose="02010609060101010101" pitchFamily="49" charset="-122"/>
                <a:ea typeface="黑体" panose="02010609060101010101" pitchFamily="49" charset="-122"/>
              </a:rPr>
              <a:t>约</a:t>
            </a:r>
            <a:r>
              <a:rPr lang="en-US" altLang="zh-CN" sz="1600" dirty="0" smtClean="0">
                <a:solidFill>
                  <a:schemeClr val="tx1"/>
                </a:solidFill>
                <a:latin typeface="黑体" panose="02010609060101010101" pitchFamily="49" charset="-122"/>
                <a:ea typeface="黑体" panose="02010609060101010101" pitchFamily="49" charset="-122"/>
              </a:rPr>
              <a:t> </a:t>
            </a:r>
            <a:r>
              <a:rPr lang="en-US" altLang="zh-CN" sz="1600" dirty="0">
                <a:solidFill>
                  <a:schemeClr val="tx1"/>
                </a:solidFill>
                <a:latin typeface="黑体" panose="02010609060101010101" pitchFamily="49" charset="-122"/>
                <a:ea typeface="黑体" panose="02010609060101010101" pitchFamily="49" charset="-122"/>
              </a:rPr>
              <a:t>1189mm</a:t>
            </a:r>
            <a:r>
              <a:rPr lang="zh-CN" altLang="zh-CN" sz="1600" dirty="0">
                <a:solidFill>
                  <a:schemeClr val="tx1"/>
                </a:solidFill>
                <a:latin typeface="黑体" panose="02010609060101010101" pitchFamily="49" charset="-122"/>
                <a:ea typeface="黑体" panose="02010609060101010101" pitchFamily="49" charset="-122"/>
              </a:rPr>
              <a:t>×</a:t>
            </a:r>
            <a:r>
              <a:rPr lang="en-US" altLang="zh-CN" sz="1600" dirty="0" smtClean="0">
                <a:solidFill>
                  <a:schemeClr val="tx1"/>
                </a:solidFill>
                <a:latin typeface="黑体" panose="02010609060101010101" pitchFamily="49" charset="-122"/>
                <a:ea typeface="黑体" panose="02010609060101010101" pitchFamily="49" charset="-122"/>
              </a:rPr>
              <a:t>841mm</a:t>
            </a:r>
            <a:r>
              <a:rPr lang="zh-CN" altLang="en-US" sz="1600" dirty="0" smtClean="0">
                <a:solidFill>
                  <a:schemeClr val="tx1"/>
                </a:solidFill>
                <a:latin typeface="黑体" panose="02010609060101010101" pitchFamily="49" charset="-122"/>
                <a:ea typeface="黑体" panose="02010609060101010101" pitchFamily="49" charset="-122"/>
              </a:rPr>
              <a:t>）</a:t>
            </a:r>
            <a:r>
              <a:rPr lang="zh-CN" altLang="zh-CN" sz="1600" dirty="0" smtClean="0">
                <a:solidFill>
                  <a:schemeClr val="tx1"/>
                </a:solidFill>
                <a:latin typeface="黑体" panose="02010609060101010101" pitchFamily="49" charset="-122"/>
                <a:ea typeface="黑体" panose="02010609060101010101" pitchFamily="49" charset="-122"/>
              </a:rPr>
              <a:t>，</a:t>
            </a:r>
            <a:r>
              <a:rPr lang="zh-CN" altLang="zh-CN" sz="1600" dirty="0">
                <a:solidFill>
                  <a:schemeClr val="tx1"/>
                </a:solidFill>
                <a:latin typeface="黑体" panose="02010609060101010101" pitchFamily="49" charset="-122"/>
                <a:ea typeface="黑体" panose="02010609060101010101" pitchFamily="49" charset="-122"/>
              </a:rPr>
              <a:t>裱装在轻质板上，不少于</a:t>
            </a:r>
            <a:r>
              <a:rPr lang="en-US" altLang="zh-CN" sz="1600" dirty="0">
                <a:solidFill>
                  <a:schemeClr val="tx1"/>
                </a:solidFill>
                <a:latin typeface="黑体" panose="02010609060101010101" pitchFamily="49" charset="-122"/>
                <a:ea typeface="黑体" panose="02010609060101010101" pitchFamily="49" charset="-122"/>
              </a:rPr>
              <a:t>8</a:t>
            </a:r>
            <a:r>
              <a:rPr lang="zh-CN" altLang="zh-CN" sz="1600" dirty="0">
                <a:solidFill>
                  <a:schemeClr val="tx1"/>
                </a:solidFill>
                <a:latin typeface="黑体" panose="02010609060101010101" pitchFamily="49" charset="-122"/>
                <a:ea typeface="黑体" panose="02010609060101010101" pitchFamily="49" charset="-122"/>
              </a:rPr>
              <a:t>张。 </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a:t>
            </a:r>
            <a:r>
              <a:rPr lang="zh-CN" altLang="en-US" sz="1600" dirty="0" smtClean="0">
                <a:solidFill>
                  <a:schemeClr val="tx1"/>
                </a:solidFill>
                <a:latin typeface="黑体" panose="02010609060101010101" pitchFamily="49" charset="-122"/>
                <a:ea typeface="黑体" panose="02010609060101010101" pitchFamily="49" charset="-122"/>
              </a:rPr>
              <a:t>（</a:t>
            </a:r>
            <a:r>
              <a:rPr lang="en-US" altLang="zh-CN" sz="1600" dirty="0" smtClean="0">
                <a:solidFill>
                  <a:schemeClr val="tx1"/>
                </a:solidFill>
                <a:latin typeface="黑体" panose="02010609060101010101" pitchFamily="49" charset="-122"/>
                <a:ea typeface="黑体" panose="02010609060101010101" pitchFamily="49" charset="-122"/>
              </a:rPr>
              <a:t>3</a:t>
            </a:r>
            <a:r>
              <a:rPr lang="zh-CN" altLang="en-US" sz="1600" dirty="0" smtClean="0">
                <a:solidFill>
                  <a:schemeClr val="tx1"/>
                </a:solidFill>
                <a:latin typeface="黑体" panose="02010609060101010101" pitchFamily="49" charset="-122"/>
                <a:ea typeface="黑体" panose="02010609060101010101" pitchFamily="49" charset="-122"/>
              </a:rPr>
              <a:t>）</a:t>
            </a:r>
            <a:r>
              <a:rPr lang="zh-CN" altLang="zh-CN" sz="1600" dirty="0" smtClean="0">
                <a:solidFill>
                  <a:schemeClr val="tx1"/>
                </a:solidFill>
                <a:latin typeface="黑体" panose="02010609060101010101" pitchFamily="49" charset="-122"/>
                <a:ea typeface="黑体" panose="02010609060101010101" pitchFamily="49" charset="-122"/>
              </a:rPr>
              <a:t>能</a:t>
            </a:r>
            <a:r>
              <a:rPr lang="zh-CN" altLang="zh-CN" sz="1600" dirty="0">
                <a:solidFill>
                  <a:schemeClr val="tx1"/>
                </a:solidFill>
                <a:latin typeface="黑体" panose="02010609060101010101" pitchFamily="49" charset="-122"/>
                <a:ea typeface="黑体" panose="02010609060101010101" pitchFamily="49" charset="-122"/>
              </a:rPr>
              <a:t>反映群体关系的模型沙盘，比例为</a:t>
            </a:r>
            <a:r>
              <a:rPr lang="en-US" altLang="zh-CN" sz="1600" dirty="0">
                <a:solidFill>
                  <a:schemeClr val="tx1"/>
                </a:solidFill>
                <a:latin typeface="黑体" panose="02010609060101010101" pitchFamily="49" charset="-122"/>
                <a:ea typeface="黑体" panose="02010609060101010101" pitchFamily="49" charset="-122"/>
              </a:rPr>
              <a:t>1/1000</a:t>
            </a:r>
            <a:r>
              <a:rPr lang="zh-CN" altLang="zh-CN" sz="1600" dirty="0" smtClean="0">
                <a:solidFill>
                  <a:schemeClr val="tx1"/>
                </a:solidFill>
                <a:latin typeface="黑体" panose="02010609060101010101" pitchFamily="49" charset="-122"/>
                <a:ea typeface="黑体" panose="02010609060101010101" pitchFamily="49" charset="-122"/>
              </a:rPr>
              <a:t>。</a:t>
            </a:r>
            <a:r>
              <a:rPr lang="en-US" altLang="zh-CN" sz="1600" dirty="0">
                <a:solidFill>
                  <a:schemeClr val="tx1"/>
                </a:solidFill>
                <a:latin typeface="黑体" panose="02010609060101010101" pitchFamily="49" charset="-122"/>
                <a:ea typeface="黑体" panose="02010609060101010101" pitchFamily="49" charset="-122"/>
              </a:rPr>
              <a:t> </a:t>
            </a:r>
            <a:r>
              <a:rPr lang="zh-CN" altLang="zh-CN" sz="1600" dirty="0">
                <a:solidFill>
                  <a:schemeClr val="tx1"/>
                </a:solidFill>
                <a:latin typeface="黑体" panose="02010609060101010101" pitchFamily="49" charset="-122"/>
                <a:ea typeface="黑体" panose="02010609060101010101" pitchFamily="49" charset="-122"/>
              </a:rPr>
              <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a:solidFill>
                  <a:schemeClr val="tx1"/>
                </a:solidFill>
                <a:latin typeface="黑体" panose="02010609060101010101" pitchFamily="49" charset="-122"/>
                <a:ea typeface="黑体" panose="02010609060101010101" pitchFamily="49" charset="-122"/>
              </a:rPr>
              <a:t>4.2.4 </a:t>
            </a:r>
            <a:r>
              <a:rPr lang="zh-CN" altLang="zh-CN" sz="1600" dirty="0">
                <a:solidFill>
                  <a:schemeClr val="tx1"/>
                </a:solidFill>
                <a:latin typeface="黑体" panose="02010609060101010101" pitchFamily="49" charset="-122"/>
                <a:ea typeface="黑体" panose="02010609060101010101" pitchFamily="49" charset="-122"/>
              </a:rPr>
              <a:t>设计成果形式、电子文件要求</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a:t>
            </a:r>
            <a:r>
              <a:rPr lang="zh-CN" altLang="zh-CN" sz="1600" dirty="0" smtClean="0">
                <a:solidFill>
                  <a:schemeClr val="tx1"/>
                </a:solidFill>
                <a:latin typeface="黑体" panose="02010609060101010101" pitchFamily="49" charset="-122"/>
                <a:ea typeface="黑体" panose="02010609060101010101" pitchFamily="49" charset="-122"/>
              </a:rPr>
              <a:t>文本</a:t>
            </a:r>
            <a:r>
              <a:rPr lang="zh-CN" altLang="zh-CN" sz="1600" dirty="0">
                <a:solidFill>
                  <a:schemeClr val="tx1"/>
                </a:solidFill>
                <a:latin typeface="黑体" panose="02010609060101010101" pitchFamily="49" charset="-122"/>
                <a:ea typeface="黑体" panose="02010609060101010101" pitchFamily="49" charset="-122"/>
              </a:rPr>
              <a:t>文字统一采用简体中文格式，全部设计成果以</a:t>
            </a:r>
            <a:r>
              <a:rPr lang="en-US" altLang="zh-CN" sz="1600" dirty="0">
                <a:solidFill>
                  <a:schemeClr val="tx1"/>
                </a:solidFill>
                <a:latin typeface="黑体" panose="02010609060101010101" pitchFamily="49" charset="-122"/>
                <a:ea typeface="黑体" panose="02010609060101010101" pitchFamily="49" charset="-122"/>
              </a:rPr>
              <a:t>A3</a:t>
            </a:r>
            <a:r>
              <a:rPr lang="zh-CN" altLang="zh-CN" sz="1600" dirty="0">
                <a:solidFill>
                  <a:schemeClr val="tx1"/>
                </a:solidFill>
                <a:latin typeface="黑体" panose="02010609060101010101" pitchFamily="49" charset="-122"/>
                <a:ea typeface="黑体" panose="02010609060101010101" pitchFamily="49" charset="-122"/>
              </a:rPr>
              <a:t>规格编排打印装订成册，一式</a:t>
            </a:r>
            <a:r>
              <a:rPr lang="en-US" altLang="zh-CN" sz="1600" dirty="0">
                <a:solidFill>
                  <a:schemeClr val="tx1"/>
                </a:solidFill>
                <a:latin typeface="黑体" panose="02010609060101010101" pitchFamily="49" charset="-122"/>
                <a:ea typeface="黑体" panose="02010609060101010101" pitchFamily="49" charset="-122"/>
              </a:rPr>
              <a:t>10</a:t>
            </a:r>
            <a:r>
              <a:rPr lang="zh-CN" altLang="zh-CN" sz="1600" dirty="0" smtClean="0">
                <a:solidFill>
                  <a:schemeClr val="tx1"/>
                </a:solidFill>
                <a:latin typeface="黑体" panose="02010609060101010101" pitchFamily="49" charset="-122"/>
                <a:ea typeface="黑体" panose="02010609060101010101" pitchFamily="49" charset="-122"/>
              </a:rPr>
              <a:t>份</a:t>
            </a:r>
            <a:r>
              <a:rPr lang="zh-CN" altLang="en-US" sz="1600" dirty="0" smtClean="0">
                <a:solidFill>
                  <a:schemeClr val="tx1"/>
                </a:solidFill>
                <a:latin typeface="黑体" panose="02010609060101010101" pitchFamily="49" charset="-122"/>
                <a:ea typeface="黑体" panose="02010609060101010101" pitchFamily="49" charset="-122"/>
              </a:rPr>
              <a:t>（</a:t>
            </a:r>
            <a:r>
              <a:rPr lang="zh-CN" altLang="zh-CN" sz="1600" dirty="0" smtClean="0">
                <a:solidFill>
                  <a:schemeClr val="tx1"/>
                </a:solidFill>
                <a:latin typeface="黑体" panose="02010609060101010101" pitchFamily="49" charset="-122"/>
                <a:ea typeface="黑体" panose="02010609060101010101" pitchFamily="49" charset="-122"/>
              </a:rPr>
              <a:t>图纸</a:t>
            </a:r>
            <a:r>
              <a:rPr lang="zh-CN" altLang="zh-CN" sz="1600" dirty="0">
                <a:solidFill>
                  <a:schemeClr val="tx1"/>
                </a:solidFill>
                <a:latin typeface="黑体" panose="02010609060101010101" pitchFamily="49" charset="-122"/>
                <a:ea typeface="黑体" panose="02010609060101010101" pitchFamily="49" charset="-122"/>
              </a:rPr>
              <a:t>打印比例自</a:t>
            </a:r>
            <a:r>
              <a:rPr lang="zh-CN" altLang="zh-CN" sz="1600" dirty="0" smtClean="0">
                <a:solidFill>
                  <a:schemeClr val="tx1"/>
                </a:solidFill>
                <a:latin typeface="黑体" panose="02010609060101010101" pitchFamily="49" charset="-122"/>
                <a:ea typeface="黑体" panose="02010609060101010101" pitchFamily="49" charset="-122"/>
              </a:rPr>
              <a:t>定</a:t>
            </a:r>
            <a:r>
              <a:rPr lang="zh-CN" altLang="en-US" sz="1600" dirty="0" smtClean="0">
                <a:solidFill>
                  <a:schemeClr val="tx1"/>
                </a:solidFill>
                <a:latin typeface="黑体" panose="02010609060101010101" pitchFamily="49" charset="-122"/>
                <a:ea typeface="黑体" panose="02010609060101010101" pitchFamily="49" charset="-122"/>
              </a:rPr>
              <a:t>）</a:t>
            </a:r>
            <a:r>
              <a:rPr lang="zh-CN" altLang="zh-CN" sz="1600" dirty="0" smtClean="0">
                <a:solidFill>
                  <a:schemeClr val="tx1"/>
                </a:solidFill>
                <a:latin typeface="黑体" panose="02010609060101010101" pitchFamily="49" charset="-122"/>
                <a:ea typeface="黑体" panose="02010609060101010101" pitchFamily="49" charset="-122"/>
              </a:rPr>
              <a:t>；</a:t>
            </a:r>
            <a:r>
              <a:rPr lang="zh-CN" altLang="zh-CN" sz="1600" dirty="0">
                <a:solidFill>
                  <a:schemeClr val="tx1"/>
                </a:solidFill>
                <a:latin typeface="黑体" panose="02010609060101010101" pitchFamily="49" charset="-122"/>
                <a:ea typeface="黑体" panose="02010609060101010101" pitchFamily="49" charset="-122"/>
              </a:rPr>
              <a:t>全部设计成果应制作成计算机电子文件，文件文本统一为“</a:t>
            </a:r>
            <a:r>
              <a:rPr lang="en-US" altLang="zh-CN" sz="1600" dirty="0">
                <a:solidFill>
                  <a:schemeClr val="tx1"/>
                </a:solidFill>
                <a:latin typeface="黑体" panose="02010609060101010101" pitchFamily="49" charset="-122"/>
                <a:ea typeface="黑体" panose="02010609060101010101" pitchFamily="49" charset="-122"/>
              </a:rPr>
              <a:t>.DOC</a:t>
            </a:r>
            <a:r>
              <a:rPr lang="zh-CN" altLang="zh-CN" sz="1600" dirty="0">
                <a:solidFill>
                  <a:schemeClr val="tx1"/>
                </a:solidFill>
                <a:latin typeface="黑体" panose="02010609060101010101" pitchFamily="49" charset="-122"/>
                <a:ea typeface="黑体" panose="02010609060101010101" pitchFamily="49" charset="-122"/>
              </a:rPr>
              <a:t>或</a:t>
            </a:r>
            <a:r>
              <a:rPr lang="en-US" altLang="zh-CN" sz="1600" dirty="0">
                <a:solidFill>
                  <a:schemeClr val="tx1"/>
                </a:solidFill>
                <a:latin typeface="黑体" panose="02010609060101010101" pitchFamily="49" charset="-122"/>
                <a:ea typeface="黑体" panose="02010609060101010101" pitchFamily="49" charset="-122"/>
              </a:rPr>
              <a:t>.PDF</a:t>
            </a:r>
            <a:r>
              <a:rPr lang="zh-CN" altLang="zh-CN" sz="1600" dirty="0">
                <a:solidFill>
                  <a:schemeClr val="tx1"/>
                </a:solidFill>
                <a:latin typeface="黑体" panose="02010609060101010101" pitchFamily="49" charset="-122"/>
                <a:ea typeface="黑体" panose="02010609060101010101" pitchFamily="49" charset="-122"/>
              </a:rPr>
              <a:t>”格式，图片统一为“</a:t>
            </a:r>
            <a:r>
              <a:rPr lang="en-US" altLang="zh-CN" sz="1600" dirty="0">
                <a:solidFill>
                  <a:schemeClr val="tx1"/>
                </a:solidFill>
                <a:latin typeface="黑体" panose="02010609060101010101" pitchFamily="49" charset="-122"/>
                <a:ea typeface="黑体" panose="02010609060101010101" pitchFamily="49" charset="-122"/>
              </a:rPr>
              <a:t>.JPG</a:t>
            </a:r>
            <a:r>
              <a:rPr lang="zh-CN" altLang="zh-CN" sz="1600" dirty="0">
                <a:solidFill>
                  <a:schemeClr val="tx1"/>
                </a:solidFill>
                <a:latin typeface="黑体" panose="02010609060101010101" pitchFamily="49" charset="-122"/>
                <a:ea typeface="黑体" panose="02010609060101010101" pitchFamily="49" charset="-122"/>
              </a:rPr>
              <a:t>”格式，还必须提供可编辑</a:t>
            </a:r>
            <a:r>
              <a:rPr lang="zh-CN" altLang="zh-CN" sz="1600" dirty="0" smtClean="0">
                <a:solidFill>
                  <a:schemeClr val="tx1"/>
                </a:solidFill>
                <a:latin typeface="黑体" panose="02010609060101010101" pitchFamily="49" charset="-122"/>
                <a:ea typeface="黑体" panose="02010609060101010101" pitchFamily="49" charset="-122"/>
              </a:rPr>
              <a:t>格式</a:t>
            </a:r>
            <a:r>
              <a:rPr lang="zh-CN" altLang="en-US" sz="1600" dirty="0" smtClean="0">
                <a:solidFill>
                  <a:schemeClr val="tx1"/>
                </a:solidFill>
                <a:latin typeface="黑体" panose="02010609060101010101" pitchFamily="49" charset="-122"/>
                <a:ea typeface="黑体" panose="02010609060101010101" pitchFamily="49" charset="-122"/>
              </a:rPr>
              <a:t>（</a:t>
            </a:r>
            <a:r>
              <a:rPr lang="en-US" altLang="zh-CN" sz="1600" dirty="0" err="1" smtClean="0">
                <a:solidFill>
                  <a:schemeClr val="tx1"/>
                </a:solidFill>
                <a:latin typeface="黑体" panose="02010609060101010101" pitchFamily="49" charset="-122"/>
                <a:ea typeface="黑体" panose="02010609060101010101" pitchFamily="49" charset="-122"/>
              </a:rPr>
              <a:t>dwg</a:t>
            </a:r>
            <a:r>
              <a:rPr lang="zh-CN" altLang="zh-CN" sz="1600" dirty="0">
                <a:solidFill>
                  <a:schemeClr val="tx1"/>
                </a:solidFill>
                <a:latin typeface="黑体" panose="02010609060101010101" pitchFamily="49" charset="-122"/>
                <a:ea typeface="黑体" panose="02010609060101010101" pitchFamily="49" charset="-122"/>
              </a:rPr>
              <a:t>、</a:t>
            </a:r>
            <a:r>
              <a:rPr lang="en-US" altLang="zh-CN" sz="1600" dirty="0" err="1" smtClean="0">
                <a:solidFill>
                  <a:schemeClr val="tx1"/>
                </a:solidFill>
                <a:latin typeface="黑体" panose="02010609060101010101" pitchFamily="49" charset="-122"/>
                <a:ea typeface="黑体" panose="02010609060101010101" pitchFamily="49" charset="-122"/>
              </a:rPr>
              <a:t>psd</a:t>
            </a:r>
            <a:r>
              <a:rPr lang="zh-CN" altLang="en-US" sz="1600" dirty="0" smtClean="0">
                <a:solidFill>
                  <a:schemeClr val="tx1"/>
                </a:solidFill>
                <a:latin typeface="黑体" panose="02010609060101010101" pitchFamily="49" charset="-122"/>
                <a:ea typeface="黑体" panose="02010609060101010101" pitchFamily="49" charset="-122"/>
              </a:rPr>
              <a:t>）</a:t>
            </a:r>
            <a:r>
              <a:rPr lang="zh-CN" altLang="zh-CN" sz="1600" dirty="0" smtClean="0">
                <a:solidFill>
                  <a:schemeClr val="tx1"/>
                </a:solidFill>
                <a:latin typeface="黑体" panose="02010609060101010101" pitchFamily="49" charset="-122"/>
                <a:ea typeface="黑体" panose="02010609060101010101" pitchFamily="49" charset="-122"/>
              </a:rPr>
              <a:t>格式</a:t>
            </a:r>
            <a:r>
              <a:rPr lang="zh-CN" altLang="zh-CN" sz="1600" dirty="0">
                <a:solidFill>
                  <a:schemeClr val="tx1"/>
                </a:solidFill>
                <a:latin typeface="黑体" panose="02010609060101010101" pitchFamily="49" charset="-122"/>
                <a:ea typeface="黑体" panose="02010609060101010101" pitchFamily="49" charset="-122"/>
              </a:rPr>
              <a:t>文件</a:t>
            </a:r>
            <a:r>
              <a:rPr lang="zh-CN" altLang="zh-CN" sz="1600" dirty="0" smtClean="0">
                <a:solidFill>
                  <a:schemeClr val="tx1"/>
                </a:solidFill>
                <a:latin typeface="黑体" panose="02010609060101010101" pitchFamily="49" charset="-122"/>
                <a:ea typeface="黑体" panose="02010609060101010101" pitchFamily="49" charset="-122"/>
              </a:rPr>
              <a:t>。</a:t>
            </a:r>
            <a:r>
              <a:rPr lang="en-US" altLang="zh-CN" sz="1600" dirty="0">
                <a:solidFill>
                  <a:schemeClr val="tx1"/>
                </a:solidFill>
                <a:latin typeface="黑体" panose="02010609060101010101" pitchFamily="49" charset="-122"/>
                <a:ea typeface="黑体" panose="02010609060101010101" pitchFamily="49" charset="-122"/>
              </a:rPr>
              <a:t> </a:t>
            </a:r>
            <a:r>
              <a:rPr lang="zh-CN" altLang="zh-CN" sz="1600" dirty="0">
                <a:solidFill>
                  <a:schemeClr val="tx1"/>
                </a:solidFill>
                <a:latin typeface="黑体" panose="02010609060101010101" pitchFamily="49" charset="-122"/>
                <a:ea typeface="黑体" panose="02010609060101010101" pitchFamily="49" charset="-122"/>
              </a:rPr>
              <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a:solidFill>
                  <a:schemeClr val="tx1"/>
                </a:solidFill>
                <a:latin typeface="黑体" panose="02010609060101010101" pitchFamily="49" charset="-122"/>
                <a:ea typeface="黑体" panose="02010609060101010101" pitchFamily="49" charset="-122"/>
              </a:rPr>
              <a:t>4.2.5 </a:t>
            </a:r>
            <a:r>
              <a:rPr lang="zh-CN" altLang="zh-CN" sz="1600" dirty="0">
                <a:solidFill>
                  <a:schemeClr val="tx1"/>
                </a:solidFill>
                <a:latin typeface="黑体" panose="02010609060101010101" pitchFamily="49" charset="-122"/>
                <a:ea typeface="黑体" panose="02010609060101010101" pitchFamily="49" charset="-122"/>
              </a:rPr>
              <a:t>中标单位需对本项目进行建筑信息</a:t>
            </a:r>
            <a:r>
              <a:rPr lang="zh-CN" altLang="zh-CN" sz="1600" dirty="0" smtClean="0">
                <a:solidFill>
                  <a:schemeClr val="tx1"/>
                </a:solidFill>
                <a:latin typeface="黑体" panose="02010609060101010101" pitchFamily="49" charset="-122"/>
                <a:ea typeface="黑体" panose="02010609060101010101" pitchFamily="49" charset="-122"/>
              </a:rPr>
              <a:t>模型</a:t>
            </a:r>
            <a:r>
              <a:rPr lang="zh-CN" altLang="en-US" sz="1600" dirty="0" smtClean="0">
                <a:solidFill>
                  <a:schemeClr val="tx1"/>
                </a:solidFill>
                <a:latin typeface="黑体" panose="02010609060101010101" pitchFamily="49" charset="-122"/>
                <a:ea typeface="黑体" panose="02010609060101010101" pitchFamily="49" charset="-122"/>
              </a:rPr>
              <a:t>（</a:t>
            </a:r>
            <a:r>
              <a:rPr lang="en-US" altLang="zh-CN" sz="1600" dirty="0" smtClean="0">
                <a:solidFill>
                  <a:schemeClr val="tx1"/>
                </a:solidFill>
                <a:latin typeface="黑体" panose="02010609060101010101" pitchFamily="49" charset="-122"/>
                <a:ea typeface="黑体" panose="02010609060101010101" pitchFamily="49" charset="-122"/>
              </a:rPr>
              <a:t>BIM</a:t>
            </a:r>
            <a:r>
              <a:rPr lang="zh-CN" altLang="en-US" sz="1600" dirty="0" smtClean="0">
                <a:solidFill>
                  <a:schemeClr val="tx1"/>
                </a:solidFill>
                <a:latin typeface="黑体" panose="02010609060101010101" pitchFamily="49" charset="-122"/>
                <a:ea typeface="黑体" panose="02010609060101010101" pitchFamily="49" charset="-122"/>
              </a:rPr>
              <a:t>）</a:t>
            </a:r>
            <a:r>
              <a:rPr lang="zh-CN" altLang="zh-CN" sz="1600" dirty="0" smtClean="0">
                <a:solidFill>
                  <a:schemeClr val="tx1"/>
                </a:solidFill>
                <a:latin typeface="黑体" panose="02010609060101010101" pitchFamily="49" charset="-122"/>
                <a:ea typeface="黑体" panose="02010609060101010101" pitchFamily="49" charset="-122"/>
              </a:rPr>
              <a:t>设计。</a:t>
            </a:r>
            <a:r>
              <a:rPr lang="en-US" altLang="zh-CN" sz="1600" dirty="0">
                <a:solidFill>
                  <a:schemeClr val="tx1"/>
                </a:solidFill>
                <a:latin typeface="黑体" panose="02010609060101010101" pitchFamily="49" charset="-122"/>
                <a:ea typeface="黑体" panose="02010609060101010101" pitchFamily="49" charset="-122"/>
              </a:rPr>
              <a:t> </a:t>
            </a:r>
            <a:r>
              <a:rPr lang="zh-CN" altLang="zh-CN" sz="1600" dirty="0">
                <a:solidFill>
                  <a:schemeClr val="tx1"/>
                </a:solidFill>
                <a:latin typeface="黑体" panose="02010609060101010101" pitchFamily="49" charset="-122"/>
                <a:ea typeface="黑体" panose="02010609060101010101" pitchFamily="49" charset="-122"/>
              </a:rPr>
              <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a:solidFill>
                  <a:schemeClr val="tx1"/>
                </a:solidFill>
                <a:latin typeface="黑体" panose="02010609060101010101" pitchFamily="49" charset="-122"/>
                <a:ea typeface="黑体" panose="02010609060101010101" pitchFamily="49" charset="-122"/>
              </a:rPr>
              <a:t>4.2.6 </a:t>
            </a:r>
            <a:r>
              <a:rPr lang="zh-CN" altLang="zh-CN" sz="1600" dirty="0">
                <a:solidFill>
                  <a:schemeClr val="tx1"/>
                </a:solidFill>
                <a:latin typeface="黑体" panose="02010609060101010101" pitchFamily="49" charset="-122"/>
                <a:ea typeface="黑体" panose="02010609060101010101" pitchFamily="49" charset="-122"/>
              </a:rPr>
              <a:t>本项目需达到中国建设工程鲁班奖的设计建设要求</a:t>
            </a:r>
            <a:r>
              <a:rPr lang="zh-CN" altLang="zh-CN" sz="1600" dirty="0" smtClean="0">
                <a:solidFill>
                  <a:schemeClr val="tx1"/>
                </a:solidFill>
                <a:latin typeface="黑体" panose="02010609060101010101" pitchFamily="49" charset="-122"/>
                <a:ea typeface="黑体" panose="02010609060101010101" pitchFamily="49" charset="-122"/>
              </a:rPr>
              <a:t>。</a:t>
            </a:r>
            <a:r>
              <a:rPr lang="en-US" altLang="zh-CN" sz="1600" dirty="0">
                <a:solidFill>
                  <a:schemeClr val="tx1"/>
                </a:solidFill>
                <a:latin typeface="黑体" panose="02010609060101010101" pitchFamily="49" charset="-122"/>
                <a:ea typeface="黑体" panose="02010609060101010101" pitchFamily="49" charset="-122"/>
              </a:rPr>
              <a:t> </a:t>
            </a:r>
            <a:r>
              <a:rPr lang="zh-CN" altLang="zh-CN" sz="1600" dirty="0">
                <a:solidFill>
                  <a:schemeClr val="tx1"/>
                </a:solidFill>
                <a:latin typeface="黑体" panose="02010609060101010101" pitchFamily="49" charset="-122"/>
                <a:ea typeface="黑体" panose="02010609060101010101" pitchFamily="49" charset="-122"/>
              </a:rPr>
              <a:t/>
            </a:r>
            <a:br>
              <a:rPr lang="zh-CN" altLang="zh-CN" sz="1600" dirty="0">
                <a:solidFill>
                  <a:schemeClr val="tx1"/>
                </a:solidFill>
                <a:latin typeface="黑体" panose="02010609060101010101" pitchFamily="49" charset="-122"/>
                <a:ea typeface="黑体" panose="02010609060101010101" pitchFamily="49" charset="-122"/>
              </a:rPr>
            </a:br>
            <a:r>
              <a:rPr lang="en-US" altLang="zh-CN" sz="1600" dirty="0">
                <a:solidFill>
                  <a:schemeClr val="tx1"/>
                </a:solidFill>
                <a:latin typeface="黑体" panose="02010609060101010101" pitchFamily="49" charset="-122"/>
                <a:ea typeface="黑体" panose="02010609060101010101" pitchFamily="49" charset="-122"/>
              </a:rPr>
              <a:t>4.2.7 </a:t>
            </a:r>
            <a:r>
              <a:rPr lang="zh-CN" altLang="zh-CN" sz="1600" dirty="0">
                <a:solidFill>
                  <a:schemeClr val="tx1"/>
                </a:solidFill>
                <a:latin typeface="黑体" panose="02010609060101010101" pitchFamily="49" charset="-122"/>
                <a:ea typeface="黑体" panose="02010609060101010101" pitchFamily="49" charset="-122"/>
              </a:rPr>
              <a:t>方案成果知识产权归属发包方</a:t>
            </a:r>
            <a:r>
              <a:rPr lang="zh-CN" altLang="zh-CN" sz="1600" dirty="0" smtClean="0">
                <a:solidFill>
                  <a:schemeClr val="tx1"/>
                </a:solidFill>
                <a:latin typeface="黑体" panose="02010609060101010101" pitchFamily="49" charset="-122"/>
                <a:ea typeface="黑体" panose="02010609060101010101" pitchFamily="49" charset="-122"/>
              </a:rPr>
              <a:t>。</a:t>
            </a:r>
            <a:r>
              <a:rPr lang="en-US" altLang="zh-CN" sz="1600" dirty="0" smtClean="0">
                <a:solidFill>
                  <a:schemeClr val="tx1"/>
                </a:solidFill>
                <a:latin typeface="黑体" panose="02010609060101010101" pitchFamily="49" charset="-122"/>
                <a:ea typeface="黑体" panose="02010609060101010101" pitchFamily="49" charset="-122"/>
              </a:rPr>
              <a:t/>
            </a:r>
            <a:br>
              <a:rPr lang="en-US" altLang="zh-CN" sz="1600" dirty="0" smtClean="0">
                <a:solidFill>
                  <a:schemeClr val="tx1"/>
                </a:solidFill>
                <a:latin typeface="黑体" panose="02010609060101010101" pitchFamily="49" charset="-122"/>
                <a:ea typeface="黑体" panose="02010609060101010101" pitchFamily="49" charset="-122"/>
              </a:rPr>
            </a:br>
            <a:r>
              <a:rPr lang="en-US" altLang="zh-CN" sz="1600" dirty="0" smtClean="0">
                <a:solidFill>
                  <a:schemeClr val="tx1"/>
                </a:solidFill>
                <a:latin typeface="黑体" panose="02010609060101010101" pitchFamily="49" charset="-122"/>
                <a:ea typeface="黑体" panose="02010609060101010101" pitchFamily="49" charset="-122"/>
              </a:rPr>
              <a:t>    </a:t>
            </a:r>
            <a:r>
              <a:rPr lang="zh-CN" altLang="zh-CN" sz="1600" dirty="0" smtClean="0">
                <a:solidFill>
                  <a:schemeClr val="tx1"/>
                </a:solidFill>
                <a:latin typeface="黑体" panose="02010609060101010101" pitchFamily="49" charset="-122"/>
                <a:ea typeface="黑体" panose="02010609060101010101" pitchFamily="49" charset="-122"/>
              </a:rPr>
              <a:t>附件</a:t>
            </a:r>
            <a:r>
              <a:rPr lang="zh-CN" altLang="en-US" sz="1600" dirty="0" smtClean="0">
                <a:solidFill>
                  <a:schemeClr val="tx1"/>
                </a:solidFill>
                <a:latin typeface="黑体" panose="02010609060101010101" pitchFamily="49" charset="-122"/>
                <a:ea typeface="黑体" panose="02010609060101010101" pitchFamily="49" charset="-122"/>
                <a:sym typeface="Wingdings" pitchFamily="2" charset="2"/>
              </a:rPr>
              <a:t>：（</a:t>
            </a:r>
            <a:r>
              <a:rPr lang="en-US" altLang="zh-CN" sz="1600" dirty="0" smtClean="0">
                <a:solidFill>
                  <a:schemeClr val="tx1"/>
                </a:solidFill>
                <a:latin typeface="黑体" panose="02010609060101010101" pitchFamily="49" charset="-122"/>
                <a:ea typeface="黑体" panose="02010609060101010101" pitchFamily="49" charset="-122"/>
                <a:sym typeface="Wingdings" pitchFamily="2" charset="2"/>
              </a:rPr>
              <a:t>1</a:t>
            </a:r>
            <a:r>
              <a:rPr lang="zh-CN" altLang="en-US" sz="1600" dirty="0" smtClean="0">
                <a:solidFill>
                  <a:schemeClr val="tx1"/>
                </a:solidFill>
                <a:latin typeface="黑体" panose="02010609060101010101" pitchFamily="49" charset="-122"/>
                <a:ea typeface="黑体" panose="02010609060101010101" pitchFamily="49" charset="-122"/>
                <a:sym typeface="Wingdings" pitchFamily="2" charset="2"/>
              </a:rPr>
              <a:t>）</a:t>
            </a:r>
            <a:r>
              <a:rPr lang="zh-CN" altLang="zh-CN" sz="1600" dirty="0" smtClean="0">
                <a:solidFill>
                  <a:schemeClr val="tx1"/>
                </a:solidFill>
                <a:latin typeface="黑体" panose="02010609060101010101" pitchFamily="49" charset="-122"/>
                <a:ea typeface="黑体" panose="02010609060101010101" pitchFamily="49" charset="-122"/>
              </a:rPr>
              <a:t>区位图</a:t>
            </a:r>
            <a:r>
              <a:rPr lang="en-US" altLang="zh-CN" sz="1600" dirty="0" smtClean="0">
                <a:solidFill>
                  <a:schemeClr val="tx1"/>
                </a:solidFill>
                <a:latin typeface="黑体" panose="02010609060101010101" pitchFamily="49" charset="-122"/>
                <a:ea typeface="黑体" panose="02010609060101010101" pitchFamily="49" charset="-122"/>
              </a:rPr>
              <a:t> </a:t>
            </a:r>
            <a:r>
              <a:rPr lang="zh-CN" altLang="en-US" sz="1600" dirty="0" smtClean="0">
                <a:solidFill>
                  <a:schemeClr val="tx1"/>
                </a:solidFill>
                <a:latin typeface="黑体" panose="02010609060101010101" pitchFamily="49" charset="-122"/>
                <a:ea typeface="黑体" panose="02010609060101010101" pitchFamily="49" charset="-122"/>
              </a:rPr>
              <a:t>；（</a:t>
            </a:r>
            <a:r>
              <a:rPr lang="en-US" altLang="zh-CN" sz="1600" dirty="0" smtClean="0">
                <a:solidFill>
                  <a:schemeClr val="tx1"/>
                </a:solidFill>
                <a:latin typeface="黑体" panose="02010609060101010101" pitchFamily="49" charset="-122"/>
                <a:ea typeface="黑体" panose="02010609060101010101" pitchFamily="49" charset="-122"/>
              </a:rPr>
              <a:t>2</a:t>
            </a:r>
            <a:r>
              <a:rPr lang="zh-CN" altLang="en-US" sz="1600" dirty="0" smtClean="0">
                <a:solidFill>
                  <a:schemeClr val="tx1"/>
                </a:solidFill>
                <a:latin typeface="黑体" panose="02010609060101010101" pitchFamily="49" charset="-122"/>
                <a:ea typeface="黑体" panose="02010609060101010101" pitchFamily="49" charset="-122"/>
              </a:rPr>
              <a:t>）</a:t>
            </a:r>
            <a:r>
              <a:rPr lang="zh-CN" altLang="zh-CN" sz="1600" dirty="0" smtClean="0">
                <a:solidFill>
                  <a:schemeClr val="tx1"/>
                </a:solidFill>
                <a:latin typeface="黑体" panose="02010609060101010101" pitchFamily="49" charset="-122"/>
                <a:ea typeface="黑体" panose="02010609060101010101" pitchFamily="49" charset="-122"/>
              </a:rPr>
              <a:t>规划范围图</a:t>
            </a:r>
            <a:r>
              <a:rPr lang="zh-CN" altLang="en-US" sz="1600" dirty="0" smtClean="0">
                <a:solidFill>
                  <a:schemeClr val="tx1"/>
                </a:solidFill>
                <a:latin typeface="黑体" panose="02010609060101010101" pitchFamily="49" charset="-122"/>
                <a:ea typeface="黑体" panose="02010609060101010101" pitchFamily="49" charset="-122"/>
              </a:rPr>
              <a:t>。</a:t>
            </a:r>
            <a:endParaRPr lang="zh-CN" altLang="zh-CN" sz="1600" dirty="0">
              <a:solidFill>
                <a:schemeClr val="tx1"/>
              </a:solidFill>
              <a:latin typeface="黑体" panose="02010609060101010101" pitchFamily="49" charset="-122"/>
              <a:ea typeface="黑体" panose="02010609060101010101" pitchFamily="49" charset="-122"/>
            </a:endParaRPr>
          </a:p>
        </p:txBody>
      </p:sp>
      <p:sp>
        <p:nvSpPr>
          <p:cNvPr id="6" name="矩形 5"/>
          <p:cNvSpPr/>
          <p:nvPr/>
        </p:nvSpPr>
        <p:spPr>
          <a:xfrm>
            <a:off x="428596" y="214290"/>
            <a:ext cx="3057247" cy="523220"/>
          </a:xfrm>
          <a:prstGeom prst="rect">
            <a:avLst/>
          </a:prstGeom>
        </p:spPr>
        <p:txBody>
          <a:bodyPr wrap="none">
            <a:spAutoFit/>
          </a:bodyPr>
          <a:lstStyle/>
          <a:p>
            <a:r>
              <a:rPr lang="en-US" altLang="zh-CN" sz="2800" dirty="0" smtClean="0">
                <a:latin typeface="黑体" panose="02010609060101010101" pitchFamily="49" charset="-122"/>
                <a:ea typeface="黑体" panose="02010609060101010101" pitchFamily="49" charset="-122"/>
              </a:rPr>
              <a:t>3.4 </a:t>
            </a:r>
            <a:r>
              <a:rPr lang="zh-CN" altLang="zh-CN" sz="2800" dirty="0" smtClean="0">
                <a:latin typeface="黑体" panose="02010609060101010101" pitchFamily="49" charset="-122"/>
                <a:ea typeface="黑体" panose="02010609060101010101" pitchFamily="49" charset="-122"/>
              </a:rPr>
              <a:t>设计</a:t>
            </a:r>
            <a:r>
              <a:rPr lang="zh-CN" altLang="en-US" sz="2800" dirty="0" smtClean="0">
                <a:latin typeface="黑体" panose="02010609060101010101" pitchFamily="49" charset="-122"/>
                <a:ea typeface="黑体" panose="02010609060101010101" pitchFamily="49" charset="-122"/>
              </a:rPr>
              <a:t>前的</a:t>
            </a:r>
            <a:r>
              <a:rPr lang="zh-CN" altLang="zh-CN" sz="2800" dirty="0" smtClean="0">
                <a:latin typeface="黑体" panose="02010609060101010101" pitchFamily="49" charset="-122"/>
                <a:ea typeface="黑体" panose="02010609060101010101" pitchFamily="49" charset="-122"/>
              </a:rPr>
              <a:t>管理</a:t>
            </a:r>
            <a:endParaRPr lang="zh-CN" altLang="en-US" sz="2800"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cSld>
  <p:clrMapOvr>
    <a:masterClrMapping/>
  </p:clrMapOvr>
  <p:transition>
    <p:pull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23528" y="228622"/>
            <a:ext cx="4134465" cy="523220"/>
          </a:xfrm>
          <a:prstGeom prst="rect">
            <a:avLst/>
          </a:prstGeom>
        </p:spPr>
        <p:txBody>
          <a:bodyPr wrap="none">
            <a:spAutoFit/>
          </a:bodyPr>
          <a:lstStyle/>
          <a:p>
            <a:r>
              <a:rPr lang="en-US" altLang="zh-CN" sz="2800" dirty="0" smtClean="0">
                <a:latin typeface="黑体" panose="02010609060101010101" pitchFamily="49" charset="-122"/>
                <a:ea typeface="黑体" panose="02010609060101010101" pitchFamily="49" charset="-122"/>
              </a:rPr>
              <a:t>1.2 </a:t>
            </a:r>
            <a:r>
              <a:rPr lang="zh-CN" altLang="en-US" sz="2800" dirty="0" smtClean="0">
                <a:latin typeface="黑体" panose="02010609060101010101" pitchFamily="49" charset="-122"/>
                <a:ea typeface="黑体" panose="02010609060101010101" pitchFamily="49" charset="-122"/>
              </a:rPr>
              <a:t>建筑工程项目与管理</a:t>
            </a:r>
            <a:endParaRPr lang="zh-CN" altLang="en-US" sz="2800" dirty="0">
              <a:latin typeface="黑体" panose="02010609060101010101" pitchFamily="49" charset="-122"/>
              <a:ea typeface="黑体" panose="02010609060101010101" pitchFamily="49" charset="-122"/>
            </a:endParaRPr>
          </a:p>
        </p:txBody>
      </p:sp>
      <p:sp>
        <p:nvSpPr>
          <p:cNvPr id="7" name="矩形 6"/>
          <p:cNvSpPr/>
          <p:nvPr/>
        </p:nvSpPr>
        <p:spPr>
          <a:xfrm>
            <a:off x="222164" y="993306"/>
            <a:ext cx="8640960" cy="5366534"/>
          </a:xfrm>
          <a:prstGeom prst="rect">
            <a:avLst/>
          </a:prstGeom>
        </p:spPr>
        <p:txBody>
          <a:bodyPr wrap="square">
            <a:spAutoFit/>
          </a:bodyPr>
          <a:lstStyle/>
          <a:p>
            <a:pPr>
              <a:lnSpc>
                <a:spcPct val="120000"/>
              </a:lnSpc>
            </a:pPr>
            <a:r>
              <a:rPr lang="en-US" altLang="zh-CN" dirty="0" smtClean="0">
                <a:latin typeface="黑体" pitchFamily="49" charset="-122"/>
                <a:ea typeface="黑体" pitchFamily="49" charset="-122"/>
              </a:rPr>
              <a:t>3 </a:t>
            </a:r>
            <a:r>
              <a:rPr lang="zh-CN" altLang="en-US" dirty="0" smtClean="0">
                <a:latin typeface="黑体" pitchFamily="49" charset="-122"/>
                <a:ea typeface="黑体" pitchFamily="49" charset="-122"/>
              </a:rPr>
              <a:t>按</a:t>
            </a:r>
            <a:r>
              <a:rPr lang="zh-CN" altLang="en-US" dirty="0">
                <a:latin typeface="黑体" pitchFamily="49" charset="-122"/>
                <a:ea typeface="黑体" pitchFamily="49" charset="-122"/>
              </a:rPr>
              <a:t>项目规模</a:t>
            </a:r>
            <a:r>
              <a:rPr lang="zh-CN" altLang="en-US" dirty="0" smtClean="0">
                <a:latin typeface="黑体" pitchFamily="49" charset="-122"/>
                <a:ea typeface="黑体" pitchFamily="49" charset="-122"/>
              </a:rPr>
              <a:t>划分</a:t>
            </a:r>
            <a:endParaRPr lang="en-US" altLang="zh-CN" dirty="0" smtClean="0">
              <a:latin typeface="黑体" pitchFamily="49" charset="-122"/>
              <a:ea typeface="黑体" pitchFamily="49" charset="-122"/>
            </a:endParaRPr>
          </a:p>
          <a:p>
            <a:pPr>
              <a:lnSpc>
                <a:spcPct val="120000"/>
              </a:lnSpc>
            </a:pPr>
            <a:r>
              <a:rPr lang="zh-CN" altLang="en-US" dirty="0" smtClean="0">
                <a:latin typeface="黑体" pitchFamily="49" charset="-122"/>
                <a:ea typeface="黑体" pitchFamily="49" charset="-122"/>
              </a:rPr>
              <a:t>    为</a:t>
            </a:r>
            <a:r>
              <a:rPr lang="zh-CN" altLang="en-US" dirty="0">
                <a:latin typeface="黑体" pitchFamily="49" charset="-122"/>
                <a:ea typeface="黑体" pitchFamily="49" charset="-122"/>
              </a:rPr>
              <a:t>适应对工程建设项目分级管理的需要，国家规定基本建设项目分为大型、中型、小型三</a:t>
            </a:r>
            <a:r>
              <a:rPr lang="zh-CN" altLang="en-US" dirty="0" smtClean="0">
                <a:latin typeface="黑体" pitchFamily="49" charset="-122"/>
                <a:ea typeface="黑体" pitchFamily="49" charset="-122"/>
              </a:rPr>
              <a:t>类；更新</a:t>
            </a:r>
            <a:r>
              <a:rPr lang="zh-CN" altLang="en-US" dirty="0">
                <a:latin typeface="黑体" pitchFamily="49" charset="-122"/>
                <a:ea typeface="黑体" pitchFamily="49" charset="-122"/>
              </a:rPr>
              <a:t>改造项目分为限额以上和限额以下两类。</a:t>
            </a:r>
            <a:r>
              <a:rPr lang="zh-CN" altLang="en-US" dirty="0" smtClean="0">
                <a:latin typeface="黑体" pitchFamily="49" charset="-122"/>
                <a:ea typeface="黑体" pitchFamily="49" charset="-122"/>
              </a:rPr>
              <a:t>不同等级</a:t>
            </a:r>
            <a:r>
              <a:rPr lang="zh-CN" altLang="en-US" dirty="0">
                <a:latin typeface="黑体" pitchFamily="49" charset="-122"/>
                <a:ea typeface="黑体" pitchFamily="49" charset="-122"/>
              </a:rPr>
              <a:t>标准的工程</a:t>
            </a:r>
            <a:r>
              <a:rPr lang="zh-CN" altLang="en-US" dirty="0" smtClean="0">
                <a:latin typeface="黑体" pitchFamily="49" charset="-122"/>
                <a:ea typeface="黑体" pitchFamily="49" charset="-122"/>
              </a:rPr>
              <a:t>建设项目国家规定</a:t>
            </a:r>
            <a:r>
              <a:rPr lang="zh-CN" altLang="en-US" dirty="0">
                <a:latin typeface="黑体" pitchFamily="49" charset="-122"/>
                <a:ea typeface="黑体" pitchFamily="49" charset="-122"/>
              </a:rPr>
              <a:t>的审批机关和报建程序也不尽相同。划分项目等级的原则</a:t>
            </a:r>
            <a:r>
              <a:rPr lang="zh-CN" altLang="en-US" dirty="0" smtClean="0">
                <a:latin typeface="黑体" pitchFamily="49" charset="-122"/>
                <a:ea typeface="黑体" pitchFamily="49" charset="-122"/>
              </a:rPr>
              <a:t>如下：</a:t>
            </a:r>
            <a:endParaRPr lang="en-US" altLang="zh-CN" dirty="0" smtClean="0">
              <a:latin typeface="黑体" pitchFamily="49" charset="-122"/>
              <a:ea typeface="黑体" pitchFamily="49" charset="-122"/>
            </a:endParaRPr>
          </a:p>
          <a:p>
            <a:pPr>
              <a:lnSpc>
                <a:spcPct val="12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1</a:t>
            </a:r>
            <a:r>
              <a:rPr lang="zh-CN" altLang="en-US" dirty="0" smtClean="0">
                <a:latin typeface="黑体" pitchFamily="49" charset="-122"/>
                <a:ea typeface="黑体" pitchFamily="49" charset="-122"/>
              </a:rPr>
              <a:t>）按</a:t>
            </a:r>
            <a:r>
              <a:rPr lang="zh-CN" altLang="en-US" dirty="0">
                <a:latin typeface="黑体" pitchFamily="49" charset="-122"/>
                <a:ea typeface="黑体" pitchFamily="49" charset="-122"/>
              </a:rPr>
              <a:t>批准的可行性研究</a:t>
            </a:r>
            <a:r>
              <a:rPr lang="zh-CN" altLang="en-US" dirty="0" smtClean="0">
                <a:latin typeface="黑体" pitchFamily="49" charset="-122"/>
                <a:ea typeface="黑体" pitchFamily="49" charset="-122"/>
              </a:rPr>
              <a:t>报告（初步设计）所</a:t>
            </a:r>
            <a:r>
              <a:rPr lang="zh-CN" altLang="en-US" dirty="0">
                <a:latin typeface="黑体" pitchFamily="49" charset="-122"/>
                <a:ea typeface="黑体" pitchFamily="49" charset="-122"/>
              </a:rPr>
              <a:t>确定的</a:t>
            </a:r>
            <a:r>
              <a:rPr lang="zh-CN" altLang="en-US" dirty="0" smtClean="0">
                <a:latin typeface="黑体" pitchFamily="49" charset="-122"/>
                <a:ea typeface="黑体" pitchFamily="49" charset="-122"/>
              </a:rPr>
              <a:t>总设计能力</a:t>
            </a:r>
            <a:r>
              <a:rPr lang="zh-CN" altLang="en-US" dirty="0">
                <a:latin typeface="黑体" pitchFamily="49" charset="-122"/>
                <a:ea typeface="黑体" pitchFamily="49" charset="-122"/>
              </a:rPr>
              <a:t>或投资总额的大小，依据国家颁布</a:t>
            </a:r>
            <a:r>
              <a:rPr lang="zh-CN" altLang="en-US" dirty="0" smtClean="0">
                <a:latin typeface="黑体" pitchFamily="49" charset="-122"/>
                <a:ea typeface="黑体" pitchFamily="49" charset="-122"/>
              </a:rPr>
              <a:t>的</a:t>
            </a:r>
            <a:r>
              <a:rPr lang="en-US" altLang="zh-CN" dirty="0" smtClean="0">
                <a:latin typeface="黑体" pitchFamily="49" charset="-122"/>
                <a:ea typeface="黑体" pitchFamily="49" charset="-122"/>
              </a:rPr>
              <a:t>《</a:t>
            </a:r>
            <a:r>
              <a:rPr lang="zh-CN" altLang="en-US" dirty="0" smtClean="0">
                <a:latin typeface="黑体" pitchFamily="49" charset="-122"/>
                <a:ea typeface="黑体" pitchFamily="49" charset="-122"/>
              </a:rPr>
              <a:t>基本建设</a:t>
            </a:r>
            <a:r>
              <a:rPr lang="zh-CN" altLang="en-US" dirty="0">
                <a:latin typeface="黑体" pitchFamily="49" charset="-122"/>
                <a:ea typeface="黑体" pitchFamily="49" charset="-122"/>
              </a:rPr>
              <a:t>项目大</a:t>
            </a:r>
            <a:r>
              <a:rPr lang="zh-CN" altLang="en-US" dirty="0" smtClean="0">
                <a:latin typeface="黑体" pitchFamily="49" charset="-122"/>
                <a:ea typeface="黑体" pitchFamily="49" charset="-122"/>
              </a:rPr>
              <a:t>中小型划分标准</a:t>
            </a:r>
            <a:r>
              <a:rPr lang="en-US" altLang="zh-CN" dirty="0" smtClean="0">
                <a:latin typeface="黑体" pitchFamily="49" charset="-122"/>
                <a:ea typeface="黑体" pitchFamily="49" charset="-122"/>
              </a:rPr>
              <a:t>》</a:t>
            </a:r>
            <a:r>
              <a:rPr lang="zh-CN" altLang="en-US" dirty="0" smtClean="0">
                <a:latin typeface="黑体" pitchFamily="49" charset="-122"/>
                <a:ea typeface="黑体" pitchFamily="49" charset="-122"/>
              </a:rPr>
              <a:t>进行分类。</a:t>
            </a:r>
            <a:endParaRPr lang="en-US" altLang="zh-CN" dirty="0" smtClean="0">
              <a:latin typeface="黑体" pitchFamily="49" charset="-122"/>
              <a:ea typeface="黑体" pitchFamily="49" charset="-122"/>
            </a:endParaRPr>
          </a:p>
          <a:p>
            <a:pPr>
              <a:lnSpc>
                <a:spcPct val="12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2</a:t>
            </a:r>
            <a:r>
              <a:rPr lang="zh-CN" altLang="en-US" dirty="0" smtClean="0">
                <a:latin typeface="黑体" pitchFamily="49" charset="-122"/>
                <a:ea typeface="黑体" pitchFamily="49" charset="-122"/>
              </a:rPr>
              <a:t>）凡</a:t>
            </a:r>
            <a:r>
              <a:rPr lang="zh-CN" altLang="en-US" dirty="0">
                <a:latin typeface="黑体" pitchFamily="49" charset="-122"/>
                <a:ea typeface="黑体" pitchFamily="49" charset="-122"/>
              </a:rPr>
              <a:t>生产单一产品的项目，一般按产品的设计生产能力划分；生产多种产品的</a:t>
            </a:r>
            <a:r>
              <a:rPr lang="zh-CN" altLang="en-US" dirty="0" smtClean="0">
                <a:latin typeface="黑体" pitchFamily="49" charset="-122"/>
                <a:ea typeface="黑体" pitchFamily="49" charset="-122"/>
              </a:rPr>
              <a:t>项目，一般</a:t>
            </a:r>
            <a:r>
              <a:rPr lang="zh-CN" altLang="en-US" dirty="0">
                <a:latin typeface="黑体" pitchFamily="49" charset="-122"/>
                <a:ea typeface="黑体" pitchFamily="49" charset="-122"/>
              </a:rPr>
              <a:t>按其主要产品的设计</a:t>
            </a:r>
            <a:r>
              <a:rPr lang="zh-CN" altLang="en-US" dirty="0" smtClean="0">
                <a:latin typeface="黑体" pitchFamily="49" charset="-122"/>
                <a:ea typeface="黑体" pitchFamily="49" charset="-122"/>
              </a:rPr>
              <a:t>生产能力划分；产品</a:t>
            </a:r>
            <a:r>
              <a:rPr lang="zh-CN" altLang="en-US" dirty="0">
                <a:latin typeface="黑体" pitchFamily="49" charset="-122"/>
                <a:ea typeface="黑体" pitchFamily="49" charset="-122"/>
              </a:rPr>
              <a:t>分类较多，不易分清主次、难以按</a:t>
            </a:r>
            <a:r>
              <a:rPr lang="zh-CN" altLang="en-US" dirty="0" smtClean="0">
                <a:latin typeface="黑体" pitchFamily="49" charset="-122"/>
                <a:ea typeface="黑体" pitchFamily="49" charset="-122"/>
              </a:rPr>
              <a:t>产品的</a:t>
            </a:r>
            <a:r>
              <a:rPr lang="zh-CN" altLang="en-US" dirty="0">
                <a:latin typeface="黑体" pitchFamily="49" charset="-122"/>
                <a:ea typeface="黑体" pitchFamily="49" charset="-122"/>
              </a:rPr>
              <a:t>设计能力划分时</a:t>
            </a:r>
            <a:r>
              <a:rPr lang="zh-CN" altLang="en-US" dirty="0" smtClean="0">
                <a:latin typeface="黑体" pitchFamily="49" charset="-122"/>
                <a:ea typeface="黑体" pitchFamily="49" charset="-122"/>
              </a:rPr>
              <a:t>，可按</a:t>
            </a:r>
            <a:r>
              <a:rPr lang="zh-CN" altLang="en-US" dirty="0">
                <a:latin typeface="黑体" pitchFamily="49" charset="-122"/>
                <a:ea typeface="黑体" pitchFamily="49" charset="-122"/>
              </a:rPr>
              <a:t>投资总额</a:t>
            </a:r>
            <a:r>
              <a:rPr lang="zh-CN" altLang="en-US" dirty="0" smtClean="0">
                <a:latin typeface="黑体" pitchFamily="49" charset="-122"/>
                <a:ea typeface="黑体" pitchFamily="49" charset="-122"/>
              </a:rPr>
              <a:t>划分。</a:t>
            </a:r>
            <a:endParaRPr lang="en-US" altLang="zh-CN" dirty="0" smtClean="0">
              <a:latin typeface="黑体" pitchFamily="49" charset="-122"/>
              <a:ea typeface="黑体" pitchFamily="49" charset="-122"/>
            </a:endParaRPr>
          </a:p>
          <a:p>
            <a:pPr>
              <a:lnSpc>
                <a:spcPct val="12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3</a:t>
            </a:r>
            <a:r>
              <a:rPr lang="zh-CN" altLang="en-US" dirty="0" smtClean="0">
                <a:latin typeface="黑体" pitchFamily="49" charset="-122"/>
                <a:ea typeface="黑体" pitchFamily="49" charset="-122"/>
              </a:rPr>
              <a:t>）对国民经济</a:t>
            </a:r>
            <a:r>
              <a:rPr lang="zh-CN" altLang="en-US" dirty="0">
                <a:latin typeface="黑体" pitchFamily="49" charset="-122"/>
                <a:ea typeface="黑体" pitchFamily="49" charset="-122"/>
              </a:rPr>
              <a:t>和社会发展具有特殊意义的某些项目，虽然设计能力或全部投资不够大、中型项目</a:t>
            </a:r>
            <a:r>
              <a:rPr lang="zh-CN" altLang="en-US" dirty="0" smtClean="0">
                <a:latin typeface="黑体" pitchFamily="49" charset="-122"/>
                <a:ea typeface="黑体" pitchFamily="49" charset="-122"/>
              </a:rPr>
              <a:t>标准，经国家</a:t>
            </a:r>
            <a:r>
              <a:rPr lang="zh-CN" altLang="en-US" dirty="0">
                <a:latin typeface="黑体" pitchFamily="49" charset="-122"/>
                <a:ea typeface="黑体" pitchFamily="49" charset="-122"/>
              </a:rPr>
              <a:t>批准已列入大、中型计划或国家重点建设工程的项目，也按大、</a:t>
            </a:r>
            <a:r>
              <a:rPr lang="zh-CN" altLang="en-US" dirty="0" smtClean="0">
                <a:latin typeface="黑体" pitchFamily="49" charset="-122"/>
                <a:ea typeface="黑体" pitchFamily="49" charset="-122"/>
              </a:rPr>
              <a:t>中项目管理。</a:t>
            </a:r>
            <a:endParaRPr lang="en-US" altLang="zh-CN" dirty="0" smtClean="0">
              <a:latin typeface="黑体" pitchFamily="49" charset="-122"/>
              <a:ea typeface="黑体" pitchFamily="49" charset="-122"/>
            </a:endParaRPr>
          </a:p>
          <a:p>
            <a:pPr>
              <a:lnSpc>
                <a:spcPct val="12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4</a:t>
            </a:r>
            <a:r>
              <a:rPr lang="zh-CN" altLang="en-US" dirty="0" smtClean="0">
                <a:latin typeface="黑体" pitchFamily="49" charset="-122"/>
                <a:ea typeface="黑体" pitchFamily="49" charset="-122"/>
              </a:rPr>
              <a:t>）更新</a:t>
            </a:r>
            <a:r>
              <a:rPr lang="zh-CN" altLang="en-US" dirty="0">
                <a:latin typeface="黑体" pitchFamily="49" charset="-122"/>
                <a:ea typeface="黑体" pitchFamily="49" charset="-122"/>
              </a:rPr>
              <a:t>改造项目一般只按投资额分为限额以上和限额以下项目，不再按生产能力或其他标准</a:t>
            </a:r>
            <a:r>
              <a:rPr lang="zh-CN" altLang="en-US" dirty="0" smtClean="0">
                <a:latin typeface="黑体" pitchFamily="49" charset="-122"/>
                <a:ea typeface="黑体" pitchFamily="49" charset="-122"/>
              </a:rPr>
              <a:t>划分。</a:t>
            </a:r>
            <a:endParaRPr lang="en-US" altLang="zh-CN" dirty="0" smtClean="0">
              <a:latin typeface="黑体" pitchFamily="49" charset="-122"/>
              <a:ea typeface="黑体" pitchFamily="49" charset="-122"/>
            </a:endParaRPr>
          </a:p>
          <a:p>
            <a:pPr>
              <a:lnSpc>
                <a:spcPct val="12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5</a:t>
            </a:r>
            <a:r>
              <a:rPr lang="zh-CN" altLang="en-US" dirty="0" smtClean="0">
                <a:latin typeface="黑体" pitchFamily="49" charset="-122"/>
                <a:ea typeface="黑体" pitchFamily="49" charset="-122"/>
              </a:rPr>
              <a:t>）建设项目</a:t>
            </a:r>
            <a:r>
              <a:rPr lang="zh-CN" altLang="en-US" dirty="0">
                <a:latin typeface="黑体" pitchFamily="49" charset="-122"/>
                <a:ea typeface="黑体" pitchFamily="49" charset="-122"/>
              </a:rPr>
              <a:t>的大、中、小型和更新改造项目限额的具体划分</a:t>
            </a:r>
            <a:r>
              <a:rPr lang="zh-CN" altLang="en-US" dirty="0" smtClean="0">
                <a:latin typeface="黑体" pitchFamily="49" charset="-122"/>
                <a:ea typeface="黑体" pitchFamily="49" charset="-122"/>
              </a:rPr>
              <a:t>标准，裉</a:t>
            </a:r>
            <a:r>
              <a:rPr lang="zh-CN" altLang="en-US" dirty="0">
                <a:latin typeface="黑体" pitchFamily="49" charset="-122"/>
                <a:ea typeface="黑体" pitchFamily="49" charset="-122"/>
              </a:rPr>
              <a:t>据各个时期经济发展和实际工作中</a:t>
            </a:r>
            <a:r>
              <a:rPr lang="zh-CN" altLang="en-US" dirty="0" smtClean="0">
                <a:latin typeface="黑体" pitchFamily="49" charset="-122"/>
                <a:ea typeface="黑体" pitchFamily="49" charset="-122"/>
              </a:rPr>
              <a:t>的需要</a:t>
            </a:r>
            <a:r>
              <a:rPr lang="zh-CN" altLang="en-US" dirty="0">
                <a:latin typeface="黑体" pitchFamily="49" charset="-122"/>
                <a:ea typeface="黑体" pitchFamily="49" charset="-122"/>
              </a:rPr>
              <a:t>而有所</a:t>
            </a:r>
            <a:r>
              <a:rPr lang="zh-CN" altLang="en-US" dirty="0" smtClean="0">
                <a:latin typeface="黑体" pitchFamily="49" charset="-122"/>
                <a:ea typeface="黑体" pitchFamily="49" charset="-122"/>
              </a:rPr>
              <a:t>变化。现行</a:t>
            </a:r>
            <a:r>
              <a:rPr lang="zh-CN" altLang="en-US" dirty="0">
                <a:latin typeface="黑体" pitchFamily="49" charset="-122"/>
                <a:ea typeface="黑体" pitchFamily="49" charset="-122"/>
              </a:rPr>
              <a:t>国家的有关规定</a:t>
            </a:r>
            <a:r>
              <a:rPr lang="zh-CN" altLang="en-US" dirty="0" smtClean="0">
                <a:latin typeface="黑体" pitchFamily="49" charset="-122"/>
                <a:ea typeface="黑体" pitchFamily="49" charset="-122"/>
              </a:rPr>
              <a:t>如下：</a:t>
            </a:r>
            <a:endParaRPr lang="en-US" altLang="zh-CN" dirty="0" smtClean="0">
              <a:latin typeface="黑体" pitchFamily="49" charset="-122"/>
              <a:ea typeface="黑体" pitchFamily="49" charset="-122"/>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extLst>
      <p:ext uri="{BB962C8B-B14F-4D97-AF65-F5344CB8AC3E}">
        <p14:creationId xmlns:p14="http://schemas.microsoft.com/office/powerpoint/2010/main" val="2235758040"/>
      </p:ext>
    </p:extLst>
  </p:cSld>
  <p:clrMapOvr>
    <a:masterClrMapping/>
  </p:clrMapOvr>
  <p:transition>
    <p:pull dir="d"/>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1000108"/>
            <a:ext cx="8568952" cy="5597244"/>
          </a:xfrm>
        </p:spPr>
        <p:txBody>
          <a:bodyPr>
            <a:noAutofit/>
          </a:bodyPr>
          <a:lstStyle/>
          <a:p>
            <a:pPr>
              <a:lnSpc>
                <a:spcPct val="150000"/>
              </a:lnSpc>
            </a:pPr>
            <a:r>
              <a:rPr lang="zh-CN" altLang="en-US" sz="1600" dirty="0" smtClean="0">
                <a:solidFill>
                  <a:srgbClr val="FF0000"/>
                </a:solidFill>
                <a:latin typeface="黑体" panose="02010609060101010101" pitchFamily="49" charset="-122"/>
                <a:ea typeface="黑体" panose="02010609060101010101" pitchFamily="49" charset="-122"/>
              </a:rPr>
              <a:t>案例</a:t>
            </a:r>
            <a:r>
              <a:rPr lang="en-US" altLang="zh-CN" sz="1600" dirty="0" smtClean="0">
                <a:solidFill>
                  <a:srgbClr val="FF0000"/>
                </a:solidFill>
                <a:latin typeface="黑体" panose="02010609060101010101" pitchFamily="49" charset="-122"/>
                <a:ea typeface="黑体" panose="02010609060101010101" pitchFamily="49" charset="-122"/>
              </a:rPr>
              <a:t>2  </a:t>
            </a:r>
            <a:r>
              <a:rPr lang="zh-CN" altLang="en-US" sz="1600" dirty="0">
                <a:solidFill>
                  <a:srgbClr val="FF0000"/>
                </a:solidFill>
                <a:latin typeface="黑体" panose="02010609060101010101" pitchFamily="49" charset="-122"/>
                <a:ea typeface="黑体" panose="02010609060101010101" pitchFamily="49" charset="-122"/>
              </a:rPr>
              <a:t>某体育</a:t>
            </a:r>
            <a:r>
              <a:rPr lang="zh-CN" altLang="en-US" sz="1600" dirty="0" smtClean="0">
                <a:solidFill>
                  <a:srgbClr val="FF0000"/>
                </a:solidFill>
                <a:latin typeface="黑体" panose="02010609060101010101" pitchFamily="49" charset="-122"/>
                <a:ea typeface="黑体" panose="02010609060101010101" pitchFamily="49" charset="-122"/>
              </a:rPr>
              <a:t>中心施工图设计任务书（见附文件）</a:t>
            </a:r>
            <a:endParaRPr lang="zh-CN" altLang="zh-CN" sz="1600" b="1" dirty="0">
              <a:solidFill>
                <a:schemeClr val="tx1"/>
              </a:solidFill>
              <a:latin typeface="黑体" panose="02010609060101010101" pitchFamily="49" charset="-122"/>
              <a:ea typeface="黑体" panose="02010609060101010101" pitchFamily="49" charset="-122"/>
            </a:endParaRPr>
          </a:p>
        </p:txBody>
      </p:sp>
      <p:sp>
        <p:nvSpPr>
          <p:cNvPr id="6" name="矩形 5"/>
          <p:cNvSpPr/>
          <p:nvPr/>
        </p:nvSpPr>
        <p:spPr>
          <a:xfrm>
            <a:off x="428596" y="214290"/>
            <a:ext cx="3057247" cy="523220"/>
          </a:xfrm>
          <a:prstGeom prst="rect">
            <a:avLst/>
          </a:prstGeom>
        </p:spPr>
        <p:txBody>
          <a:bodyPr wrap="none">
            <a:spAutoFit/>
          </a:bodyPr>
          <a:lstStyle/>
          <a:p>
            <a:r>
              <a:rPr lang="en-US" altLang="zh-CN" sz="2800" dirty="0" smtClean="0">
                <a:latin typeface="黑体" panose="02010609060101010101" pitchFamily="49" charset="-122"/>
                <a:ea typeface="黑体" panose="02010609060101010101" pitchFamily="49" charset="-122"/>
              </a:rPr>
              <a:t>3.4 </a:t>
            </a:r>
            <a:r>
              <a:rPr lang="zh-CN" altLang="zh-CN" sz="2800" dirty="0" smtClean="0">
                <a:latin typeface="黑体" panose="02010609060101010101" pitchFamily="49" charset="-122"/>
                <a:ea typeface="黑体" panose="02010609060101010101" pitchFamily="49" charset="-122"/>
              </a:rPr>
              <a:t>设计</a:t>
            </a:r>
            <a:r>
              <a:rPr lang="zh-CN" altLang="en-US" sz="2800" dirty="0" smtClean="0">
                <a:latin typeface="黑体" panose="02010609060101010101" pitchFamily="49" charset="-122"/>
                <a:ea typeface="黑体" panose="02010609060101010101" pitchFamily="49" charset="-122"/>
              </a:rPr>
              <a:t>前的</a:t>
            </a:r>
            <a:r>
              <a:rPr lang="zh-CN" altLang="zh-CN" sz="2800" dirty="0" smtClean="0">
                <a:latin typeface="黑体" panose="02010609060101010101" pitchFamily="49" charset="-122"/>
                <a:ea typeface="黑体" panose="02010609060101010101" pitchFamily="49" charset="-122"/>
              </a:rPr>
              <a:t>管理</a:t>
            </a:r>
            <a:endParaRPr lang="zh-CN" altLang="en-US" sz="2800"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cSld>
  <p:clrMapOvr>
    <a:masterClrMapping/>
  </p:clrMapOvr>
  <p:transition>
    <p:pull dir="d"/>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1000108"/>
            <a:ext cx="8568952" cy="5309212"/>
          </a:xfrm>
        </p:spPr>
        <p:txBody>
          <a:bodyPr>
            <a:noAutofit/>
          </a:bodyPr>
          <a:lstStyle/>
          <a:p>
            <a:pPr hangingPunct="1">
              <a:lnSpc>
                <a:spcPct val="150000"/>
              </a:lnSpc>
            </a:pPr>
            <a:r>
              <a:rPr lang="en-US" altLang="zh-CN" sz="2000" dirty="0" smtClean="0">
                <a:solidFill>
                  <a:schemeClr val="tx1"/>
                </a:solidFill>
                <a:latin typeface="黑体" panose="02010609060101010101" pitchFamily="49" charset="-122"/>
                <a:ea typeface="黑体" panose="02010609060101010101" pitchFamily="49" charset="-122"/>
              </a:rPr>
              <a:t>4</a:t>
            </a:r>
            <a:r>
              <a:rPr lang="zh-CN" altLang="en-US" sz="2000" dirty="0" smtClean="0">
                <a:solidFill>
                  <a:schemeClr val="tx1"/>
                </a:solidFill>
                <a:latin typeface="黑体" panose="02010609060101010101" pitchFamily="49" charset="-122"/>
                <a:ea typeface="黑体" panose="02010609060101010101" pitchFamily="49" charset="-122"/>
              </a:rPr>
              <a:t>、组织设计招标</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zh-CN" sz="2000" dirty="0" smtClean="0">
                <a:solidFill>
                  <a:schemeClr val="tx1"/>
                </a:solidFill>
                <a:latin typeface="黑体" panose="02010609060101010101" pitchFamily="49" charset="-122"/>
                <a:ea typeface="黑体" panose="02010609060101010101" pitchFamily="49" charset="-122"/>
              </a:rPr>
              <a:t>重要工程、复杂工程、规模较大项目工程，选择设计单位的方式应分两阶段进行。 </a:t>
            </a:r>
            <a:br>
              <a:rPr lang="zh-CN" altLang="zh-CN" sz="2000" dirty="0" smtClean="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1</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方案设计单位可以采取方案竞赛或邀请招标的方式确定。</a:t>
            </a:r>
            <a:br>
              <a:rPr lang="zh-CN" altLang="zh-CN" sz="2000" dirty="0" smtClean="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2</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施工图设计单位在方案设计的基础上，采取公开招标的方式进行选择，设计任务包括初步设计和施工图设计，设计内容应尽可能多地包括项目所涉及的所有专业，以减少协调环节</a:t>
            </a:r>
            <a:r>
              <a:rPr lang="zh-CN" altLang="zh-CN" sz="2000" dirty="0">
                <a:solidFill>
                  <a:schemeClr val="tx1"/>
                </a:solidFill>
                <a:latin typeface="黑体" panose="02010609060101010101" pitchFamily="49" charset="-122"/>
                <a:ea typeface="黑体" panose="02010609060101010101" pitchFamily="49" charset="-122"/>
              </a:rPr>
              <a:t>。设计合同要细化合同关于设计承包人的主要内容，明确项目各分部各阶段的设计工作界面，确保设计承包人与专项设计承包人之间工作界面清晰。 </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zh-CN" sz="2000" dirty="0" smtClean="0">
                <a:solidFill>
                  <a:schemeClr val="tx1"/>
                </a:solidFill>
                <a:latin typeface="黑体" panose="02010609060101010101" pitchFamily="49" charset="-122"/>
                <a:ea typeface="黑体" panose="02010609060101010101" pitchFamily="49" charset="-122"/>
              </a:rPr>
              <a:t>方案设计、初步设计和施工图设计的设计任务书应尽量详细，减少不确定因素，以保证设计内容全面、完整，避免后期变更。</a:t>
            </a:r>
            <a:r>
              <a:rPr lang="en-US" altLang="zh-CN" sz="2000" dirty="0" smtClean="0">
                <a:solidFill>
                  <a:schemeClr val="tx1"/>
                </a:solidFill>
                <a:latin typeface="黑体" panose="02010609060101010101" pitchFamily="49" charset="-122"/>
                <a:ea typeface="黑体" panose="02010609060101010101" pitchFamily="49" charset="-122"/>
              </a:rPr>
              <a:t>    </a:t>
            </a:r>
            <a:r>
              <a:rPr lang="zh-CN" altLang="zh-CN" sz="2000" dirty="0">
                <a:solidFill>
                  <a:schemeClr val="tx1"/>
                </a:solidFill>
                <a:latin typeface="黑体" panose="02010609060101010101" pitchFamily="49" charset="-122"/>
                <a:ea typeface="黑体" panose="02010609060101010101" pitchFamily="49" charset="-122"/>
              </a:rPr>
              <a:t/>
            </a:r>
            <a:br>
              <a:rPr lang="zh-CN" altLang="zh-CN" sz="2000" dirty="0">
                <a:solidFill>
                  <a:schemeClr val="tx1"/>
                </a:solidFill>
                <a:latin typeface="黑体" panose="02010609060101010101" pitchFamily="49" charset="-122"/>
                <a:ea typeface="黑体" panose="02010609060101010101" pitchFamily="49" charset="-122"/>
              </a:rPr>
            </a:br>
            <a:endParaRPr lang="zh-CN" altLang="zh-CN" sz="2000" dirty="0">
              <a:solidFill>
                <a:schemeClr val="tx1"/>
              </a:solidFill>
              <a:latin typeface="黑体" panose="02010609060101010101" pitchFamily="49" charset="-122"/>
              <a:ea typeface="黑体" panose="02010609060101010101" pitchFamily="49" charset="-122"/>
            </a:endParaRPr>
          </a:p>
        </p:txBody>
      </p:sp>
      <p:sp>
        <p:nvSpPr>
          <p:cNvPr id="6" name="矩形 5"/>
          <p:cNvSpPr/>
          <p:nvPr/>
        </p:nvSpPr>
        <p:spPr>
          <a:xfrm>
            <a:off x="428596" y="214290"/>
            <a:ext cx="3057247" cy="523220"/>
          </a:xfrm>
          <a:prstGeom prst="rect">
            <a:avLst/>
          </a:prstGeom>
        </p:spPr>
        <p:txBody>
          <a:bodyPr wrap="none">
            <a:spAutoFit/>
          </a:bodyPr>
          <a:lstStyle/>
          <a:p>
            <a:r>
              <a:rPr lang="en-US" altLang="zh-CN" sz="2800" dirty="0" smtClean="0">
                <a:latin typeface="黑体" panose="02010609060101010101" pitchFamily="49" charset="-122"/>
                <a:ea typeface="黑体" panose="02010609060101010101" pitchFamily="49" charset="-122"/>
              </a:rPr>
              <a:t>3.4 </a:t>
            </a:r>
            <a:r>
              <a:rPr lang="zh-CN" altLang="zh-CN" sz="2800" dirty="0" smtClean="0">
                <a:latin typeface="黑体" panose="02010609060101010101" pitchFamily="49" charset="-122"/>
                <a:ea typeface="黑体" panose="02010609060101010101" pitchFamily="49" charset="-122"/>
              </a:rPr>
              <a:t>设计</a:t>
            </a:r>
            <a:r>
              <a:rPr lang="zh-CN" altLang="en-US" sz="2800" dirty="0" smtClean="0">
                <a:latin typeface="黑体" panose="02010609060101010101" pitchFamily="49" charset="-122"/>
                <a:ea typeface="黑体" panose="02010609060101010101" pitchFamily="49" charset="-122"/>
              </a:rPr>
              <a:t>前的</a:t>
            </a:r>
            <a:r>
              <a:rPr lang="zh-CN" altLang="zh-CN" sz="2800" dirty="0" smtClean="0">
                <a:latin typeface="黑体" panose="02010609060101010101" pitchFamily="49" charset="-122"/>
                <a:ea typeface="黑体" panose="02010609060101010101" pitchFamily="49" charset="-122"/>
              </a:rPr>
              <a:t>管理</a:t>
            </a:r>
            <a:endParaRPr lang="zh-CN" altLang="en-US" sz="2800"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cSld>
  <p:clrMapOvr>
    <a:masterClrMapping/>
  </p:clrMapOvr>
  <p:transition>
    <p:pull dir="d"/>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1000108"/>
            <a:ext cx="8568952" cy="4373108"/>
          </a:xfrm>
        </p:spPr>
        <p:txBody>
          <a:bodyPr>
            <a:noAutofit/>
          </a:bodyPr>
          <a:lstStyle/>
          <a:p>
            <a:pPr hangingPunct="1">
              <a:lnSpc>
                <a:spcPct val="150000"/>
              </a:lnSpc>
            </a:pPr>
            <a:r>
              <a:rPr lang="zh-CN" altLang="zh-CN" sz="1800" dirty="0" smtClean="0">
                <a:solidFill>
                  <a:schemeClr val="accent1"/>
                </a:solidFill>
                <a:latin typeface="黑体" panose="02010609060101010101" pitchFamily="49" charset="-122"/>
                <a:ea typeface="黑体" panose="02010609060101010101" pitchFamily="49" charset="-122"/>
              </a:rPr>
              <a:t>设计合同</a:t>
            </a:r>
            <a:r>
              <a:rPr lang="zh-CN" altLang="en-US" sz="1800" dirty="0" smtClean="0">
                <a:solidFill>
                  <a:schemeClr val="accent1"/>
                </a:solidFill>
                <a:latin typeface="黑体" panose="02010609060101010101" pitchFamily="49" charset="-122"/>
                <a:ea typeface="黑体" panose="02010609060101010101" pitchFamily="49" charset="-122"/>
              </a:rPr>
              <a:t>案例：</a:t>
            </a:r>
            <a:r>
              <a:rPr lang="en-US" altLang="zh-CN" sz="1800" dirty="0" smtClean="0">
                <a:solidFill>
                  <a:schemeClr val="accent1"/>
                </a:solidFill>
                <a:latin typeface="黑体" panose="02010609060101010101" pitchFamily="49" charset="-122"/>
                <a:ea typeface="黑体" panose="02010609060101010101" pitchFamily="49" charset="-122"/>
              </a:rPr>
              <a:t/>
            </a:r>
            <a:br>
              <a:rPr lang="en-US" altLang="zh-CN" sz="1800" dirty="0" smtClean="0">
                <a:solidFill>
                  <a:schemeClr val="accent1"/>
                </a:solidFill>
                <a:latin typeface="黑体" panose="02010609060101010101" pitchFamily="49" charset="-122"/>
                <a:ea typeface="黑体" panose="02010609060101010101" pitchFamily="49" charset="-122"/>
              </a:rPr>
            </a:br>
            <a:r>
              <a:rPr lang="en-US" altLang="zh-CN" sz="1800" dirty="0">
                <a:solidFill>
                  <a:schemeClr val="accent1"/>
                </a:solidFill>
                <a:latin typeface="黑体" panose="02010609060101010101" pitchFamily="49" charset="-122"/>
                <a:ea typeface="黑体" panose="02010609060101010101" pitchFamily="49" charset="-122"/>
              </a:rPr>
              <a:t> </a:t>
            </a:r>
            <a:r>
              <a:rPr lang="en-US" altLang="zh-CN" sz="1800" dirty="0" smtClean="0">
                <a:solidFill>
                  <a:schemeClr val="accent1"/>
                </a:solidFill>
                <a:latin typeface="黑体" panose="02010609060101010101" pitchFamily="49" charset="-122"/>
                <a:ea typeface="黑体" panose="02010609060101010101" pitchFamily="49" charset="-122"/>
              </a:rPr>
              <a:t>   </a:t>
            </a:r>
            <a:r>
              <a:rPr lang="zh-CN" altLang="en-US" sz="1800" dirty="0" smtClean="0">
                <a:solidFill>
                  <a:schemeClr val="accent1"/>
                </a:solidFill>
                <a:latin typeface="黑体" panose="02010609060101010101" pitchFamily="49" charset="-122"/>
                <a:ea typeface="黑体" panose="02010609060101010101" pitchFamily="49" charset="-122"/>
              </a:rPr>
              <a:t>中国</a:t>
            </a:r>
            <a:r>
              <a:rPr lang="zh-CN" altLang="zh-CN" sz="1800" dirty="0" smtClean="0">
                <a:solidFill>
                  <a:schemeClr val="accent1"/>
                </a:solidFill>
                <a:latin typeface="黑体" panose="02010609060101010101" pitchFamily="49" charset="-122"/>
                <a:ea typeface="黑体" panose="02010609060101010101" pitchFamily="49" charset="-122"/>
              </a:rPr>
              <a:t>人</a:t>
            </a:r>
            <a:r>
              <a:rPr lang="zh-CN" altLang="zh-CN" sz="1800" dirty="0">
                <a:solidFill>
                  <a:schemeClr val="accent1"/>
                </a:solidFill>
                <a:latin typeface="黑体" panose="02010609060101010101" pitchFamily="49" charset="-122"/>
                <a:ea typeface="黑体" panose="02010609060101010101" pitchFamily="49" charset="-122"/>
              </a:rPr>
              <a:t>寿大厦工程，设计单位除了有规划设计、方案设计、建筑安装</a:t>
            </a:r>
            <a:r>
              <a:rPr lang="zh-CN" altLang="zh-CN" sz="1800" dirty="0" smtClean="0">
                <a:solidFill>
                  <a:schemeClr val="accent1"/>
                </a:solidFill>
                <a:latin typeface="黑体" panose="02010609060101010101" pitchFamily="49" charset="-122"/>
                <a:ea typeface="黑体" panose="02010609060101010101" pitchFamily="49" charset="-122"/>
              </a:rPr>
              <a:t>施工图设计</a:t>
            </a:r>
            <a:r>
              <a:rPr lang="zh-CN" altLang="en-US" sz="1800" dirty="0" smtClean="0">
                <a:solidFill>
                  <a:schemeClr val="accent1"/>
                </a:solidFill>
                <a:latin typeface="黑体" panose="02010609060101010101" pitchFamily="49" charset="-122"/>
                <a:ea typeface="黑体" panose="02010609060101010101" pitchFamily="49" charset="-122"/>
              </a:rPr>
              <a:t>（</a:t>
            </a:r>
            <a:r>
              <a:rPr lang="zh-CN" altLang="zh-CN" sz="1800" dirty="0" smtClean="0">
                <a:solidFill>
                  <a:schemeClr val="accent1"/>
                </a:solidFill>
                <a:latin typeface="黑体" panose="02010609060101010101" pitchFamily="49" charset="-122"/>
                <a:ea typeface="黑体" panose="02010609060101010101" pitchFamily="49" charset="-122"/>
              </a:rPr>
              <a:t>含初步设计</a:t>
            </a:r>
            <a:r>
              <a:rPr lang="zh-CN" altLang="en-US" sz="1800" dirty="0" smtClean="0">
                <a:solidFill>
                  <a:schemeClr val="accent1"/>
                </a:solidFill>
                <a:latin typeface="黑体" panose="02010609060101010101" pitchFamily="49" charset="-122"/>
                <a:ea typeface="黑体" panose="02010609060101010101" pitchFamily="49" charset="-122"/>
              </a:rPr>
              <a:t>）</a:t>
            </a:r>
            <a:r>
              <a:rPr lang="zh-CN" altLang="zh-CN" sz="1800" dirty="0" smtClean="0">
                <a:solidFill>
                  <a:schemeClr val="accent1"/>
                </a:solidFill>
                <a:latin typeface="黑体" panose="02010609060101010101" pitchFamily="49" charset="-122"/>
                <a:ea typeface="黑体" panose="02010609060101010101" pitchFamily="49" charset="-122"/>
              </a:rPr>
              <a:t>单位</a:t>
            </a:r>
            <a:r>
              <a:rPr lang="zh-CN" altLang="zh-CN" sz="1800" dirty="0">
                <a:solidFill>
                  <a:schemeClr val="accent1"/>
                </a:solidFill>
                <a:latin typeface="黑体" panose="02010609060101010101" pitchFamily="49" charset="-122"/>
                <a:ea typeface="黑体" panose="02010609060101010101" pitchFamily="49" charset="-122"/>
              </a:rPr>
              <a:t>外，还有基坑围护设计、电信管道、区域管道煤气、二次装修等专项设计，这时对设计范围的统筹管理就非常重要，设计除了横向的面与面之间界面划分要十分清晰之外，纵向的点线与点线之间的界线归属也要十分明确。否则就会出现推诿、扯皮，影响设计质量与设计进度的事宜。</a:t>
            </a:r>
            <a:r>
              <a:rPr lang="en-US" altLang="zh-CN" sz="1800" dirty="0">
                <a:solidFill>
                  <a:schemeClr val="accent1"/>
                </a:solidFill>
                <a:latin typeface="黑体" panose="02010609060101010101" pitchFamily="49" charset="-122"/>
                <a:ea typeface="黑体" panose="02010609060101010101" pitchFamily="49" charset="-122"/>
              </a:rPr>
              <a:t/>
            </a:r>
            <a:br>
              <a:rPr lang="en-US" altLang="zh-CN" sz="1800" dirty="0">
                <a:solidFill>
                  <a:schemeClr val="accent1"/>
                </a:solidFill>
                <a:latin typeface="黑体" panose="02010609060101010101" pitchFamily="49" charset="-122"/>
                <a:ea typeface="黑体" panose="02010609060101010101" pitchFamily="49" charset="-122"/>
              </a:rPr>
            </a:br>
            <a:r>
              <a:rPr lang="en-US" altLang="zh-CN" sz="1800" dirty="0">
                <a:solidFill>
                  <a:schemeClr val="accent1"/>
                </a:solidFill>
                <a:latin typeface="黑体" panose="02010609060101010101" pitchFamily="49" charset="-122"/>
                <a:ea typeface="黑体" panose="02010609060101010101" pitchFamily="49" charset="-122"/>
              </a:rPr>
              <a:t>    </a:t>
            </a:r>
            <a:r>
              <a:rPr lang="zh-CN" altLang="zh-CN" sz="1800" dirty="0">
                <a:solidFill>
                  <a:schemeClr val="accent1"/>
                </a:solidFill>
                <a:latin typeface="黑体" panose="02010609060101010101" pitchFamily="49" charset="-122"/>
                <a:ea typeface="黑体" panose="02010609060101010101" pitchFamily="49" charset="-122"/>
              </a:rPr>
              <a:t>如幕墙电动开启窗用电设备电源归属问题，正确做法应是专业设计提出用电容量需求，由建筑安装施工图设计单位核算，留设二级配电箱作为开启窗设施电源接驳点，否则就会造成混乱，这当然是最简单的示例。复杂的项目内容，项目管理人员就必须结合类似工程项目管理经验予以确认</a:t>
            </a:r>
            <a:r>
              <a:rPr lang="zh-CN" altLang="zh-CN" sz="1800" dirty="0" smtClean="0">
                <a:solidFill>
                  <a:schemeClr val="accent1"/>
                </a:solidFill>
                <a:latin typeface="黑体" panose="02010609060101010101" pitchFamily="49" charset="-122"/>
                <a:ea typeface="黑体" panose="02010609060101010101" pitchFamily="49" charset="-122"/>
              </a:rPr>
              <a:t>。</a:t>
            </a:r>
            <a:endParaRPr lang="zh-CN" altLang="zh-CN" sz="2000" dirty="0">
              <a:solidFill>
                <a:schemeClr val="tx1"/>
              </a:solidFill>
              <a:latin typeface="黑体" panose="02010609060101010101" pitchFamily="49" charset="-122"/>
              <a:ea typeface="黑体" panose="02010609060101010101" pitchFamily="49" charset="-122"/>
            </a:endParaRPr>
          </a:p>
        </p:txBody>
      </p:sp>
      <p:sp>
        <p:nvSpPr>
          <p:cNvPr id="6" name="矩形 5"/>
          <p:cNvSpPr/>
          <p:nvPr/>
        </p:nvSpPr>
        <p:spPr>
          <a:xfrm>
            <a:off x="428596" y="214290"/>
            <a:ext cx="3057247" cy="523220"/>
          </a:xfrm>
          <a:prstGeom prst="rect">
            <a:avLst/>
          </a:prstGeom>
        </p:spPr>
        <p:txBody>
          <a:bodyPr wrap="none">
            <a:spAutoFit/>
          </a:bodyPr>
          <a:lstStyle/>
          <a:p>
            <a:r>
              <a:rPr lang="en-US" altLang="zh-CN" sz="2800" dirty="0" smtClean="0">
                <a:latin typeface="黑体" panose="02010609060101010101" pitchFamily="49" charset="-122"/>
                <a:ea typeface="黑体" panose="02010609060101010101" pitchFamily="49" charset="-122"/>
              </a:rPr>
              <a:t>3.4 </a:t>
            </a:r>
            <a:r>
              <a:rPr lang="zh-CN" altLang="zh-CN" sz="2800" dirty="0" smtClean="0">
                <a:latin typeface="黑体" panose="02010609060101010101" pitchFamily="49" charset="-122"/>
                <a:ea typeface="黑体" panose="02010609060101010101" pitchFamily="49" charset="-122"/>
              </a:rPr>
              <a:t>设计</a:t>
            </a:r>
            <a:r>
              <a:rPr lang="zh-CN" altLang="en-US" sz="2800" dirty="0" smtClean="0">
                <a:latin typeface="黑体" panose="02010609060101010101" pitchFamily="49" charset="-122"/>
                <a:ea typeface="黑体" panose="02010609060101010101" pitchFamily="49" charset="-122"/>
              </a:rPr>
              <a:t>前的</a:t>
            </a:r>
            <a:r>
              <a:rPr lang="zh-CN" altLang="zh-CN" sz="2800" dirty="0" smtClean="0">
                <a:latin typeface="黑体" panose="02010609060101010101" pitchFamily="49" charset="-122"/>
                <a:ea typeface="黑体" panose="02010609060101010101" pitchFamily="49" charset="-122"/>
              </a:rPr>
              <a:t>管理</a:t>
            </a:r>
            <a:endParaRPr lang="zh-CN" altLang="en-US" sz="2800"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cSld>
  <p:clrMapOvr>
    <a:masterClrMapping/>
  </p:clrMapOvr>
  <p:transition>
    <p:pull dir="d"/>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5720" y="928670"/>
            <a:ext cx="8568952" cy="5572164"/>
          </a:xfrm>
        </p:spPr>
        <p:txBody>
          <a:bodyPr>
            <a:noAutofit/>
          </a:bodyPr>
          <a:lstStyle/>
          <a:p>
            <a:pPr hangingPunct="1">
              <a:lnSpc>
                <a:spcPct val="130000"/>
              </a:lnSpc>
            </a:pPr>
            <a:r>
              <a:rPr lang="en-US" altLang="zh-CN" sz="2000" dirty="0" smtClean="0">
                <a:solidFill>
                  <a:schemeClr val="tx1"/>
                </a:solidFill>
                <a:latin typeface="黑体" panose="02010609060101010101" pitchFamily="49" charset="-122"/>
                <a:ea typeface="黑体" panose="02010609060101010101" pitchFamily="49" charset="-122"/>
              </a:rPr>
              <a:t>1</a:t>
            </a:r>
            <a:r>
              <a:rPr lang="zh-CN" altLang="en-US" sz="2000" dirty="0" smtClean="0">
                <a:solidFill>
                  <a:schemeClr val="tx1"/>
                </a:solidFill>
                <a:latin typeface="黑体" panose="02010609060101010101" pitchFamily="49" charset="-122"/>
                <a:ea typeface="黑体" panose="02010609060101010101" pitchFamily="49" charset="-122"/>
              </a:rPr>
              <a:t>）设计招标工作流程</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1</a:t>
            </a:r>
            <a:r>
              <a:rPr lang="zh-CN" altLang="en-US" sz="2000" dirty="0" smtClean="0">
                <a:solidFill>
                  <a:schemeClr val="tx1"/>
                </a:solidFill>
                <a:latin typeface="黑体" panose="02010609060101010101" pitchFamily="49" charset="-122"/>
                <a:ea typeface="黑体" panose="02010609060101010101" pitchFamily="49" charset="-122"/>
              </a:rPr>
              <a:t>）根据设计任务书、设计内容分解和各设计工作界面组织招标代理单位进行设计招标。</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2</a:t>
            </a:r>
            <a:r>
              <a:rPr lang="zh-CN" altLang="en-US" sz="2000" dirty="0" smtClean="0">
                <a:solidFill>
                  <a:schemeClr val="tx1"/>
                </a:solidFill>
                <a:latin typeface="黑体" panose="02010609060101010101" pitchFamily="49" charset="-122"/>
                <a:ea typeface="黑体" panose="02010609060101010101" pitchFamily="49" charset="-122"/>
              </a:rPr>
              <a:t>）参与评选设计方案，对招标代理单位提交的评审报告或对专家的评审意见进行审查。</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3</a:t>
            </a:r>
            <a:r>
              <a:rPr lang="zh-CN" altLang="en-US" sz="2000" dirty="0" smtClean="0">
                <a:solidFill>
                  <a:schemeClr val="tx1"/>
                </a:solidFill>
                <a:latin typeface="黑体" panose="02010609060101010101" pitchFamily="49" charset="-122"/>
                <a:ea typeface="黑体" panose="02010609060101010101" pitchFamily="49" charset="-122"/>
              </a:rPr>
              <a:t>）参与起草设计合同，或评审设计合同，参与</a:t>
            </a:r>
            <a:r>
              <a:rPr lang="zh-CN" altLang="zh-CN" sz="2000" dirty="0" smtClean="0">
                <a:solidFill>
                  <a:schemeClr val="tx1"/>
                </a:solidFill>
                <a:latin typeface="黑体" panose="02010609060101010101" pitchFamily="49" charset="-122"/>
                <a:ea typeface="黑体" panose="02010609060101010101" pitchFamily="49" charset="-122"/>
              </a:rPr>
              <a:t>设计合同谈判</a:t>
            </a:r>
            <a:r>
              <a:rPr lang="zh-CN" altLang="en-US" sz="2000" dirty="0" smtClean="0">
                <a:solidFill>
                  <a:schemeClr val="tx1"/>
                </a:solidFill>
                <a:latin typeface="黑体" panose="02010609060101010101" pitchFamily="49" charset="-122"/>
                <a:ea typeface="黑体" panose="02010609060101010101" pitchFamily="49" charset="-122"/>
              </a:rPr>
              <a:t>。设计合同应在标准版本上加入设计管理的各项要求。</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4</a:t>
            </a:r>
            <a:r>
              <a:rPr lang="zh-CN" altLang="en-US" sz="2000" dirty="0" smtClean="0">
                <a:solidFill>
                  <a:schemeClr val="tx1"/>
                </a:solidFill>
                <a:latin typeface="黑体" panose="02010609060101010101" pitchFamily="49" charset="-122"/>
                <a:ea typeface="黑体" panose="02010609060101010101" pitchFamily="49" charset="-122"/>
              </a:rPr>
              <a:t>）代表业主审查设计单位的质量保证体系，设计单位资质及其设计人员资格。</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5</a:t>
            </a:r>
            <a:r>
              <a:rPr lang="zh-CN" altLang="en-US" sz="2000" dirty="0" smtClean="0">
                <a:solidFill>
                  <a:schemeClr val="tx1"/>
                </a:solidFill>
                <a:latin typeface="黑体" panose="02010609060101010101" pitchFamily="49" charset="-122"/>
                <a:ea typeface="黑体" panose="02010609060101010101" pitchFamily="49" charset="-122"/>
              </a:rPr>
              <a:t>）设计单位或设计方案招标的评判标准。</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6</a:t>
            </a:r>
            <a:r>
              <a:rPr lang="zh-CN" altLang="en-US" sz="2000" dirty="0" smtClean="0">
                <a:solidFill>
                  <a:schemeClr val="tx1"/>
                </a:solidFill>
                <a:latin typeface="黑体" panose="02010609060101010101" pitchFamily="49" charset="-122"/>
                <a:ea typeface="黑体" panose="02010609060101010101" pitchFamily="49" charset="-122"/>
              </a:rPr>
              <a:t>）设计方案对设计任务书的理解是否透彻，对设计任务书是否响应。</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zh-CN" altLang="en-US" sz="2000" dirty="0" smtClean="0">
                <a:solidFill>
                  <a:schemeClr val="tx1"/>
                </a:solidFill>
                <a:latin typeface="黑体" panose="02010609060101010101" pitchFamily="49" charset="-122"/>
                <a:ea typeface="黑体" panose="02010609060101010101" pitchFamily="49" charset="-122"/>
              </a:rPr>
              <a:t>    （</a:t>
            </a:r>
            <a:r>
              <a:rPr lang="en-US" altLang="zh-CN" sz="2000" dirty="0" smtClean="0">
                <a:solidFill>
                  <a:schemeClr val="tx1"/>
                </a:solidFill>
                <a:latin typeface="黑体" panose="02010609060101010101" pitchFamily="49" charset="-122"/>
                <a:ea typeface="黑体" panose="02010609060101010101" pitchFamily="49" charset="-122"/>
              </a:rPr>
              <a:t>7</a:t>
            </a:r>
            <a:r>
              <a:rPr lang="zh-CN" altLang="en-US" sz="2000" dirty="0" smtClean="0">
                <a:solidFill>
                  <a:schemeClr val="tx1"/>
                </a:solidFill>
                <a:latin typeface="黑体" panose="02010609060101010101" pitchFamily="49" charset="-122"/>
                <a:ea typeface="黑体" panose="02010609060101010101" pitchFamily="49" charset="-122"/>
              </a:rPr>
              <a:t>）设计方案是否项目生命周期成本最低。</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zh-CN" altLang="en-US" sz="2000" dirty="0" smtClean="0">
                <a:solidFill>
                  <a:schemeClr val="tx1"/>
                </a:solidFill>
                <a:latin typeface="黑体" panose="02010609060101010101" pitchFamily="49" charset="-122"/>
                <a:ea typeface="黑体" panose="02010609060101010101" pitchFamily="49" charset="-122"/>
              </a:rPr>
              <a:t>    （</a:t>
            </a:r>
            <a:r>
              <a:rPr lang="en-US" altLang="zh-CN" sz="2000" dirty="0" smtClean="0">
                <a:solidFill>
                  <a:schemeClr val="tx1"/>
                </a:solidFill>
                <a:latin typeface="黑体" panose="02010609060101010101" pitchFamily="49" charset="-122"/>
                <a:ea typeface="黑体" panose="02010609060101010101" pitchFamily="49" charset="-122"/>
              </a:rPr>
              <a:t>8</a:t>
            </a:r>
            <a:r>
              <a:rPr lang="zh-CN" altLang="en-US" sz="2000" dirty="0" smtClean="0">
                <a:solidFill>
                  <a:schemeClr val="tx1"/>
                </a:solidFill>
                <a:latin typeface="黑体" panose="02010609060101010101" pitchFamily="49" charset="-122"/>
                <a:ea typeface="黑体" panose="02010609060101010101" pitchFamily="49" charset="-122"/>
              </a:rPr>
              <a:t>）设计单位是否具备或能够获取必须的技术能力和相应经验。</a:t>
            </a:r>
            <a:endParaRPr lang="zh-CN" altLang="zh-CN" sz="2000" dirty="0">
              <a:solidFill>
                <a:schemeClr val="tx1"/>
              </a:solidFill>
              <a:latin typeface="黑体" panose="02010609060101010101" pitchFamily="49" charset="-122"/>
              <a:ea typeface="黑体" panose="02010609060101010101" pitchFamily="49" charset="-122"/>
            </a:endParaRPr>
          </a:p>
        </p:txBody>
      </p:sp>
      <p:sp>
        <p:nvSpPr>
          <p:cNvPr id="6" name="矩形 5"/>
          <p:cNvSpPr/>
          <p:nvPr/>
        </p:nvSpPr>
        <p:spPr>
          <a:xfrm>
            <a:off x="428596" y="214290"/>
            <a:ext cx="3057247" cy="523220"/>
          </a:xfrm>
          <a:prstGeom prst="rect">
            <a:avLst/>
          </a:prstGeom>
        </p:spPr>
        <p:txBody>
          <a:bodyPr wrap="none">
            <a:spAutoFit/>
          </a:bodyPr>
          <a:lstStyle/>
          <a:p>
            <a:r>
              <a:rPr lang="en-US" altLang="zh-CN" sz="2800" dirty="0" smtClean="0">
                <a:latin typeface="黑体" panose="02010609060101010101" pitchFamily="49" charset="-122"/>
                <a:ea typeface="黑体" panose="02010609060101010101" pitchFamily="49" charset="-122"/>
              </a:rPr>
              <a:t>3.4 </a:t>
            </a:r>
            <a:r>
              <a:rPr lang="zh-CN" altLang="zh-CN" sz="2800" dirty="0" smtClean="0">
                <a:latin typeface="黑体" panose="02010609060101010101" pitchFamily="49" charset="-122"/>
                <a:ea typeface="黑体" panose="02010609060101010101" pitchFamily="49" charset="-122"/>
              </a:rPr>
              <a:t>设计</a:t>
            </a:r>
            <a:r>
              <a:rPr lang="zh-CN" altLang="en-US" sz="2800" dirty="0" smtClean="0">
                <a:latin typeface="黑体" panose="02010609060101010101" pitchFamily="49" charset="-122"/>
                <a:ea typeface="黑体" panose="02010609060101010101" pitchFamily="49" charset="-122"/>
              </a:rPr>
              <a:t>前的</a:t>
            </a:r>
            <a:r>
              <a:rPr lang="zh-CN" altLang="zh-CN" sz="2800" dirty="0" smtClean="0">
                <a:latin typeface="黑体" panose="02010609060101010101" pitchFamily="49" charset="-122"/>
                <a:ea typeface="黑体" panose="02010609060101010101" pitchFamily="49" charset="-122"/>
              </a:rPr>
              <a:t>管理</a:t>
            </a:r>
            <a:endParaRPr lang="zh-CN" altLang="en-US" sz="2800"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cSld>
  <p:clrMapOvr>
    <a:masterClrMapping/>
  </p:clrMapOvr>
  <p:transition>
    <p:pull dir="d"/>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5720" y="1000108"/>
            <a:ext cx="8568952" cy="1928826"/>
          </a:xfrm>
        </p:spPr>
        <p:txBody>
          <a:bodyPr>
            <a:noAutofit/>
          </a:bodyPr>
          <a:lstStyle/>
          <a:p>
            <a:pPr hangingPunct="1">
              <a:lnSpc>
                <a:spcPct val="150000"/>
              </a:lnSpc>
            </a:pP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9</a:t>
            </a:r>
            <a:r>
              <a:rPr lang="zh-CN" altLang="en-US" sz="2000" dirty="0" smtClean="0">
                <a:solidFill>
                  <a:schemeClr val="tx1"/>
                </a:solidFill>
                <a:latin typeface="黑体" panose="02010609060101010101" pitchFamily="49" charset="-122"/>
                <a:ea typeface="黑体" panose="02010609060101010101" pitchFamily="49" charset="-122"/>
              </a:rPr>
              <a:t>）设计单位是否具备保证工作成功完成的管理能力。</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10</a:t>
            </a:r>
            <a:r>
              <a:rPr lang="zh-CN" altLang="en-US" sz="2000" dirty="0" smtClean="0">
                <a:solidFill>
                  <a:schemeClr val="tx1"/>
                </a:solidFill>
                <a:latin typeface="黑体" panose="02010609060101010101" pitchFamily="49" charset="-122"/>
                <a:ea typeface="黑体" panose="02010609060101010101" pitchFamily="49" charset="-122"/>
              </a:rPr>
              <a:t>）设计是创造过程，因此一般来说设计费用不应是采购的第一因素。</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2</a:t>
            </a:r>
            <a:r>
              <a:rPr lang="zh-CN" altLang="en-US" sz="2000" dirty="0" smtClean="0">
                <a:solidFill>
                  <a:schemeClr val="tx1"/>
                </a:solidFill>
                <a:latin typeface="黑体" panose="02010609060101010101" pitchFamily="49" charset="-122"/>
                <a:ea typeface="黑体" panose="02010609060101010101" pitchFamily="49" charset="-122"/>
              </a:rPr>
              <a:t>）提供设计工作条件</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委托设计需提供设计单位基本条件，见下表。</a:t>
            </a:r>
            <a:endParaRPr lang="zh-CN" altLang="zh-CN" sz="2000" dirty="0">
              <a:solidFill>
                <a:schemeClr val="tx1"/>
              </a:solidFill>
              <a:latin typeface="黑体" panose="02010609060101010101" pitchFamily="49" charset="-122"/>
              <a:ea typeface="黑体" panose="02010609060101010101" pitchFamily="49" charset="-122"/>
            </a:endParaRPr>
          </a:p>
        </p:txBody>
      </p:sp>
      <p:graphicFrame>
        <p:nvGraphicFramePr>
          <p:cNvPr id="6" name="表格 5"/>
          <p:cNvGraphicFramePr>
            <a:graphicFrameLocks noGrp="1"/>
          </p:cNvGraphicFramePr>
          <p:nvPr/>
        </p:nvGraphicFramePr>
        <p:xfrm>
          <a:off x="1071538" y="3143248"/>
          <a:ext cx="7500990" cy="3028952"/>
        </p:xfrm>
        <a:graphic>
          <a:graphicData uri="http://schemas.openxmlformats.org/drawingml/2006/table">
            <a:tbl>
              <a:tblPr/>
              <a:tblGrid>
                <a:gridCol w="450952"/>
                <a:gridCol w="2620882"/>
                <a:gridCol w="500066"/>
                <a:gridCol w="3929090"/>
              </a:tblGrid>
              <a:tr h="142876">
                <a:tc>
                  <a:txBody>
                    <a:bodyPr/>
                    <a:lstStyle/>
                    <a:p>
                      <a:pPr algn="ctr">
                        <a:lnSpc>
                          <a:spcPct val="150000"/>
                        </a:lnSpc>
                        <a:spcAft>
                          <a:spcPts val="0"/>
                        </a:spcAft>
                      </a:pPr>
                      <a:r>
                        <a:rPr lang="zh-CN" sz="1200" kern="100" dirty="0">
                          <a:latin typeface="黑体" panose="02010609060101010101" pitchFamily="49" charset="-122"/>
                          <a:ea typeface="黑体" panose="02010609060101010101" pitchFamily="49" charset="-122"/>
                          <a:cs typeface="Times New Roman" panose="02020603050405020304"/>
                        </a:rPr>
                        <a:t>序号</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100" dirty="0">
                          <a:latin typeface="黑体" panose="02010609060101010101" pitchFamily="49" charset="-122"/>
                          <a:ea typeface="黑体" panose="02010609060101010101" pitchFamily="49" charset="-122"/>
                          <a:cs typeface="Times New Roman" panose="02020603050405020304"/>
                        </a:rPr>
                        <a:t>资料名称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endParaRPr lang="zh-CN" altLang="en-US" dirty="0"/>
                    </a:p>
                  </a:txBody>
                  <a:tcPr marL="68580" marR="68580" marT="0" marB="0">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1200" kern="100" dirty="0">
                          <a:latin typeface="黑体" panose="02010609060101010101" pitchFamily="49" charset="-122"/>
                          <a:ea typeface="黑体" panose="02010609060101010101" pitchFamily="49" charset="-122"/>
                          <a:cs typeface="Times New Roman" panose="02020603050405020304"/>
                        </a:rPr>
                        <a:t>1</a:t>
                      </a:r>
                      <a:endParaRPr lang="zh-CN" sz="1200" kern="100" dirty="0">
                        <a:latin typeface="黑体" panose="02010609060101010101" pitchFamily="49" charset="-122"/>
                        <a:ea typeface="黑体" panose="02010609060101010101" pitchFamily="49"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200" kern="100" dirty="0">
                          <a:latin typeface="黑体" panose="02010609060101010101" pitchFamily="49" charset="-122"/>
                          <a:ea typeface="黑体" panose="02010609060101010101" pitchFamily="49" charset="-122"/>
                          <a:cs typeface="Times New Roman" panose="02020603050405020304"/>
                        </a:rPr>
                        <a:t>项目建议书</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100" dirty="0">
                          <a:latin typeface="黑体" panose="02010609060101010101" pitchFamily="49" charset="-122"/>
                          <a:ea typeface="黑体" panose="02010609060101010101" pitchFamily="49" charset="-122"/>
                          <a:cs typeface="Times New Roman" panose="02020603050405020304"/>
                        </a:rPr>
                        <a:t>序号</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100" dirty="0">
                          <a:latin typeface="黑体" panose="02010609060101010101" pitchFamily="49" charset="-122"/>
                          <a:ea typeface="黑体" panose="02010609060101010101" pitchFamily="49" charset="-122"/>
                          <a:cs typeface="Times New Roman" panose="02020603050405020304"/>
                        </a:rPr>
                        <a:t>资料名称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314">
                <a:tc>
                  <a:txBody>
                    <a:bodyPr/>
                    <a:lstStyle/>
                    <a:p>
                      <a:pPr algn="ctr">
                        <a:lnSpc>
                          <a:spcPct val="150000"/>
                        </a:lnSpc>
                        <a:spcAft>
                          <a:spcPts val="0"/>
                        </a:spcAft>
                      </a:pPr>
                      <a:r>
                        <a:rPr lang="en-US" sz="1200" kern="100" dirty="0">
                          <a:latin typeface="黑体" panose="02010609060101010101" pitchFamily="49" charset="-122"/>
                          <a:ea typeface="黑体" panose="02010609060101010101" pitchFamily="49" charset="-122"/>
                          <a:cs typeface="Times New Roman" panose="02020603050405020304"/>
                        </a:rPr>
                        <a:t>2</a:t>
                      </a:r>
                      <a:endParaRPr lang="zh-CN" sz="1200" kern="100" dirty="0">
                        <a:latin typeface="黑体" panose="02010609060101010101" pitchFamily="49" charset="-122"/>
                        <a:ea typeface="黑体" panose="02010609060101010101" pitchFamily="49"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200" kern="100" dirty="0">
                          <a:latin typeface="黑体" panose="02010609060101010101" pitchFamily="49" charset="-122"/>
                          <a:ea typeface="黑体" panose="02010609060101010101" pitchFamily="49" charset="-122"/>
                          <a:cs typeface="Times New Roman" panose="02020603050405020304"/>
                        </a:rPr>
                        <a:t>可行性研究报告</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kern="100" dirty="0">
                          <a:latin typeface="黑体" panose="02010609060101010101" pitchFamily="49" charset="-122"/>
                          <a:ea typeface="黑体" panose="02010609060101010101" pitchFamily="49" charset="-122"/>
                          <a:cs typeface="Times New Roman" panose="02020603050405020304"/>
                        </a:rPr>
                        <a:t>10</a:t>
                      </a:r>
                      <a:endParaRPr lang="zh-CN" sz="1200" kern="100" dirty="0">
                        <a:latin typeface="黑体" panose="02010609060101010101" pitchFamily="49" charset="-122"/>
                        <a:ea typeface="黑体" panose="02010609060101010101" pitchFamily="49"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200" kern="100" dirty="0">
                          <a:latin typeface="黑体" panose="02010609060101010101" pitchFamily="49" charset="-122"/>
                          <a:ea typeface="黑体" panose="02010609060101010101" pitchFamily="49" charset="-122"/>
                          <a:cs typeface="Times New Roman" panose="02020603050405020304"/>
                        </a:rPr>
                        <a:t>人防设计条件通知书</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314">
                <a:tc>
                  <a:txBody>
                    <a:bodyPr/>
                    <a:lstStyle/>
                    <a:p>
                      <a:pPr algn="ctr">
                        <a:lnSpc>
                          <a:spcPct val="150000"/>
                        </a:lnSpc>
                        <a:spcAft>
                          <a:spcPts val="0"/>
                        </a:spcAft>
                      </a:pPr>
                      <a:r>
                        <a:rPr lang="en-US" sz="1200" kern="100" dirty="0">
                          <a:latin typeface="黑体" panose="02010609060101010101" pitchFamily="49" charset="-122"/>
                          <a:ea typeface="黑体" panose="02010609060101010101" pitchFamily="49" charset="-122"/>
                          <a:cs typeface="Times New Roman" panose="02020603050405020304"/>
                        </a:rPr>
                        <a:t>3</a:t>
                      </a:r>
                      <a:endParaRPr lang="zh-CN" sz="1200" kern="100" dirty="0">
                        <a:latin typeface="黑体" panose="02010609060101010101" pitchFamily="49" charset="-122"/>
                        <a:ea typeface="黑体" panose="02010609060101010101" pitchFamily="49"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200" kern="100" dirty="0">
                          <a:latin typeface="黑体" panose="02010609060101010101" pitchFamily="49" charset="-122"/>
                          <a:ea typeface="黑体" panose="02010609060101010101" pitchFamily="49" charset="-122"/>
                          <a:cs typeface="Times New Roman" panose="02020603050405020304"/>
                        </a:rPr>
                        <a:t>选址意见书</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kern="100" dirty="0">
                          <a:latin typeface="黑体" panose="02010609060101010101" pitchFamily="49" charset="-122"/>
                          <a:ea typeface="黑体" panose="02010609060101010101" pitchFamily="49" charset="-122"/>
                          <a:cs typeface="Times New Roman" panose="02020603050405020304"/>
                        </a:rPr>
                        <a:t>11</a:t>
                      </a:r>
                      <a:endParaRPr lang="zh-CN" sz="1200" kern="100" dirty="0">
                        <a:latin typeface="黑体" panose="02010609060101010101" pitchFamily="49" charset="-122"/>
                        <a:ea typeface="黑体" panose="02010609060101010101" pitchFamily="49"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200" kern="100" dirty="0">
                          <a:latin typeface="黑体" panose="02010609060101010101" pitchFamily="49" charset="-122"/>
                          <a:ea typeface="黑体" panose="02010609060101010101" pitchFamily="49" charset="-122"/>
                          <a:cs typeface="Times New Roman" panose="02020603050405020304"/>
                        </a:rPr>
                        <a:t>环保审批文件</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2876">
                <a:tc>
                  <a:txBody>
                    <a:bodyPr/>
                    <a:lstStyle/>
                    <a:p>
                      <a:pPr algn="ctr">
                        <a:lnSpc>
                          <a:spcPct val="150000"/>
                        </a:lnSpc>
                        <a:spcAft>
                          <a:spcPts val="0"/>
                        </a:spcAft>
                      </a:pPr>
                      <a:r>
                        <a:rPr lang="en-US" sz="1200" kern="100" dirty="0">
                          <a:latin typeface="黑体" panose="02010609060101010101" pitchFamily="49" charset="-122"/>
                          <a:ea typeface="黑体" panose="02010609060101010101" pitchFamily="49" charset="-122"/>
                          <a:cs typeface="Times New Roman" panose="02020603050405020304"/>
                        </a:rPr>
                        <a:t>4</a:t>
                      </a:r>
                      <a:endParaRPr lang="zh-CN" sz="1200" kern="100" dirty="0">
                        <a:latin typeface="黑体" panose="02010609060101010101" pitchFamily="49" charset="-122"/>
                        <a:ea typeface="黑体" panose="02010609060101010101" pitchFamily="49"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200" kern="100" dirty="0">
                          <a:latin typeface="黑体" panose="02010609060101010101" pitchFamily="49" charset="-122"/>
                          <a:ea typeface="黑体" panose="02010609060101010101" pitchFamily="49" charset="-122"/>
                          <a:cs typeface="Times New Roman" panose="02020603050405020304"/>
                        </a:rPr>
                        <a:t>城市规划部门的规划设计条件通知书</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kern="100" dirty="0">
                          <a:latin typeface="黑体" panose="02010609060101010101" pitchFamily="49" charset="-122"/>
                          <a:ea typeface="黑体" panose="02010609060101010101" pitchFamily="49" charset="-122"/>
                          <a:cs typeface="Times New Roman" panose="02020603050405020304"/>
                        </a:rPr>
                        <a:t>12</a:t>
                      </a:r>
                      <a:endParaRPr lang="zh-CN" sz="1200" kern="100" dirty="0">
                        <a:latin typeface="黑体" panose="02010609060101010101" pitchFamily="49" charset="-122"/>
                        <a:ea typeface="黑体" panose="02010609060101010101" pitchFamily="49"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200" kern="100" dirty="0">
                          <a:latin typeface="黑体" panose="02010609060101010101" pitchFamily="49" charset="-122"/>
                          <a:ea typeface="黑体" panose="02010609060101010101" pitchFamily="49" charset="-122"/>
                          <a:cs typeface="Times New Roman" panose="02020603050405020304"/>
                        </a:rPr>
                        <a:t>建筑或规划总平面图</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314">
                <a:tc>
                  <a:txBody>
                    <a:bodyPr/>
                    <a:lstStyle/>
                    <a:p>
                      <a:pPr algn="ctr">
                        <a:lnSpc>
                          <a:spcPct val="150000"/>
                        </a:lnSpc>
                        <a:spcAft>
                          <a:spcPts val="0"/>
                        </a:spcAft>
                      </a:pPr>
                      <a:r>
                        <a:rPr lang="en-US" sz="1200" kern="100" dirty="0">
                          <a:latin typeface="黑体" panose="02010609060101010101" pitchFamily="49" charset="-122"/>
                          <a:ea typeface="黑体" panose="02010609060101010101" pitchFamily="49" charset="-122"/>
                          <a:cs typeface="Times New Roman" panose="02020603050405020304"/>
                        </a:rPr>
                        <a:t>5</a:t>
                      </a:r>
                      <a:endParaRPr lang="zh-CN" sz="1200" kern="100" dirty="0">
                        <a:latin typeface="黑体" panose="02010609060101010101" pitchFamily="49" charset="-122"/>
                        <a:ea typeface="黑体" panose="02010609060101010101" pitchFamily="49"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200" kern="100" dirty="0">
                          <a:latin typeface="黑体" panose="02010609060101010101" pitchFamily="49" charset="-122"/>
                          <a:ea typeface="黑体" panose="02010609060101010101" pitchFamily="49" charset="-122"/>
                          <a:cs typeface="Times New Roman" panose="02020603050405020304"/>
                        </a:rPr>
                        <a:t>土地使用要求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kern="100" dirty="0">
                          <a:latin typeface="黑体" panose="02010609060101010101" pitchFamily="49" charset="-122"/>
                          <a:ea typeface="黑体" panose="02010609060101010101" pitchFamily="49" charset="-122"/>
                          <a:cs typeface="Times New Roman" panose="02020603050405020304"/>
                        </a:rPr>
                        <a:t>13</a:t>
                      </a:r>
                      <a:endParaRPr lang="zh-CN" sz="1200" kern="100" dirty="0">
                        <a:latin typeface="黑体" panose="02010609060101010101" pitchFamily="49" charset="-122"/>
                        <a:ea typeface="黑体" panose="02010609060101010101" pitchFamily="49"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200" kern="100" dirty="0">
                          <a:latin typeface="黑体" panose="02010609060101010101" pitchFamily="49" charset="-122"/>
                          <a:ea typeface="黑体" panose="02010609060101010101" pitchFamily="49" charset="-122"/>
                          <a:cs typeface="Times New Roman" panose="02020603050405020304"/>
                        </a:rPr>
                        <a:t>其他地区性限制</a:t>
                      </a:r>
                      <a:r>
                        <a:rPr lang="zh-CN" sz="1200" kern="100" dirty="0" smtClean="0">
                          <a:latin typeface="黑体" panose="02010609060101010101" pitchFamily="49" charset="-122"/>
                          <a:ea typeface="黑体" panose="02010609060101010101" pitchFamily="49" charset="-122"/>
                          <a:cs typeface="Times New Roman" panose="02020603050405020304"/>
                        </a:rPr>
                        <a:t>条件</a:t>
                      </a:r>
                      <a:r>
                        <a:rPr lang="zh-CN" altLang="en-US" sz="1200" kern="100" dirty="0" smtClean="0">
                          <a:latin typeface="黑体" panose="02010609060101010101" pitchFamily="49" charset="-122"/>
                          <a:ea typeface="黑体" panose="02010609060101010101" pitchFamily="49" charset="-122"/>
                          <a:cs typeface="Times New Roman" panose="02020603050405020304"/>
                        </a:rPr>
                        <a:t>（</a:t>
                      </a:r>
                      <a:r>
                        <a:rPr lang="zh-CN" sz="1200" kern="100" dirty="0" smtClean="0">
                          <a:latin typeface="黑体" panose="02010609060101010101" pitchFamily="49" charset="-122"/>
                          <a:ea typeface="黑体" panose="02010609060101010101" pitchFamily="49" charset="-122"/>
                          <a:cs typeface="Times New Roman" panose="02020603050405020304"/>
                        </a:rPr>
                        <a:t>如</a:t>
                      </a:r>
                      <a:r>
                        <a:rPr lang="zh-CN" sz="1200" kern="100" dirty="0">
                          <a:latin typeface="黑体" panose="02010609060101010101" pitchFamily="49" charset="-122"/>
                          <a:ea typeface="黑体" panose="02010609060101010101" pitchFamily="49" charset="-122"/>
                          <a:cs typeface="Times New Roman" panose="02020603050405020304"/>
                        </a:rPr>
                        <a:t>机场、港口、文物</a:t>
                      </a:r>
                      <a:r>
                        <a:rPr lang="zh-CN" sz="1200" kern="100" dirty="0" smtClean="0">
                          <a:latin typeface="黑体" panose="02010609060101010101" pitchFamily="49" charset="-122"/>
                          <a:ea typeface="黑体" panose="02010609060101010101" pitchFamily="49" charset="-122"/>
                          <a:cs typeface="Times New Roman" panose="02020603050405020304"/>
                        </a:rPr>
                        <a:t>保护</a:t>
                      </a:r>
                      <a:r>
                        <a:rPr lang="zh-CN" altLang="en-US" sz="1200" kern="100" dirty="0" smtClean="0">
                          <a:latin typeface="黑体" panose="02010609060101010101" pitchFamily="49" charset="-122"/>
                          <a:ea typeface="黑体" panose="02010609060101010101" pitchFamily="49" charset="-122"/>
                          <a:cs typeface="Times New Roman" panose="02020603050405020304"/>
                        </a:rPr>
                        <a:t>）</a:t>
                      </a:r>
                      <a:endParaRPr lang="zh-CN" sz="1200" kern="100" dirty="0">
                        <a:latin typeface="黑体" panose="02010609060101010101" pitchFamily="49" charset="-122"/>
                        <a:ea typeface="黑体" panose="02010609060101010101" pitchFamily="49"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a:txBody>
                    <a:bodyPr/>
                    <a:lstStyle/>
                    <a:p>
                      <a:pPr algn="ctr">
                        <a:lnSpc>
                          <a:spcPct val="150000"/>
                        </a:lnSpc>
                        <a:spcAft>
                          <a:spcPts val="0"/>
                        </a:spcAft>
                      </a:pPr>
                      <a:r>
                        <a:rPr lang="en-US" sz="1200" kern="100" dirty="0">
                          <a:latin typeface="黑体" panose="02010609060101010101" pitchFamily="49" charset="-122"/>
                          <a:ea typeface="黑体" panose="02010609060101010101" pitchFamily="49" charset="-122"/>
                          <a:cs typeface="Times New Roman" panose="02020603050405020304"/>
                        </a:rPr>
                        <a:t>6</a:t>
                      </a:r>
                      <a:endParaRPr lang="zh-CN" sz="1200" kern="100" dirty="0">
                        <a:latin typeface="黑体" panose="02010609060101010101" pitchFamily="49" charset="-122"/>
                        <a:ea typeface="黑体" panose="02010609060101010101" pitchFamily="49"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200" kern="100" dirty="0">
                          <a:latin typeface="黑体" panose="02010609060101010101" pitchFamily="49" charset="-122"/>
                          <a:ea typeface="黑体" panose="02010609060101010101" pitchFamily="49" charset="-122"/>
                          <a:cs typeface="Times New Roman" panose="02020603050405020304"/>
                        </a:rPr>
                        <a:t>自然环境要求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kern="100" dirty="0">
                          <a:latin typeface="黑体" panose="02010609060101010101" pitchFamily="49" charset="-122"/>
                          <a:ea typeface="黑体" panose="02010609060101010101" pitchFamily="49" charset="-122"/>
                          <a:cs typeface="Times New Roman" panose="02020603050405020304"/>
                        </a:rPr>
                        <a:t>14</a:t>
                      </a:r>
                      <a:endParaRPr lang="zh-CN" sz="1200" kern="100" dirty="0">
                        <a:latin typeface="黑体" panose="02010609060101010101" pitchFamily="49" charset="-122"/>
                        <a:ea typeface="黑体" panose="02010609060101010101" pitchFamily="49"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200" kern="100" dirty="0">
                          <a:latin typeface="黑体" panose="02010609060101010101" pitchFamily="49" charset="-122"/>
                          <a:ea typeface="黑体" panose="02010609060101010101" pitchFamily="49" charset="-122"/>
                          <a:cs typeface="Times New Roman" panose="02020603050405020304"/>
                        </a:rPr>
                        <a:t>设计任务书</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460">
                <a:tc>
                  <a:txBody>
                    <a:bodyPr/>
                    <a:lstStyle/>
                    <a:p>
                      <a:pPr algn="ctr">
                        <a:lnSpc>
                          <a:spcPct val="150000"/>
                        </a:lnSpc>
                        <a:spcAft>
                          <a:spcPts val="0"/>
                        </a:spcAft>
                      </a:pPr>
                      <a:r>
                        <a:rPr lang="en-US" sz="1200" kern="100" dirty="0">
                          <a:latin typeface="黑体" panose="02010609060101010101" pitchFamily="49" charset="-122"/>
                          <a:ea typeface="黑体" panose="02010609060101010101" pitchFamily="49" charset="-122"/>
                          <a:cs typeface="Times New Roman" panose="02020603050405020304"/>
                        </a:rPr>
                        <a:t>7</a:t>
                      </a:r>
                      <a:endParaRPr lang="zh-CN" sz="1200" kern="100" dirty="0">
                        <a:latin typeface="黑体" panose="02010609060101010101" pitchFamily="49" charset="-122"/>
                        <a:ea typeface="黑体" panose="02010609060101010101" pitchFamily="49"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200" kern="100">
                          <a:latin typeface="黑体" panose="02010609060101010101" pitchFamily="49" charset="-122"/>
                          <a:ea typeface="黑体" panose="02010609060101010101" pitchFamily="49" charset="-122"/>
                          <a:cs typeface="Times New Roman" panose="02020603050405020304"/>
                        </a:rPr>
                        <a:t>初勘报告或相邻区域地质资料</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kern="100" dirty="0">
                          <a:latin typeface="黑体" panose="02010609060101010101" pitchFamily="49" charset="-122"/>
                          <a:ea typeface="黑体" panose="02010609060101010101" pitchFamily="49" charset="-122"/>
                          <a:cs typeface="Times New Roman" panose="02020603050405020304"/>
                        </a:rPr>
                        <a:t>15</a:t>
                      </a:r>
                      <a:endParaRPr lang="zh-CN" sz="1200" kern="100" dirty="0">
                        <a:latin typeface="黑体" panose="02010609060101010101" pitchFamily="49" charset="-122"/>
                        <a:ea typeface="黑体" panose="02010609060101010101" pitchFamily="49"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200" kern="100" dirty="0">
                          <a:latin typeface="黑体" panose="02010609060101010101" pitchFamily="49" charset="-122"/>
                          <a:ea typeface="黑体" panose="02010609060101010101" pitchFamily="49" charset="-122"/>
                          <a:cs typeface="Times New Roman" panose="02020603050405020304"/>
                        </a:rPr>
                        <a:t>相邻特殊</a:t>
                      </a:r>
                      <a:r>
                        <a:rPr lang="zh-CN" sz="1200" kern="100" dirty="0" smtClean="0">
                          <a:latin typeface="黑体" panose="02010609060101010101" pitchFamily="49" charset="-122"/>
                          <a:ea typeface="黑体" panose="02010609060101010101" pitchFamily="49" charset="-122"/>
                          <a:cs typeface="Times New Roman" panose="02020603050405020304"/>
                        </a:rPr>
                        <a:t>条件</a:t>
                      </a:r>
                      <a:r>
                        <a:rPr lang="zh-CN" altLang="en-US" sz="1200" kern="100" dirty="0" smtClean="0">
                          <a:latin typeface="黑体" panose="02010609060101010101" pitchFamily="49" charset="-122"/>
                          <a:ea typeface="黑体" panose="02010609060101010101" pitchFamily="49" charset="-122"/>
                          <a:cs typeface="Times New Roman" panose="02020603050405020304"/>
                        </a:rPr>
                        <a:t>（</a:t>
                      </a:r>
                      <a:r>
                        <a:rPr lang="zh-CN" sz="1200" kern="100" dirty="0" smtClean="0">
                          <a:latin typeface="黑体" panose="02010609060101010101" pitchFamily="49" charset="-122"/>
                          <a:ea typeface="黑体" panose="02010609060101010101" pitchFamily="49" charset="-122"/>
                          <a:cs typeface="Times New Roman" panose="02020603050405020304"/>
                        </a:rPr>
                        <a:t>如</a:t>
                      </a:r>
                      <a:r>
                        <a:rPr lang="zh-CN" sz="1200" kern="100" dirty="0">
                          <a:latin typeface="黑体" panose="02010609060101010101" pitchFamily="49" charset="-122"/>
                          <a:ea typeface="黑体" panose="02010609060101010101" pitchFamily="49" charset="-122"/>
                          <a:cs typeface="Times New Roman" panose="02020603050405020304"/>
                        </a:rPr>
                        <a:t>地铁、磁悬浮、高压走廊、非本项目使用的军用电缆及航空输油管</a:t>
                      </a:r>
                      <a:r>
                        <a:rPr lang="zh-CN" sz="1200" kern="100" dirty="0" smtClean="0">
                          <a:latin typeface="黑体" panose="02010609060101010101" pitchFamily="49" charset="-122"/>
                          <a:ea typeface="黑体" panose="02010609060101010101" pitchFamily="49" charset="-122"/>
                          <a:cs typeface="Times New Roman" panose="02020603050405020304"/>
                        </a:rPr>
                        <a:t>等</a:t>
                      </a:r>
                      <a:r>
                        <a:rPr lang="zh-CN" altLang="en-US" sz="1200" kern="100" dirty="0" smtClean="0">
                          <a:latin typeface="黑体" panose="02010609060101010101" pitchFamily="49" charset="-122"/>
                          <a:ea typeface="黑体" panose="02010609060101010101" pitchFamily="49" charset="-122"/>
                          <a:cs typeface="Times New Roman" panose="02020603050405020304"/>
                        </a:rPr>
                        <a:t>）</a:t>
                      </a:r>
                      <a:endParaRPr lang="zh-CN" sz="1200" kern="100" dirty="0">
                        <a:latin typeface="黑体" panose="02010609060101010101" pitchFamily="49" charset="-122"/>
                        <a:ea typeface="黑体" panose="02010609060101010101" pitchFamily="49"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314">
                <a:tc>
                  <a:txBody>
                    <a:bodyPr/>
                    <a:lstStyle/>
                    <a:p>
                      <a:pPr algn="ctr">
                        <a:lnSpc>
                          <a:spcPct val="150000"/>
                        </a:lnSpc>
                        <a:spcAft>
                          <a:spcPts val="0"/>
                        </a:spcAft>
                      </a:pPr>
                      <a:r>
                        <a:rPr lang="en-US" sz="1200" kern="100" dirty="0">
                          <a:latin typeface="黑体" panose="02010609060101010101" pitchFamily="49" charset="-122"/>
                          <a:ea typeface="黑体" panose="02010609060101010101" pitchFamily="49" charset="-122"/>
                          <a:cs typeface="Times New Roman" panose="02020603050405020304"/>
                        </a:rPr>
                        <a:t>8</a:t>
                      </a:r>
                      <a:endParaRPr lang="zh-CN" sz="1200" kern="100" dirty="0">
                        <a:latin typeface="黑体" panose="02010609060101010101" pitchFamily="49" charset="-122"/>
                        <a:ea typeface="黑体" panose="02010609060101010101" pitchFamily="49"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200" kern="100">
                          <a:latin typeface="黑体" panose="02010609060101010101" pitchFamily="49" charset="-122"/>
                          <a:ea typeface="黑体" panose="02010609060101010101" pitchFamily="49" charset="-122"/>
                          <a:cs typeface="Times New Roman" panose="02020603050405020304"/>
                        </a:rPr>
                        <a:t>区域图、地形图</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kern="100" dirty="0">
                          <a:latin typeface="黑体" panose="02010609060101010101" pitchFamily="49" charset="-122"/>
                          <a:ea typeface="黑体" panose="02010609060101010101" pitchFamily="49" charset="-122"/>
                          <a:cs typeface="Times New Roman" panose="02020603050405020304"/>
                        </a:rPr>
                        <a:t>16</a:t>
                      </a:r>
                      <a:endParaRPr lang="zh-CN" sz="1200" kern="100" dirty="0">
                        <a:latin typeface="黑体" panose="02010609060101010101" pitchFamily="49" charset="-122"/>
                        <a:ea typeface="黑体" panose="02010609060101010101" pitchFamily="49"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200" kern="100" dirty="0">
                          <a:latin typeface="黑体" panose="02010609060101010101" pitchFamily="49" charset="-122"/>
                          <a:ea typeface="黑体" panose="02010609060101010101" pitchFamily="49" charset="-122"/>
                          <a:cs typeface="Times New Roman" panose="02020603050405020304"/>
                        </a:rPr>
                        <a:t>用地</a:t>
                      </a:r>
                      <a:r>
                        <a:rPr lang="zh-CN" sz="1200" kern="100" dirty="0" smtClean="0">
                          <a:latin typeface="黑体" panose="02010609060101010101" pitchFamily="49" charset="-122"/>
                          <a:ea typeface="黑体" panose="02010609060101010101" pitchFamily="49" charset="-122"/>
                          <a:cs typeface="Times New Roman" panose="02020603050405020304"/>
                        </a:rPr>
                        <a:t>范围</a:t>
                      </a:r>
                      <a:r>
                        <a:rPr lang="zh-CN" altLang="en-US" sz="1200" kern="100" dirty="0" smtClean="0">
                          <a:latin typeface="黑体" panose="02010609060101010101" pitchFamily="49" charset="-122"/>
                          <a:ea typeface="黑体" panose="02010609060101010101" pitchFamily="49" charset="-122"/>
                          <a:cs typeface="Times New Roman" panose="02020603050405020304"/>
                        </a:rPr>
                        <a:t>（</a:t>
                      </a:r>
                      <a:r>
                        <a:rPr lang="zh-CN" sz="1200" kern="100" dirty="0" smtClean="0">
                          <a:latin typeface="黑体" panose="02010609060101010101" pitchFamily="49" charset="-122"/>
                          <a:ea typeface="黑体" panose="02010609060101010101" pitchFamily="49" charset="-122"/>
                          <a:cs typeface="Times New Roman" panose="02020603050405020304"/>
                        </a:rPr>
                        <a:t>包括</a:t>
                      </a:r>
                      <a:r>
                        <a:rPr lang="zh-CN" sz="1200" kern="100" dirty="0">
                          <a:latin typeface="黑体" panose="02010609060101010101" pitchFamily="49" charset="-122"/>
                          <a:ea typeface="黑体" panose="02010609060101010101" pitchFamily="49" charset="-122"/>
                          <a:cs typeface="Times New Roman" panose="02020603050405020304"/>
                        </a:rPr>
                        <a:t>道路红线、河道蓝线、公共绿地绿线</a:t>
                      </a:r>
                      <a:r>
                        <a:rPr lang="zh-CN" sz="1200" kern="100" dirty="0" smtClean="0">
                          <a:latin typeface="黑体" panose="02010609060101010101" pitchFamily="49" charset="-122"/>
                          <a:ea typeface="黑体" panose="02010609060101010101" pitchFamily="49" charset="-122"/>
                          <a:cs typeface="Times New Roman" panose="02020603050405020304"/>
                        </a:rPr>
                        <a:t>等</a:t>
                      </a:r>
                      <a:r>
                        <a:rPr lang="zh-CN" altLang="en-US" sz="1200" kern="100" dirty="0" smtClean="0">
                          <a:latin typeface="黑体" panose="02010609060101010101" pitchFamily="49" charset="-122"/>
                          <a:ea typeface="黑体" panose="02010609060101010101" pitchFamily="49" charset="-122"/>
                          <a:cs typeface="Times New Roman" panose="02020603050405020304"/>
                        </a:rPr>
                        <a:t>）</a:t>
                      </a:r>
                      <a:endParaRPr lang="zh-CN" sz="1200" kern="100" dirty="0">
                        <a:latin typeface="黑体" panose="02010609060101010101" pitchFamily="49" charset="-122"/>
                        <a:ea typeface="黑体" panose="02010609060101010101" pitchFamily="49"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314">
                <a:tc>
                  <a:txBody>
                    <a:bodyPr/>
                    <a:lstStyle/>
                    <a:p>
                      <a:pPr algn="ctr">
                        <a:lnSpc>
                          <a:spcPct val="150000"/>
                        </a:lnSpc>
                        <a:spcAft>
                          <a:spcPts val="0"/>
                        </a:spcAft>
                      </a:pPr>
                      <a:r>
                        <a:rPr lang="en-US" sz="1200" kern="100" dirty="0">
                          <a:latin typeface="黑体" panose="02010609060101010101" pitchFamily="49" charset="-122"/>
                          <a:ea typeface="黑体" panose="02010609060101010101" pitchFamily="49" charset="-122"/>
                          <a:cs typeface="Times New Roman" panose="02020603050405020304"/>
                        </a:rPr>
                        <a:t>9</a:t>
                      </a:r>
                      <a:endParaRPr lang="zh-CN" sz="1200" kern="100" dirty="0">
                        <a:latin typeface="黑体" panose="02010609060101010101" pitchFamily="49" charset="-122"/>
                        <a:ea typeface="黑体" panose="02010609060101010101" pitchFamily="49"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200" kern="100">
                          <a:latin typeface="黑体" panose="02010609060101010101" pitchFamily="49" charset="-122"/>
                          <a:ea typeface="黑体" panose="02010609060101010101" pitchFamily="49" charset="-122"/>
                          <a:cs typeface="Times New Roman" panose="02020603050405020304"/>
                        </a:rPr>
                        <a:t>市政配套条件</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kern="100" dirty="0">
                          <a:latin typeface="黑体" panose="02010609060101010101" pitchFamily="49" charset="-122"/>
                          <a:ea typeface="黑体" panose="02010609060101010101" pitchFamily="49" charset="-122"/>
                          <a:cs typeface="Times New Roman" panose="02020603050405020304"/>
                        </a:rPr>
                        <a:t>17</a:t>
                      </a:r>
                      <a:endParaRPr lang="zh-CN" sz="1200" kern="100" dirty="0">
                        <a:latin typeface="黑体" panose="02010609060101010101" pitchFamily="49" charset="-122"/>
                        <a:ea typeface="黑体" panose="02010609060101010101" pitchFamily="49"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200" kern="100" dirty="0">
                          <a:latin typeface="黑体" panose="02010609060101010101" pitchFamily="49" charset="-122"/>
                          <a:ea typeface="黑体" panose="02010609060101010101" pitchFamily="49" charset="-122"/>
                          <a:cs typeface="Times New Roman" panose="02020603050405020304"/>
                        </a:rPr>
                        <a:t>规划道路及建设用地的高程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5" name="Rectangle 1"/>
          <p:cNvSpPr>
            <a:spLocks noChangeArrowheads="1"/>
          </p:cNvSpPr>
          <p:nvPr/>
        </p:nvSpPr>
        <p:spPr bwMode="auto">
          <a:xfrm>
            <a:off x="5357818" y="2928934"/>
            <a:ext cx="2646878" cy="338554"/>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6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委托设计需提供的基本条件</a:t>
            </a:r>
            <a:endParaRPr kumimoji="0" lang="zh-CN" sz="16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p:txBody>
      </p:sp>
      <p:sp>
        <p:nvSpPr>
          <p:cNvPr id="7" name="矩形 6"/>
          <p:cNvSpPr/>
          <p:nvPr/>
        </p:nvSpPr>
        <p:spPr>
          <a:xfrm>
            <a:off x="428596" y="214290"/>
            <a:ext cx="3057247" cy="523220"/>
          </a:xfrm>
          <a:prstGeom prst="rect">
            <a:avLst/>
          </a:prstGeom>
        </p:spPr>
        <p:txBody>
          <a:bodyPr wrap="none">
            <a:spAutoFit/>
          </a:bodyPr>
          <a:lstStyle/>
          <a:p>
            <a:r>
              <a:rPr lang="en-US" altLang="zh-CN" sz="2800" dirty="0" smtClean="0">
                <a:latin typeface="黑体" panose="02010609060101010101" pitchFamily="49" charset="-122"/>
                <a:ea typeface="黑体" panose="02010609060101010101" pitchFamily="49" charset="-122"/>
              </a:rPr>
              <a:t>3.4 </a:t>
            </a:r>
            <a:r>
              <a:rPr lang="zh-CN" altLang="zh-CN" sz="2800" dirty="0" smtClean="0">
                <a:latin typeface="黑体" panose="02010609060101010101" pitchFamily="49" charset="-122"/>
                <a:ea typeface="黑体" panose="02010609060101010101" pitchFamily="49" charset="-122"/>
              </a:rPr>
              <a:t>设计</a:t>
            </a:r>
            <a:r>
              <a:rPr lang="zh-CN" altLang="en-US" sz="2800" dirty="0" smtClean="0">
                <a:latin typeface="黑体" panose="02010609060101010101" pitchFamily="49" charset="-122"/>
                <a:ea typeface="黑体" panose="02010609060101010101" pitchFamily="49" charset="-122"/>
              </a:rPr>
              <a:t>前的</a:t>
            </a:r>
            <a:r>
              <a:rPr lang="zh-CN" altLang="zh-CN" sz="2800" dirty="0" smtClean="0">
                <a:latin typeface="黑体" panose="02010609060101010101" pitchFamily="49" charset="-122"/>
                <a:ea typeface="黑体" panose="02010609060101010101" pitchFamily="49" charset="-122"/>
              </a:rPr>
              <a:t>管理</a:t>
            </a:r>
            <a:endParaRPr lang="zh-CN" altLang="en-US" sz="2800" dirty="0"/>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cSld>
  <p:clrMapOvr>
    <a:masterClrMapping/>
  </p:clrMapOvr>
  <p:transition>
    <p:pull dir="d"/>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5720" y="1071546"/>
            <a:ext cx="8568952" cy="3143272"/>
          </a:xfrm>
        </p:spPr>
        <p:txBody>
          <a:bodyPr>
            <a:noAutofit/>
          </a:bodyPr>
          <a:lstStyle/>
          <a:p>
            <a:pPr hangingPunct="1">
              <a:lnSpc>
                <a:spcPct val="150000"/>
              </a:lnSpc>
            </a:pPr>
            <a:r>
              <a:rPr lang="en-US" altLang="zh-CN" sz="2000" dirty="0" smtClean="0">
                <a:solidFill>
                  <a:schemeClr val="tx1"/>
                </a:solidFill>
                <a:latin typeface="黑体" panose="02010609060101010101" pitchFamily="49" charset="-122"/>
                <a:ea typeface="黑体" panose="02010609060101010101" pitchFamily="49" charset="-122"/>
              </a:rPr>
              <a:t>5</a:t>
            </a:r>
            <a:r>
              <a:rPr lang="zh-CN" altLang="en-US" sz="2000" dirty="0" smtClean="0">
                <a:solidFill>
                  <a:schemeClr val="tx1"/>
                </a:solidFill>
                <a:latin typeface="黑体" panose="02010609060101010101" pitchFamily="49" charset="-122"/>
                <a:ea typeface="黑体" panose="02010609060101010101" pitchFamily="49" charset="-122"/>
              </a:rPr>
              <a:t>、设计前的管理产生的文件</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1</a:t>
            </a:r>
            <a:r>
              <a:rPr lang="zh-CN" altLang="en-US" sz="2000" dirty="0" smtClean="0">
                <a:solidFill>
                  <a:schemeClr val="tx1"/>
                </a:solidFill>
                <a:latin typeface="黑体" panose="02010609060101010101" pitchFamily="49" charset="-122"/>
                <a:ea typeface="黑体" panose="02010609060101010101" pitchFamily="49" charset="-122"/>
              </a:rPr>
              <a:t>）设计任务书（或设计委托书）</a:t>
            </a:r>
            <a:r>
              <a:rPr lang="zh-CN" altLang="zh-CN" sz="2000" dirty="0" smtClean="0">
                <a:solidFill>
                  <a:schemeClr val="tx1"/>
                </a:solidFill>
                <a:latin typeface="黑体" panose="02010609060101010101" pitchFamily="49" charset="-122"/>
                <a:ea typeface="黑体" panose="02010609060101010101" pitchFamily="49" charset="-122"/>
              </a:rPr>
              <a:t>。</a:t>
            </a:r>
            <a:br>
              <a:rPr lang="zh-CN" altLang="zh-CN" sz="2000" dirty="0" smtClean="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2</a:t>
            </a:r>
            <a:r>
              <a:rPr lang="zh-CN" altLang="en-US" sz="2000" dirty="0" smtClean="0">
                <a:solidFill>
                  <a:schemeClr val="tx1"/>
                </a:solidFill>
                <a:latin typeface="黑体" panose="02010609060101010101" pitchFamily="49" charset="-122"/>
                <a:ea typeface="黑体" panose="02010609060101010101" pitchFamily="49" charset="-122"/>
              </a:rPr>
              <a:t>）设计内容分解表</a:t>
            </a:r>
            <a:r>
              <a:rPr lang="zh-CN" altLang="zh-CN"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3</a:t>
            </a:r>
            <a:r>
              <a:rPr lang="zh-CN" altLang="en-US" sz="2000" dirty="0" smtClean="0">
                <a:solidFill>
                  <a:schemeClr val="tx1"/>
                </a:solidFill>
                <a:latin typeface="黑体" panose="02010609060101010101" pitchFamily="49" charset="-122"/>
                <a:ea typeface="黑体" panose="02010609060101010101" pitchFamily="49" charset="-122"/>
              </a:rPr>
              <a:t>）各阶段设计工作招标计划（含内容与时间）</a:t>
            </a:r>
            <a:r>
              <a:rPr lang="zh-CN" altLang="zh-CN"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4</a:t>
            </a:r>
            <a:r>
              <a:rPr lang="zh-CN" altLang="en-US" sz="2000" dirty="0" smtClean="0">
                <a:solidFill>
                  <a:schemeClr val="tx1"/>
                </a:solidFill>
                <a:latin typeface="黑体" panose="02010609060101010101" pitchFamily="49" charset="-122"/>
                <a:ea typeface="黑体" panose="02010609060101010101" pitchFamily="49" charset="-122"/>
              </a:rPr>
              <a:t>）设计管理工作手册。</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5</a:t>
            </a:r>
            <a:r>
              <a:rPr lang="zh-CN" altLang="en-US" sz="2000" dirty="0" smtClean="0">
                <a:solidFill>
                  <a:schemeClr val="tx1"/>
                </a:solidFill>
                <a:latin typeface="黑体" panose="02010609060101010101" pitchFamily="49" charset="-122"/>
                <a:ea typeface="黑体" panose="02010609060101010101" pitchFamily="49" charset="-122"/>
              </a:rPr>
              <a:t>）设计出图计划。</a:t>
            </a:r>
            <a:endParaRPr lang="zh-CN" altLang="zh-CN" sz="2000" dirty="0">
              <a:solidFill>
                <a:schemeClr val="tx1"/>
              </a:solidFill>
              <a:latin typeface="黑体" panose="02010609060101010101" pitchFamily="49" charset="-122"/>
              <a:ea typeface="黑体" panose="02010609060101010101" pitchFamily="49" charset="-122"/>
            </a:endParaRPr>
          </a:p>
        </p:txBody>
      </p:sp>
      <p:sp>
        <p:nvSpPr>
          <p:cNvPr id="6" name="矩形 5"/>
          <p:cNvSpPr/>
          <p:nvPr/>
        </p:nvSpPr>
        <p:spPr>
          <a:xfrm>
            <a:off x="428596" y="188640"/>
            <a:ext cx="3057247" cy="523220"/>
          </a:xfrm>
          <a:prstGeom prst="rect">
            <a:avLst/>
          </a:prstGeom>
        </p:spPr>
        <p:txBody>
          <a:bodyPr wrap="none">
            <a:spAutoFit/>
          </a:bodyPr>
          <a:lstStyle/>
          <a:p>
            <a:r>
              <a:rPr lang="en-US" altLang="zh-CN" sz="2800" dirty="0" smtClean="0">
                <a:latin typeface="黑体" panose="02010609060101010101" pitchFamily="49" charset="-122"/>
                <a:ea typeface="黑体" panose="02010609060101010101" pitchFamily="49" charset="-122"/>
              </a:rPr>
              <a:t>3.4 </a:t>
            </a:r>
            <a:r>
              <a:rPr lang="zh-CN" altLang="zh-CN" sz="2800" dirty="0" smtClean="0">
                <a:latin typeface="黑体" panose="02010609060101010101" pitchFamily="49" charset="-122"/>
                <a:ea typeface="黑体" panose="02010609060101010101" pitchFamily="49" charset="-122"/>
              </a:rPr>
              <a:t>设计</a:t>
            </a:r>
            <a:r>
              <a:rPr lang="zh-CN" altLang="en-US" sz="2800" dirty="0" smtClean="0">
                <a:latin typeface="黑体" panose="02010609060101010101" pitchFamily="49" charset="-122"/>
                <a:ea typeface="黑体" panose="02010609060101010101" pitchFamily="49" charset="-122"/>
              </a:rPr>
              <a:t>前的</a:t>
            </a:r>
            <a:r>
              <a:rPr lang="zh-CN" altLang="zh-CN" sz="2800" dirty="0" smtClean="0">
                <a:latin typeface="黑体" panose="02010609060101010101" pitchFamily="49" charset="-122"/>
                <a:ea typeface="黑体" panose="02010609060101010101" pitchFamily="49" charset="-122"/>
              </a:rPr>
              <a:t>管理</a:t>
            </a:r>
            <a:endParaRPr lang="zh-CN" altLang="en-US" sz="2800"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cSld>
  <p:clrMapOvr>
    <a:masterClrMapping/>
  </p:clrMapOvr>
  <p:transition>
    <p:pull dir="d"/>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5720" y="1000108"/>
            <a:ext cx="8568952" cy="5500726"/>
          </a:xfrm>
        </p:spPr>
        <p:txBody>
          <a:bodyPr>
            <a:noAutofit/>
          </a:bodyPr>
          <a:lstStyle/>
          <a:p>
            <a:pPr hangingPunct="1">
              <a:lnSpc>
                <a:spcPct val="130000"/>
              </a:lnSpc>
            </a:pPr>
            <a:r>
              <a:rPr lang="en-US" altLang="zh-CN" sz="2000" dirty="0" smtClean="0">
                <a:solidFill>
                  <a:schemeClr val="tx1"/>
                </a:solidFill>
                <a:latin typeface="黑体" panose="02010609060101010101" pitchFamily="49" charset="-122"/>
                <a:ea typeface="黑体" panose="02010609060101010101" pitchFamily="49" charset="-122"/>
              </a:rPr>
              <a:t>1</a:t>
            </a:r>
            <a:r>
              <a:rPr lang="zh-CN" altLang="en-US" sz="2000" dirty="0" smtClean="0">
                <a:solidFill>
                  <a:schemeClr val="tx1"/>
                </a:solidFill>
                <a:latin typeface="黑体" panose="02010609060101010101" pitchFamily="49" charset="-122"/>
                <a:ea typeface="黑体" panose="02010609060101010101" pitchFamily="49" charset="-122"/>
              </a:rPr>
              <a:t> 工作内容</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1</a:t>
            </a:r>
            <a:r>
              <a:rPr lang="zh-CN" altLang="en-US" sz="2000" dirty="0" smtClean="0">
                <a:solidFill>
                  <a:schemeClr val="tx1"/>
                </a:solidFill>
                <a:latin typeface="黑体" panose="02010609060101010101" pitchFamily="49" charset="-122"/>
                <a:ea typeface="黑体" panose="02010609060101010101" pitchFamily="49" charset="-122"/>
              </a:rPr>
              <a:t>）组织招标代理单位进行勘察公开招标，审查招标代理单位编制的勘察招标文件，确定技术要求和技术标准。</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2</a:t>
            </a:r>
            <a:r>
              <a:rPr lang="zh-CN" altLang="en-US" sz="2000" dirty="0" smtClean="0">
                <a:solidFill>
                  <a:schemeClr val="tx1"/>
                </a:solidFill>
                <a:latin typeface="黑体" panose="02010609060101010101" pitchFamily="49" charset="-122"/>
                <a:ea typeface="黑体" panose="02010609060101010101" pitchFamily="49" charset="-122"/>
              </a:rPr>
              <a:t>）参与评选勘察方案，审核满足相应设计阶段要求的勘察阶段的勘察实施方案（勘察大纲）。</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3</a:t>
            </a:r>
            <a:r>
              <a:rPr lang="zh-CN" altLang="en-US" sz="2000" dirty="0" smtClean="0">
                <a:solidFill>
                  <a:schemeClr val="tx1"/>
                </a:solidFill>
                <a:latin typeface="黑体" panose="02010609060101010101" pitchFamily="49" charset="-122"/>
                <a:ea typeface="黑体" panose="02010609060101010101" pitchFamily="49" charset="-122"/>
              </a:rPr>
              <a:t>）参与起草勘察合同，或评审勘察合同。</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4</a:t>
            </a:r>
            <a:r>
              <a:rPr lang="zh-CN" altLang="en-US" sz="2000" dirty="0" smtClean="0">
                <a:solidFill>
                  <a:schemeClr val="tx1"/>
                </a:solidFill>
                <a:latin typeface="黑体" panose="02010609060101010101" pitchFamily="49" charset="-122"/>
                <a:ea typeface="黑体" panose="02010609060101010101" pitchFamily="49" charset="-122"/>
              </a:rPr>
              <a:t>）代表业主审查勘察单位的质量保证体系，勘察单位资质及勘察人员资格。</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5</a:t>
            </a:r>
            <a:r>
              <a:rPr lang="zh-CN" altLang="en-US" sz="2000" dirty="0" smtClean="0">
                <a:solidFill>
                  <a:schemeClr val="tx1"/>
                </a:solidFill>
                <a:latin typeface="黑体" panose="02010609060101010101" pitchFamily="49" charset="-122"/>
                <a:ea typeface="黑体" panose="02010609060101010101" pitchFamily="49" charset="-122"/>
              </a:rPr>
              <a:t>）监督监理单位对勘察的实施工作进行控制和检查。</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6</a:t>
            </a:r>
            <a:r>
              <a:rPr lang="zh-CN" altLang="en-US" sz="2000" dirty="0" smtClean="0">
                <a:solidFill>
                  <a:schemeClr val="tx1"/>
                </a:solidFill>
                <a:latin typeface="黑体" panose="02010609060101010101" pitchFamily="49" charset="-122"/>
                <a:ea typeface="黑体" panose="02010609060101010101" pitchFamily="49" charset="-122"/>
              </a:rPr>
              <a:t>）控制勘查工作按合同约定的期限完成。</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7</a:t>
            </a:r>
            <a:r>
              <a:rPr lang="zh-CN" altLang="en-US" sz="2000" dirty="0" smtClean="0">
                <a:solidFill>
                  <a:schemeClr val="tx1"/>
                </a:solidFill>
                <a:latin typeface="黑体" panose="02010609060101010101" pitchFamily="49" charset="-122"/>
                <a:ea typeface="黑体" panose="02010609060101010101" pitchFamily="49" charset="-122"/>
              </a:rPr>
              <a:t>）按规范有关文件要求检查勘察报告内容和成果，进行验收，提出书面验收报告。</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8</a:t>
            </a:r>
            <a:r>
              <a:rPr lang="zh-CN" altLang="en-US" sz="2000" dirty="0" smtClean="0">
                <a:solidFill>
                  <a:schemeClr val="tx1"/>
                </a:solidFill>
                <a:latin typeface="黑体" panose="02010609060101010101" pitchFamily="49" charset="-122"/>
                <a:ea typeface="黑体" panose="02010609060101010101" pitchFamily="49" charset="-122"/>
              </a:rPr>
              <a:t>）组织勘查成果交底，并做好交底会议纪要。 </a:t>
            </a:r>
            <a:endParaRPr lang="zh-CN" altLang="zh-CN" sz="2000" dirty="0">
              <a:solidFill>
                <a:schemeClr val="tx1"/>
              </a:solidFill>
              <a:latin typeface="黑体" panose="02010609060101010101" pitchFamily="49" charset="-122"/>
              <a:ea typeface="黑体" panose="02010609060101010101" pitchFamily="49" charset="-122"/>
            </a:endParaRPr>
          </a:p>
        </p:txBody>
      </p:sp>
      <p:sp>
        <p:nvSpPr>
          <p:cNvPr id="5" name="矩形 4"/>
          <p:cNvSpPr/>
          <p:nvPr/>
        </p:nvSpPr>
        <p:spPr>
          <a:xfrm>
            <a:off x="428596" y="214290"/>
            <a:ext cx="3262432" cy="584775"/>
          </a:xfrm>
          <a:prstGeom prst="rect">
            <a:avLst/>
          </a:prstGeom>
        </p:spPr>
        <p:txBody>
          <a:bodyPr wrap="none">
            <a:spAutoFit/>
          </a:bodyPr>
          <a:lstStyle/>
          <a:p>
            <a:r>
              <a:rPr lang="zh-CN" altLang="en-US" sz="3200" dirty="0" smtClean="0">
                <a:latin typeface="黑体" panose="02010609060101010101" pitchFamily="49" charset="-122"/>
                <a:ea typeface="黑体" panose="02010609060101010101" pitchFamily="49" charset="-122"/>
              </a:rPr>
              <a:t>第四章 勘察</a:t>
            </a:r>
            <a:r>
              <a:rPr lang="zh-CN" altLang="zh-CN" sz="3200" dirty="0" smtClean="0">
                <a:latin typeface="黑体" panose="02010609060101010101" pitchFamily="49" charset="-122"/>
                <a:ea typeface="黑体" panose="02010609060101010101" pitchFamily="49" charset="-122"/>
              </a:rPr>
              <a:t>管理</a:t>
            </a:r>
            <a:endParaRPr lang="zh-CN" altLang="en-US" sz="3200" dirty="0"/>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cSld>
  <p:clrMapOvr>
    <a:masterClrMapping/>
  </p:clrMapOvr>
  <p:transition>
    <p:pull dir="d"/>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5720" y="1000108"/>
            <a:ext cx="8568952" cy="5357850"/>
          </a:xfrm>
        </p:spPr>
        <p:txBody>
          <a:bodyPr>
            <a:noAutofit/>
          </a:bodyPr>
          <a:lstStyle/>
          <a:p>
            <a:pPr hangingPunct="1">
              <a:lnSpc>
                <a:spcPct val="150000"/>
              </a:lnSpc>
            </a:pPr>
            <a:r>
              <a:rPr lang="en-US" altLang="zh-CN" sz="2000" dirty="0" smtClean="0">
                <a:solidFill>
                  <a:schemeClr val="tx1"/>
                </a:solidFill>
                <a:latin typeface="黑体" panose="02010609060101010101" pitchFamily="49" charset="-122"/>
                <a:ea typeface="黑体" panose="02010609060101010101" pitchFamily="49" charset="-122"/>
              </a:rPr>
              <a:t>2</a:t>
            </a:r>
            <a:r>
              <a:rPr lang="zh-CN" altLang="en-US" sz="2000" dirty="0" smtClean="0">
                <a:solidFill>
                  <a:schemeClr val="tx1"/>
                </a:solidFill>
                <a:latin typeface="黑体" panose="02010609060101010101" pitchFamily="49" charset="-122"/>
                <a:ea typeface="黑体" panose="02010609060101010101" pitchFamily="49" charset="-122"/>
              </a:rPr>
              <a:t> 管理方法</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1</a:t>
            </a:r>
            <a:r>
              <a:rPr lang="zh-CN" altLang="en-US" sz="2000" dirty="0" smtClean="0">
                <a:solidFill>
                  <a:schemeClr val="tx1"/>
                </a:solidFill>
                <a:latin typeface="黑体" panose="02010609060101010101" pitchFamily="49" charset="-122"/>
                <a:ea typeface="黑体" panose="02010609060101010101" pitchFamily="49" charset="-122"/>
              </a:rPr>
              <a:t>）招标代理单位在编制勘察招标技术文件前，要广泛收集各种有关文件和资料，如：规划要求、设计单位的要求、相邻建筑地质资料等。经整理分析后提出与工程相适应的技术要求和质量要求。</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2</a:t>
            </a:r>
            <a:r>
              <a:rPr lang="zh-CN" altLang="en-US" sz="2000" dirty="0" smtClean="0">
                <a:solidFill>
                  <a:schemeClr val="tx1"/>
                </a:solidFill>
                <a:latin typeface="黑体" panose="02010609060101010101" pitchFamily="49" charset="-122"/>
                <a:ea typeface="黑体" panose="02010609060101010101" pitchFamily="49" charset="-122"/>
              </a:rPr>
              <a:t>）审核勘察实施方案时，重点审核其可行性、精确性。</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3</a:t>
            </a:r>
            <a:r>
              <a:rPr lang="zh-CN" altLang="en-US" sz="2000" dirty="0" smtClean="0">
                <a:solidFill>
                  <a:schemeClr val="tx1"/>
                </a:solidFill>
                <a:latin typeface="黑体" panose="02010609060101010101" pitchFamily="49" charset="-122"/>
                <a:ea typeface="黑体" panose="02010609060101010101" pitchFamily="49" charset="-122"/>
              </a:rPr>
              <a:t>）对勘察单位提出的勘查成果等进行核查，重点检查其是否符合委托合同及有关强制性标准和强制性条文的要求。如审图单位早已确定，则由审图单位提前审查为好。</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4</a:t>
            </a:r>
            <a:r>
              <a:rPr lang="zh-CN" altLang="en-US" sz="2000" dirty="0" smtClean="0">
                <a:solidFill>
                  <a:schemeClr val="tx1"/>
                </a:solidFill>
                <a:latin typeface="黑体" panose="02010609060101010101" pitchFamily="49" charset="-122"/>
                <a:ea typeface="黑体" panose="02010609060101010101" pitchFamily="49" charset="-122"/>
              </a:rPr>
              <a:t>）对详细勘察成果，要求其不但要满足基础（桩基）施工图设计要求，还应满足基坑围护、支撑、降水设计的要求。</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5</a:t>
            </a:r>
            <a:r>
              <a:rPr lang="zh-CN" altLang="en-US" sz="2000" dirty="0" smtClean="0">
                <a:solidFill>
                  <a:schemeClr val="tx1"/>
                </a:solidFill>
                <a:latin typeface="黑体" panose="02010609060101010101" pitchFamily="49" charset="-122"/>
                <a:ea typeface="黑体" panose="02010609060101010101" pitchFamily="49" charset="-122"/>
              </a:rPr>
              <a:t>）对勘察成果中的异常情况应提出补堪或复勘。</a:t>
            </a:r>
          </a:p>
        </p:txBody>
      </p:sp>
      <p:sp>
        <p:nvSpPr>
          <p:cNvPr id="6" name="矩形 5"/>
          <p:cNvSpPr/>
          <p:nvPr/>
        </p:nvSpPr>
        <p:spPr>
          <a:xfrm>
            <a:off x="428596" y="214290"/>
            <a:ext cx="3262432" cy="584775"/>
          </a:xfrm>
          <a:prstGeom prst="rect">
            <a:avLst/>
          </a:prstGeom>
        </p:spPr>
        <p:txBody>
          <a:bodyPr wrap="none">
            <a:spAutoFit/>
          </a:bodyPr>
          <a:lstStyle/>
          <a:p>
            <a:r>
              <a:rPr lang="zh-CN" altLang="en-US" sz="3200" dirty="0" smtClean="0">
                <a:latin typeface="黑体" panose="02010609060101010101" pitchFamily="49" charset="-122"/>
                <a:ea typeface="黑体" panose="02010609060101010101" pitchFamily="49" charset="-122"/>
              </a:rPr>
              <a:t>第四章 勘察</a:t>
            </a:r>
            <a:r>
              <a:rPr lang="zh-CN" altLang="zh-CN" sz="3200" dirty="0" smtClean="0">
                <a:latin typeface="黑体" panose="02010609060101010101" pitchFamily="49" charset="-122"/>
                <a:ea typeface="黑体" panose="02010609060101010101" pitchFamily="49" charset="-122"/>
              </a:rPr>
              <a:t>管理</a:t>
            </a:r>
            <a:endParaRPr lang="zh-CN" altLang="en-US" sz="3200"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cSld>
  <p:clrMapOvr>
    <a:masterClrMapping/>
  </p:clrMapOvr>
  <p:transition>
    <p:pull dir="d"/>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5720" y="1000108"/>
            <a:ext cx="8568952" cy="4643470"/>
          </a:xfrm>
        </p:spPr>
        <p:txBody>
          <a:bodyPr>
            <a:noAutofit/>
          </a:bodyPr>
          <a:lstStyle/>
          <a:p>
            <a:pPr hangingPunct="1">
              <a:lnSpc>
                <a:spcPct val="150000"/>
              </a:lnSpc>
            </a:pPr>
            <a:r>
              <a:rPr lang="en-US" altLang="zh-CN" sz="2000" dirty="0" smtClean="0">
                <a:solidFill>
                  <a:schemeClr val="tx1"/>
                </a:solidFill>
                <a:latin typeface="黑体" panose="02010609060101010101" pitchFamily="49" charset="-122"/>
                <a:ea typeface="黑体" panose="02010609060101010101" pitchFamily="49" charset="-122"/>
              </a:rPr>
              <a:t>3</a:t>
            </a:r>
            <a:r>
              <a:rPr lang="zh-CN" altLang="en-US" sz="2000" dirty="0" smtClean="0">
                <a:solidFill>
                  <a:schemeClr val="tx1"/>
                </a:solidFill>
                <a:latin typeface="黑体" panose="02010609060101010101" pitchFamily="49" charset="-122"/>
                <a:ea typeface="黑体" panose="02010609060101010101" pitchFamily="49" charset="-122"/>
              </a:rPr>
              <a:t> 管理程序</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1</a:t>
            </a:r>
            <a:r>
              <a:rPr lang="zh-CN" altLang="en-US" sz="2000" dirty="0" smtClean="0">
                <a:solidFill>
                  <a:schemeClr val="tx1"/>
                </a:solidFill>
                <a:latin typeface="黑体" panose="02010609060101010101" pitchFamily="49" charset="-122"/>
                <a:ea typeface="黑体" panose="02010609060101010101" pitchFamily="49" charset="-122"/>
              </a:rPr>
              <a:t>）必须按照先勘察后设计再施工的顺序进行。</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2</a:t>
            </a:r>
            <a:r>
              <a:rPr lang="zh-CN" altLang="en-US" sz="2000" dirty="0" smtClean="0">
                <a:solidFill>
                  <a:schemeClr val="tx1"/>
                </a:solidFill>
                <a:latin typeface="黑体" panose="02010609060101010101" pitchFamily="49" charset="-122"/>
                <a:ea typeface="黑体" panose="02010609060101010101" pitchFamily="49" charset="-122"/>
              </a:rPr>
              <a:t>）详细勘察阶段的勘察计划尽量能组织设计及审图人员审核后实施。</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3</a:t>
            </a:r>
            <a:r>
              <a:rPr lang="zh-CN" altLang="en-US" sz="2000" dirty="0" smtClean="0">
                <a:solidFill>
                  <a:schemeClr val="tx1"/>
                </a:solidFill>
                <a:latin typeface="黑体" panose="02010609060101010101" pitchFamily="49" charset="-122"/>
                <a:ea typeface="黑体" panose="02010609060101010101" pitchFamily="49" charset="-122"/>
              </a:rPr>
              <a:t>）必要时，提请建设单位委托勘察监理。</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4</a:t>
            </a:r>
            <a:r>
              <a:rPr lang="zh-CN" altLang="en-US" sz="2000" dirty="0" smtClean="0">
                <a:solidFill>
                  <a:schemeClr val="tx1"/>
                </a:solidFill>
                <a:latin typeface="黑体" panose="02010609060101010101" pitchFamily="49" charset="-122"/>
                <a:ea typeface="黑体" panose="02010609060101010101" pitchFamily="49" charset="-122"/>
              </a:rPr>
              <a:t>）必要时，组织专家对勘察成果进行评审。</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5</a:t>
            </a:r>
            <a:r>
              <a:rPr lang="zh-CN" altLang="en-US" sz="2000" dirty="0" smtClean="0">
                <a:solidFill>
                  <a:schemeClr val="tx1"/>
                </a:solidFill>
                <a:latin typeface="黑体" panose="02010609060101010101" pitchFamily="49" charset="-122"/>
                <a:ea typeface="黑体" panose="02010609060101010101" pitchFamily="49" charset="-122"/>
              </a:rPr>
              <a:t>）督促勘察单位做好施工阶段的勘察配合及验收工作。</a:t>
            </a:r>
          </a:p>
        </p:txBody>
      </p:sp>
      <p:sp>
        <p:nvSpPr>
          <p:cNvPr id="6" name="矩形 5"/>
          <p:cNvSpPr/>
          <p:nvPr/>
        </p:nvSpPr>
        <p:spPr>
          <a:xfrm>
            <a:off x="428596" y="214290"/>
            <a:ext cx="3262432" cy="584775"/>
          </a:xfrm>
          <a:prstGeom prst="rect">
            <a:avLst/>
          </a:prstGeom>
        </p:spPr>
        <p:txBody>
          <a:bodyPr wrap="none">
            <a:spAutoFit/>
          </a:bodyPr>
          <a:lstStyle/>
          <a:p>
            <a:r>
              <a:rPr lang="zh-CN" altLang="en-US" sz="3200" dirty="0" smtClean="0">
                <a:latin typeface="黑体" panose="02010609060101010101" pitchFamily="49" charset="-122"/>
                <a:ea typeface="黑体" panose="02010609060101010101" pitchFamily="49" charset="-122"/>
              </a:rPr>
              <a:t>第四章 勘察</a:t>
            </a:r>
            <a:r>
              <a:rPr lang="zh-CN" altLang="zh-CN" sz="3200" dirty="0" smtClean="0">
                <a:latin typeface="黑体" panose="02010609060101010101" pitchFamily="49" charset="-122"/>
                <a:ea typeface="黑体" panose="02010609060101010101" pitchFamily="49" charset="-122"/>
              </a:rPr>
              <a:t>管理</a:t>
            </a:r>
            <a:endParaRPr lang="zh-CN" altLang="en-US" sz="3200"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cSld>
  <p:clrMapOvr>
    <a:masterClrMapping/>
  </p:clrMapOvr>
  <p:transition>
    <p:pull dir="d"/>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28596" y="214290"/>
            <a:ext cx="4083169" cy="584775"/>
          </a:xfrm>
          <a:prstGeom prst="rect">
            <a:avLst/>
          </a:prstGeom>
        </p:spPr>
        <p:txBody>
          <a:bodyPr wrap="none">
            <a:spAutoFit/>
          </a:bodyPr>
          <a:lstStyle/>
          <a:p>
            <a:r>
              <a:rPr lang="zh-CN" altLang="en-US" sz="3200" dirty="0" smtClean="0">
                <a:latin typeface="黑体" panose="02010609060101010101" pitchFamily="49" charset="-122"/>
                <a:ea typeface="黑体" panose="02010609060101010101" pitchFamily="49" charset="-122"/>
              </a:rPr>
              <a:t>第五章 </a:t>
            </a:r>
            <a:r>
              <a:rPr lang="zh-CN" altLang="zh-CN" sz="3200" dirty="0" smtClean="0">
                <a:latin typeface="黑体" panose="02010609060101010101" pitchFamily="49" charset="-122"/>
                <a:ea typeface="黑体" panose="02010609060101010101" pitchFamily="49" charset="-122"/>
              </a:rPr>
              <a:t>设计</a:t>
            </a:r>
            <a:r>
              <a:rPr lang="zh-CN" altLang="en-US" sz="3200" dirty="0" smtClean="0">
                <a:latin typeface="黑体" panose="02010609060101010101" pitchFamily="49" charset="-122"/>
                <a:ea typeface="黑体" panose="02010609060101010101" pitchFamily="49" charset="-122"/>
              </a:rPr>
              <a:t>进度</a:t>
            </a:r>
            <a:r>
              <a:rPr lang="zh-CN" altLang="zh-CN" sz="3200" dirty="0" smtClean="0">
                <a:latin typeface="黑体" panose="02010609060101010101" pitchFamily="49" charset="-122"/>
                <a:ea typeface="黑体" panose="02010609060101010101" pitchFamily="49" charset="-122"/>
              </a:rPr>
              <a:t>管理</a:t>
            </a:r>
            <a:endParaRPr lang="zh-CN" altLang="en-US" sz="3200" dirty="0"/>
          </a:p>
        </p:txBody>
      </p:sp>
      <p:sp>
        <p:nvSpPr>
          <p:cNvPr id="70662" name="Text Box 6"/>
          <p:cNvSpPr txBox="1">
            <a:spLocks noChangeArrowheads="1"/>
          </p:cNvSpPr>
          <p:nvPr/>
        </p:nvSpPr>
        <p:spPr bwMode="auto">
          <a:xfrm>
            <a:off x="1500166" y="2428867"/>
            <a:ext cx="387350" cy="2519545"/>
          </a:xfrm>
          <a:prstGeom prst="rect">
            <a:avLst/>
          </a:prstGeom>
          <a:solidFill>
            <a:srgbClr val="FFFFFF"/>
          </a:solidFill>
          <a:ln w="9525">
            <a:solidFill>
              <a:srgbClr val="000000"/>
            </a:solidFill>
            <a:miter lim="800000"/>
          </a:ln>
        </p:spPr>
        <p:txBody>
          <a:bodyPr vert="eaVert" wrap="square" lIns="91440" tIns="45720" rIns="91440" bIns="45720" numCol="1" anchor="t" anchorCtr="0" compatLnSpc="1"/>
          <a:lstStyle/>
          <a:p>
            <a:pPr marL="0" marR="0" lvl="0" indent="0" algn="ctr" defTabSz="914400" rtl="0" eaLnBrk="1" fontAlgn="base" latinLnBrk="0" hangingPunct="1">
              <a:lnSpc>
                <a:spcPct val="100000"/>
              </a:lnSpc>
              <a:spcBef>
                <a:spcPct val="0"/>
              </a:spcBef>
              <a:spcAft>
                <a:spcPct val="0"/>
              </a:spcAft>
              <a:buClrTx/>
              <a:buSzTx/>
              <a:buFontTx/>
              <a:buNone/>
            </a:pPr>
            <a:r>
              <a:rPr kumimoji="0" lang="zh-CN" sz="14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设计进度管理的四个层次</a:t>
            </a:r>
            <a:endParaRPr kumimoji="0" lang="zh-CN" sz="1400" b="0" i="0" u="none" strike="noStrike" cap="none" normalizeH="0" baseline="0" dirty="0" smtClean="0">
              <a:ln>
                <a:noFill/>
              </a:ln>
              <a:solidFill>
                <a:schemeClr val="tx1"/>
              </a:solidFill>
              <a:effectLst/>
              <a:ea typeface="宋体" panose="02010600030101010101" pitchFamily="2" charset="-122"/>
              <a:cs typeface="宋体" panose="02010600030101010101" pitchFamily="2" charset="-122"/>
            </a:endParaRPr>
          </a:p>
        </p:txBody>
      </p:sp>
      <p:sp>
        <p:nvSpPr>
          <p:cNvPr id="70657" name="Text Box 1"/>
          <p:cNvSpPr txBox="1">
            <a:spLocks noChangeArrowheads="1"/>
          </p:cNvSpPr>
          <p:nvPr/>
        </p:nvSpPr>
        <p:spPr bwMode="auto">
          <a:xfrm>
            <a:off x="2226915" y="2317332"/>
            <a:ext cx="3717925" cy="371479"/>
          </a:xfrm>
          <a:prstGeom prst="rect">
            <a:avLst/>
          </a:prstGeom>
          <a:solidFill>
            <a:srgbClr val="FFFFFF"/>
          </a:solidFill>
          <a:ln w="9525">
            <a:solidFill>
              <a:srgbClr val="000000"/>
            </a:solidFill>
            <a:miter lim="800000"/>
          </a:ln>
        </p:spPr>
        <p:txBody>
          <a:bodyPr vert="horz" wrap="square" lIns="91440" tIns="45720" rIns="91440" bIns="45720" numCol="1" anchor="t" anchorCtr="0" compatLnSpc="1"/>
          <a:lstStyle/>
          <a:p>
            <a:pPr marL="0" marR="0" lvl="0" indent="0" algn="ctr" defTabSz="914400" rtl="0" eaLnBrk="0" fontAlgn="base" latinLnBrk="0" hangingPunct="0">
              <a:lnSpc>
                <a:spcPct val="150000"/>
              </a:lnSpc>
              <a:spcBef>
                <a:spcPct val="0"/>
              </a:spcBef>
              <a:spcAft>
                <a:spcPct val="0"/>
              </a:spcAft>
              <a:buClrTx/>
              <a:buSzTx/>
              <a:buFontTx/>
              <a:buNone/>
            </a:pPr>
            <a:r>
              <a:rPr kumimoji="0" lang="zh-CN" sz="14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各设计单位编制各阶段进度计划</a:t>
            </a:r>
            <a:endParaRPr kumimoji="0" lang="zh-CN" sz="1400" b="0" i="0" u="none" strike="noStrike" cap="none" normalizeH="0" baseline="0" dirty="0" smtClean="0">
              <a:ln>
                <a:noFill/>
              </a:ln>
              <a:solidFill>
                <a:schemeClr val="tx1"/>
              </a:solidFill>
              <a:effectLst/>
              <a:ea typeface="宋体" panose="02010600030101010101" pitchFamily="2" charset="-122"/>
              <a:cs typeface="宋体" panose="02010600030101010101" pitchFamily="2" charset="-122"/>
            </a:endParaRPr>
          </a:p>
        </p:txBody>
      </p:sp>
      <p:sp>
        <p:nvSpPr>
          <p:cNvPr id="70661" name="Text Box 5"/>
          <p:cNvSpPr txBox="1">
            <a:spLocks noChangeArrowheads="1"/>
          </p:cNvSpPr>
          <p:nvPr/>
        </p:nvSpPr>
        <p:spPr bwMode="auto">
          <a:xfrm>
            <a:off x="2143108" y="3071810"/>
            <a:ext cx="3760788" cy="301625"/>
          </a:xfrm>
          <a:prstGeom prst="rect">
            <a:avLst/>
          </a:prstGeom>
          <a:solidFill>
            <a:srgbClr val="FFFFFF"/>
          </a:solidFill>
          <a:ln w="9525">
            <a:solidFill>
              <a:srgbClr val="000000"/>
            </a:solidFill>
            <a:miter lim="800000"/>
          </a:ln>
        </p:spPr>
        <p:txBody>
          <a:bodyPr vert="horz" wrap="square" lIns="91440" tIns="45720" rIns="91440" bIns="45720" numCol="1" anchor="t" anchorCtr="0" compatLnSpc="1"/>
          <a:lstStyle/>
          <a:p>
            <a:pPr marL="0" marR="0" lvl="0" indent="0" algn="ctr" defTabSz="914400" rtl="0" eaLnBrk="0" fontAlgn="base" latinLnBrk="0" hangingPunct="0">
              <a:lnSpc>
                <a:spcPct val="100000"/>
              </a:lnSpc>
              <a:spcBef>
                <a:spcPct val="0"/>
              </a:spcBef>
              <a:spcAft>
                <a:spcPct val="0"/>
              </a:spcAft>
              <a:buClrTx/>
              <a:buSzTx/>
              <a:buFontTx/>
              <a:buNone/>
            </a:pPr>
            <a:r>
              <a:rPr kumimoji="0" lang="zh-CN" sz="14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管理公司编制各设计单位之间衔接配合的进度</a:t>
            </a:r>
            <a:endParaRPr kumimoji="0" lang="zh-CN" sz="1400" b="0" i="0" u="none" strike="noStrike" cap="none" normalizeH="0" baseline="0" dirty="0" smtClean="0">
              <a:ln>
                <a:noFill/>
              </a:ln>
              <a:solidFill>
                <a:schemeClr val="tx1"/>
              </a:solidFill>
              <a:effectLst/>
              <a:ea typeface="宋体" panose="02010600030101010101" pitchFamily="2" charset="-122"/>
              <a:cs typeface="宋体" panose="02010600030101010101" pitchFamily="2" charset="-122"/>
            </a:endParaRPr>
          </a:p>
        </p:txBody>
      </p:sp>
      <p:sp>
        <p:nvSpPr>
          <p:cNvPr id="70658" name="Text Box 2"/>
          <p:cNvSpPr txBox="1">
            <a:spLocks noChangeArrowheads="1"/>
          </p:cNvSpPr>
          <p:nvPr/>
        </p:nvSpPr>
        <p:spPr bwMode="auto">
          <a:xfrm>
            <a:off x="2158185" y="3724091"/>
            <a:ext cx="3760788" cy="523357"/>
          </a:xfrm>
          <a:prstGeom prst="rect">
            <a:avLst/>
          </a:prstGeom>
          <a:solidFill>
            <a:srgbClr val="FFFFFF"/>
          </a:solidFill>
          <a:ln w="9525">
            <a:solidFill>
              <a:srgbClr val="000000"/>
            </a:solidFill>
            <a:miter lim="800000"/>
          </a:ln>
        </p:spPr>
        <p:txBody>
          <a:bodyPr vert="horz" wrap="square" lIns="91440" tIns="45720" rIns="91440" bIns="45720" numCol="1" anchor="t" anchorCtr="0" compatLnSpc="1"/>
          <a:lstStyle/>
          <a:p>
            <a:pPr marL="0" marR="0" lvl="0" indent="0" algn="ctr" defTabSz="914400" rtl="0" eaLnBrk="0" fontAlgn="base" latinLnBrk="0" hangingPunct="0">
              <a:lnSpc>
                <a:spcPct val="100000"/>
              </a:lnSpc>
              <a:spcBef>
                <a:spcPct val="0"/>
              </a:spcBef>
              <a:spcAft>
                <a:spcPct val="0"/>
              </a:spcAft>
              <a:buClrTx/>
              <a:buSzTx/>
              <a:buFontTx/>
              <a:buNone/>
            </a:pPr>
            <a:r>
              <a:rPr kumimoji="0" lang="zh-CN" sz="14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管理公司编制满足各设计单位所需</a:t>
            </a:r>
            <a:endParaRPr kumimoji="0" lang="en-US" altLang="zh-CN" sz="14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zh-CN" sz="14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设计技术要求的采购进度计划</a:t>
            </a:r>
            <a:endParaRPr kumimoji="0" lang="zh-CN" sz="1400" b="0" i="0" u="none" strike="noStrike" cap="none" normalizeH="0" baseline="0" dirty="0" smtClean="0">
              <a:ln>
                <a:noFill/>
              </a:ln>
              <a:solidFill>
                <a:schemeClr val="tx1"/>
              </a:solidFill>
              <a:effectLst/>
              <a:ea typeface="宋体" panose="02010600030101010101" pitchFamily="2" charset="-122"/>
              <a:cs typeface="宋体" panose="02010600030101010101" pitchFamily="2" charset="-122"/>
            </a:endParaRPr>
          </a:p>
        </p:txBody>
      </p:sp>
      <p:sp>
        <p:nvSpPr>
          <p:cNvPr id="70660" name="Text Box 4"/>
          <p:cNvSpPr txBox="1">
            <a:spLocks noChangeArrowheads="1"/>
          </p:cNvSpPr>
          <p:nvPr/>
        </p:nvSpPr>
        <p:spPr bwMode="auto">
          <a:xfrm>
            <a:off x="2158185" y="4658497"/>
            <a:ext cx="3760788" cy="579832"/>
          </a:xfrm>
          <a:prstGeom prst="rect">
            <a:avLst/>
          </a:prstGeom>
          <a:solidFill>
            <a:srgbClr val="FFFFFF"/>
          </a:solidFill>
          <a:ln w="9525">
            <a:solidFill>
              <a:srgbClr val="000000"/>
            </a:solidFill>
            <a:miter lim="800000"/>
          </a:ln>
        </p:spPr>
        <p:txBody>
          <a:bodyPr vert="horz" wrap="square" lIns="91440" tIns="45720" rIns="91440" bIns="45720" numCol="1" anchor="t" anchorCtr="0" compatLnSpc="1"/>
          <a:lstStyle/>
          <a:p>
            <a:pPr marL="0" marR="0" lvl="0" indent="0" algn="ctr" defTabSz="914400" rtl="0" eaLnBrk="0" fontAlgn="base" latinLnBrk="0" hangingPunct="0">
              <a:lnSpc>
                <a:spcPct val="100000"/>
              </a:lnSpc>
              <a:spcBef>
                <a:spcPct val="0"/>
              </a:spcBef>
              <a:spcAft>
                <a:spcPct val="0"/>
              </a:spcAft>
              <a:buClrTx/>
              <a:buSzTx/>
              <a:buFontTx/>
              <a:buNone/>
            </a:pPr>
            <a:r>
              <a:rPr kumimoji="0" lang="zh-CN" sz="1400" b="0" i="0" u="none" strike="noStrike" cap="none" normalizeH="0" baseline="0" dirty="0" smtClean="0">
                <a:ln>
                  <a:noFill/>
                </a:ln>
                <a:solidFill>
                  <a:schemeClr val="tx1"/>
                </a:solidFill>
                <a:effectLst/>
                <a:latin typeface="宋体" panose="02010600030101010101" pitchFamily="2" charset="-122"/>
                <a:cs typeface="Times New Roman" panose="02020603050405020304" pitchFamily="18" charset="0"/>
              </a:rPr>
              <a:t>管理公司编制满足各设计单位设计文件报批</a:t>
            </a:r>
            <a:endParaRPr kumimoji="0" lang="en-US" altLang="zh-CN" sz="1400" b="0" i="0" u="none" strike="noStrike" cap="none" normalizeH="0" baseline="0" dirty="0" smtClean="0">
              <a:ln>
                <a:noFill/>
              </a:ln>
              <a:solidFill>
                <a:schemeClr val="tx1"/>
              </a:solidFill>
              <a:effectLst/>
              <a:latin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zh-CN" sz="1400" b="0" i="0" u="none" strike="noStrike" cap="none" normalizeH="0" baseline="0" dirty="0" smtClean="0">
                <a:ln>
                  <a:noFill/>
                </a:ln>
                <a:solidFill>
                  <a:schemeClr val="tx1"/>
                </a:solidFill>
                <a:effectLst/>
                <a:latin typeface="宋体" panose="02010600030101010101" pitchFamily="2" charset="-122"/>
                <a:cs typeface="Times New Roman" panose="02020603050405020304" pitchFamily="18" charset="0"/>
              </a:rPr>
              <a:t>和市政配套征询的进度计划</a:t>
            </a:r>
            <a:endParaRPr kumimoji="0" lang="zh-CN" sz="1400" b="0" i="0" u="none" strike="noStrike" cap="none" normalizeH="0" baseline="0" dirty="0" smtClean="0">
              <a:ln>
                <a:noFill/>
              </a:ln>
              <a:solidFill>
                <a:schemeClr val="tx1"/>
              </a:solidFill>
              <a:effectLst/>
              <a:latin typeface="宋体" panose="02010600030101010101" pitchFamily="2" charset="-122"/>
              <a:cs typeface="宋体" panose="02010600030101010101" pitchFamily="2" charset="-122"/>
            </a:endParaRPr>
          </a:p>
        </p:txBody>
      </p:sp>
      <p:sp>
        <p:nvSpPr>
          <p:cNvPr id="70659" name="Text Box 3"/>
          <p:cNvSpPr txBox="1">
            <a:spLocks noChangeArrowheads="1"/>
          </p:cNvSpPr>
          <p:nvPr/>
        </p:nvSpPr>
        <p:spPr bwMode="auto">
          <a:xfrm>
            <a:off x="6179160" y="2494384"/>
            <a:ext cx="371475" cy="2454028"/>
          </a:xfrm>
          <a:prstGeom prst="rect">
            <a:avLst/>
          </a:prstGeom>
          <a:solidFill>
            <a:srgbClr val="FFFFFF"/>
          </a:solidFill>
          <a:ln w="9525">
            <a:solidFill>
              <a:srgbClr val="000000"/>
            </a:solidFill>
            <a:miter lim="800000"/>
          </a:ln>
        </p:spPr>
        <p:txBody>
          <a:bodyPr vert="eaVert" wrap="square" lIns="91440" tIns="45720" rIns="91440" bIns="45720" numCol="1" anchor="t" anchorCtr="0" compatLnSpc="1"/>
          <a:lstStyle/>
          <a:p>
            <a:pPr marL="0" marR="0" lvl="0" indent="0" algn="ctr" defTabSz="914400" rtl="0" eaLnBrk="1" fontAlgn="base" latinLnBrk="0" hangingPunct="1">
              <a:lnSpc>
                <a:spcPct val="100000"/>
              </a:lnSpc>
              <a:spcBef>
                <a:spcPct val="0"/>
              </a:spcBef>
              <a:spcAft>
                <a:spcPct val="0"/>
              </a:spcAft>
              <a:buClrTx/>
              <a:buSzTx/>
              <a:buFontTx/>
              <a:buNone/>
            </a:pPr>
            <a:r>
              <a:rPr kumimoji="0" lang="zh-CN" sz="14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满足项目总进度计划要求</a:t>
            </a:r>
            <a:endParaRPr kumimoji="0" lang="zh-CN" sz="1400" b="0" i="0" u="none" strike="noStrike" cap="none" normalizeH="0" baseline="0" dirty="0" smtClean="0">
              <a:ln>
                <a:noFill/>
              </a:ln>
              <a:solidFill>
                <a:schemeClr val="tx1"/>
              </a:solidFill>
              <a:effectLst/>
              <a:ea typeface="宋体" panose="02010600030101010101" pitchFamily="2" charset="-122"/>
              <a:cs typeface="宋体" panose="02010600030101010101" pitchFamily="2" charset="-122"/>
            </a:endParaRPr>
          </a:p>
        </p:txBody>
      </p:sp>
      <p:sp>
        <p:nvSpPr>
          <p:cNvPr id="70666" name="Rectangle 10"/>
          <p:cNvSpPr>
            <a:spLocks noChangeArrowheads="1"/>
          </p:cNvSpPr>
          <p:nvPr/>
        </p:nvSpPr>
        <p:spPr bwMode="auto">
          <a:xfrm>
            <a:off x="0" y="457200"/>
            <a:ext cx="9144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cxnSp>
        <p:nvCxnSpPr>
          <p:cNvPr id="18" name="直接箭头连接符 17"/>
          <p:cNvCxnSpPr>
            <a:stCxn id="70661" idx="2"/>
            <a:endCxn id="70658" idx="0"/>
          </p:cNvCxnSpPr>
          <p:nvPr/>
        </p:nvCxnSpPr>
        <p:spPr>
          <a:xfrm>
            <a:off x="4023502" y="3373435"/>
            <a:ext cx="15077" cy="3506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a:stCxn id="70658" idx="2"/>
            <a:endCxn id="70660" idx="0"/>
          </p:cNvCxnSpPr>
          <p:nvPr/>
        </p:nvCxnSpPr>
        <p:spPr>
          <a:xfrm>
            <a:off x="4038579" y="4247448"/>
            <a:ext cx="0" cy="4110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a:off x="4000496" y="2688811"/>
            <a:ext cx="0" cy="3829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右箭头 26"/>
          <p:cNvSpPr/>
          <p:nvPr/>
        </p:nvSpPr>
        <p:spPr>
          <a:xfrm>
            <a:off x="1928794" y="3441606"/>
            <a:ext cx="214314"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右箭头 27"/>
          <p:cNvSpPr/>
          <p:nvPr/>
        </p:nvSpPr>
        <p:spPr>
          <a:xfrm>
            <a:off x="5944840" y="3504998"/>
            <a:ext cx="214314"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785786" y="1357298"/>
            <a:ext cx="4218262" cy="400110"/>
          </a:xfrm>
          <a:prstGeom prst="rect">
            <a:avLst/>
          </a:prstGeom>
        </p:spPr>
        <p:txBody>
          <a:bodyPr wrap="square">
            <a:spAutoFit/>
          </a:bodyPr>
          <a:lstStyle/>
          <a:p>
            <a:r>
              <a:rPr lang="en-US" altLang="zh-CN" sz="2000" dirty="0" smtClean="0">
                <a:latin typeface="黑体" panose="02010609060101010101" pitchFamily="49" charset="-122"/>
                <a:ea typeface="黑体" panose="02010609060101010101" pitchFamily="49" charset="-122"/>
              </a:rPr>
              <a:t>1</a:t>
            </a:r>
            <a:r>
              <a:rPr lang="zh-CN" altLang="en-US" sz="2000" dirty="0" smtClean="0">
                <a:latin typeface="黑体" panose="02010609060101010101" pitchFamily="49" charset="-122"/>
                <a:ea typeface="黑体" panose="02010609060101010101" pitchFamily="49" charset="-122"/>
              </a:rPr>
              <a:t> 设计进度管理的内容和流程</a:t>
            </a:r>
            <a:endParaRPr lang="zh-CN" altLang="en-US" sz="2000" dirty="0"/>
          </a:p>
        </p:txBody>
      </p:sp>
      <p:pic>
        <p:nvPicPr>
          <p:cNvPr id="17" name="图片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cSld>
  <p:clrMapOvr>
    <a:masterClrMapping/>
  </p:clrMapOvr>
  <p:transition>
    <p:pull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23528" y="228622"/>
            <a:ext cx="4134465" cy="523220"/>
          </a:xfrm>
          <a:prstGeom prst="rect">
            <a:avLst/>
          </a:prstGeom>
        </p:spPr>
        <p:txBody>
          <a:bodyPr wrap="none">
            <a:spAutoFit/>
          </a:bodyPr>
          <a:lstStyle/>
          <a:p>
            <a:r>
              <a:rPr lang="en-US" altLang="zh-CN" sz="2800" dirty="0" smtClean="0">
                <a:latin typeface="黑体" panose="02010609060101010101" pitchFamily="49" charset="-122"/>
                <a:ea typeface="黑体" panose="02010609060101010101" pitchFamily="49" charset="-122"/>
              </a:rPr>
              <a:t>1.2 </a:t>
            </a:r>
            <a:r>
              <a:rPr lang="zh-CN" altLang="en-US" sz="2800" dirty="0" smtClean="0">
                <a:latin typeface="黑体" panose="02010609060101010101" pitchFamily="49" charset="-122"/>
                <a:ea typeface="黑体" panose="02010609060101010101" pitchFamily="49" charset="-122"/>
              </a:rPr>
              <a:t>建筑工程项目与管理</a:t>
            </a:r>
            <a:endParaRPr lang="zh-CN" altLang="en-US" sz="2800" dirty="0">
              <a:latin typeface="黑体" panose="02010609060101010101" pitchFamily="49" charset="-122"/>
              <a:ea typeface="黑体" panose="02010609060101010101" pitchFamily="49" charset="-122"/>
            </a:endParaRPr>
          </a:p>
        </p:txBody>
      </p:sp>
      <p:sp>
        <p:nvSpPr>
          <p:cNvPr id="7" name="矩形 6"/>
          <p:cNvSpPr/>
          <p:nvPr/>
        </p:nvSpPr>
        <p:spPr>
          <a:xfrm>
            <a:off x="222164" y="993306"/>
            <a:ext cx="8640960" cy="4662815"/>
          </a:xfrm>
          <a:prstGeom prst="rect">
            <a:avLst/>
          </a:prstGeom>
        </p:spPr>
        <p:txBody>
          <a:bodyPr wrap="square">
            <a:spAutoFit/>
          </a:bodyPr>
          <a:lstStyle/>
          <a:p>
            <a:pPr>
              <a:lnSpc>
                <a:spcPct val="150000"/>
              </a:lnSpc>
            </a:pPr>
            <a:r>
              <a:rPr lang="en-US" altLang="zh-CN" dirty="0" smtClean="0">
                <a:latin typeface="黑体" pitchFamily="49" charset="-122"/>
                <a:ea typeface="黑体" pitchFamily="49" charset="-122"/>
              </a:rPr>
              <a:t>    1</a:t>
            </a:r>
            <a:r>
              <a:rPr lang="zh-CN" altLang="en-US" dirty="0" smtClean="0">
                <a:latin typeface="黑体" pitchFamily="49" charset="-122"/>
                <a:ea typeface="黑体" pitchFamily="49" charset="-122"/>
              </a:rPr>
              <a:t>）按</a:t>
            </a:r>
            <a:r>
              <a:rPr lang="zh-CN" altLang="en-US" dirty="0">
                <a:latin typeface="黑体" pitchFamily="49" charset="-122"/>
                <a:ea typeface="黑体" pitchFamily="49" charset="-122"/>
              </a:rPr>
              <a:t>投资额划分的基本建设项目，属于生产性</a:t>
            </a:r>
            <a:r>
              <a:rPr lang="zh-CN" altLang="en-US" dirty="0" smtClean="0">
                <a:latin typeface="黑体" pitchFamily="49" charset="-122"/>
                <a:ea typeface="黑体" pitchFamily="49" charset="-122"/>
              </a:rPr>
              <a:t>建设</a:t>
            </a:r>
            <a:r>
              <a:rPr lang="zh-CN" altLang="en-US" dirty="0">
                <a:latin typeface="黑体" pitchFamily="49" charset="-122"/>
                <a:ea typeface="黑体" pitchFamily="49" charset="-122"/>
              </a:rPr>
              <a:t>项目</a:t>
            </a:r>
            <a:r>
              <a:rPr lang="zh-CN" altLang="en-US" dirty="0" smtClean="0">
                <a:latin typeface="黑体" pitchFamily="49" charset="-122"/>
                <a:ea typeface="黑体" pitchFamily="49" charset="-122"/>
              </a:rPr>
              <a:t>中</a:t>
            </a:r>
            <a:r>
              <a:rPr lang="zh-CN" altLang="en-US" dirty="0">
                <a:latin typeface="黑体" pitchFamily="49" charset="-122"/>
                <a:ea typeface="黑体" pitchFamily="49" charset="-122"/>
              </a:rPr>
              <a:t>的能源、交通、原材料部门的工程项目，投资额达到</a:t>
            </a:r>
            <a:r>
              <a:rPr lang="en-US" altLang="zh-CN" dirty="0">
                <a:latin typeface="黑体" pitchFamily="49" charset="-122"/>
                <a:ea typeface="黑体" pitchFamily="49" charset="-122"/>
              </a:rPr>
              <a:t>5000</a:t>
            </a:r>
            <a:r>
              <a:rPr lang="zh-CN" altLang="en-US" dirty="0">
                <a:latin typeface="黑体" pitchFamily="49" charset="-122"/>
                <a:ea typeface="黑体" pitchFamily="49" charset="-122"/>
              </a:rPr>
              <a:t>万元以上为大、中型</a:t>
            </a:r>
            <a:r>
              <a:rPr lang="zh-CN" altLang="en-US" dirty="0" smtClean="0">
                <a:latin typeface="黑体" pitchFamily="49" charset="-122"/>
                <a:ea typeface="黑体" pitchFamily="49" charset="-122"/>
              </a:rPr>
              <a:t>项目；其他部门和</a:t>
            </a:r>
            <a:r>
              <a:rPr lang="zh-CN" altLang="en-US" dirty="0">
                <a:latin typeface="黑体" pitchFamily="49" charset="-122"/>
                <a:ea typeface="黑体" pitchFamily="49" charset="-122"/>
              </a:rPr>
              <a:t>非工业</a:t>
            </a:r>
            <a:r>
              <a:rPr lang="zh-CN" altLang="en-US" dirty="0" smtClean="0">
                <a:latin typeface="黑体" pitchFamily="49" charset="-122"/>
                <a:ea typeface="黑体" pitchFamily="49" charset="-122"/>
              </a:rPr>
              <a:t>建设项目，投资额</a:t>
            </a:r>
            <a:r>
              <a:rPr lang="zh-CN" altLang="en-US" dirty="0">
                <a:latin typeface="黑体" pitchFamily="49" charset="-122"/>
                <a:ea typeface="黑体" pitchFamily="49" charset="-122"/>
              </a:rPr>
              <a:t>达到</a:t>
            </a:r>
            <a:r>
              <a:rPr lang="en-US" altLang="zh-CN" dirty="0">
                <a:latin typeface="黑体" pitchFamily="49" charset="-122"/>
                <a:ea typeface="黑体" pitchFamily="49" charset="-122"/>
              </a:rPr>
              <a:t>3000</a:t>
            </a:r>
            <a:r>
              <a:rPr lang="zh-CN" altLang="en-US" dirty="0">
                <a:latin typeface="黑体" pitchFamily="49" charset="-122"/>
                <a:ea typeface="黑体" pitchFamily="49" charset="-122"/>
              </a:rPr>
              <a:t>万元以上为</a:t>
            </a:r>
            <a:r>
              <a:rPr lang="zh-CN" altLang="en-US" dirty="0" smtClean="0">
                <a:latin typeface="黑体" pitchFamily="49" charset="-122"/>
                <a:ea typeface="黑体" pitchFamily="49" charset="-122"/>
              </a:rPr>
              <a:t>大中型建设项目；按</a:t>
            </a:r>
            <a:r>
              <a:rPr lang="zh-CN" altLang="en-US" dirty="0">
                <a:latin typeface="黑体" pitchFamily="49" charset="-122"/>
                <a:ea typeface="黑体" pitchFamily="49" charset="-122"/>
              </a:rPr>
              <a:t>生产能力或使用效益划分的</a:t>
            </a:r>
            <a:r>
              <a:rPr lang="zh-CN" altLang="en-US" dirty="0" smtClean="0">
                <a:latin typeface="黑体" pitchFamily="49" charset="-122"/>
                <a:ea typeface="黑体" pitchFamily="49" charset="-122"/>
              </a:rPr>
              <a:t>建设项目，以</a:t>
            </a:r>
            <a:r>
              <a:rPr lang="zh-CN" altLang="en-US" dirty="0">
                <a:latin typeface="黑体" pitchFamily="49" charset="-122"/>
                <a:ea typeface="黑体" pitchFamily="49" charset="-122"/>
              </a:rPr>
              <a:t>国家对各行各业的具体规定作为标准</a:t>
            </a:r>
            <a:r>
              <a:rPr lang="zh-CN" altLang="en-US" dirty="0" smtClean="0">
                <a:latin typeface="黑体" pitchFamily="49" charset="-122"/>
                <a:ea typeface="黑体" pitchFamily="49" charset="-122"/>
              </a:rPr>
              <a:t>。</a:t>
            </a:r>
            <a:endParaRPr lang="en-US" altLang="zh-CN" dirty="0" smtClean="0">
              <a:latin typeface="黑体" pitchFamily="49" charset="-122"/>
              <a:ea typeface="黑体" pitchFamily="49" charset="-122"/>
            </a:endParaRPr>
          </a:p>
          <a:p>
            <a:pPr>
              <a:lnSpc>
                <a:spcPct val="150000"/>
              </a:lnSpc>
            </a:pPr>
            <a:r>
              <a:rPr lang="en-US" altLang="zh-CN" dirty="0" smtClean="0">
                <a:latin typeface="黑体" pitchFamily="49" charset="-122"/>
                <a:ea typeface="黑体" pitchFamily="49" charset="-122"/>
              </a:rPr>
              <a:t>    2</a:t>
            </a:r>
            <a:r>
              <a:rPr lang="zh-CN" altLang="en-US" dirty="0" smtClean="0">
                <a:latin typeface="黑体" pitchFamily="49" charset="-122"/>
                <a:ea typeface="黑体" pitchFamily="49" charset="-122"/>
              </a:rPr>
              <a:t>）更新改造项目</a:t>
            </a:r>
            <a:r>
              <a:rPr lang="zh-CN" altLang="en-US" dirty="0">
                <a:latin typeface="黑体" pitchFamily="49" charset="-122"/>
                <a:ea typeface="黑体" pitchFamily="49" charset="-122"/>
              </a:rPr>
              <a:t>只按</a:t>
            </a:r>
            <a:r>
              <a:rPr lang="zh-CN" altLang="en-US" dirty="0" smtClean="0">
                <a:latin typeface="黑体" pitchFamily="49" charset="-122"/>
                <a:ea typeface="黑体" pitchFamily="49" charset="-122"/>
              </a:rPr>
              <a:t>投资额标准划分，能源</a:t>
            </a:r>
            <a:r>
              <a:rPr lang="zh-CN" altLang="en-US" dirty="0">
                <a:latin typeface="黑体" pitchFamily="49" charset="-122"/>
                <a:ea typeface="黑体" pitchFamily="49" charset="-122"/>
              </a:rPr>
              <a:t>、交通、原材料部门投资额达到</a:t>
            </a:r>
            <a:r>
              <a:rPr lang="en-US" altLang="zh-CN" dirty="0">
                <a:latin typeface="黑体" pitchFamily="49" charset="-122"/>
                <a:ea typeface="黑体" pitchFamily="49" charset="-122"/>
              </a:rPr>
              <a:t>5000</a:t>
            </a:r>
            <a:r>
              <a:rPr lang="zh-CN" altLang="en-US" dirty="0">
                <a:latin typeface="黑体" pitchFamily="49" charset="-122"/>
                <a:ea typeface="黑体" pitchFamily="49" charset="-122"/>
              </a:rPr>
              <a:t>万元及其以上的</a:t>
            </a:r>
            <a:r>
              <a:rPr lang="zh-CN" altLang="en-US" dirty="0" smtClean="0">
                <a:latin typeface="黑体" pitchFamily="49" charset="-122"/>
                <a:ea typeface="黑体" pitchFamily="49" charset="-122"/>
              </a:rPr>
              <a:t>工程项目和</a:t>
            </a:r>
            <a:r>
              <a:rPr lang="zh-CN" altLang="en-US" dirty="0">
                <a:latin typeface="黑体" pitchFamily="49" charset="-122"/>
                <a:ea typeface="黑体" pitchFamily="49" charset="-122"/>
              </a:rPr>
              <a:t>其他</a:t>
            </a:r>
            <a:r>
              <a:rPr lang="zh-CN" altLang="en-US" dirty="0" smtClean="0">
                <a:latin typeface="黑体" pitchFamily="49" charset="-122"/>
                <a:ea typeface="黑体" pitchFamily="49" charset="-122"/>
              </a:rPr>
              <a:t>部门投资额</a:t>
            </a:r>
            <a:r>
              <a:rPr lang="zh-CN" altLang="en-US" dirty="0">
                <a:latin typeface="黑体" pitchFamily="49" charset="-122"/>
                <a:ea typeface="黑体" pitchFamily="49" charset="-122"/>
              </a:rPr>
              <a:t>达到</a:t>
            </a:r>
            <a:r>
              <a:rPr lang="en-US" altLang="zh-CN" dirty="0">
                <a:latin typeface="黑体" pitchFamily="49" charset="-122"/>
                <a:ea typeface="黑体" pitchFamily="49" charset="-122"/>
              </a:rPr>
              <a:t>3000</a:t>
            </a:r>
            <a:r>
              <a:rPr lang="zh-CN" altLang="en-US" dirty="0" smtClean="0">
                <a:latin typeface="黑体" pitchFamily="49" charset="-122"/>
                <a:ea typeface="黑体" pitchFamily="49" charset="-122"/>
              </a:rPr>
              <a:t>万元及其以上</a:t>
            </a:r>
            <a:r>
              <a:rPr lang="zh-CN" altLang="en-US" dirty="0">
                <a:latin typeface="黑体" pitchFamily="49" charset="-122"/>
                <a:ea typeface="黑体" pitchFamily="49" charset="-122"/>
              </a:rPr>
              <a:t>的</a:t>
            </a:r>
            <a:r>
              <a:rPr lang="zh-CN" altLang="en-US" dirty="0" smtClean="0">
                <a:latin typeface="黑体" pitchFamily="49" charset="-122"/>
                <a:ea typeface="黑体" pitchFamily="49" charset="-122"/>
              </a:rPr>
              <a:t>项目，否则</a:t>
            </a:r>
            <a:r>
              <a:rPr lang="zh-CN" altLang="en-US" dirty="0">
                <a:latin typeface="黑体" pitchFamily="49" charset="-122"/>
                <a:ea typeface="黑体" pitchFamily="49" charset="-122"/>
              </a:rPr>
              <a:t>为限额以下</a:t>
            </a:r>
            <a:r>
              <a:rPr lang="zh-CN" altLang="en-US" dirty="0" smtClean="0">
                <a:latin typeface="黑体" pitchFamily="49" charset="-122"/>
                <a:ea typeface="黑体" pitchFamily="49" charset="-122"/>
              </a:rPr>
              <a:t>项目。</a:t>
            </a:r>
            <a:endParaRPr lang="en-US" altLang="zh-CN" dirty="0" smtClean="0">
              <a:latin typeface="黑体" pitchFamily="49" charset="-122"/>
              <a:ea typeface="黑体" pitchFamily="49" charset="-122"/>
            </a:endParaRPr>
          </a:p>
          <a:p>
            <a:pPr>
              <a:lnSpc>
                <a:spcPct val="150000"/>
              </a:lnSpc>
            </a:pPr>
            <a:r>
              <a:rPr lang="en-US" altLang="zh-CN" dirty="0" smtClean="0">
                <a:latin typeface="黑体" pitchFamily="49" charset="-122"/>
                <a:ea typeface="黑体" pitchFamily="49" charset="-122"/>
              </a:rPr>
              <a:t>    3</a:t>
            </a:r>
            <a:r>
              <a:rPr lang="zh-CN" altLang="en-US" dirty="0" smtClean="0">
                <a:latin typeface="黑体" pitchFamily="49" charset="-122"/>
                <a:ea typeface="黑体" pitchFamily="49" charset="-122"/>
              </a:rPr>
              <a:t>）一部分</a:t>
            </a:r>
            <a:r>
              <a:rPr lang="zh-CN" altLang="en-US" dirty="0">
                <a:latin typeface="黑体" pitchFamily="49" charset="-122"/>
                <a:ea typeface="黑体" pitchFamily="49" charset="-122"/>
              </a:rPr>
              <a:t>工业</a:t>
            </a:r>
            <a:r>
              <a:rPr lang="zh-CN" altLang="en-US" dirty="0" smtClean="0">
                <a:latin typeface="黑体" pitchFamily="49" charset="-122"/>
                <a:ea typeface="黑体" pitchFamily="49" charset="-122"/>
              </a:rPr>
              <a:t>、非工业建设项目，在国家统一下达的计划中，不作为大中型项目安排：</a:t>
            </a:r>
            <a:r>
              <a:rPr lang="en-US" altLang="zh-CN" dirty="0" smtClean="0">
                <a:latin typeface="黑体" pitchFamily="49" charset="-122"/>
                <a:ea typeface="黑体" pitchFamily="49" charset="-122"/>
              </a:rPr>
              <a:t>A</a:t>
            </a: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B</a:t>
            </a: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C</a:t>
            </a: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D</a:t>
            </a: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E</a:t>
            </a:r>
            <a:r>
              <a:rPr lang="zh-CN" altLang="en-US" dirty="0">
                <a:latin typeface="黑体" pitchFamily="49" charset="-122"/>
                <a:ea typeface="黑体" pitchFamily="49" charset="-122"/>
              </a:rPr>
              <a:t>、</a:t>
            </a:r>
            <a:r>
              <a:rPr lang="en-US" altLang="zh-CN" dirty="0" smtClean="0">
                <a:latin typeface="黑体" pitchFamily="49" charset="-122"/>
                <a:ea typeface="黑体" pitchFamily="49" charset="-122"/>
              </a:rPr>
              <a:t>F</a:t>
            </a:r>
            <a:r>
              <a:rPr lang="zh-CN" altLang="en-US" dirty="0" smtClean="0">
                <a:latin typeface="黑体" pitchFamily="49" charset="-122"/>
                <a:ea typeface="黑体" pitchFamily="49" charset="-122"/>
              </a:rPr>
              <a:t>六项。</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6</a:t>
            </a:r>
            <a:r>
              <a:rPr lang="zh-CN" altLang="en-US" dirty="0" smtClean="0">
                <a:latin typeface="黑体" pitchFamily="49" charset="-122"/>
                <a:ea typeface="黑体" pitchFamily="49" charset="-122"/>
              </a:rPr>
              <a:t>）采取</a:t>
            </a:r>
            <a:r>
              <a:rPr lang="zh-CN" altLang="en-US" dirty="0">
                <a:latin typeface="黑体" pitchFamily="49" charset="-122"/>
                <a:ea typeface="黑体" pitchFamily="49" charset="-122"/>
              </a:rPr>
              <a:t>各种</a:t>
            </a:r>
            <a:r>
              <a:rPr lang="zh-CN" altLang="en-US" dirty="0" smtClean="0">
                <a:latin typeface="黑体" pitchFamily="49" charset="-122"/>
                <a:ea typeface="黑体" pitchFamily="49" charset="-122"/>
              </a:rPr>
              <a:t>形式利用外资</a:t>
            </a:r>
            <a:r>
              <a:rPr lang="zh-CN" altLang="en-US" dirty="0">
                <a:latin typeface="黑体" pitchFamily="49" charset="-122"/>
                <a:ea typeface="黑体" pitchFamily="49" charset="-122"/>
              </a:rPr>
              <a:t>或国内资金兴建的旅游</a:t>
            </a:r>
            <a:r>
              <a:rPr lang="zh-CN" altLang="en-US" dirty="0" smtClean="0">
                <a:latin typeface="黑体" pitchFamily="49" charset="-122"/>
                <a:ea typeface="黑体" pitchFamily="49" charset="-122"/>
              </a:rPr>
              <a:t>饭店、旅馆</a:t>
            </a:r>
            <a:r>
              <a:rPr lang="zh-CN" altLang="en-US" dirty="0">
                <a:latin typeface="黑体" pitchFamily="49" charset="-122"/>
                <a:ea typeface="黑体" pitchFamily="49" charset="-122"/>
              </a:rPr>
              <a:t>、</a:t>
            </a:r>
            <a:r>
              <a:rPr lang="zh-CN" altLang="en-US" dirty="0" smtClean="0">
                <a:latin typeface="黑体" pitchFamily="49" charset="-122"/>
                <a:ea typeface="黑体" pitchFamily="49" charset="-122"/>
              </a:rPr>
              <a:t>贸易大楼、展览馆</a:t>
            </a:r>
            <a:r>
              <a:rPr lang="zh-CN" altLang="en-US" dirty="0">
                <a:latin typeface="黑体" pitchFamily="49" charset="-122"/>
                <a:ea typeface="黑体" pitchFamily="49" charset="-122"/>
              </a:rPr>
              <a:t>、科教馆</a:t>
            </a:r>
            <a:r>
              <a:rPr lang="zh-CN" altLang="en-US" dirty="0" smtClean="0">
                <a:latin typeface="黑体" pitchFamily="49" charset="-122"/>
                <a:ea typeface="黑体" pitchFamily="49" charset="-122"/>
              </a:rPr>
              <a:t>等。</a:t>
            </a:r>
            <a:endParaRPr lang="en-US" altLang="zh-CN" dirty="0" smtClean="0">
              <a:latin typeface="黑体" pitchFamily="49" charset="-122"/>
              <a:ea typeface="黑体" pitchFamily="49" charset="-122"/>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extLst>
      <p:ext uri="{BB962C8B-B14F-4D97-AF65-F5344CB8AC3E}">
        <p14:creationId xmlns:p14="http://schemas.microsoft.com/office/powerpoint/2010/main" val="641822503"/>
      </p:ext>
    </p:extLst>
  </p:cSld>
  <p:clrMapOvr>
    <a:masterClrMapping/>
  </p:clrMapOvr>
  <p:transition>
    <p:pull dir="d"/>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1000108"/>
            <a:ext cx="8286808" cy="5429288"/>
          </a:xfrm>
        </p:spPr>
        <p:txBody>
          <a:bodyPr>
            <a:noAutofit/>
          </a:bodyPr>
          <a:lstStyle/>
          <a:p>
            <a:pPr hangingPunct="1">
              <a:lnSpc>
                <a:spcPct val="150000"/>
              </a:lnSpc>
            </a:pPr>
            <a:r>
              <a:rPr lang="en-US" altLang="zh-CN" sz="2000" dirty="0" smtClean="0">
                <a:solidFill>
                  <a:schemeClr val="tx1"/>
                </a:solidFill>
                <a:latin typeface="黑体" panose="02010609060101010101" pitchFamily="49" charset="-122"/>
                <a:ea typeface="黑体" panose="02010609060101010101" pitchFamily="49" charset="-122"/>
              </a:rPr>
              <a:t>2</a:t>
            </a:r>
            <a:r>
              <a:rPr lang="zh-CN" altLang="en-US" sz="2000" dirty="0" smtClean="0">
                <a:solidFill>
                  <a:schemeClr val="tx1"/>
                </a:solidFill>
                <a:latin typeface="黑体" panose="02010609060101010101" pitchFamily="49" charset="-122"/>
                <a:ea typeface="黑体" panose="02010609060101010101" pitchFamily="49" charset="-122"/>
              </a:rPr>
              <a:t> 设计进度管理的要点</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1</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编制设计管理进度计划，包括从项目设计方案、扩初设计、施工图设计，一直到施工图审图等相关政府主管部门报审、批复手续办理时间的进度安排</a:t>
            </a:r>
            <a:r>
              <a:rPr lang="zh-CN" altLang="en-US" sz="2000" dirty="0" smtClean="0">
                <a:solidFill>
                  <a:schemeClr val="tx1"/>
                </a:solidFill>
                <a:latin typeface="黑体" panose="02010609060101010101" pitchFamily="49" charset="-122"/>
                <a:ea typeface="黑体" panose="02010609060101010101" pitchFamily="49" charset="-122"/>
              </a:rPr>
              <a:t>，应满足总进度计划的要求</a:t>
            </a:r>
            <a:r>
              <a:rPr lang="zh-CN" altLang="zh-CN"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2</a:t>
            </a:r>
            <a:r>
              <a:rPr lang="zh-CN" altLang="en-US" sz="2000" dirty="0" smtClean="0">
                <a:solidFill>
                  <a:schemeClr val="tx1"/>
                </a:solidFill>
                <a:latin typeface="黑体" panose="02010609060101010101" pitchFamily="49" charset="-122"/>
                <a:ea typeface="黑体" panose="02010609060101010101" pitchFamily="49" charset="-122"/>
              </a:rPr>
              <a:t>）审查设计单位所编制的进度分解计划的合理性和可行性，通过合同对各设计单位的方案设计、初步设计、施工图设计以及设计修改等的设计进度进行协调和控制（设计院内部保障）。</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3</a:t>
            </a:r>
            <a:r>
              <a:rPr lang="zh-CN" altLang="en-US" sz="2000" dirty="0" smtClean="0">
                <a:solidFill>
                  <a:schemeClr val="tx1"/>
                </a:solidFill>
                <a:latin typeface="黑体" panose="02010609060101010101" pitchFamily="49" charset="-122"/>
                <a:ea typeface="黑体" panose="02010609060101010101" pitchFamily="49" charset="-122"/>
              </a:rPr>
              <a:t>）根据工程项目的进展，协调控制各个设计单位之间进度的衔接配合以及各职能之间的顺利实施（各设计院之间保障）。</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4</a:t>
            </a:r>
            <a:r>
              <a:rPr lang="zh-CN" altLang="en-US" sz="2000" dirty="0" smtClean="0">
                <a:solidFill>
                  <a:schemeClr val="tx1"/>
                </a:solidFill>
                <a:latin typeface="黑体" panose="02010609060101010101" pitchFamily="49" charset="-122"/>
                <a:ea typeface="黑体" panose="02010609060101010101" pitchFamily="49" charset="-122"/>
              </a:rPr>
              <a:t>）控制工程项目采购环节，满足设计所需技术资料的及时提供，如电梯、冷冻机、锅炉、发电机、冷却塔、厨房设备、泳池设备等采购工作应尽量在施工图设计阶段进行（设计技术条件保障）。</a:t>
            </a:r>
            <a:endParaRPr lang="zh-CN" altLang="zh-CN" sz="2000" dirty="0">
              <a:solidFill>
                <a:srgbClr val="FF0000"/>
              </a:solidFill>
              <a:latin typeface="黑体" panose="02010609060101010101" pitchFamily="49" charset="-122"/>
              <a:ea typeface="黑体" panose="02010609060101010101" pitchFamily="49" charset="-122"/>
            </a:endParaRPr>
          </a:p>
        </p:txBody>
      </p:sp>
      <p:sp>
        <p:nvSpPr>
          <p:cNvPr id="70663" name="Rectangle 7"/>
          <p:cNvSpPr>
            <a:spLocks noChangeArrowheads="1"/>
          </p:cNvSpPr>
          <p:nvPr/>
        </p:nvSpPr>
        <p:spPr bwMode="auto">
          <a:xfrm>
            <a:off x="0" y="0"/>
            <a:ext cx="9144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70666" name="Rectangle 10"/>
          <p:cNvSpPr>
            <a:spLocks noChangeArrowheads="1"/>
          </p:cNvSpPr>
          <p:nvPr/>
        </p:nvSpPr>
        <p:spPr bwMode="auto">
          <a:xfrm>
            <a:off x="0" y="457200"/>
            <a:ext cx="9144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7" name="矩形 6"/>
          <p:cNvSpPr/>
          <p:nvPr/>
        </p:nvSpPr>
        <p:spPr>
          <a:xfrm>
            <a:off x="428596" y="214290"/>
            <a:ext cx="4083169" cy="584775"/>
          </a:xfrm>
          <a:prstGeom prst="rect">
            <a:avLst/>
          </a:prstGeom>
        </p:spPr>
        <p:txBody>
          <a:bodyPr wrap="none">
            <a:spAutoFit/>
          </a:bodyPr>
          <a:lstStyle/>
          <a:p>
            <a:r>
              <a:rPr lang="zh-CN" altLang="en-US" sz="3200" dirty="0" smtClean="0">
                <a:latin typeface="黑体" panose="02010609060101010101" pitchFamily="49" charset="-122"/>
                <a:ea typeface="黑体" panose="02010609060101010101" pitchFamily="49" charset="-122"/>
              </a:rPr>
              <a:t>第五章 </a:t>
            </a:r>
            <a:r>
              <a:rPr lang="zh-CN" altLang="zh-CN" sz="3200" dirty="0" smtClean="0">
                <a:latin typeface="黑体" panose="02010609060101010101" pitchFamily="49" charset="-122"/>
                <a:ea typeface="黑体" panose="02010609060101010101" pitchFamily="49" charset="-122"/>
              </a:rPr>
              <a:t>设计</a:t>
            </a:r>
            <a:r>
              <a:rPr lang="zh-CN" altLang="en-US" sz="3200" dirty="0" smtClean="0">
                <a:latin typeface="黑体" panose="02010609060101010101" pitchFamily="49" charset="-122"/>
                <a:ea typeface="黑体" panose="02010609060101010101" pitchFamily="49" charset="-122"/>
              </a:rPr>
              <a:t>进度</a:t>
            </a:r>
            <a:r>
              <a:rPr lang="zh-CN" altLang="zh-CN" sz="3200" dirty="0" smtClean="0">
                <a:latin typeface="黑体" panose="02010609060101010101" pitchFamily="49" charset="-122"/>
                <a:ea typeface="黑体" panose="02010609060101010101" pitchFamily="49" charset="-122"/>
              </a:rPr>
              <a:t>管理</a:t>
            </a:r>
            <a:endParaRPr lang="zh-CN" altLang="en-US" sz="3200" dirty="0"/>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cSld>
  <p:clrMapOvr>
    <a:masterClrMapping/>
  </p:clrMapOvr>
  <p:transition>
    <p:pull dir="d"/>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1071546"/>
            <a:ext cx="8286808" cy="5214974"/>
          </a:xfrm>
        </p:spPr>
        <p:txBody>
          <a:bodyPr>
            <a:noAutofit/>
          </a:bodyPr>
          <a:lstStyle/>
          <a:p>
            <a:pPr hangingPunct="1">
              <a:lnSpc>
                <a:spcPct val="150000"/>
              </a:lnSpc>
            </a:pPr>
            <a:r>
              <a:rPr lang="zh-CN" altLang="en-US" sz="2000" dirty="0" smtClean="0">
                <a:solidFill>
                  <a:schemeClr val="tx1"/>
                </a:solidFill>
                <a:latin typeface="黑体" panose="02010609060101010101" pitchFamily="49" charset="-122"/>
                <a:ea typeface="黑体" panose="02010609060101010101" pitchFamily="49" charset="-122"/>
              </a:rPr>
              <a:t>    （</a:t>
            </a:r>
            <a:r>
              <a:rPr lang="en-US" altLang="zh-CN" sz="2000" dirty="0" smtClean="0">
                <a:solidFill>
                  <a:schemeClr val="tx1"/>
                </a:solidFill>
                <a:latin typeface="黑体" panose="02010609060101010101" pitchFamily="49" charset="-122"/>
                <a:ea typeface="黑体" panose="02010609060101010101" pitchFamily="49" charset="-122"/>
              </a:rPr>
              <a:t>5</a:t>
            </a:r>
            <a:r>
              <a:rPr lang="zh-CN" altLang="en-US" sz="2000" dirty="0" smtClean="0">
                <a:solidFill>
                  <a:schemeClr val="tx1"/>
                </a:solidFill>
                <a:latin typeface="黑体" panose="02010609060101010101" pitchFamily="49" charset="-122"/>
                <a:ea typeface="黑体" panose="02010609060101010101" pitchFamily="49" charset="-122"/>
              </a:rPr>
              <a:t>）控制设计报批和市政配套环节，应考虑设计评审、设计文件报批和配套征询的时间及建设方的确认周期，以满足设计进度符合总体进度的要求（设计外部保障）。</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6</a:t>
            </a:r>
            <a:r>
              <a:rPr lang="zh-CN" altLang="en-US" sz="2000" dirty="0" smtClean="0">
                <a:solidFill>
                  <a:schemeClr val="tx1"/>
                </a:solidFill>
                <a:latin typeface="黑体" panose="02010609060101010101" pitchFamily="49" charset="-122"/>
                <a:ea typeface="黑体" panose="02010609060101010101" pitchFamily="49" charset="-122"/>
              </a:rPr>
              <a:t>）为避免审图过程中出现较大的反复，影响施工图交付时间，项目管理应建议审图单位在扩初设计时即介入工作。</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7</a:t>
            </a:r>
            <a:r>
              <a:rPr lang="zh-CN" altLang="en-US" sz="2000" dirty="0" smtClean="0">
                <a:solidFill>
                  <a:schemeClr val="tx1"/>
                </a:solidFill>
                <a:latin typeface="黑体" panose="02010609060101010101" pitchFamily="49" charset="-122"/>
                <a:ea typeface="黑体" panose="02010609060101010101" pitchFamily="49" charset="-122"/>
              </a:rPr>
              <a:t>）如建设单位的建设意图及需求有重大改变时，应获得建设单位的书面确认，在得到项目经理批准后，须对原设计计划进行调整或修改，进度计划是动态的。</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8</a:t>
            </a:r>
            <a:r>
              <a:rPr lang="zh-CN" altLang="en-US" sz="2000" dirty="0" smtClean="0">
                <a:solidFill>
                  <a:schemeClr val="tx1"/>
                </a:solidFill>
                <a:latin typeface="黑体" panose="02010609060101010101" pitchFamily="49" charset="-122"/>
                <a:ea typeface="黑体" panose="02010609060101010101" pitchFamily="49" charset="-122"/>
              </a:rPr>
              <a:t>）根据合同督促设计单位进行施工现场设计配合，及时解决施工中设计问题，尽量避免设计变更对进度所带来的影响。</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zh-CN" altLang="zh-CN" sz="2000" dirty="0" smtClean="0">
                <a:solidFill>
                  <a:schemeClr val="tx1"/>
                </a:solidFill>
                <a:latin typeface="黑体" panose="02010609060101010101" pitchFamily="49" charset="-122"/>
                <a:ea typeface="黑体" panose="02010609060101010101" pitchFamily="49" charset="-122"/>
              </a:rPr>
              <a:t> </a:t>
            </a: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accent1"/>
                </a:solidFill>
                <a:latin typeface="黑体" panose="02010609060101010101" pitchFamily="49" charset="-122"/>
                <a:ea typeface="黑体" panose="02010609060101010101" pitchFamily="49" charset="-122"/>
              </a:rPr>
              <a:t>案例：沈阳奥体、三亚海棠湾、徐州奥体等。</a:t>
            </a:r>
            <a:endParaRPr lang="zh-CN" altLang="zh-CN" sz="2000" dirty="0">
              <a:solidFill>
                <a:srgbClr val="FF0000"/>
              </a:solidFill>
              <a:latin typeface="黑体" panose="02010609060101010101" pitchFamily="49" charset="-122"/>
              <a:ea typeface="黑体" panose="02010609060101010101" pitchFamily="49" charset="-122"/>
            </a:endParaRPr>
          </a:p>
        </p:txBody>
      </p:sp>
      <p:sp>
        <p:nvSpPr>
          <p:cNvPr id="70666" name="Rectangle 10"/>
          <p:cNvSpPr>
            <a:spLocks noChangeArrowheads="1"/>
          </p:cNvSpPr>
          <p:nvPr/>
        </p:nvSpPr>
        <p:spPr bwMode="auto">
          <a:xfrm>
            <a:off x="0" y="457200"/>
            <a:ext cx="9144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7" name="矩形 6"/>
          <p:cNvSpPr/>
          <p:nvPr/>
        </p:nvSpPr>
        <p:spPr>
          <a:xfrm>
            <a:off x="428596" y="214290"/>
            <a:ext cx="4083169" cy="584775"/>
          </a:xfrm>
          <a:prstGeom prst="rect">
            <a:avLst/>
          </a:prstGeom>
        </p:spPr>
        <p:txBody>
          <a:bodyPr wrap="none">
            <a:spAutoFit/>
          </a:bodyPr>
          <a:lstStyle/>
          <a:p>
            <a:r>
              <a:rPr lang="zh-CN" altLang="en-US" sz="3200" dirty="0" smtClean="0">
                <a:latin typeface="黑体" panose="02010609060101010101" pitchFamily="49" charset="-122"/>
                <a:ea typeface="黑体" panose="02010609060101010101" pitchFamily="49" charset="-122"/>
              </a:rPr>
              <a:t>第五章 </a:t>
            </a:r>
            <a:r>
              <a:rPr lang="zh-CN" altLang="zh-CN" sz="3200" dirty="0" smtClean="0">
                <a:latin typeface="黑体" panose="02010609060101010101" pitchFamily="49" charset="-122"/>
                <a:ea typeface="黑体" panose="02010609060101010101" pitchFamily="49" charset="-122"/>
              </a:rPr>
              <a:t>设计</a:t>
            </a:r>
            <a:r>
              <a:rPr lang="zh-CN" altLang="en-US" sz="3200" dirty="0" smtClean="0">
                <a:latin typeface="黑体" panose="02010609060101010101" pitchFamily="49" charset="-122"/>
                <a:ea typeface="黑体" panose="02010609060101010101" pitchFamily="49" charset="-122"/>
              </a:rPr>
              <a:t>进度</a:t>
            </a:r>
            <a:r>
              <a:rPr lang="zh-CN" altLang="zh-CN" sz="3200" dirty="0" smtClean="0">
                <a:latin typeface="黑体" panose="02010609060101010101" pitchFamily="49" charset="-122"/>
                <a:ea typeface="黑体" panose="02010609060101010101" pitchFamily="49" charset="-122"/>
              </a:rPr>
              <a:t>管理</a:t>
            </a:r>
            <a:endParaRPr lang="zh-CN" altLang="en-US" sz="3200" dirty="0"/>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cSld>
  <p:clrMapOvr>
    <a:masterClrMapping/>
  </p:clrMapOvr>
  <p:transition>
    <p:pull dir="d"/>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1000108"/>
            <a:ext cx="8424936" cy="4214842"/>
          </a:xfrm>
        </p:spPr>
        <p:txBody>
          <a:bodyPr>
            <a:normAutofit/>
          </a:bodyPr>
          <a:lstStyle/>
          <a:p>
            <a:pPr>
              <a:lnSpc>
                <a:spcPct val="150000"/>
              </a:lnSpc>
            </a:pPr>
            <a:r>
              <a:rPr lang="zh-CN" altLang="en-US" sz="2000" dirty="0" smtClean="0">
                <a:solidFill>
                  <a:srgbClr val="FF0000"/>
                </a:solidFill>
                <a:latin typeface="黑体" panose="02010609060101010101" pitchFamily="49" charset="-122"/>
                <a:ea typeface="黑体" panose="02010609060101010101" pitchFamily="49" charset="-122"/>
              </a:rPr>
              <a:t>点评：</a:t>
            </a:r>
            <a:r>
              <a:rPr lang="zh-CN" altLang="zh-CN" sz="2000" dirty="0" smtClean="0">
                <a:solidFill>
                  <a:schemeClr val="tx1"/>
                </a:solidFill>
                <a:latin typeface="黑体" panose="02010609060101010101" pitchFamily="49" charset="-122"/>
                <a:ea typeface="黑体" panose="02010609060101010101" pitchFamily="49" charset="-122"/>
              </a:rPr>
              <a:t>施工图分阶段设计的控制要素 </a:t>
            </a:r>
            <a:br>
              <a:rPr lang="zh-CN" altLang="zh-CN" sz="2000" dirty="0" smtClean="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zh-CN" sz="2000" dirty="0" smtClean="0">
                <a:solidFill>
                  <a:schemeClr val="tx1"/>
                </a:solidFill>
                <a:latin typeface="黑体" panose="02010609060101010101" pitchFamily="49" charset="-122"/>
                <a:ea typeface="黑体" panose="02010609060101010101" pitchFamily="49" charset="-122"/>
              </a:rPr>
              <a:t>很多政府、标志性工程由于工期紧，会出现边设计边施工现象，设计工作的进度和质量将对工程建设的进度和投资控制产生重大影响。这类项目必须进行限额设计，加强过程中的设计质量控制</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专业对图</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和设计深度的审查，严格控制设计变更。最好将限额设计、设计进度</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设定出图节点</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、设计变更量等在设计合同中明确奖罚措施，加大设计单位对自身设计质量和工程投资的控制力度。</a:t>
            </a:r>
            <a:endParaRPr lang="zh-CN" altLang="zh-CN" sz="2000" dirty="0">
              <a:solidFill>
                <a:schemeClr val="tx1"/>
              </a:solidFill>
              <a:latin typeface="黑体" panose="02010609060101010101" pitchFamily="49" charset="-122"/>
              <a:ea typeface="黑体" panose="02010609060101010101" pitchFamily="49" charset="-122"/>
            </a:endParaRPr>
          </a:p>
        </p:txBody>
      </p:sp>
      <p:sp>
        <p:nvSpPr>
          <p:cNvPr id="6" name="矩形 5"/>
          <p:cNvSpPr/>
          <p:nvPr/>
        </p:nvSpPr>
        <p:spPr>
          <a:xfrm>
            <a:off x="428596" y="214290"/>
            <a:ext cx="4083169" cy="584775"/>
          </a:xfrm>
          <a:prstGeom prst="rect">
            <a:avLst/>
          </a:prstGeom>
        </p:spPr>
        <p:txBody>
          <a:bodyPr wrap="none">
            <a:spAutoFit/>
          </a:bodyPr>
          <a:lstStyle/>
          <a:p>
            <a:r>
              <a:rPr lang="zh-CN" altLang="en-US" sz="3200" dirty="0" smtClean="0">
                <a:latin typeface="黑体" panose="02010609060101010101" pitchFamily="49" charset="-122"/>
                <a:ea typeface="黑体" panose="02010609060101010101" pitchFamily="49" charset="-122"/>
              </a:rPr>
              <a:t>第五章 </a:t>
            </a:r>
            <a:r>
              <a:rPr lang="zh-CN" altLang="zh-CN" sz="3200" dirty="0" smtClean="0">
                <a:latin typeface="黑体" panose="02010609060101010101" pitchFamily="49" charset="-122"/>
                <a:ea typeface="黑体" panose="02010609060101010101" pitchFamily="49" charset="-122"/>
              </a:rPr>
              <a:t>设计</a:t>
            </a:r>
            <a:r>
              <a:rPr lang="zh-CN" altLang="en-US" sz="3200" dirty="0" smtClean="0">
                <a:latin typeface="黑体" panose="02010609060101010101" pitchFamily="49" charset="-122"/>
                <a:ea typeface="黑体" panose="02010609060101010101" pitchFamily="49" charset="-122"/>
              </a:rPr>
              <a:t>进度</a:t>
            </a:r>
            <a:r>
              <a:rPr lang="zh-CN" altLang="zh-CN" sz="3200" dirty="0" smtClean="0">
                <a:latin typeface="黑体" panose="02010609060101010101" pitchFamily="49" charset="-122"/>
                <a:ea typeface="黑体" panose="02010609060101010101" pitchFamily="49" charset="-122"/>
              </a:rPr>
              <a:t>管理</a:t>
            </a:r>
            <a:endParaRPr lang="zh-CN" altLang="en-US" sz="3200"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cSld>
  <p:clrMapOvr>
    <a:masterClrMapping/>
  </p:clrMapOvr>
  <p:transition>
    <p:pull dir="d"/>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4282" y="1000108"/>
            <a:ext cx="8568952" cy="5357850"/>
          </a:xfrm>
        </p:spPr>
        <p:txBody>
          <a:bodyPr>
            <a:noAutofit/>
          </a:bodyPr>
          <a:lstStyle/>
          <a:p>
            <a:pPr hangingPunct="1">
              <a:lnSpc>
                <a:spcPct val="150000"/>
              </a:lnSpc>
            </a:pPr>
            <a:r>
              <a:rPr lang="zh-CN" altLang="en-US" sz="1600" dirty="0" smtClean="0">
                <a:solidFill>
                  <a:schemeClr val="accent1"/>
                </a:solidFill>
                <a:latin typeface="黑体" panose="02010609060101010101" pitchFamily="49" charset="-122"/>
                <a:ea typeface="黑体" panose="02010609060101010101" pitchFamily="49" charset="-122"/>
              </a:rPr>
              <a:t>案例：</a:t>
            </a:r>
            <a:r>
              <a:rPr lang="en-US" altLang="zh-CN" sz="1600" dirty="0" smtClean="0">
                <a:solidFill>
                  <a:schemeClr val="accent1"/>
                </a:solidFill>
                <a:latin typeface="黑体" panose="02010609060101010101" pitchFamily="49" charset="-122"/>
                <a:ea typeface="黑体" panose="02010609060101010101" pitchFamily="49" charset="-122"/>
              </a:rPr>
              <a:t/>
            </a:r>
            <a:br>
              <a:rPr lang="en-US" altLang="zh-CN" sz="1600" dirty="0" smtClean="0">
                <a:solidFill>
                  <a:schemeClr val="accent1"/>
                </a:solidFill>
                <a:latin typeface="黑体" panose="02010609060101010101" pitchFamily="49" charset="-122"/>
                <a:ea typeface="黑体" panose="02010609060101010101" pitchFamily="49" charset="-122"/>
              </a:rPr>
            </a:br>
            <a:r>
              <a:rPr lang="en-US" altLang="zh-CN" sz="1600" dirty="0" smtClean="0">
                <a:solidFill>
                  <a:schemeClr val="accent1"/>
                </a:solidFill>
                <a:latin typeface="黑体" panose="02010609060101010101" pitchFamily="49" charset="-122"/>
                <a:ea typeface="黑体" panose="02010609060101010101" pitchFamily="49" charset="-122"/>
              </a:rPr>
              <a:t>    </a:t>
            </a:r>
            <a:r>
              <a:rPr lang="zh-CN" altLang="en-US" sz="1600" dirty="0" smtClean="0">
                <a:solidFill>
                  <a:schemeClr val="accent1"/>
                </a:solidFill>
                <a:latin typeface="黑体" panose="02010609060101010101" pitchFamily="49" charset="-122"/>
                <a:ea typeface="黑体" panose="02010609060101010101" pitchFamily="49" charset="-122"/>
              </a:rPr>
              <a:t>中国</a:t>
            </a:r>
            <a:r>
              <a:rPr lang="zh-CN" altLang="zh-CN" sz="1600" dirty="0" smtClean="0">
                <a:solidFill>
                  <a:schemeClr val="accent1"/>
                </a:solidFill>
                <a:latin typeface="黑体" panose="02010609060101010101" pitchFamily="49" charset="-122"/>
                <a:ea typeface="黑体" panose="02010609060101010101" pitchFamily="49" charset="-122"/>
              </a:rPr>
              <a:t>人寿大厦，鉴于前期手续的延误，在方案比选完成后该项目土地出让合同中限定的开工时间已基本临近，按土地出让合同约定每推迟一天开工将对建设单位处以</a:t>
            </a:r>
            <a:r>
              <a:rPr lang="en-US" altLang="zh-CN" sz="1600" dirty="0" smtClean="0">
                <a:solidFill>
                  <a:schemeClr val="accent1"/>
                </a:solidFill>
                <a:latin typeface="黑体" panose="02010609060101010101" pitchFamily="49" charset="-122"/>
                <a:ea typeface="黑体" panose="02010609060101010101" pitchFamily="49" charset="-122"/>
              </a:rPr>
              <a:t>100</a:t>
            </a:r>
            <a:r>
              <a:rPr lang="zh-CN" altLang="zh-CN" sz="1600" dirty="0" smtClean="0">
                <a:solidFill>
                  <a:schemeClr val="accent1"/>
                </a:solidFill>
                <a:latin typeface="黑体" panose="02010609060101010101" pitchFamily="49" charset="-122"/>
                <a:ea typeface="黑体" panose="02010609060101010101" pitchFamily="49" charset="-122"/>
              </a:rPr>
              <a:t>万元</a:t>
            </a:r>
            <a:r>
              <a:rPr lang="en-US" altLang="zh-CN" sz="1600" dirty="0" smtClean="0">
                <a:solidFill>
                  <a:schemeClr val="accent1"/>
                </a:solidFill>
                <a:latin typeface="黑体" panose="02010609060101010101" pitchFamily="49" charset="-122"/>
                <a:ea typeface="黑体" panose="02010609060101010101" pitchFamily="49" charset="-122"/>
              </a:rPr>
              <a:t>/</a:t>
            </a:r>
            <a:r>
              <a:rPr lang="zh-CN" altLang="zh-CN" sz="1600" dirty="0" smtClean="0">
                <a:solidFill>
                  <a:schemeClr val="accent1"/>
                </a:solidFill>
                <a:latin typeface="黑体" panose="02010609060101010101" pitchFamily="49" charset="-122"/>
                <a:ea typeface="黑体" panose="02010609060101010101" pitchFamily="49" charset="-122"/>
              </a:rPr>
              <a:t>天的罚款。项目管理部介入后，一方面组织相关开工延期申请事宜，最终获得六个月的开工延期成果；另一方面</a:t>
            </a:r>
            <a:r>
              <a:rPr lang="zh-CN" altLang="en-US" sz="1600" dirty="0" smtClean="0">
                <a:solidFill>
                  <a:schemeClr val="accent1"/>
                </a:solidFill>
                <a:latin typeface="黑体" panose="02010609060101010101" pitchFamily="49" charset="-122"/>
                <a:ea typeface="黑体" panose="02010609060101010101" pitchFamily="49" charset="-122"/>
              </a:rPr>
              <a:t>组织</a:t>
            </a:r>
            <a:r>
              <a:rPr lang="zh-CN" altLang="zh-CN" sz="1600" dirty="0" smtClean="0">
                <a:solidFill>
                  <a:schemeClr val="accent1"/>
                </a:solidFill>
                <a:latin typeface="黑体" panose="02010609060101010101" pitchFamily="49" charset="-122"/>
                <a:ea typeface="黑体" panose="02010609060101010101" pitchFamily="49" charset="-122"/>
              </a:rPr>
              <a:t>相关设计</a:t>
            </a:r>
            <a:r>
              <a:rPr lang="zh-CN" altLang="en-US" sz="1600" dirty="0" smtClean="0">
                <a:solidFill>
                  <a:schemeClr val="accent1"/>
                </a:solidFill>
                <a:latin typeface="黑体" panose="02010609060101010101" pitchFamily="49" charset="-122"/>
                <a:ea typeface="黑体" panose="02010609060101010101" pitchFamily="49" charset="-122"/>
              </a:rPr>
              <a:t>与报批工作</a:t>
            </a:r>
            <a:r>
              <a:rPr lang="zh-CN" altLang="zh-CN" sz="1600" dirty="0" smtClean="0">
                <a:solidFill>
                  <a:schemeClr val="accent1"/>
                </a:solidFill>
                <a:latin typeface="黑体" panose="02010609060101010101" pitchFamily="49" charset="-122"/>
                <a:ea typeface="黑体" panose="02010609060101010101" pitchFamily="49" charset="-122"/>
              </a:rPr>
              <a:t>，六个月的开工延期</a:t>
            </a:r>
            <a:r>
              <a:rPr lang="zh-CN" altLang="en-US" sz="1600" dirty="0" smtClean="0">
                <a:solidFill>
                  <a:schemeClr val="accent1"/>
                </a:solidFill>
                <a:latin typeface="黑体" panose="02010609060101010101" pitchFamily="49" charset="-122"/>
                <a:ea typeface="黑体" panose="02010609060101010101" pitchFamily="49" charset="-122"/>
              </a:rPr>
              <a:t>需要完成</a:t>
            </a:r>
            <a:r>
              <a:rPr lang="zh-CN" altLang="zh-CN" sz="1600" dirty="0" smtClean="0">
                <a:solidFill>
                  <a:schemeClr val="accent1"/>
                </a:solidFill>
                <a:latin typeface="黑体" panose="02010609060101010101" pitchFamily="49" charset="-122"/>
                <a:ea typeface="黑体" panose="02010609060101010101" pitchFamily="49" charset="-122"/>
              </a:rPr>
              <a:t>方案审查、初步设计、施工图设计</a:t>
            </a:r>
            <a:r>
              <a:rPr lang="zh-CN" altLang="en-US" sz="1600" dirty="0" smtClean="0">
                <a:solidFill>
                  <a:schemeClr val="accent1"/>
                </a:solidFill>
                <a:latin typeface="黑体" panose="02010609060101010101" pitchFamily="49" charset="-122"/>
                <a:ea typeface="黑体" panose="02010609060101010101" pitchFamily="49" charset="-122"/>
              </a:rPr>
              <a:t>（</a:t>
            </a:r>
            <a:r>
              <a:rPr lang="zh-CN" altLang="zh-CN" sz="1600" dirty="0" smtClean="0">
                <a:solidFill>
                  <a:schemeClr val="accent1"/>
                </a:solidFill>
                <a:latin typeface="黑体" panose="02010609060101010101" pitchFamily="49" charset="-122"/>
                <a:ea typeface="黑体" panose="02010609060101010101" pitchFamily="49" charset="-122"/>
              </a:rPr>
              <a:t>原施工图设计合同约定</a:t>
            </a:r>
            <a:r>
              <a:rPr lang="en-US" altLang="zh-CN" sz="1600" dirty="0" smtClean="0">
                <a:solidFill>
                  <a:schemeClr val="accent1"/>
                </a:solidFill>
                <a:latin typeface="黑体" panose="02010609060101010101" pitchFamily="49" charset="-122"/>
                <a:ea typeface="黑体" panose="02010609060101010101" pitchFamily="49" charset="-122"/>
              </a:rPr>
              <a:t>90</a:t>
            </a:r>
            <a:r>
              <a:rPr lang="zh-CN" altLang="zh-CN" sz="1600" dirty="0" smtClean="0">
                <a:solidFill>
                  <a:schemeClr val="accent1"/>
                </a:solidFill>
                <a:latin typeface="黑体" panose="02010609060101010101" pitchFamily="49" charset="-122"/>
                <a:ea typeface="黑体" panose="02010609060101010101" pitchFamily="49" charset="-122"/>
              </a:rPr>
              <a:t>天</a:t>
            </a:r>
            <a:r>
              <a:rPr lang="zh-CN" altLang="en-US" sz="1600" dirty="0" smtClean="0">
                <a:solidFill>
                  <a:schemeClr val="accent1"/>
                </a:solidFill>
                <a:latin typeface="黑体" panose="02010609060101010101" pitchFamily="49" charset="-122"/>
                <a:ea typeface="黑体" panose="02010609060101010101" pitchFamily="49" charset="-122"/>
              </a:rPr>
              <a:t>）</a:t>
            </a:r>
            <a:r>
              <a:rPr lang="zh-CN" altLang="zh-CN" sz="1600" dirty="0" smtClean="0">
                <a:solidFill>
                  <a:schemeClr val="accent1"/>
                </a:solidFill>
                <a:latin typeface="黑体" panose="02010609060101010101" pitchFamily="49" charset="-122"/>
                <a:ea typeface="黑体" panose="02010609060101010101" pitchFamily="49" charset="-122"/>
              </a:rPr>
              <a:t>及审查、工程量清单编制、总包招标及工程建设规划许可证办理、施工许可证办理等工作内容，项目管理综合分析</a:t>
            </a:r>
            <a:r>
              <a:rPr lang="zh-CN" altLang="en-US" sz="1600" dirty="0" smtClean="0">
                <a:solidFill>
                  <a:schemeClr val="accent1"/>
                </a:solidFill>
                <a:latin typeface="黑体" panose="02010609060101010101" pitchFamily="49" charset="-122"/>
                <a:ea typeface="黑体" panose="02010609060101010101" pitchFamily="49" charset="-122"/>
              </a:rPr>
              <a:t>、</a:t>
            </a:r>
            <a:r>
              <a:rPr lang="zh-CN" altLang="zh-CN" sz="1600" dirty="0" smtClean="0">
                <a:solidFill>
                  <a:schemeClr val="accent1"/>
                </a:solidFill>
                <a:latin typeface="黑体" panose="02010609060101010101" pitchFamily="49" charset="-122"/>
                <a:ea typeface="黑体" panose="02010609060101010101" pitchFamily="49" charset="-122"/>
              </a:rPr>
              <a:t>相关工作有序搭接，同时对各项工作完成时间进行合理压缩；</a:t>
            </a:r>
            <a:r>
              <a:rPr lang="zh-CN" altLang="en-US" sz="1600" dirty="0" smtClean="0">
                <a:solidFill>
                  <a:schemeClr val="accent1"/>
                </a:solidFill>
                <a:latin typeface="黑体" panose="02010609060101010101" pitchFamily="49" charset="-122"/>
                <a:ea typeface="黑体" panose="02010609060101010101" pitchFamily="49" charset="-122"/>
              </a:rPr>
              <a:t>在限额设计的前提下</a:t>
            </a:r>
            <a:r>
              <a:rPr lang="zh-CN" altLang="zh-CN" sz="1600" dirty="0" smtClean="0">
                <a:solidFill>
                  <a:schemeClr val="accent1"/>
                </a:solidFill>
                <a:latin typeface="黑体" panose="02010609060101010101" pitchFamily="49" charset="-122"/>
                <a:ea typeface="黑体" panose="02010609060101010101" pitchFamily="49" charset="-122"/>
              </a:rPr>
              <a:t>，经同设计单位多次沟通后，将施工图设计工期压缩为</a:t>
            </a:r>
            <a:r>
              <a:rPr lang="en-US" altLang="zh-CN" sz="1600" dirty="0" smtClean="0">
                <a:solidFill>
                  <a:schemeClr val="accent1"/>
                </a:solidFill>
                <a:latin typeface="黑体" panose="02010609060101010101" pitchFamily="49" charset="-122"/>
                <a:ea typeface="黑体" panose="02010609060101010101" pitchFamily="49" charset="-122"/>
              </a:rPr>
              <a:t>60</a:t>
            </a:r>
            <a:r>
              <a:rPr lang="zh-CN" altLang="zh-CN" sz="1600" dirty="0" smtClean="0">
                <a:solidFill>
                  <a:schemeClr val="accent1"/>
                </a:solidFill>
                <a:latin typeface="黑体" panose="02010609060101010101" pitchFamily="49" charset="-122"/>
                <a:ea typeface="黑体" panose="02010609060101010101" pitchFamily="49" charset="-122"/>
              </a:rPr>
              <a:t>天，同时为确保施工图出图质量及图纸深度采取相应措施：设计单位加强相关专业人员的投入、管理公司在设计院派驻专业人员进行对接，及时解决设计过程中遇到的问题、在设计总工期的基础上细化设计节点目标并及时检查完成情况、设计单位与清单编制单位密切配合，最短时间内完成工程量清单编制工作、做好与图纸审查单位</a:t>
            </a:r>
            <a:r>
              <a:rPr lang="zh-CN" altLang="en-US" sz="1600" dirty="0" smtClean="0">
                <a:solidFill>
                  <a:schemeClr val="accent1"/>
                </a:solidFill>
                <a:latin typeface="黑体" panose="02010609060101010101" pitchFamily="49" charset="-122"/>
                <a:ea typeface="黑体" panose="02010609060101010101" pitchFamily="49" charset="-122"/>
              </a:rPr>
              <a:t>（</a:t>
            </a:r>
            <a:r>
              <a:rPr lang="zh-CN" altLang="zh-CN" sz="1600" dirty="0" smtClean="0">
                <a:solidFill>
                  <a:schemeClr val="accent1"/>
                </a:solidFill>
                <a:latin typeface="黑体" panose="02010609060101010101" pitchFamily="49" charset="-122"/>
                <a:ea typeface="黑体" panose="02010609060101010101" pitchFamily="49" charset="-122"/>
              </a:rPr>
              <a:t>施工图第三方审查及政府专业机构的审查</a:t>
            </a:r>
            <a:r>
              <a:rPr lang="zh-CN" altLang="en-US" sz="1600" dirty="0" smtClean="0">
                <a:solidFill>
                  <a:schemeClr val="accent1"/>
                </a:solidFill>
                <a:latin typeface="黑体" panose="02010609060101010101" pitchFamily="49" charset="-122"/>
                <a:ea typeface="黑体" panose="02010609060101010101" pitchFamily="49" charset="-122"/>
              </a:rPr>
              <a:t>）</a:t>
            </a:r>
            <a:r>
              <a:rPr lang="zh-CN" altLang="zh-CN" sz="1600" dirty="0" smtClean="0">
                <a:solidFill>
                  <a:schemeClr val="accent1"/>
                </a:solidFill>
                <a:latin typeface="黑体" panose="02010609060101010101" pitchFamily="49" charset="-122"/>
                <a:ea typeface="黑体" panose="02010609060101010101" pitchFamily="49" charset="-122"/>
              </a:rPr>
              <a:t>的沟通协调工作，缩短审图时间等。最终将设计成果控制在满足施工图纸的质量要求范围内，确保了工程建设的整体进度。</a:t>
            </a:r>
            <a:endParaRPr lang="zh-CN" altLang="zh-CN" sz="1600" dirty="0">
              <a:solidFill>
                <a:schemeClr val="accent1"/>
              </a:solidFill>
              <a:latin typeface="黑体" panose="02010609060101010101" pitchFamily="49" charset="-122"/>
              <a:ea typeface="黑体" panose="02010609060101010101" pitchFamily="49" charset="-122"/>
            </a:endParaRPr>
          </a:p>
        </p:txBody>
      </p:sp>
      <p:sp>
        <p:nvSpPr>
          <p:cNvPr id="6" name="矩形 5"/>
          <p:cNvSpPr/>
          <p:nvPr/>
        </p:nvSpPr>
        <p:spPr>
          <a:xfrm>
            <a:off x="428596" y="214290"/>
            <a:ext cx="4083169" cy="584775"/>
          </a:xfrm>
          <a:prstGeom prst="rect">
            <a:avLst/>
          </a:prstGeom>
        </p:spPr>
        <p:txBody>
          <a:bodyPr wrap="none">
            <a:spAutoFit/>
          </a:bodyPr>
          <a:lstStyle/>
          <a:p>
            <a:r>
              <a:rPr lang="zh-CN" altLang="en-US" sz="3200" dirty="0" smtClean="0">
                <a:latin typeface="黑体" panose="02010609060101010101" pitchFamily="49" charset="-122"/>
                <a:ea typeface="黑体" panose="02010609060101010101" pitchFamily="49" charset="-122"/>
              </a:rPr>
              <a:t>第五章 </a:t>
            </a:r>
            <a:r>
              <a:rPr lang="zh-CN" altLang="zh-CN" sz="3200" dirty="0" smtClean="0">
                <a:latin typeface="黑体" panose="02010609060101010101" pitchFamily="49" charset="-122"/>
                <a:ea typeface="黑体" panose="02010609060101010101" pitchFamily="49" charset="-122"/>
              </a:rPr>
              <a:t>设计</a:t>
            </a:r>
            <a:r>
              <a:rPr lang="zh-CN" altLang="en-US" sz="3200" dirty="0" smtClean="0">
                <a:latin typeface="黑体" panose="02010609060101010101" pitchFamily="49" charset="-122"/>
                <a:ea typeface="黑体" panose="02010609060101010101" pitchFamily="49" charset="-122"/>
              </a:rPr>
              <a:t>进度</a:t>
            </a:r>
            <a:r>
              <a:rPr lang="zh-CN" altLang="zh-CN" sz="3200" dirty="0" smtClean="0">
                <a:latin typeface="黑体" panose="02010609060101010101" pitchFamily="49" charset="-122"/>
                <a:ea typeface="黑体" panose="02010609060101010101" pitchFamily="49" charset="-122"/>
              </a:rPr>
              <a:t>管理</a:t>
            </a:r>
            <a:endParaRPr lang="zh-CN" altLang="en-US" sz="3200"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cSld>
  <p:clrMapOvr>
    <a:masterClrMapping/>
  </p:clrMapOvr>
  <p:transition>
    <p:pull dir="d"/>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4282" y="1000108"/>
            <a:ext cx="8568952" cy="5237204"/>
          </a:xfrm>
        </p:spPr>
        <p:txBody>
          <a:bodyPr>
            <a:noAutofit/>
          </a:bodyPr>
          <a:lstStyle/>
          <a:p>
            <a:pPr>
              <a:lnSpc>
                <a:spcPct val="150000"/>
              </a:lnSpc>
            </a:pPr>
            <a:r>
              <a:rPr lang="zh-CN" altLang="en-US" sz="2000" dirty="0" smtClean="0">
                <a:solidFill>
                  <a:srgbClr val="FF0000"/>
                </a:solidFill>
                <a:latin typeface="黑体" panose="02010609060101010101" pitchFamily="49" charset="-122"/>
                <a:ea typeface="黑体" panose="02010609060101010101" pitchFamily="49" charset="-122"/>
              </a:rPr>
              <a:t>设计质量管理原则：</a:t>
            </a:r>
            <a:r>
              <a:rPr lang="en-US" altLang="zh-CN" sz="2000" dirty="0" smtClean="0">
                <a:solidFill>
                  <a:srgbClr val="FF0000"/>
                </a:solidFill>
                <a:latin typeface="黑体" panose="02010609060101010101" pitchFamily="49" charset="-122"/>
                <a:ea typeface="黑体" panose="02010609060101010101" pitchFamily="49" charset="-122"/>
              </a:rPr>
              <a:t/>
            </a:r>
            <a:br>
              <a:rPr lang="en-US" altLang="zh-CN" sz="2000" dirty="0" smtClean="0">
                <a:solidFill>
                  <a:srgbClr val="FF0000"/>
                </a:solidFill>
                <a:latin typeface="黑体" panose="02010609060101010101" pitchFamily="49" charset="-122"/>
                <a:ea typeface="黑体" panose="02010609060101010101" pitchFamily="49" charset="-122"/>
              </a:rPr>
            </a:br>
            <a:r>
              <a:rPr lang="en-US" altLang="zh-CN" sz="2000" dirty="0">
                <a:solidFill>
                  <a:schemeClr val="tx1"/>
                </a:solidFill>
                <a:latin typeface="黑体" panose="02010609060101010101" pitchFamily="49" charset="-122"/>
                <a:ea typeface="黑体" panose="02010609060101010101" pitchFamily="49" charset="-122"/>
              </a:rPr>
              <a:t> </a:t>
            </a:r>
            <a:r>
              <a:rPr lang="en-US" altLang="zh-CN" sz="2000" dirty="0" smtClean="0">
                <a:solidFill>
                  <a:schemeClr val="tx1"/>
                </a:solidFill>
                <a:latin typeface="黑体" panose="02010609060101010101" pitchFamily="49" charset="-122"/>
                <a:ea typeface="黑体" panose="02010609060101010101" pitchFamily="49" charset="-122"/>
              </a:rPr>
              <a:t>   </a:t>
            </a:r>
            <a:r>
              <a:rPr lang="zh-CN" altLang="zh-CN" sz="2000" dirty="0" smtClean="0">
                <a:solidFill>
                  <a:schemeClr val="tx1"/>
                </a:solidFill>
                <a:latin typeface="黑体" panose="02010609060101010101" pitchFamily="49" charset="-122"/>
                <a:ea typeface="黑体" panose="02010609060101010101" pitchFamily="49" charset="-122"/>
              </a:rPr>
              <a:t>设计</a:t>
            </a:r>
            <a:r>
              <a:rPr lang="zh-CN" altLang="en-US" sz="2000" dirty="0" smtClean="0">
                <a:solidFill>
                  <a:schemeClr val="tx1"/>
                </a:solidFill>
                <a:latin typeface="黑体" panose="02010609060101010101" pitchFamily="49" charset="-122"/>
                <a:ea typeface="黑体" panose="02010609060101010101" pitchFamily="49" charset="-122"/>
              </a:rPr>
              <a:t>成果</a:t>
            </a:r>
            <a:r>
              <a:rPr lang="zh-CN" altLang="zh-CN" sz="2000" dirty="0" smtClean="0">
                <a:solidFill>
                  <a:schemeClr val="tx1"/>
                </a:solidFill>
                <a:latin typeface="黑体" panose="02010609060101010101" pitchFamily="49" charset="-122"/>
                <a:ea typeface="黑体" panose="02010609060101010101" pitchFamily="49" charset="-122"/>
              </a:rPr>
              <a:t>必须</a:t>
            </a:r>
            <a:r>
              <a:rPr lang="zh-CN" altLang="zh-CN" sz="2000" dirty="0">
                <a:solidFill>
                  <a:schemeClr val="tx1"/>
                </a:solidFill>
                <a:latin typeface="黑体" panose="02010609060101010101" pitchFamily="49" charset="-122"/>
                <a:ea typeface="黑体" panose="02010609060101010101" pitchFamily="49" charset="-122"/>
              </a:rPr>
              <a:t>在符合现行规范和标准的条件下</a:t>
            </a:r>
            <a:r>
              <a:rPr lang="zh-CN" altLang="zh-CN" sz="2000" dirty="0" smtClean="0">
                <a:solidFill>
                  <a:schemeClr val="tx1"/>
                </a:solidFill>
                <a:latin typeface="黑体" panose="02010609060101010101" pitchFamily="49" charset="-122"/>
                <a:ea typeface="黑体" panose="02010609060101010101" pitchFamily="49" charset="-122"/>
              </a:rPr>
              <a:t>，</a:t>
            </a:r>
            <a:r>
              <a:rPr lang="zh-CN" altLang="en-US" sz="2000" dirty="0" smtClean="0">
                <a:solidFill>
                  <a:schemeClr val="tx1"/>
                </a:solidFill>
                <a:latin typeface="黑体" panose="02010609060101010101" pitchFamily="49" charset="-122"/>
                <a:ea typeface="黑体" panose="02010609060101010101" pitchFamily="49" charset="-122"/>
              </a:rPr>
              <a:t>在</a:t>
            </a:r>
            <a:r>
              <a:rPr lang="zh-CN" altLang="zh-CN" sz="2000" dirty="0" smtClean="0">
                <a:solidFill>
                  <a:schemeClr val="tx1"/>
                </a:solidFill>
                <a:latin typeface="黑体" panose="02010609060101010101" pitchFamily="49" charset="-122"/>
                <a:ea typeface="黑体" panose="02010609060101010101" pitchFamily="49" charset="-122"/>
              </a:rPr>
              <a:t>满足</a:t>
            </a:r>
            <a:r>
              <a:rPr lang="zh-CN" altLang="zh-CN" sz="2000" dirty="0">
                <a:solidFill>
                  <a:schemeClr val="tx1"/>
                </a:solidFill>
                <a:latin typeface="黑体" panose="02010609060101010101" pitchFamily="49" charset="-122"/>
                <a:ea typeface="黑体" panose="02010609060101010101" pitchFamily="49" charset="-122"/>
              </a:rPr>
              <a:t>功能和使用要求的基础上，确保结构安全可靠、施工可行、经济合理。</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a:solidFill>
                  <a:schemeClr val="tx1"/>
                </a:solidFill>
                <a:latin typeface="黑体" panose="02010609060101010101" pitchFamily="49" charset="-122"/>
                <a:ea typeface="黑体" panose="02010609060101010101" pitchFamily="49" charset="-122"/>
              </a:rPr>
              <a:t>    </a:t>
            </a:r>
            <a:r>
              <a:rPr lang="zh-CN" altLang="zh-CN" sz="2000" dirty="0">
                <a:solidFill>
                  <a:schemeClr val="tx1"/>
                </a:solidFill>
                <a:latin typeface="黑体" panose="02010609060101010101" pitchFamily="49" charset="-122"/>
                <a:ea typeface="黑体" panose="02010609060101010101" pitchFamily="49" charset="-122"/>
              </a:rPr>
              <a:t>设计必须使用成熟技术、成熟工艺、成熟的材料设备，对于“四新”的应用应当结合工期和投资予以综合考虑，在后期的使用及维护成本、环保节能及工程的投资、进度方面寻求合适的平衡</a:t>
            </a:r>
            <a:r>
              <a:rPr lang="zh-CN" altLang="zh-CN"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zh-CN" altLang="zh-CN" sz="2000" dirty="0" smtClean="0">
                <a:solidFill>
                  <a:srgbClr val="FF0000"/>
                </a:solidFill>
                <a:latin typeface="黑体" panose="02010609060101010101" pitchFamily="49" charset="-122"/>
                <a:ea typeface="黑体" panose="02010609060101010101" pitchFamily="49" charset="-122"/>
              </a:rPr>
              <a:t>设计</a:t>
            </a:r>
            <a:r>
              <a:rPr lang="zh-CN" altLang="zh-CN" sz="2000" dirty="0">
                <a:solidFill>
                  <a:srgbClr val="FF0000"/>
                </a:solidFill>
                <a:latin typeface="黑体" panose="02010609060101010101" pitchFamily="49" charset="-122"/>
                <a:ea typeface="黑体" panose="02010609060101010101" pitchFamily="49" charset="-122"/>
              </a:rPr>
              <a:t>质量控制</a:t>
            </a:r>
            <a:r>
              <a:rPr lang="zh-CN" altLang="zh-CN" sz="2000" dirty="0" smtClean="0">
                <a:solidFill>
                  <a:srgbClr val="FF0000"/>
                </a:solidFill>
                <a:latin typeface="黑体" panose="02010609060101010101" pitchFamily="49" charset="-122"/>
                <a:ea typeface="黑体" panose="02010609060101010101" pitchFamily="49" charset="-122"/>
              </a:rPr>
              <a:t>目标</a:t>
            </a:r>
            <a:r>
              <a:rPr lang="zh-CN" altLang="en-US" sz="2000" dirty="0" smtClean="0">
                <a:solidFill>
                  <a:srgbClr val="FF0000"/>
                </a:solidFill>
                <a:latin typeface="黑体" panose="02010609060101010101" pitchFamily="49" charset="-122"/>
                <a:ea typeface="黑体" panose="02010609060101010101" pitchFamily="49" charset="-122"/>
              </a:rPr>
              <a:t>：</a:t>
            </a:r>
            <a:r>
              <a:rPr lang="zh-CN" altLang="zh-CN" sz="2000" dirty="0">
                <a:solidFill>
                  <a:srgbClr val="FF0000"/>
                </a:solidFill>
                <a:latin typeface="黑体" panose="02010609060101010101" pitchFamily="49" charset="-122"/>
                <a:ea typeface="黑体" panose="02010609060101010101" pitchFamily="49" charset="-122"/>
              </a:rPr>
              <a:t/>
            </a:r>
            <a:br>
              <a:rPr lang="zh-CN" altLang="zh-CN" sz="2000" dirty="0">
                <a:solidFill>
                  <a:srgbClr val="FF0000"/>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成果</a:t>
            </a:r>
            <a:r>
              <a:rPr lang="zh-CN" altLang="zh-CN" sz="2000" dirty="0" smtClean="0">
                <a:solidFill>
                  <a:schemeClr val="tx1"/>
                </a:solidFill>
                <a:latin typeface="黑体" panose="02010609060101010101" pitchFamily="49" charset="-122"/>
                <a:ea typeface="黑体" panose="02010609060101010101" pitchFamily="49" charset="-122"/>
              </a:rPr>
              <a:t>质量等级按住</a:t>
            </a:r>
            <a:r>
              <a:rPr lang="zh-CN" altLang="zh-CN" sz="2000" dirty="0">
                <a:solidFill>
                  <a:schemeClr val="tx1"/>
                </a:solidFill>
                <a:latin typeface="黑体" panose="02010609060101010101" pitchFamily="49" charset="-122"/>
                <a:ea typeface="黑体" panose="02010609060101010101" pitchFamily="49" charset="-122"/>
              </a:rPr>
              <a:t>建部《民用建筑工程设计质量评定标准》执行</a:t>
            </a:r>
            <a:r>
              <a:rPr lang="zh-CN" altLang="zh-CN" sz="2000" dirty="0" smtClean="0">
                <a:solidFill>
                  <a:schemeClr val="tx1"/>
                </a:solidFill>
                <a:latin typeface="黑体" panose="02010609060101010101" pitchFamily="49" charset="-122"/>
                <a:ea typeface="黑体" panose="02010609060101010101" pitchFamily="49" charset="-122"/>
              </a:rPr>
              <a:t>；</a:t>
            </a:r>
            <a:r>
              <a:rPr lang="zh-CN" altLang="en-US" sz="2000" dirty="0" smtClean="0">
                <a:solidFill>
                  <a:schemeClr val="tx1"/>
                </a:solidFill>
                <a:latin typeface="黑体" panose="02010609060101010101" pitchFamily="49" charset="-122"/>
                <a:ea typeface="黑体" panose="02010609060101010101" pitchFamily="49" charset="-122"/>
              </a:rPr>
              <a:t>各阶段成果深度</a:t>
            </a:r>
            <a:r>
              <a:rPr lang="zh-CN" altLang="zh-CN" sz="2000" dirty="0" smtClean="0">
                <a:solidFill>
                  <a:schemeClr val="tx1"/>
                </a:solidFill>
                <a:latin typeface="黑体" panose="02010609060101010101" pitchFamily="49" charset="-122"/>
                <a:ea typeface="黑体" panose="02010609060101010101" pitchFamily="49" charset="-122"/>
              </a:rPr>
              <a:t>须</a:t>
            </a:r>
            <a:r>
              <a:rPr lang="zh-CN" altLang="zh-CN" sz="2000" dirty="0">
                <a:solidFill>
                  <a:schemeClr val="tx1"/>
                </a:solidFill>
                <a:latin typeface="黑体" panose="02010609060101010101" pitchFamily="49" charset="-122"/>
                <a:ea typeface="黑体" panose="02010609060101010101" pitchFamily="49" charset="-122"/>
              </a:rPr>
              <a:t>符合建设部《建筑工程设计文件编制深度的规定》</a:t>
            </a:r>
            <a:r>
              <a:rPr lang="zh-CN" altLang="zh-CN" sz="2000" dirty="0" smtClean="0">
                <a:solidFill>
                  <a:schemeClr val="tx1"/>
                </a:solidFill>
                <a:latin typeface="黑体" panose="02010609060101010101" pitchFamily="49" charset="-122"/>
                <a:ea typeface="黑体" panose="02010609060101010101" pitchFamily="49" charset="-122"/>
              </a:rPr>
              <a:t>，</a:t>
            </a:r>
            <a:r>
              <a:rPr lang="zh-CN" altLang="en-US" sz="2000" dirty="0" smtClean="0">
                <a:solidFill>
                  <a:schemeClr val="tx1"/>
                </a:solidFill>
                <a:latin typeface="黑体" panose="02010609060101010101" pitchFamily="49" charset="-122"/>
                <a:ea typeface="黑体" panose="02010609060101010101" pitchFamily="49" charset="-122"/>
              </a:rPr>
              <a:t>且</a:t>
            </a:r>
            <a:r>
              <a:rPr lang="zh-CN" altLang="zh-CN" sz="2000" dirty="0" smtClean="0">
                <a:solidFill>
                  <a:schemeClr val="tx1"/>
                </a:solidFill>
                <a:latin typeface="黑体" panose="02010609060101010101" pitchFamily="49" charset="-122"/>
                <a:ea typeface="黑体" panose="02010609060101010101" pitchFamily="49" charset="-122"/>
              </a:rPr>
              <a:t>须</a:t>
            </a:r>
            <a:r>
              <a:rPr lang="zh-CN" altLang="zh-CN" sz="2000" dirty="0">
                <a:solidFill>
                  <a:schemeClr val="tx1"/>
                </a:solidFill>
                <a:latin typeface="黑体" panose="02010609060101010101" pitchFamily="49" charset="-122"/>
                <a:ea typeface="黑体" panose="02010609060101010101" pitchFamily="49" charset="-122"/>
              </a:rPr>
              <a:t>满足报建的要求</a:t>
            </a:r>
            <a:r>
              <a:rPr lang="zh-CN" altLang="zh-CN" sz="2000" dirty="0" smtClean="0">
                <a:solidFill>
                  <a:schemeClr val="tx1"/>
                </a:solidFill>
                <a:latin typeface="黑体" panose="02010609060101010101" pitchFamily="49" charset="-122"/>
                <a:ea typeface="黑体" panose="02010609060101010101" pitchFamily="49" charset="-122"/>
              </a:rPr>
              <a:t>；在</a:t>
            </a:r>
            <a:r>
              <a:rPr lang="zh-CN" altLang="zh-CN" sz="2000" dirty="0">
                <a:solidFill>
                  <a:schemeClr val="tx1"/>
                </a:solidFill>
                <a:latin typeface="黑体" panose="02010609060101010101" pitchFamily="49" charset="-122"/>
                <a:ea typeface="黑体" panose="02010609060101010101" pitchFamily="49" charset="-122"/>
              </a:rPr>
              <a:t>严格遵守国家法规和技术标准的前提下</a:t>
            </a:r>
            <a:r>
              <a:rPr lang="zh-CN" altLang="zh-CN" sz="2000" dirty="0" smtClean="0">
                <a:solidFill>
                  <a:schemeClr val="tx1"/>
                </a:solidFill>
                <a:latin typeface="黑体" panose="02010609060101010101" pitchFamily="49" charset="-122"/>
                <a:ea typeface="黑体" panose="02010609060101010101" pitchFamily="49" charset="-122"/>
              </a:rPr>
              <a:t>，工程设计</a:t>
            </a:r>
            <a:r>
              <a:rPr lang="zh-CN" altLang="en-US" sz="2000" dirty="0" smtClean="0">
                <a:solidFill>
                  <a:schemeClr val="tx1"/>
                </a:solidFill>
                <a:latin typeface="黑体" panose="02010609060101010101" pitchFamily="49" charset="-122"/>
                <a:ea typeface="黑体" panose="02010609060101010101" pitchFamily="49" charset="-122"/>
              </a:rPr>
              <a:t>须</a:t>
            </a:r>
            <a:r>
              <a:rPr lang="zh-CN" altLang="zh-CN" sz="2000" dirty="0" smtClean="0">
                <a:solidFill>
                  <a:schemeClr val="tx1"/>
                </a:solidFill>
                <a:latin typeface="黑体" panose="02010609060101010101" pitchFamily="49" charset="-122"/>
                <a:ea typeface="黑体" panose="02010609060101010101" pitchFamily="49" charset="-122"/>
              </a:rPr>
              <a:t>做到</a:t>
            </a:r>
            <a:r>
              <a:rPr lang="zh-CN" altLang="zh-CN" sz="2000" dirty="0">
                <a:solidFill>
                  <a:schemeClr val="tx1"/>
                </a:solidFill>
                <a:latin typeface="黑体" panose="02010609060101010101" pitchFamily="49" charset="-122"/>
                <a:ea typeface="黑体" panose="02010609060101010101" pitchFamily="49" charset="-122"/>
              </a:rPr>
              <a:t>“技术先进、安全可靠、经济合理</a:t>
            </a:r>
            <a:r>
              <a:rPr lang="zh-CN" altLang="zh-CN" sz="2000" dirty="0" smtClean="0">
                <a:solidFill>
                  <a:schemeClr val="tx1"/>
                </a:solidFill>
                <a:latin typeface="黑体" panose="02010609060101010101" pitchFamily="49" charset="-122"/>
                <a:ea typeface="黑体" panose="02010609060101010101" pitchFamily="49" charset="-122"/>
              </a:rPr>
              <a:t>”</a:t>
            </a:r>
            <a:r>
              <a:rPr lang="zh-CN" altLang="en-US" sz="2000" dirty="0" smtClean="0">
                <a:solidFill>
                  <a:schemeClr val="tx1"/>
                </a:solidFill>
                <a:latin typeface="黑体" panose="02010609060101010101" pitchFamily="49" charset="-122"/>
                <a:ea typeface="黑体" panose="02010609060101010101" pitchFamily="49" charset="-122"/>
              </a:rPr>
              <a:t>。</a:t>
            </a:r>
            <a:endParaRPr lang="zh-CN" altLang="zh-CN" sz="2000" dirty="0">
              <a:solidFill>
                <a:schemeClr val="accent1"/>
              </a:solidFill>
              <a:latin typeface="黑体" panose="02010609060101010101" pitchFamily="49" charset="-122"/>
              <a:ea typeface="黑体" panose="02010609060101010101" pitchFamily="49" charset="-122"/>
            </a:endParaRPr>
          </a:p>
        </p:txBody>
      </p:sp>
      <p:sp>
        <p:nvSpPr>
          <p:cNvPr id="5" name="矩形 4"/>
          <p:cNvSpPr/>
          <p:nvPr/>
        </p:nvSpPr>
        <p:spPr>
          <a:xfrm>
            <a:off x="428596" y="214290"/>
            <a:ext cx="4083169" cy="584775"/>
          </a:xfrm>
          <a:prstGeom prst="rect">
            <a:avLst/>
          </a:prstGeom>
        </p:spPr>
        <p:txBody>
          <a:bodyPr wrap="none">
            <a:spAutoFit/>
          </a:bodyPr>
          <a:lstStyle/>
          <a:p>
            <a:r>
              <a:rPr lang="zh-CN" altLang="en-US" sz="3200" dirty="0" smtClean="0">
                <a:latin typeface="黑体" panose="02010609060101010101" pitchFamily="49" charset="-122"/>
                <a:ea typeface="黑体" panose="02010609060101010101" pitchFamily="49" charset="-122"/>
              </a:rPr>
              <a:t>第六章 </a:t>
            </a:r>
            <a:r>
              <a:rPr lang="zh-CN" altLang="zh-CN" sz="3200" dirty="0" smtClean="0">
                <a:latin typeface="黑体" panose="02010609060101010101" pitchFamily="49" charset="-122"/>
                <a:ea typeface="黑体" panose="02010609060101010101" pitchFamily="49" charset="-122"/>
              </a:rPr>
              <a:t>设计</a:t>
            </a:r>
            <a:r>
              <a:rPr lang="zh-CN" altLang="en-US" sz="3200" dirty="0" smtClean="0">
                <a:latin typeface="黑体" panose="02010609060101010101" pitchFamily="49" charset="-122"/>
                <a:ea typeface="黑体" panose="02010609060101010101" pitchFamily="49" charset="-122"/>
              </a:rPr>
              <a:t>质量</a:t>
            </a:r>
            <a:r>
              <a:rPr lang="zh-CN" altLang="zh-CN" sz="3200" dirty="0" smtClean="0">
                <a:latin typeface="黑体" panose="02010609060101010101" pitchFamily="49" charset="-122"/>
                <a:ea typeface="黑体" panose="02010609060101010101" pitchFamily="49" charset="-122"/>
              </a:rPr>
              <a:t>管理</a:t>
            </a:r>
            <a:endParaRPr lang="zh-CN" altLang="en-US" sz="3200" dirty="0"/>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cSld>
  <p:clrMapOvr>
    <a:masterClrMapping/>
  </p:clrMapOvr>
  <p:transition>
    <p:pull dir="d"/>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4282" y="1000108"/>
            <a:ext cx="8568952" cy="4643470"/>
          </a:xfrm>
        </p:spPr>
        <p:txBody>
          <a:bodyPr>
            <a:noAutofit/>
          </a:bodyPr>
          <a:lstStyle/>
          <a:p>
            <a:pPr hangingPunct="1">
              <a:lnSpc>
                <a:spcPct val="150000"/>
              </a:lnSpc>
            </a:pPr>
            <a:r>
              <a:rPr lang="en-US" altLang="zh-CN" sz="2000" dirty="0" smtClean="0">
                <a:solidFill>
                  <a:schemeClr val="tx1"/>
                </a:solidFill>
                <a:latin typeface="黑体" panose="02010609060101010101" pitchFamily="49" charset="-122"/>
                <a:ea typeface="黑体" panose="02010609060101010101" pitchFamily="49" charset="-122"/>
              </a:rPr>
              <a:t>1</a:t>
            </a:r>
            <a:r>
              <a:rPr lang="zh-CN" altLang="en-US" sz="2000" dirty="0" smtClean="0">
                <a:solidFill>
                  <a:schemeClr val="tx1"/>
                </a:solidFill>
                <a:latin typeface="黑体" panose="02010609060101010101" pitchFamily="49" charset="-122"/>
                <a:ea typeface="黑体" panose="02010609060101010101" pitchFamily="49" charset="-122"/>
              </a:rPr>
              <a:t> 方案设计阶段设计质量管理要点</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1</a:t>
            </a:r>
            <a:r>
              <a:rPr lang="zh-CN" altLang="en-US" sz="2000" dirty="0" smtClean="0">
                <a:solidFill>
                  <a:schemeClr val="tx1"/>
                </a:solidFill>
                <a:latin typeface="黑体" panose="02010609060101010101" pitchFamily="49" charset="-122"/>
                <a:ea typeface="黑体" panose="02010609060101010101" pitchFamily="49" charset="-122"/>
              </a:rPr>
              <a:t>）设计任务书的编写要突出工艺功能要求和布局，明确项目运营要求是设计管理的重点。</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2</a:t>
            </a:r>
            <a:r>
              <a:rPr lang="zh-CN" altLang="en-US" sz="2000" dirty="0" smtClean="0">
                <a:solidFill>
                  <a:schemeClr val="tx1"/>
                </a:solidFill>
                <a:latin typeface="黑体" panose="02010609060101010101" pitchFamily="49" charset="-122"/>
                <a:ea typeface="黑体" panose="02010609060101010101" pitchFamily="49" charset="-122"/>
              </a:rPr>
              <a:t>）设计招标的目的是引入一家有能力的建筑设计单位，方案设计的选择首先满足内部使用功能再考虑外部建筑形态。</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3</a:t>
            </a:r>
            <a:r>
              <a:rPr lang="zh-CN" altLang="en-US" sz="2000" dirty="0" smtClean="0">
                <a:solidFill>
                  <a:schemeClr val="tx1"/>
                </a:solidFill>
                <a:latin typeface="黑体" panose="02010609060101010101" pitchFamily="49" charset="-122"/>
                <a:ea typeface="黑体" panose="02010609060101010101" pitchFamily="49" charset="-122"/>
              </a:rPr>
              <a:t>）参与设计方案的技术经济分析，进行价值管理。</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4</a:t>
            </a:r>
            <a:r>
              <a:rPr lang="zh-CN" altLang="en-US" sz="2000" dirty="0" smtClean="0">
                <a:solidFill>
                  <a:schemeClr val="tx1"/>
                </a:solidFill>
                <a:latin typeface="黑体" panose="02010609060101010101" pitchFamily="49" charset="-122"/>
                <a:ea typeface="黑体" panose="02010609060101010101" pitchFamily="49" charset="-122"/>
              </a:rPr>
              <a:t>）方案设计的深度必须满足国家对方案设计的深度要求。</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5</a:t>
            </a:r>
            <a:r>
              <a:rPr lang="zh-CN" altLang="en-US" sz="2000" dirty="0" smtClean="0">
                <a:solidFill>
                  <a:schemeClr val="tx1"/>
                </a:solidFill>
                <a:latin typeface="黑体" panose="02010609060101010101" pitchFamily="49" charset="-122"/>
                <a:ea typeface="黑体" panose="02010609060101010101" pitchFamily="49" charset="-122"/>
              </a:rPr>
              <a:t>）建议建设方在方案优化阶段聘请设计咨询单位对设计方案进行优化。</a:t>
            </a:r>
            <a:endParaRPr lang="zh-CN" altLang="zh-CN" sz="1600" dirty="0">
              <a:solidFill>
                <a:schemeClr val="accent1"/>
              </a:solidFill>
              <a:latin typeface="黑体" panose="02010609060101010101" pitchFamily="49" charset="-122"/>
              <a:ea typeface="黑体" panose="02010609060101010101" pitchFamily="49" charset="-122"/>
            </a:endParaRPr>
          </a:p>
        </p:txBody>
      </p:sp>
      <p:sp>
        <p:nvSpPr>
          <p:cNvPr id="6" name="矩形 5"/>
          <p:cNvSpPr/>
          <p:nvPr/>
        </p:nvSpPr>
        <p:spPr>
          <a:xfrm>
            <a:off x="428596" y="214290"/>
            <a:ext cx="4083169" cy="584775"/>
          </a:xfrm>
          <a:prstGeom prst="rect">
            <a:avLst/>
          </a:prstGeom>
        </p:spPr>
        <p:txBody>
          <a:bodyPr wrap="none">
            <a:spAutoFit/>
          </a:bodyPr>
          <a:lstStyle/>
          <a:p>
            <a:r>
              <a:rPr lang="zh-CN" altLang="en-US" sz="3200" dirty="0" smtClean="0">
                <a:latin typeface="黑体" panose="02010609060101010101" pitchFamily="49" charset="-122"/>
                <a:ea typeface="黑体" panose="02010609060101010101" pitchFamily="49" charset="-122"/>
              </a:rPr>
              <a:t>第六章 </a:t>
            </a:r>
            <a:r>
              <a:rPr lang="zh-CN" altLang="zh-CN" sz="3200" dirty="0" smtClean="0">
                <a:latin typeface="黑体" panose="02010609060101010101" pitchFamily="49" charset="-122"/>
                <a:ea typeface="黑体" panose="02010609060101010101" pitchFamily="49" charset="-122"/>
              </a:rPr>
              <a:t>设计</a:t>
            </a:r>
            <a:r>
              <a:rPr lang="zh-CN" altLang="en-US" sz="3200" dirty="0" smtClean="0">
                <a:latin typeface="黑体" panose="02010609060101010101" pitchFamily="49" charset="-122"/>
                <a:ea typeface="黑体" panose="02010609060101010101" pitchFamily="49" charset="-122"/>
              </a:rPr>
              <a:t>质量</a:t>
            </a:r>
            <a:r>
              <a:rPr lang="zh-CN" altLang="zh-CN" sz="3200" dirty="0" smtClean="0">
                <a:latin typeface="黑体" panose="02010609060101010101" pitchFamily="49" charset="-122"/>
                <a:ea typeface="黑体" panose="02010609060101010101" pitchFamily="49" charset="-122"/>
              </a:rPr>
              <a:t>管理</a:t>
            </a:r>
            <a:endParaRPr lang="zh-CN" altLang="en-US" sz="3200"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cSld>
  <p:clrMapOvr>
    <a:masterClrMapping/>
  </p:clrMapOvr>
  <p:transition>
    <p:pull dir="d"/>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4282" y="1000108"/>
            <a:ext cx="8568952" cy="5429288"/>
          </a:xfrm>
        </p:spPr>
        <p:txBody>
          <a:bodyPr>
            <a:noAutofit/>
          </a:bodyPr>
          <a:lstStyle/>
          <a:p>
            <a:pPr hangingPunct="1">
              <a:lnSpc>
                <a:spcPct val="150000"/>
              </a:lnSpc>
            </a:pPr>
            <a:r>
              <a:rPr lang="en-US" altLang="zh-CN" sz="2000" dirty="0" smtClean="0">
                <a:solidFill>
                  <a:schemeClr val="tx1"/>
                </a:solidFill>
                <a:latin typeface="黑体" panose="02010609060101010101" pitchFamily="49" charset="-122"/>
                <a:ea typeface="黑体" panose="02010609060101010101" pitchFamily="49" charset="-122"/>
              </a:rPr>
              <a:t>2</a:t>
            </a:r>
            <a:r>
              <a:rPr lang="zh-CN" altLang="en-US" sz="2000" dirty="0" smtClean="0">
                <a:solidFill>
                  <a:schemeClr val="tx1"/>
                </a:solidFill>
                <a:latin typeface="黑体" panose="02010609060101010101" pitchFamily="49" charset="-122"/>
                <a:ea typeface="黑体" panose="02010609060101010101" pitchFamily="49" charset="-122"/>
              </a:rPr>
              <a:t> 初步设计阶段设计质量管理要点</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1</a:t>
            </a:r>
            <a:r>
              <a:rPr lang="zh-CN" altLang="en-US" sz="2000" dirty="0" smtClean="0">
                <a:solidFill>
                  <a:schemeClr val="tx1"/>
                </a:solidFill>
                <a:latin typeface="黑体" panose="02010609060101010101" pitchFamily="49" charset="-122"/>
                <a:ea typeface="黑体" panose="02010609060101010101" pitchFamily="49" charset="-122"/>
              </a:rPr>
              <a:t>）工程建设的内在质量，包括使用功能、投资效益均在扩初设计阶段确定。项目管理公司此阶段的质量管理控制重点在技术方案的研究和选择上，满足工艺其功能的要求，保证系统不漏项以及设计的合理性。</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2</a:t>
            </a:r>
            <a:r>
              <a:rPr lang="zh-CN" altLang="en-US" sz="2000" dirty="0" smtClean="0">
                <a:solidFill>
                  <a:schemeClr val="tx1"/>
                </a:solidFill>
                <a:latin typeface="黑体" panose="02010609060101010101" pitchFamily="49" charset="-122"/>
                <a:ea typeface="黑体" panose="02010609060101010101" pitchFamily="49" charset="-122"/>
              </a:rPr>
              <a:t>）根据业主、专家等的正确意见督促设计单位进行设计优化。</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3</a:t>
            </a:r>
            <a:r>
              <a:rPr lang="zh-CN" altLang="en-US" sz="2000" dirty="0" smtClean="0">
                <a:solidFill>
                  <a:schemeClr val="tx1"/>
                </a:solidFill>
                <a:latin typeface="黑体" panose="02010609060101010101" pitchFamily="49" charset="-122"/>
                <a:ea typeface="黑体" panose="02010609060101010101" pitchFamily="49" charset="-122"/>
              </a:rPr>
              <a:t>）初步设计的深度必须满足国家对初步设计的深度要求。</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4</a:t>
            </a:r>
            <a:r>
              <a:rPr lang="zh-CN" altLang="en-US" sz="2000" dirty="0" smtClean="0">
                <a:solidFill>
                  <a:schemeClr val="tx1"/>
                </a:solidFill>
                <a:latin typeface="黑体" panose="02010609060101010101" pitchFamily="49" charset="-122"/>
                <a:ea typeface="黑体" panose="02010609060101010101" pitchFamily="49" charset="-122"/>
              </a:rPr>
              <a:t>）初步设计的深度还应满足政府有关部门审批要求的深度，满足主要设备材料订货和指导施工图设计的要求。</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5</a:t>
            </a:r>
            <a:r>
              <a:rPr lang="zh-CN" altLang="en-US" sz="2000" dirty="0" smtClean="0">
                <a:solidFill>
                  <a:schemeClr val="tx1"/>
                </a:solidFill>
                <a:latin typeface="黑体" panose="02010609060101010101" pitchFamily="49" charset="-122"/>
                <a:ea typeface="黑体" panose="02010609060101010101" pitchFamily="49" charset="-122"/>
              </a:rPr>
              <a:t>）建议建设方聘请专业设计咨询单位如机电、弱电、景观设计等，配合设计工作。建议建设方在此阶段即委托审图单位。</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6</a:t>
            </a:r>
            <a:r>
              <a:rPr lang="zh-CN" altLang="en-US" sz="2000" dirty="0" smtClean="0">
                <a:solidFill>
                  <a:schemeClr val="tx1"/>
                </a:solidFill>
                <a:latin typeface="黑体" panose="02010609060101010101" pitchFamily="49" charset="-122"/>
                <a:ea typeface="黑体" panose="02010609060101010101" pitchFamily="49" charset="-122"/>
              </a:rPr>
              <a:t>）扩初设计图纸审核，可参照下表预先编制扩初图纸核查表在核查时采用，该表的编制应征求相关专业工程师的意见。</a:t>
            </a:r>
            <a:endParaRPr lang="zh-CN" altLang="zh-CN" sz="1600" dirty="0">
              <a:solidFill>
                <a:schemeClr val="accent1"/>
              </a:solidFill>
              <a:latin typeface="黑体" panose="02010609060101010101" pitchFamily="49" charset="-122"/>
              <a:ea typeface="黑体" panose="02010609060101010101" pitchFamily="49" charset="-122"/>
            </a:endParaRPr>
          </a:p>
        </p:txBody>
      </p:sp>
      <p:sp>
        <p:nvSpPr>
          <p:cNvPr id="5" name="矩形 4"/>
          <p:cNvSpPr/>
          <p:nvPr/>
        </p:nvSpPr>
        <p:spPr>
          <a:xfrm>
            <a:off x="428596" y="214290"/>
            <a:ext cx="4083169" cy="584775"/>
          </a:xfrm>
          <a:prstGeom prst="rect">
            <a:avLst/>
          </a:prstGeom>
        </p:spPr>
        <p:txBody>
          <a:bodyPr wrap="none">
            <a:spAutoFit/>
          </a:bodyPr>
          <a:lstStyle/>
          <a:p>
            <a:r>
              <a:rPr lang="zh-CN" altLang="en-US" sz="3200" dirty="0" smtClean="0">
                <a:latin typeface="黑体" panose="02010609060101010101" pitchFamily="49" charset="-122"/>
                <a:ea typeface="黑体" panose="02010609060101010101" pitchFamily="49" charset="-122"/>
              </a:rPr>
              <a:t>第六章 </a:t>
            </a:r>
            <a:r>
              <a:rPr lang="zh-CN" altLang="zh-CN" sz="3200" dirty="0" smtClean="0">
                <a:latin typeface="黑体" panose="02010609060101010101" pitchFamily="49" charset="-122"/>
                <a:ea typeface="黑体" panose="02010609060101010101" pitchFamily="49" charset="-122"/>
              </a:rPr>
              <a:t>设计</a:t>
            </a:r>
            <a:r>
              <a:rPr lang="zh-CN" altLang="en-US" sz="3200" dirty="0" smtClean="0">
                <a:latin typeface="黑体" panose="02010609060101010101" pitchFamily="49" charset="-122"/>
                <a:ea typeface="黑体" panose="02010609060101010101" pitchFamily="49" charset="-122"/>
              </a:rPr>
              <a:t>质量</a:t>
            </a:r>
            <a:r>
              <a:rPr lang="zh-CN" altLang="zh-CN" sz="3200" dirty="0" smtClean="0">
                <a:latin typeface="黑体" panose="02010609060101010101" pitchFamily="49" charset="-122"/>
                <a:ea typeface="黑体" panose="02010609060101010101" pitchFamily="49" charset="-122"/>
              </a:rPr>
              <a:t>管理</a:t>
            </a:r>
            <a:endParaRPr lang="zh-CN" altLang="en-US" sz="3200" dirty="0"/>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cSld>
  <p:clrMapOvr>
    <a:masterClrMapping/>
  </p:clrMapOvr>
  <p:transition>
    <p:pull dir="d"/>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3000364" y="1000108"/>
          <a:ext cx="5786478" cy="5492116"/>
        </p:xfrm>
        <a:graphic>
          <a:graphicData uri="http://schemas.openxmlformats.org/drawingml/2006/table">
            <a:tbl>
              <a:tblPr/>
              <a:tblGrid>
                <a:gridCol w="500066"/>
                <a:gridCol w="1071570"/>
                <a:gridCol w="1125149"/>
                <a:gridCol w="2375313"/>
                <a:gridCol w="714380"/>
              </a:tblGrid>
              <a:tr h="142876">
                <a:tc>
                  <a:txBody>
                    <a:bodyPr/>
                    <a:lstStyle/>
                    <a:p>
                      <a:pPr algn="ctr">
                        <a:spcAft>
                          <a:spcPts val="0"/>
                        </a:spcAft>
                      </a:pPr>
                      <a:r>
                        <a:rPr lang="zh-CN" sz="900" kern="100" dirty="0">
                          <a:latin typeface="Calibri" panose="020F0502020204030204"/>
                          <a:ea typeface="宋体" panose="02010600030101010101" pitchFamily="2" charset="-122"/>
                          <a:cs typeface="Times New Roman" panose="02020603050405020304"/>
                        </a:rPr>
                        <a:t>序号</a:t>
                      </a: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100">
                          <a:latin typeface="Calibri" panose="020F0502020204030204"/>
                          <a:ea typeface="宋体" panose="02010600030101010101" pitchFamily="2" charset="-122"/>
                          <a:cs typeface="Times New Roman" panose="02020603050405020304"/>
                        </a:rPr>
                        <a:t>项</a:t>
                      </a:r>
                      <a:r>
                        <a:rPr lang="en-US" sz="900" kern="100">
                          <a:latin typeface="Calibri" panose="020F0502020204030204"/>
                          <a:ea typeface="宋体" panose="02010600030101010101" pitchFamily="2" charset="-122"/>
                          <a:cs typeface="Times New Roman" panose="02020603050405020304"/>
                        </a:rPr>
                        <a:t>  </a:t>
                      </a:r>
                      <a:r>
                        <a:rPr lang="zh-CN" sz="900" kern="100">
                          <a:latin typeface="Calibri" panose="020F0502020204030204"/>
                          <a:ea typeface="宋体" panose="02010600030101010101" pitchFamily="2" charset="-122"/>
                          <a:cs typeface="Times New Roman" panose="02020603050405020304"/>
                        </a:rPr>
                        <a:t>目</a:t>
                      </a: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100">
                          <a:latin typeface="Calibri" panose="020F0502020204030204"/>
                          <a:ea typeface="宋体" panose="02010600030101010101" pitchFamily="2" charset="-122"/>
                          <a:cs typeface="Times New Roman" panose="02020603050405020304"/>
                        </a:rPr>
                        <a:t>图纸类别</a:t>
                      </a: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100">
                          <a:latin typeface="Calibri" panose="020F0502020204030204"/>
                          <a:ea typeface="宋体" panose="02010600030101010101" pitchFamily="2" charset="-122"/>
                          <a:cs typeface="Times New Roman" panose="02020603050405020304"/>
                        </a:rPr>
                        <a:t>要 求</a:t>
                      </a: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100">
                          <a:latin typeface="Calibri" panose="020F0502020204030204"/>
                          <a:ea typeface="宋体" panose="02010600030101010101" pitchFamily="2" charset="-122"/>
                          <a:cs typeface="Times New Roman" panose="02020603050405020304"/>
                        </a:rPr>
                        <a:t>核查结果</a:t>
                      </a: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970">
                <a:tc rowSpan="2">
                  <a:txBody>
                    <a:bodyPr/>
                    <a:lstStyle/>
                    <a:p>
                      <a:pPr algn="ctr">
                        <a:spcAft>
                          <a:spcPts val="0"/>
                        </a:spcAft>
                      </a:pPr>
                      <a:r>
                        <a:rPr lang="zh-CN" sz="900" kern="100" dirty="0">
                          <a:latin typeface="Calibri" panose="020F0502020204030204"/>
                          <a:ea typeface="宋体" panose="02010600030101010101" pitchFamily="2" charset="-122"/>
                          <a:cs typeface="Times New Roman" panose="02020603050405020304"/>
                        </a:rPr>
                        <a:t>一</a:t>
                      </a: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zh-CN" sz="900" kern="100" dirty="0">
                          <a:latin typeface="Calibri" panose="020F0502020204030204"/>
                          <a:ea typeface="宋体" panose="02010600030101010101" pitchFamily="2" charset="-122"/>
                          <a:cs typeface="Times New Roman" panose="02020603050405020304"/>
                        </a:rPr>
                        <a:t>设计任务书要求</a:t>
                      </a: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900" kern="100">
                        <a:latin typeface="Calibri" panose="020F0502020204030204"/>
                        <a:ea typeface="宋体" panose="02010600030101010101" pitchFamily="2" charset="-122"/>
                        <a:cs typeface="Times New Roman" panose="02020603050405020304"/>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900" kern="100">
                        <a:latin typeface="Calibri" panose="020F0502020204030204"/>
                        <a:ea typeface="宋体" panose="02010600030101010101" pitchFamily="2" charset="-122"/>
                        <a:cs typeface="Times New Roman" panose="02020603050405020304"/>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900" kern="100">
                        <a:latin typeface="Calibri" panose="020F0502020204030204"/>
                        <a:ea typeface="宋体" panose="02010600030101010101" pitchFamily="2" charset="-122"/>
                        <a:cs typeface="Times New Roman" panose="02020603050405020304"/>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970">
                <a:tc vMerge="1">
                  <a:txBody>
                    <a:bodyPr/>
                    <a:lstStyle/>
                    <a:p>
                      <a:endParaRPr lang="zh-CN"/>
                    </a:p>
                  </a:txBody>
                  <a:tcPr/>
                </a:tc>
                <a:tc vMerge="1">
                  <a:txBody>
                    <a:bodyPr/>
                    <a:lstStyle/>
                    <a:p>
                      <a:endParaRPr lang="zh-CN"/>
                    </a:p>
                  </a:txBody>
                  <a:tcPr/>
                </a:tc>
                <a:tc>
                  <a:txBody>
                    <a:bodyPr/>
                    <a:lstStyle/>
                    <a:p>
                      <a:pPr algn="just">
                        <a:spcAft>
                          <a:spcPts val="0"/>
                        </a:spcAft>
                      </a:pPr>
                      <a:endParaRPr lang="en-US" sz="900" kern="100">
                        <a:latin typeface="Calibri" panose="020F0502020204030204"/>
                        <a:ea typeface="宋体" panose="02010600030101010101" pitchFamily="2" charset="-122"/>
                        <a:cs typeface="Times New Roman" panose="02020603050405020304"/>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900" kern="100">
                        <a:latin typeface="Calibri" panose="020F0502020204030204"/>
                        <a:ea typeface="宋体" panose="02010600030101010101" pitchFamily="2" charset="-122"/>
                        <a:cs typeface="Times New Roman" panose="02020603050405020304"/>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900" kern="100">
                        <a:latin typeface="Calibri" panose="020F0502020204030204"/>
                        <a:ea typeface="宋体" panose="02010600030101010101" pitchFamily="2" charset="-122"/>
                        <a:cs typeface="Times New Roman" panose="02020603050405020304"/>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zh-CN" sz="900" kern="100">
                          <a:latin typeface="Calibri" panose="020F0502020204030204"/>
                          <a:ea typeface="宋体" panose="02010600030101010101" pitchFamily="2" charset="-122"/>
                          <a:cs typeface="Times New Roman" panose="02020603050405020304"/>
                        </a:rPr>
                        <a:t>二</a:t>
                      </a:r>
                    </a:p>
                  </a:txBody>
                  <a:tcPr marL="41469" marR="41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100" dirty="0">
                          <a:latin typeface="Calibri" panose="020F0502020204030204"/>
                          <a:ea typeface="宋体" panose="02010600030101010101" pitchFamily="2" charset="-122"/>
                          <a:cs typeface="Times New Roman" panose="02020603050405020304"/>
                        </a:rPr>
                        <a:t>方案审批意见</a:t>
                      </a:r>
                    </a:p>
                  </a:txBody>
                  <a:tcPr marL="41469" marR="41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900" kern="100" dirty="0">
                        <a:latin typeface="Calibri" panose="020F0502020204030204"/>
                        <a:ea typeface="宋体" panose="02010600030101010101" pitchFamily="2" charset="-122"/>
                        <a:cs typeface="Times New Roman" panose="02020603050405020304"/>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900" kern="100">
                          <a:latin typeface="Calibri" panose="020F0502020204030204"/>
                          <a:ea typeface="宋体" panose="02010600030101010101" pitchFamily="2" charset="-122"/>
                          <a:cs typeface="Times New Roman" panose="02020603050405020304"/>
                        </a:rPr>
                        <a:t>扩初设计中是否已按方案审批意见修改</a:t>
                      </a: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900" kern="100">
                        <a:latin typeface="Calibri" panose="020F0502020204030204"/>
                        <a:ea typeface="宋体" panose="02010600030101010101" pitchFamily="2" charset="-122"/>
                        <a:cs typeface="Times New Roman" panose="02020603050405020304"/>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970">
                <a:tc rowSpan="13">
                  <a:txBody>
                    <a:bodyPr/>
                    <a:lstStyle/>
                    <a:p>
                      <a:pPr algn="ctr">
                        <a:spcAft>
                          <a:spcPts val="0"/>
                        </a:spcAft>
                      </a:pPr>
                      <a:r>
                        <a:rPr lang="zh-CN" sz="900" kern="100" dirty="0">
                          <a:latin typeface="Calibri" panose="020F0502020204030204"/>
                          <a:ea typeface="宋体" panose="02010600030101010101" pitchFamily="2" charset="-122"/>
                          <a:cs typeface="Times New Roman" panose="02020603050405020304"/>
                        </a:rPr>
                        <a:t>三</a:t>
                      </a:r>
                    </a:p>
                  </a:txBody>
                  <a:tcPr marL="41469" marR="41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13">
                  <a:txBody>
                    <a:bodyPr/>
                    <a:lstStyle/>
                    <a:p>
                      <a:pPr algn="ctr">
                        <a:spcAft>
                          <a:spcPts val="0"/>
                        </a:spcAft>
                      </a:pPr>
                      <a:r>
                        <a:rPr lang="zh-CN" sz="900" kern="100" dirty="0">
                          <a:latin typeface="Calibri" panose="020F0502020204030204"/>
                          <a:ea typeface="宋体" panose="02010600030101010101" pitchFamily="2" charset="-122"/>
                          <a:cs typeface="Times New Roman" panose="02020603050405020304"/>
                        </a:rPr>
                        <a:t>专项内容</a:t>
                      </a:r>
                    </a:p>
                  </a:txBody>
                  <a:tcPr marL="41469" marR="41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900" kern="100" dirty="0">
                          <a:latin typeface="Calibri" panose="020F0502020204030204"/>
                          <a:ea typeface="宋体" panose="02010600030101010101" pitchFamily="2" charset="-122"/>
                          <a:cs typeface="Times New Roman" panose="02020603050405020304"/>
                        </a:rPr>
                        <a:t>人防</a:t>
                      </a: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900" kern="100">
                        <a:latin typeface="Calibri" panose="020F0502020204030204"/>
                        <a:ea typeface="宋体" panose="02010600030101010101" pitchFamily="2" charset="-122"/>
                        <a:cs typeface="Times New Roman" panose="02020603050405020304"/>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900" kern="100">
                        <a:latin typeface="Calibri" panose="020F0502020204030204"/>
                        <a:ea typeface="宋体" panose="02010600030101010101" pitchFamily="2" charset="-122"/>
                        <a:cs typeface="Times New Roman" panose="02020603050405020304"/>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970">
                <a:tc vMerge="1">
                  <a:txBody>
                    <a:bodyPr/>
                    <a:lstStyle/>
                    <a:p>
                      <a:endParaRPr lang="zh-CN"/>
                    </a:p>
                  </a:txBody>
                  <a:tcPr/>
                </a:tc>
                <a:tc vMerge="1">
                  <a:txBody>
                    <a:bodyPr/>
                    <a:lstStyle/>
                    <a:p>
                      <a:endParaRPr lang="zh-CN"/>
                    </a:p>
                  </a:txBody>
                  <a:tcPr/>
                </a:tc>
                <a:tc>
                  <a:txBody>
                    <a:bodyPr/>
                    <a:lstStyle/>
                    <a:p>
                      <a:pPr algn="just">
                        <a:spcAft>
                          <a:spcPts val="0"/>
                        </a:spcAft>
                      </a:pPr>
                      <a:r>
                        <a:rPr lang="zh-CN" sz="900" kern="100" dirty="0">
                          <a:latin typeface="Calibri" panose="020F0502020204030204"/>
                          <a:ea typeface="宋体" panose="02010600030101010101" pitchFamily="2" charset="-122"/>
                          <a:cs typeface="Times New Roman" panose="02020603050405020304"/>
                        </a:rPr>
                        <a:t>消防</a:t>
                      </a: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900" kern="100">
                        <a:latin typeface="Calibri" panose="020F0502020204030204"/>
                        <a:ea typeface="宋体" panose="02010600030101010101" pitchFamily="2" charset="-122"/>
                        <a:cs typeface="Times New Roman" panose="02020603050405020304"/>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900" kern="100">
                        <a:latin typeface="Calibri" panose="020F0502020204030204"/>
                        <a:ea typeface="宋体" panose="02010600030101010101" pitchFamily="2" charset="-122"/>
                        <a:cs typeface="Times New Roman" panose="02020603050405020304"/>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970">
                <a:tc vMerge="1">
                  <a:txBody>
                    <a:bodyPr/>
                    <a:lstStyle/>
                    <a:p>
                      <a:endParaRPr lang="zh-CN"/>
                    </a:p>
                  </a:txBody>
                  <a:tcPr/>
                </a:tc>
                <a:tc vMerge="1">
                  <a:txBody>
                    <a:bodyPr/>
                    <a:lstStyle/>
                    <a:p>
                      <a:endParaRPr lang="zh-CN"/>
                    </a:p>
                  </a:txBody>
                  <a:tcPr/>
                </a:tc>
                <a:tc>
                  <a:txBody>
                    <a:bodyPr/>
                    <a:lstStyle/>
                    <a:p>
                      <a:pPr algn="just">
                        <a:spcAft>
                          <a:spcPts val="0"/>
                        </a:spcAft>
                      </a:pPr>
                      <a:r>
                        <a:rPr lang="zh-CN" sz="900" kern="100" dirty="0">
                          <a:latin typeface="Calibri" panose="020F0502020204030204"/>
                          <a:ea typeface="宋体" panose="02010600030101010101" pitchFamily="2" charset="-122"/>
                          <a:cs typeface="Times New Roman" panose="02020603050405020304"/>
                        </a:rPr>
                        <a:t>节能</a:t>
                      </a: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900" kern="100">
                        <a:latin typeface="Calibri" panose="020F0502020204030204"/>
                        <a:ea typeface="宋体" panose="02010600030101010101" pitchFamily="2" charset="-122"/>
                        <a:cs typeface="Times New Roman" panose="02020603050405020304"/>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900" kern="100">
                        <a:latin typeface="Calibri" panose="020F0502020204030204"/>
                        <a:ea typeface="宋体" panose="02010600030101010101" pitchFamily="2" charset="-122"/>
                        <a:cs typeface="Times New Roman" panose="02020603050405020304"/>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970">
                <a:tc vMerge="1">
                  <a:txBody>
                    <a:bodyPr/>
                    <a:lstStyle/>
                    <a:p>
                      <a:endParaRPr lang="zh-CN"/>
                    </a:p>
                  </a:txBody>
                  <a:tcPr/>
                </a:tc>
                <a:tc vMerge="1">
                  <a:txBody>
                    <a:bodyPr/>
                    <a:lstStyle/>
                    <a:p>
                      <a:endParaRPr lang="zh-CN"/>
                    </a:p>
                  </a:txBody>
                  <a:tcPr/>
                </a:tc>
                <a:tc>
                  <a:txBody>
                    <a:bodyPr/>
                    <a:lstStyle/>
                    <a:p>
                      <a:pPr algn="just">
                        <a:spcAft>
                          <a:spcPts val="0"/>
                        </a:spcAft>
                      </a:pPr>
                      <a:r>
                        <a:rPr lang="zh-CN" sz="900" kern="100" dirty="0">
                          <a:latin typeface="Calibri" panose="020F0502020204030204"/>
                          <a:ea typeface="宋体" panose="02010600030101010101" pitchFamily="2" charset="-122"/>
                          <a:cs typeface="Times New Roman" panose="02020603050405020304"/>
                        </a:rPr>
                        <a:t>抗震</a:t>
                      </a: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900" kern="100" dirty="0">
                        <a:latin typeface="Calibri" panose="020F0502020204030204"/>
                        <a:ea typeface="宋体" panose="02010600030101010101" pitchFamily="2" charset="-122"/>
                        <a:cs typeface="Times New Roman" panose="02020603050405020304"/>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900" kern="100">
                        <a:latin typeface="Calibri" panose="020F0502020204030204"/>
                        <a:ea typeface="宋体" panose="02010600030101010101" pitchFamily="2" charset="-122"/>
                        <a:cs typeface="Times New Roman" panose="02020603050405020304"/>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970">
                <a:tc vMerge="1">
                  <a:txBody>
                    <a:bodyPr/>
                    <a:lstStyle/>
                    <a:p>
                      <a:endParaRPr lang="zh-CN"/>
                    </a:p>
                  </a:txBody>
                  <a:tcPr/>
                </a:tc>
                <a:tc vMerge="1">
                  <a:txBody>
                    <a:bodyPr/>
                    <a:lstStyle/>
                    <a:p>
                      <a:endParaRPr lang="zh-CN"/>
                    </a:p>
                  </a:txBody>
                  <a:tcPr/>
                </a:tc>
                <a:tc>
                  <a:txBody>
                    <a:bodyPr/>
                    <a:lstStyle/>
                    <a:p>
                      <a:pPr algn="just">
                        <a:spcAft>
                          <a:spcPts val="0"/>
                        </a:spcAft>
                      </a:pPr>
                      <a:r>
                        <a:rPr lang="zh-CN" sz="900" kern="100" dirty="0">
                          <a:latin typeface="Calibri" panose="020F0502020204030204"/>
                          <a:ea typeface="宋体" panose="02010600030101010101" pitchFamily="2" charset="-122"/>
                          <a:cs typeface="Times New Roman" panose="02020603050405020304"/>
                        </a:rPr>
                        <a:t>防雷</a:t>
                      </a: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900" kern="100" dirty="0">
                        <a:latin typeface="Calibri" panose="020F0502020204030204"/>
                        <a:ea typeface="宋体" panose="02010600030101010101" pitchFamily="2" charset="-122"/>
                        <a:cs typeface="Times New Roman" panose="02020603050405020304"/>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900" kern="100">
                        <a:latin typeface="Calibri" panose="020F0502020204030204"/>
                        <a:ea typeface="宋体" panose="02010600030101010101" pitchFamily="2" charset="-122"/>
                        <a:cs typeface="Times New Roman" panose="02020603050405020304"/>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970">
                <a:tc vMerge="1">
                  <a:txBody>
                    <a:bodyPr/>
                    <a:lstStyle/>
                    <a:p>
                      <a:endParaRPr lang="zh-CN"/>
                    </a:p>
                  </a:txBody>
                  <a:tcPr/>
                </a:tc>
                <a:tc vMerge="1">
                  <a:txBody>
                    <a:bodyPr/>
                    <a:lstStyle/>
                    <a:p>
                      <a:endParaRPr lang="zh-CN"/>
                    </a:p>
                  </a:txBody>
                  <a:tcPr/>
                </a:tc>
                <a:tc>
                  <a:txBody>
                    <a:bodyPr/>
                    <a:lstStyle/>
                    <a:p>
                      <a:pPr algn="just">
                        <a:spcAft>
                          <a:spcPts val="0"/>
                        </a:spcAft>
                      </a:pPr>
                      <a:r>
                        <a:rPr lang="zh-CN" sz="900" kern="100" dirty="0">
                          <a:latin typeface="Calibri" panose="020F0502020204030204"/>
                          <a:ea typeface="宋体" panose="02010600030101010101" pitchFamily="2" charset="-122"/>
                          <a:cs typeface="Times New Roman" panose="02020603050405020304"/>
                        </a:rPr>
                        <a:t>环保</a:t>
                      </a: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900" kern="100" dirty="0">
                        <a:latin typeface="Calibri" panose="020F0502020204030204"/>
                        <a:ea typeface="宋体" panose="02010600030101010101" pitchFamily="2" charset="-122"/>
                        <a:cs typeface="Times New Roman" panose="02020603050405020304"/>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900" kern="100">
                        <a:latin typeface="Calibri" panose="020F0502020204030204"/>
                        <a:ea typeface="宋体" panose="02010600030101010101" pitchFamily="2" charset="-122"/>
                        <a:cs typeface="Times New Roman" panose="02020603050405020304"/>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970">
                <a:tc vMerge="1">
                  <a:txBody>
                    <a:bodyPr/>
                    <a:lstStyle/>
                    <a:p>
                      <a:endParaRPr lang="zh-CN"/>
                    </a:p>
                  </a:txBody>
                  <a:tcPr/>
                </a:tc>
                <a:tc vMerge="1">
                  <a:txBody>
                    <a:bodyPr/>
                    <a:lstStyle/>
                    <a:p>
                      <a:endParaRPr lang="zh-CN"/>
                    </a:p>
                  </a:txBody>
                  <a:tcPr/>
                </a:tc>
                <a:tc>
                  <a:txBody>
                    <a:bodyPr/>
                    <a:lstStyle/>
                    <a:p>
                      <a:pPr algn="just">
                        <a:spcAft>
                          <a:spcPts val="0"/>
                        </a:spcAft>
                      </a:pPr>
                      <a:r>
                        <a:rPr lang="zh-CN" sz="900" kern="100">
                          <a:latin typeface="Calibri" panose="020F0502020204030204"/>
                          <a:ea typeface="宋体" panose="02010600030101010101" pitchFamily="2" charset="-122"/>
                          <a:cs typeface="Times New Roman" panose="02020603050405020304"/>
                        </a:rPr>
                        <a:t>劳防</a:t>
                      </a: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900" kern="100" dirty="0">
                        <a:latin typeface="Calibri" panose="020F0502020204030204"/>
                        <a:ea typeface="宋体" panose="02010600030101010101" pitchFamily="2" charset="-122"/>
                        <a:cs typeface="Times New Roman" panose="02020603050405020304"/>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900" kern="100">
                        <a:latin typeface="Calibri" panose="020F0502020204030204"/>
                        <a:ea typeface="宋体" panose="02010600030101010101" pitchFamily="2" charset="-122"/>
                        <a:cs typeface="Times New Roman" panose="02020603050405020304"/>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970">
                <a:tc vMerge="1">
                  <a:txBody>
                    <a:bodyPr/>
                    <a:lstStyle/>
                    <a:p>
                      <a:endParaRPr lang="zh-CN"/>
                    </a:p>
                  </a:txBody>
                  <a:tcPr/>
                </a:tc>
                <a:tc vMerge="1">
                  <a:txBody>
                    <a:bodyPr/>
                    <a:lstStyle/>
                    <a:p>
                      <a:endParaRPr lang="zh-CN"/>
                    </a:p>
                  </a:txBody>
                  <a:tcPr/>
                </a:tc>
                <a:tc>
                  <a:txBody>
                    <a:bodyPr/>
                    <a:lstStyle/>
                    <a:p>
                      <a:pPr algn="just">
                        <a:spcAft>
                          <a:spcPts val="0"/>
                        </a:spcAft>
                      </a:pPr>
                      <a:r>
                        <a:rPr lang="zh-CN" sz="900" kern="100">
                          <a:latin typeface="Calibri" panose="020F0502020204030204"/>
                          <a:ea typeface="宋体" panose="02010600030101010101" pitchFamily="2" charset="-122"/>
                          <a:cs typeface="Times New Roman" panose="02020603050405020304"/>
                        </a:rPr>
                        <a:t>卫生</a:t>
                      </a: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900" kern="100" dirty="0">
                        <a:latin typeface="Calibri" panose="020F0502020204030204"/>
                        <a:ea typeface="宋体" panose="02010600030101010101" pitchFamily="2" charset="-122"/>
                        <a:cs typeface="Times New Roman" panose="02020603050405020304"/>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900" kern="100">
                        <a:latin typeface="Calibri" panose="020F0502020204030204"/>
                        <a:ea typeface="宋体" panose="02010600030101010101" pitchFamily="2" charset="-122"/>
                        <a:cs typeface="Times New Roman" panose="02020603050405020304"/>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970">
                <a:tc vMerge="1">
                  <a:txBody>
                    <a:bodyPr/>
                    <a:lstStyle/>
                    <a:p>
                      <a:endParaRPr lang="zh-CN"/>
                    </a:p>
                  </a:txBody>
                  <a:tcPr/>
                </a:tc>
                <a:tc vMerge="1">
                  <a:txBody>
                    <a:bodyPr/>
                    <a:lstStyle/>
                    <a:p>
                      <a:endParaRPr lang="zh-CN"/>
                    </a:p>
                  </a:txBody>
                  <a:tcPr/>
                </a:tc>
                <a:tc>
                  <a:txBody>
                    <a:bodyPr/>
                    <a:lstStyle/>
                    <a:p>
                      <a:pPr algn="just">
                        <a:spcAft>
                          <a:spcPts val="0"/>
                        </a:spcAft>
                      </a:pPr>
                      <a:r>
                        <a:rPr lang="zh-CN" sz="900" kern="100">
                          <a:latin typeface="Calibri" panose="020F0502020204030204"/>
                          <a:ea typeface="宋体" panose="02010600030101010101" pitchFamily="2" charset="-122"/>
                          <a:cs typeface="Times New Roman" panose="02020603050405020304"/>
                        </a:rPr>
                        <a:t>轨道交通</a:t>
                      </a: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900" kern="100" dirty="0">
                        <a:latin typeface="Calibri" panose="020F0502020204030204"/>
                        <a:ea typeface="宋体" panose="02010600030101010101" pitchFamily="2" charset="-122"/>
                        <a:cs typeface="Times New Roman" panose="02020603050405020304"/>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900" kern="100">
                        <a:latin typeface="Calibri" panose="020F0502020204030204"/>
                        <a:ea typeface="宋体" panose="02010600030101010101" pitchFamily="2" charset="-122"/>
                        <a:cs typeface="Times New Roman" panose="02020603050405020304"/>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970">
                <a:tc vMerge="1">
                  <a:txBody>
                    <a:bodyPr/>
                    <a:lstStyle/>
                    <a:p>
                      <a:endParaRPr lang="zh-CN"/>
                    </a:p>
                  </a:txBody>
                  <a:tcPr/>
                </a:tc>
                <a:tc vMerge="1">
                  <a:txBody>
                    <a:bodyPr/>
                    <a:lstStyle/>
                    <a:p>
                      <a:endParaRPr lang="zh-CN"/>
                    </a:p>
                  </a:txBody>
                  <a:tcPr/>
                </a:tc>
                <a:tc>
                  <a:txBody>
                    <a:bodyPr/>
                    <a:lstStyle/>
                    <a:p>
                      <a:pPr algn="just">
                        <a:spcAft>
                          <a:spcPts val="0"/>
                        </a:spcAft>
                      </a:pPr>
                      <a:r>
                        <a:rPr lang="zh-CN" sz="900" kern="100">
                          <a:latin typeface="Calibri" panose="020F0502020204030204"/>
                          <a:ea typeface="宋体" panose="02010600030101010101" pitchFamily="2" charset="-122"/>
                          <a:cs typeface="Times New Roman" panose="02020603050405020304"/>
                        </a:rPr>
                        <a:t>技术经济指标</a:t>
                      </a: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900" kern="100" dirty="0">
                        <a:latin typeface="Calibri" panose="020F0502020204030204"/>
                        <a:ea typeface="宋体" panose="02010600030101010101" pitchFamily="2" charset="-122"/>
                        <a:cs typeface="Times New Roman" panose="02020603050405020304"/>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900" kern="100">
                        <a:latin typeface="Calibri" panose="020F0502020204030204"/>
                        <a:ea typeface="宋体" panose="02010600030101010101" pitchFamily="2" charset="-122"/>
                        <a:cs typeface="Times New Roman" panose="02020603050405020304"/>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970">
                <a:tc vMerge="1">
                  <a:txBody>
                    <a:bodyPr/>
                    <a:lstStyle/>
                    <a:p>
                      <a:endParaRPr lang="zh-CN"/>
                    </a:p>
                  </a:txBody>
                  <a:tcPr/>
                </a:tc>
                <a:tc vMerge="1">
                  <a:txBody>
                    <a:bodyPr/>
                    <a:lstStyle/>
                    <a:p>
                      <a:endParaRPr lang="zh-CN"/>
                    </a:p>
                  </a:txBody>
                  <a:tcPr/>
                </a:tc>
                <a:tc>
                  <a:txBody>
                    <a:bodyPr/>
                    <a:lstStyle/>
                    <a:p>
                      <a:pPr algn="just">
                        <a:spcAft>
                          <a:spcPts val="0"/>
                        </a:spcAft>
                      </a:pPr>
                      <a:r>
                        <a:rPr lang="zh-CN" sz="900" kern="100">
                          <a:latin typeface="Calibri" panose="020F0502020204030204"/>
                          <a:ea typeface="宋体" panose="02010600030101010101" pitchFamily="2" charset="-122"/>
                          <a:cs typeface="Times New Roman" panose="02020603050405020304"/>
                        </a:rPr>
                        <a:t>玻璃幕墙环评</a:t>
                      </a: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900" kern="100" dirty="0">
                        <a:latin typeface="Calibri" panose="020F0502020204030204"/>
                        <a:ea typeface="宋体" panose="02010600030101010101" pitchFamily="2" charset="-122"/>
                        <a:cs typeface="Times New Roman" panose="02020603050405020304"/>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900" kern="100">
                        <a:latin typeface="Calibri" panose="020F0502020204030204"/>
                        <a:ea typeface="宋体" panose="02010600030101010101" pitchFamily="2" charset="-122"/>
                        <a:cs typeface="Times New Roman" panose="02020603050405020304"/>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970">
                <a:tc vMerge="1">
                  <a:txBody>
                    <a:bodyPr/>
                    <a:lstStyle/>
                    <a:p>
                      <a:endParaRPr lang="zh-CN"/>
                    </a:p>
                  </a:txBody>
                  <a:tcPr/>
                </a:tc>
                <a:tc vMerge="1">
                  <a:txBody>
                    <a:bodyPr/>
                    <a:lstStyle/>
                    <a:p>
                      <a:endParaRPr lang="zh-CN"/>
                    </a:p>
                  </a:txBody>
                  <a:tcPr/>
                </a:tc>
                <a:tc>
                  <a:txBody>
                    <a:bodyPr/>
                    <a:lstStyle/>
                    <a:p>
                      <a:pPr algn="just">
                        <a:spcAft>
                          <a:spcPts val="0"/>
                        </a:spcAft>
                      </a:pPr>
                      <a:r>
                        <a:rPr lang="zh-CN" sz="900" kern="100">
                          <a:latin typeface="Calibri" panose="020F0502020204030204"/>
                          <a:ea typeface="宋体" panose="02010600030101010101" pitchFamily="2" charset="-122"/>
                          <a:cs typeface="Times New Roman" panose="02020603050405020304"/>
                        </a:rPr>
                        <a:t>交通</a:t>
                      </a: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900" kern="100" dirty="0">
                        <a:latin typeface="Calibri" panose="020F0502020204030204"/>
                        <a:ea typeface="宋体" panose="02010600030101010101" pitchFamily="2" charset="-122"/>
                        <a:cs typeface="Times New Roman" panose="02020603050405020304"/>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900" kern="100">
                        <a:latin typeface="Calibri" panose="020F0502020204030204"/>
                        <a:ea typeface="宋体" panose="02010600030101010101" pitchFamily="2" charset="-122"/>
                        <a:cs typeface="Times New Roman" panose="02020603050405020304"/>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970">
                <a:tc vMerge="1">
                  <a:txBody>
                    <a:bodyPr/>
                    <a:lstStyle/>
                    <a:p>
                      <a:endParaRPr lang="zh-CN"/>
                    </a:p>
                  </a:txBody>
                  <a:tcPr/>
                </a:tc>
                <a:tc vMerge="1">
                  <a:txBody>
                    <a:bodyPr/>
                    <a:lstStyle/>
                    <a:p>
                      <a:endParaRPr lang="zh-CN"/>
                    </a:p>
                  </a:txBody>
                  <a:tcPr/>
                </a:tc>
                <a:tc>
                  <a:txBody>
                    <a:bodyPr/>
                    <a:lstStyle/>
                    <a:p>
                      <a:pPr algn="just">
                        <a:spcAft>
                          <a:spcPts val="0"/>
                        </a:spcAft>
                      </a:pPr>
                      <a:r>
                        <a:rPr lang="zh-CN" sz="900" kern="100">
                          <a:latin typeface="Calibri" panose="020F0502020204030204"/>
                          <a:ea typeface="宋体" panose="02010600030101010101" pitchFamily="2" charset="-122"/>
                          <a:cs typeface="Times New Roman" panose="02020603050405020304"/>
                        </a:rPr>
                        <a:t>河道景观及防汛</a:t>
                      </a: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900" kern="100" dirty="0">
                        <a:latin typeface="Calibri" panose="020F0502020204030204"/>
                        <a:ea typeface="宋体" panose="02010600030101010101" pitchFamily="2" charset="-122"/>
                        <a:cs typeface="Times New Roman" panose="02020603050405020304"/>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900" kern="100">
                        <a:latin typeface="Calibri" panose="020F0502020204030204"/>
                        <a:ea typeface="宋体" panose="02010600030101010101" pitchFamily="2" charset="-122"/>
                        <a:cs typeface="Times New Roman" panose="02020603050405020304"/>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970">
                <a:tc rowSpan="7">
                  <a:txBody>
                    <a:bodyPr/>
                    <a:lstStyle/>
                    <a:p>
                      <a:pPr algn="ctr">
                        <a:spcAft>
                          <a:spcPts val="0"/>
                        </a:spcAft>
                      </a:pPr>
                      <a:r>
                        <a:rPr lang="zh-CN" sz="900" kern="100">
                          <a:latin typeface="Calibri" panose="020F0502020204030204"/>
                          <a:ea typeface="宋体" panose="02010600030101010101" pitchFamily="2" charset="-122"/>
                          <a:cs typeface="Times New Roman" panose="02020603050405020304"/>
                        </a:rPr>
                        <a:t>四</a:t>
                      </a:r>
                    </a:p>
                  </a:txBody>
                  <a:tcPr marL="41469" marR="41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7">
                  <a:txBody>
                    <a:bodyPr/>
                    <a:lstStyle/>
                    <a:p>
                      <a:pPr algn="ctr">
                        <a:spcAft>
                          <a:spcPts val="0"/>
                        </a:spcAft>
                      </a:pPr>
                      <a:r>
                        <a:rPr lang="zh-CN" sz="900" kern="100">
                          <a:latin typeface="Calibri" panose="020F0502020204030204"/>
                          <a:ea typeface="宋体" panose="02010600030101010101" pitchFamily="2" charset="-122"/>
                          <a:cs typeface="Times New Roman" panose="02020603050405020304"/>
                        </a:rPr>
                        <a:t>总体</a:t>
                      </a:r>
                    </a:p>
                  </a:txBody>
                  <a:tcPr marL="41469" marR="41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900" kern="100">
                          <a:latin typeface="Calibri" panose="020F0502020204030204"/>
                          <a:ea typeface="宋体" panose="02010600030101010101" pitchFamily="2" charset="-122"/>
                          <a:cs typeface="Times New Roman" panose="02020603050405020304"/>
                        </a:rPr>
                        <a:t>绿化</a:t>
                      </a: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900" kern="100" dirty="0">
                        <a:latin typeface="Calibri" panose="020F0502020204030204"/>
                        <a:ea typeface="宋体" panose="02010600030101010101" pitchFamily="2" charset="-122"/>
                        <a:cs typeface="Times New Roman" panose="02020603050405020304"/>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900" kern="100">
                        <a:latin typeface="Calibri" panose="020F0502020204030204"/>
                        <a:ea typeface="宋体" panose="02010600030101010101" pitchFamily="2" charset="-122"/>
                        <a:cs typeface="Times New Roman" panose="02020603050405020304"/>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970">
                <a:tc vMerge="1">
                  <a:txBody>
                    <a:bodyPr/>
                    <a:lstStyle/>
                    <a:p>
                      <a:endParaRPr lang="zh-CN"/>
                    </a:p>
                  </a:txBody>
                  <a:tcPr/>
                </a:tc>
                <a:tc vMerge="1">
                  <a:txBody>
                    <a:bodyPr/>
                    <a:lstStyle/>
                    <a:p>
                      <a:endParaRPr lang="zh-CN"/>
                    </a:p>
                  </a:txBody>
                  <a:tcPr/>
                </a:tc>
                <a:tc>
                  <a:txBody>
                    <a:bodyPr/>
                    <a:lstStyle/>
                    <a:p>
                      <a:pPr algn="just">
                        <a:spcAft>
                          <a:spcPts val="0"/>
                        </a:spcAft>
                      </a:pPr>
                      <a:r>
                        <a:rPr lang="zh-CN" sz="900" kern="100">
                          <a:latin typeface="Calibri" panose="020F0502020204030204"/>
                          <a:ea typeface="宋体" panose="02010600030101010101" pitchFamily="2" charset="-122"/>
                          <a:cs typeface="Times New Roman" panose="02020603050405020304"/>
                        </a:rPr>
                        <a:t>交通</a:t>
                      </a: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900" kern="100" dirty="0">
                        <a:latin typeface="Calibri" panose="020F0502020204030204"/>
                        <a:ea typeface="宋体" panose="02010600030101010101" pitchFamily="2" charset="-122"/>
                        <a:cs typeface="Times New Roman" panose="02020603050405020304"/>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900" kern="100">
                        <a:latin typeface="Calibri" panose="020F0502020204030204"/>
                        <a:ea typeface="宋体" panose="02010600030101010101" pitchFamily="2" charset="-122"/>
                        <a:cs typeface="Times New Roman" panose="02020603050405020304"/>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970">
                <a:tc vMerge="1">
                  <a:txBody>
                    <a:bodyPr/>
                    <a:lstStyle/>
                    <a:p>
                      <a:endParaRPr lang="zh-CN"/>
                    </a:p>
                  </a:txBody>
                  <a:tcPr/>
                </a:tc>
                <a:tc vMerge="1">
                  <a:txBody>
                    <a:bodyPr/>
                    <a:lstStyle/>
                    <a:p>
                      <a:endParaRPr lang="zh-CN"/>
                    </a:p>
                  </a:txBody>
                  <a:tcPr/>
                </a:tc>
                <a:tc>
                  <a:txBody>
                    <a:bodyPr/>
                    <a:lstStyle/>
                    <a:p>
                      <a:pPr algn="just">
                        <a:spcAft>
                          <a:spcPts val="0"/>
                        </a:spcAft>
                      </a:pPr>
                      <a:r>
                        <a:rPr lang="zh-CN" sz="900" kern="100">
                          <a:latin typeface="Calibri" panose="020F0502020204030204"/>
                          <a:ea typeface="宋体" panose="02010600030101010101" pitchFamily="2" charset="-122"/>
                          <a:cs typeface="Times New Roman" panose="02020603050405020304"/>
                        </a:rPr>
                        <a:t>日照</a:t>
                      </a: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900" kern="100" dirty="0">
                        <a:latin typeface="Calibri" panose="020F0502020204030204"/>
                        <a:ea typeface="宋体" panose="02010600030101010101" pitchFamily="2" charset="-122"/>
                        <a:cs typeface="Times New Roman" panose="02020603050405020304"/>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900" kern="100" dirty="0">
                        <a:latin typeface="Calibri" panose="020F0502020204030204"/>
                        <a:ea typeface="宋体" panose="02010600030101010101" pitchFamily="2" charset="-122"/>
                        <a:cs typeface="Times New Roman" panose="02020603050405020304"/>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970">
                <a:tc vMerge="1">
                  <a:txBody>
                    <a:bodyPr/>
                    <a:lstStyle/>
                    <a:p>
                      <a:endParaRPr lang="zh-CN"/>
                    </a:p>
                  </a:txBody>
                  <a:tcPr/>
                </a:tc>
                <a:tc vMerge="1">
                  <a:txBody>
                    <a:bodyPr/>
                    <a:lstStyle/>
                    <a:p>
                      <a:endParaRPr lang="zh-CN"/>
                    </a:p>
                  </a:txBody>
                  <a:tcPr/>
                </a:tc>
                <a:tc>
                  <a:txBody>
                    <a:bodyPr/>
                    <a:lstStyle/>
                    <a:p>
                      <a:pPr algn="just">
                        <a:spcAft>
                          <a:spcPts val="0"/>
                        </a:spcAft>
                      </a:pPr>
                      <a:r>
                        <a:rPr lang="zh-CN" sz="900" kern="100">
                          <a:latin typeface="Calibri" panose="020F0502020204030204"/>
                          <a:ea typeface="宋体" panose="02010600030101010101" pitchFamily="2" charset="-122"/>
                          <a:cs typeface="Times New Roman" panose="02020603050405020304"/>
                        </a:rPr>
                        <a:t>水</a:t>
                      </a: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900" kern="100" dirty="0">
                        <a:latin typeface="Calibri" panose="020F0502020204030204"/>
                        <a:ea typeface="宋体" panose="02010600030101010101" pitchFamily="2" charset="-122"/>
                        <a:cs typeface="Times New Roman" panose="02020603050405020304"/>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900" kern="100" dirty="0">
                        <a:latin typeface="Calibri" panose="020F0502020204030204"/>
                        <a:ea typeface="宋体" panose="02010600030101010101" pitchFamily="2" charset="-122"/>
                        <a:cs typeface="Times New Roman" panose="02020603050405020304"/>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970">
                <a:tc vMerge="1">
                  <a:txBody>
                    <a:bodyPr/>
                    <a:lstStyle/>
                    <a:p>
                      <a:endParaRPr lang="zh-CN"/>
                    </a:p>
                  </a:txBody>
                  <a:tcPr/>
                </a:tc>
                <a:tc vMerge="1">
                  <a:txBody>
                    <a:bodyPr/>
                    <a:lstStyle/>
                    <a:p>
                      <a:endParaRPr lang="zh-CN"/>
                    </a:p>
                  </a:txBody>
                  <a:tcPr/>
                </a:tc>
                <a:tc>
                  <a:txBody>
                    <a:bodyPr/>
                    <a:lstStyle/>
                    <a:p>
                      <a:pPr algn="just">
                        <a:spcAft>
                          <a:spcPts val="0"/>
                        </a:spcAft>
                      </a:pPr>
                      <a:r>
                        <a:rPr lang="zh-CN" sz="900" kern="100">
                          <a:latin typeface="Calibri" panose="020F0502020204030204"/>
                          <a:ea typeface="宋体" panose="02010600030101010101" pitchFamily="2" charset="-122"/>
                          <a:cs typeface="Times New Roman" panose="02020603050405020304"/>
                        </a:rPr>
                        <a:t>电</a:t>
                      </a: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900" kern="100" dirty="0">
                        <a:latin typeface="Calibri" panose="020F0502020204030204"/>
                        <a:ea typeface="宋体" panose="02010600030101010101" pitchFamily="2" charset="-122"/>
                        <a:cs typeface="Times New Roman" panose="02020603050405020304"/>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900" kern="100" dirty="0">
                        <a:latin typeface="Calibri" panose="020F0502020204030204"/>
                        <a:ea typeface="宋体" panose="02010600030101010101" pitchFamily="2" charset="-122"/>
                        <a:cs typeface="Times New Roman" panose="02020603050405020304"/>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970">
                <a:tc vMerge="1">
                  <a:txBody>
                    <a:bodyPr/>
                    <a:lstStyle/>
                    <a:p>
                      <a:endParaRPr lang="zh-CN"/>
                    </a:p>
                  </a:txBody>
                  <a:tcPr/>
                </a:tc>
                <a:tc vMerge="1">
                  <a:txBody>
                    <a:bodyPr/>
                    <a:lstStyle/>
                    <a:p>
                      <a:endParaRPr lang="zh-CN"/>
                    </a:p>
                  </a:txBody>
                  <a:tcPr/>
                </a:tc>
                <a:tc>
                  <a:txBody>
                    <a:bodyPr/>
                    <a:lstStyle/>
                    <a:p>
                      <a:pPr algn="just">
                        <a:spcAft>
                          <a:spcPts val="0"/>
                        </a:spcAft>
                      </a:pPr>
                      <a:r>
                        <a:rPr lang="zh-CN" sz="900" kern="100">
                          <a:latin typeface="Calibri" panose="020F0502020204030204"/>
                          <a:ea typeface="宋体" panose="02010600030101010101" pitchFamily="2" charset="-122"/>
                          <a:cs typeface="Times New Roman" panose="02020603050405020304"/>
                        </a:rPr>
                        <a:t>规划指标</a:t>
                      </a: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900" kern="100" dirty="0">
                        <a:latin typeface="Calibri" panose="020F0502020204030204"/>
                        <a:ea typeface="宋体" panose="02010600030101010101" pitchFamily="2" charset="-122"/>
                        <a:cs typeface="Times New Roman" panose="02020603050405020304"/>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900" kern="100" dirty="0">
                        <a:latin typeface="Calibri" panose="020F0502020204030204"/>
                        <a:ea typeface="宋体" panose="02010600030101010101" pitchFamily="2" charset="-122"/>
                        <a:cs typeface="Times New Roman" panose="02020603050405020304"/>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970">
                <a:tc vMerge="1">
                  <a:txBody>
                    <a:bodyPr/>
                    <a:lstStyle/>
                    <a:p>
                      <a:endParaRPr lang="zh-CN"/>
                    </a:p>
                  </a:txBody>
                  <a:tcPr/>
                </a:tc>
                <a:tc vMerge="1">
                  <a:txBody>
                    <a:bodyPr/>
                    <a:lstStyle/>
                    <a:p>
                      <a:endParaRPr lang="zh-CN"/>
                    </a:p>
                  </a:txBody>
                  <a:tcPr/>
                </a:tc>
                <a:tc>
                  <a:txBody>
                    <a:bodyPr/>
                    <a:lstStyle/>
                    <a:p>
                      <a:pPr algn="just">
                        <a:spcAft>
                          <a:spcPts val="0"/>
                        </a:spcAft>
                      </a:pPr>
                      <a:r>
                        <a:rPr lang="zh-CN" sz="900" kern="100">
                          <a:latin typeface="Calibri" panose="020F0502020204030204"/>
                          <a:ea typeface="宋体" panose="02010600030101010101" pitchFamily="2" charset="-122"/>
                          <a:cs typeface="Times New Roman" panose="02020603050405020304"/>
                        </a:rPr>
                        <a:t>消防</a:t>
                      </a: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900" kern="100" dirty="0">
                        <a:latin typeface="Calibri" panose="020F0502020204030204"/>
                        <a:ea typeface="宋体" panose="02010600030101010101" pitchFamily="2" charset="-122"/>
                        <a:cs typeface="Times New Roman" panose="02020603050405020304"/>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900" kern="100" dirty="0">
                        <a:latin typeface="Calibri" panose="020F0502020204030204"/>
                        <a:ea typeface="宋体" panose="02010600030101010101" pitchFamily="2" charset="-122"/>
                        <a:cs typeface="Times New Roman" panose="02020603050405020304"/>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970">
                <a:tc rowSpan="5">
                  <a:txBody>
                    <a:bodyPr/>
                    <a:lstStyle/>
                    <a:p>
                      <a:pPr algn="ctr">
                        <a:spcAft>
                          <a:spcPts val="0"/>
                        </a:spcAft>
                      </a:pPr>
                      <a:r>
                        <a:rPr lang="zh-CN" sz="900" kern="100">
                          <a:latin typeface="Calibri" panose="020F0502020204030204"/>
                          <a:ea typeface="宋体" panose="02010600030101010101" pitchFamily="2" charset="-122"/>
                          <a:cs typeface="Times New Roman" panose="02020603050405020304"/>
                        </a:rPr>
                        <a:t>五</a:t>
                      </a:r>
                    </a:p>
                  </a:txBody>
                  <a:tcPr marL="41469" marR="41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a:spcAft>
                          <a:spcPts val="0"/>
                        </a:spcAft>
                      </a:pPr>
                      <a:r>
                        <a:rPr lang="zh-CN" sz="900" kern="100">
                          <a:latin typeface="Calibri" panose="020F0502020204030204"/>
                          <a:ea typeface="宋体" panose="02010600030101010101" pitchFamily="2" charset="-122"/>
                          <a:cs typeface="Times New Roman" panose="02020603050405020304"/>
                        </a:rPr>
                        <a:t>单体</a:t>
                      </a:r>
                    </a:p>
                  </a:txBody>
                  <a:tcPr marL="41469" marR="41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900" kern="100">
                          <a:latin typeface="Calibri" panose="020F0502020204030204"/>
                          <a:ea typeface="宋体" panose="02010600030101010101" pitchFamily="2" charset="-122"/>
                          <a:cs typeface="Times New Roman" panose="02020603050405020304"/>
                        </a:rPr>
                        <a:t>建筑</a:t>
                      </a: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900" kern="100" dirty="0">
                        <a:latin typeface="Calibri" panose="020F0502020204030204"/>
                        <a:ea typeface="宋体" panose="02010600030101010101" pitchFamily="2" charset="-122"/>
                        <a:cs typeface="Times New Roman" panose="02020603050405020304"/>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900" kern="100" dirty="0">
                        <a:latin typeface="Calibri" panose="020F0502020204030204"/>
                        <a:ea typeface="宋体" panose="02010600030101010101" pitchFamily="2" charset="-122"/>
                        <a:cs typeface="Times New Roman" panose="02020603050405020304"/>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970">
                <a:tc vMerge="1">
                  <a:txBody>
                    <a:bodyPr/>
                    <a:lstStyle/>
                    <a:p>
                      <a:endParaRPr lang="zh-CN"/>
                    </a:p>
                  </a:txBody>
                  <a:tcPr/>
                </a:tc>
                <a:tc vMerge="1">
                  <a:txBody>
                    <a:bodyPr/>
                    <a:lstStyle/>
                    <a:p>
                      <a:endParaRPr lang="zh-CN"/>
                    </a:p>
                  </a:txBody>
                  <a:tcPr/>
                </a:tc>
                <a:tc>
                  <a:txBody>
                    <a:bodyPr/>
                    <a:lstStyle/>
                    <a:p>
                      <a:pPr algn="just">
                        <a:spcAft>
                          <a:spcPts val="0"/>
                        </a:spcAft>
                      </a:pPr>
                      <a:r>
                        <a:rPr lang="zh-CN" sz="900" kern="100">
                          <a:latin typeface="Calibri" panose="020F0502020204030204"/>
                          <a:ea typeface="宋体" panose="02010600030101010101" pitchFamily="2" charset="-122"/>
                          <a:cs typeface="Times New Roman" panose="02020603050405020304"/>
                        </a:rPr>
                        <a:t>结构</a:t>
                      </a: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900" kern="100" dirty="0">
                        <a:latin typeface="Calibri" panose="020F0502020204030204"/>
                        <a:ea typeface="宋体" panose="02010600030101010101" pitchFamily="2" charset="-122"/>
                        <a:cs typeface="Times New Roman" panose="02020603050405020304"/>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900" kern="100" dirty="0">
                        <a:latin typeface="Calibri" panose="020F0502020204030204"/>
                        <a:ea typeface="宋体" panose="02010600030101010101" pitchFamily="2" charset="-122"/>
                        <a:cs typeface="Times New Roman" panose="02020603050405020304"/>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970">
                <a:tc vMerge="1">
                  <a:txBody>
                    <a:bodyPr/>
                    <a:lstStyle/>
                    <a:p>
                      <a:endParaRPr lang="zh-CN"/>
                    </a:p>
                  </a:txBody>
                  <a:tcPr/>
                </a:tc>
                <a:tc vMerge="1">
                  <a:txBody>
                    <a:bodyPr/>
                    <a:lstStyle/>
                    <a:p>
                      <a:endParaRPr lang="zh-CN"/>
                    </a:p>
                  </a:txBody>
                  <a:tcPr/>
                </a:tc>
                <a:tc>
                  <a:txBody>
                    <a:bodyPr/>
                    <a:lstStyle/>
                    <a:p>
                      <a:pPr algn="just">
                        <a:spcAft>
                          <a:spcPts val="0"/>
                        </a:spcAft>
                      </a:pPr>
                      <a:r>
                        <a:rPr lang="zh-CN" sz="900" kern="100">
                          <a:latin typeface="Calibri" panose="020F0502020204030204"/>
                          <a:ea typeface="宋体" panose="02010600030101010101" pitchFamily="2" charset="-122"/>
                          <a:cs typeface="Times New Roman" panose="02020603050405020304"/>
                        </a:rPr>
                        <a:t>水</a:t>
                      </a: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900" kern="100" dirty="0">
                        <a:latin typeface="Calibri" panose="020F0502020204030204"/>
                        <a:ea typeface="宋体" panose="02010600030101010101" pitchFamily="2" charset="-122"/>
                        <a:cs typeface="Times New Roman" panose="02020603050405020304"/>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900" kern="100" dirty="0">
                        <a:latin typeface="Calibri" panose="020F0502020204030204"/>
                        <a:ea typeface="宋体" panose="02010600030101010101" pitchFamily="2" charset="-122"/>
                        <a:cs typeface="Times New Roman" panose="02020603050405020304"/>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970">
                <a:tc vMerge="1">
                  <a:txBody>
                    <a:bodyPr/>
                    <a:lstStyle/>
                    <a:p>
                      <a:endParaRPr lang="zh-CN"/>
                    </a:p>
                  </a:txBody>
                  <a:tcPr/>
                </a:tc>
                <a:tc vMerge="1">
                  <a:txBody>
                    <a:bodyPr/>
                    <a:lstStyle/>
                    <a:p>
                      <a:endParaRPr lang="zh-CN"/>
                    </a:p>
                  </a:txBody>
                  <a:tcPr/>
                </a:tc>
                <a:tc>
                  <a:txBody>
                    <a:bodyPr/>
                    <a:lstStyle/>
                    <a:p>
                      <a:pPr algn="just">
                        <a:spcAft>
                          <a:spcPts val="0"/>
                        </a:spcAft>
                      </a:pPr>
                      <a:r>
                        <a:rPr lang="zh-CN" sz="900" kern="100">
                          <a:latin typeface="Calibri" panose="020F0502020204030204"/>
                          <a:ea typeface="宋体" panose="02010600030101010101" pitchFamily="2" charset="-122"/>
                          <a:cs typeface="Times New Roman" panose="02020603050405020304"/>
                        </a:rPr>
                        <a:t>电</a:t>
                      </a: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900" kern="100" dirty="0">
                        <a:latin typeface="Calibri" panose="020F0502020204030204"/>
                        <a:ea typeface="宋体" panose="02010600030101010101" pitchFamily="2" charset="-122"/>
                        <a:cs typeface="Times New Roman" panose="02020603050405020304"/>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900" kern="100" dirty="0">
                        <a:latin typeface="Calibri" panose="020F0502020204030204"/>
                        <a:ea typeface="宋体" panose="02010600030101010101" pitchFamily="2" charset="-122"/>
                        <a:cs typeface="Times New Roman" panose="02020603050405020304"/>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970">
                <a:tc vMerge="1">
                  <a:txBody>
                    <a:bodyPr/>
                    <a:lstStyle/>
                    <a:p>
                      <a:endParaRPr lang="zh-CN"/>
                    </a:p>
                  </a:txBody>
                  <a:tcPr/>
                </a:tc>
                <a:tc vMerge="1">
                  <a:txBody>
                    <a:bodyPr/>
                    <a:lstStyle/>
                    <a:p>
                      <a:endParaRPr lang="zh-CN"/>
                    </a:p>
                  </a:txBody>
                  <a:tcPr/>
                </a:tc>
                <a:tc>
                  <a:txBody>
                    <a:bodyPr/>
                    <a:lstStyle/>
                    <a:p>
                      <a:pPr algn="just">
                        <a:spcAft>
                          <a:spcPts val="0"/>
                        </a:spcAft>
                      </a:pPr>
                      <a:r>
                        <a:rPr lang="zh-CN" sz="900" kern="100">
                          <a:latin typeface="Calibri" panose="020F0502020204030204"/>
                          <a:ea typeface="宋体" panose="02010600030101010101" pitchFamily="2" charset="-122"/>
                          <a:cs typeface="Times New Roman" panose="02020603050405020304"/>
                        </a:rPr>
                        <a:t>空调</a:t>
                      </a: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900" kern="100" dirty="0">
                        <a:latin typeface="Calibri" panose="020F0502020204030204"/>
                        <a:ea typeface="宋体" panose="02010600030101010101" pitchFamily="2" charset="-122"/>
                        <a:cs typeface="Times New Roman" panose="02020603050405020304"/>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900" kern="100" dirty="0">
                        <a:latin typeface="Calibri" panose="020F0502020204030204"/>
                        <a:ea typeface="宋体" panose="02010600030101010101" pitchFamily="2" charset="-122"/>
                        <a:cs typeface="Times New Roman" panose="02020603050405020304"/>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970">
                <a:tc>
                  <a:txBody>
                    <a:bodyPr/>
                    <a:lstStyle/>
                    <a:p>
                      <a:pPr algn="ctr">
                        <a:spcAft>
                          <a:spcPts val="0"/>
                        </a:spcAft>
                      </a:pPr>
                      <a:r>
                        <a:rPr lang="zh-CN" sz="900" kern="100">
                          <a:latin typeface="Calibri" panose="020F0502020204030204"/>
                          <a:ea typeface="宋体" panose="02010600030101010101" pitchFamily="2" charset="-122"/>
                          <a:cs typeface="Times New Roman" panose="02020603050405020304"/>
                        </a:rPr>
                        <a:t>六</a:t>
                      </a:r>
                    </a:p>
                  </a:txBody>
                  <a:tcPr marL="41469" marR="41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100">
                          <a:latin typeface="Calibri" panose="020F0502020204030204"/>
                          <a:ea typeface="宋体" panose="02010600030101010101" pitchFamily="2" charset="-122"/>
                          <a:cs typeface="Times New Roman" panose="02020603050405020304"/>
                        </a:rPr>
                        <a:t>设计深度</a:t>
                      </a:r>
                    </a:p>
                  </a:txBody>
                  <a:tcPr marL="41469" marR="41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900" kern="100">
                        <a:latin typeface="Calibri" panose="020F0502020204030204"/>
                        <a:ea typeface="宋体" panose="02010600030101010101" pitchFamily="2" charset="-122"/>
                        <a:cs typeface="Times New Roman" panose="02020603050405020304"/>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900" kern="100" dirty="0">
                        <a:latin typeface="Calibri" panose="020F0502020204030204"/>
                        <a:ea typeface="宋体" panose="02010600030101010101" pitchFamily="2" charset="-122"/>
                        <a:cs typeface="Times New Roman" panose="02020603050405020304"/>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900" kern="100" dirty="0">
                        <a:latin typeface="Calibri" panose="020F0502020204030204"/>
                        <a:ea typeface="宋体" panose="02010600030101010101" pitchFamily="2" charset="-122"/>
                        <a:cs typeface="Times New Roman" panose="02020603050405020304"/>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970">
                <a:tc>
                  <a:txBody>
                    <a:bodyPr/>
                    <a:lstStyle/>
                    <a:p>
                      <a:pPr algn="ctr">
                        <a:spcAft>
                          <a:spcPts val="0"/>
                        </a:spcAft>
                      </a:pPr>
                      <a:r>
                        <a:rPr lang="zh-CN" sz="900" kern="100">
                          <a:latin typeface="Calibri" panose="020F0502020204030204"/>
                          <a:ea typeface="宋体" panose="02010600030101010101" pitchFamily="2" charset="-122"/>
                          <a:cs typeface="Times New Roman" panose="02020603050405020304"/>
                        </a:rPr>
                        <a:t>七</a:t>
                      </a:r>
                    </a:p>
                  </a:txBody>
                  <a:tcPr marL="41469" marR="41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kern="100">
                          <a:latin typeface="Calibri" panose="020F0502020204030204"/>
                          <a:ea typeface="宋体" panose="02010600030101010101" pitchFamily="2" charset="-122"/>
                          <a:cs typeface="Times New Roman" panose="02020603050405020304"/>
                        </a:rPr>
                        <a:t>设计概算</a:t>
                      </a:r>
                    </a:p>
                  </a:txBody>
                  <a:tcPr marL="41469" marR="41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900" kern="100">
                        <a:latin typeface="Calibri" panose="020F0502020204030204"/>
                        <a:ea typeface="宋体" panose="02010600030101010101" pitchFamily="2" charset="-122"/>
                        <a:cs typeface="Times New Roman" panose="02020603050405020304"/>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900" kern="100" dirty="0">
                        <a:latin typeface="Calibri" panose="020F0502020204030204"/>
                        <a:ea typeface="宋体" panose="02010600030101010101" pitchFamily="2" charset="-122"/>
                        <a:cs typeface="Times New Roman" panose="02020603050405020304"/>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900" kern="100" dirty="0">
                        <a:latin typeface="Calibri" panose="020F0502020204030204"/>
                        <a:ea typeface="宋体" panose="02010600030101010101" pitchFamily="2" charset="-122"/>
                        <a:cs typeface="Times New Roman" panose="02020603050405020304"/>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970">
                <a:tc rowSpan="9">
                  <a:txBody>
                    <a:bodyPr/>
                    <a:lstStyle/>
                    <a:p>
                      <a:pPr algn="ctr">
                        <a:spcAft>
                          <a:spcPts val="0"/>
                        </a:spcAft>
                      </a:pPr>
                      <a:r>
                        <a:rPr lang="zh-CN" sz="900" kern="100">
                          <a:latin typeface="Calibri" panose="020F0502020204030204"/>
                          <a:ea typeface="宋体" panose="02010600030101010101" pitchFamily="2" charset="-122"/>
                          <a:cs typeface="Times New Roman" panose="02020603050405020304"/>
                        </a:rPr>
                        <a:t>八</a:t>
                      </a:r>
                    </a:p>
                  </a:txBody>
                  <a:tcPr marL="41469" marR="41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9">
                  <a:txBody>
                    <a:bodyPr/>
                    <a:lstStyle/>
                    <a:p>
                      <a:pPr algn="ctr">
                        <a:spcAft>
                          <a:spcPts val="0"/>
                        </a:spcAft>
                      </a:pPr>
                      <a:r>
                        <a:rPr lang="zh-CN" sz="900" kern="100">
                          <a:latin typeface="Calibri" panose="020F0502020204030204"/>
                          <a:ea typeface="宋体" panose="02010600030101010101" pitchFamily="2" charset="-122"/>
                          <a:cs typeface="Times New Roman" panose="02020603050405020304"/>
                        </a:rPr>
                        <a:t>配套要求</a:t>
                      </a:r>
                    </a:p>
                  </a:txBody>
                  <a:tcPr marL="41469" marR="41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900" kern="100">
                          <a:latin typeface="Calibri" panose="020F0502020204030204"/>
                          <a:ea typeface="宋体" panose="02010600030101010101" pitchFamily="2" charset="-122"/>
                          <a:cs typeface="Times New Roman" panose="02020603050405020304"/>
                        </a:rPr>
                        <a:t>给水</a:t>
                      </a: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900" kern="100" dirty="0">
                        <a:latin typeface="Calibri" panose="020F0502020204030204"/>
                        <a:ea typeface="宋体" panose="02010600030101010101" pitchFamily="2" charset="-122"/>
                        <a:cs typeface="Times New Roman" panose="02020603050405020304"/>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900" kern="100" dirty="0">
                        <a:latin typeface="Calibri" panose="020F0502020204030204"/>
                        <a:ea typeface="宋体" panose="02010600030101010101" pitchFamily="2" charset="-122"/>
                        <a:cs typeface="Times New Roman" panose="02020603050405020304"/>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970">
                <a:tc vMerge="1">
                  <a:txBody>
                    <a:bodyPr/>
                    <a:lstStyle/>
                    <a:p>
                      <a:endParaRPr lang="zh-CN"/>
                    </a:p>
                  </a:txBody>
                  <a:tcPr/>
                </a:tc>
                <a:tc vMerge="1">
                  <a:txBody>
                    <a:bodyPr/>
                    <a:lstStyle/>
                    <a:p>
                      <a:endParaRPr lang="zh-CN"/>
                    </a:p>
                  </a:txBody>
                  <a:tcPr/>
                </a:tc>
                <a:tc>
                  <a:txBody>
                    <a:bodyPr/>
                    <a:lstStyle/>
                    <a:p>
                      <a:pPr algn="just">
                        <a:spcAft>
                          <a:spcPts val="0"/>
                        </a:spcAft>
                      </a:pPr>
                      <a:r>
                        <a:rPr lang="zh-CN" sz="900" kern="100">
                          <a:latin typeface="Calibri" panose="020F0502020204030204"/>
                          <a:ea typeface="宋体" panose="02010600030101010101" pitchFamily="2" charset="-122"/>
                          <a:cs typeface="Times New Roman" panose="02020603050405020304"/>
                        </a:rPr>
                        <a:t>污水</a:t>
                      </a: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900" kern="100" dirty="0">
                        <a:latin typeface="Calibri" panose="020F0502020204030204"/>
                        <a:ea typeface="宋体" panose="02010600030101010101" pitchFamily="2" charset="-122"/>
                        <a:cs typeface="Times New Roman" panose="02020603050405020304"/>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900" kern="100" dirty="0">
                        <a:latin typeface="Calibri" panose="020F0502020204030204"/>
                        <a:ea typeface="宋体" panose="02010600030101010101" pitchFamily="2" charset="-122"/>
                        <a:cs typeface="Times New Roman" panose="02020603050405020304"/>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970">
                <a:tc vMerge="1">
                  <a:txBody>
                    <a:bodyPr/>
                    <a:lstStyle/>
                    <a:p>
                      <a:endParaRPr lang="zh-CN"/>
                    </a:p>
                  </a:txBody>
                  <a:tcPr/>
                </a:tc>
                <a:tc vMerge="1">
                  <a:txBody>
                    <a:bodyPr/>
                    <a:lstStyle/>
                    <a:p>
                      <a:endParaRPr lang="zh-CN"/>
                    </a:p>
                  </a:txBody>
                  <a:tcPr/>
                </a:tc>
                <a:tc>
                  <a:txBody>
                    <a:bodyPr/>
                    <a:lstStyle/>
                    <a:p>
                      <a:pPr algn="just">
                        <a:spcAft>
                          <a:spcPts val="0"/>
                        </a:spcAft>
                      </a:pPr>
                      <a:r>
                        <a:rPr lang="zh-CN" sz="900" kern="100">
                          <a:latin typeface="Calibri" panose="020F0502020204030204"/>
                          <a:ea typeface="宋体" panose="02010600030101010101" pitchFamily="2" charset="-122"/>
                          <a:cs typeface="Times New Roman" panose="02020603050405020304"/>
                        </a:rPr>
                        <a:t>电</a:t>
                      </a: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900" kern="100" dirty="0">
                        <a:latin typeface="Calibri" panose="020F0502020204030204"/>
                        <a:ea typeface="宋体" panose="02010600030101010101" pitchFamily="2" charset="-122"/>
                        <a:cs typeface="Times New Roman" panose="02020603050405020304"/>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900" kern="100" dirty="0">
                        <a:latin typeface="Calibri" panose="020F0502020204030204"/>
                        <a:ea typeface="宋体" panose="02010600030101010101" pitchFamily="2" charset="-122"/>
                        <a:cs typeface="Times New Roman" panose="02020603050405020304"/>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970">
                <a:tc vMerge="1">
                  <a:txBody>
                    <a:bodyPr/>
                    <a:lstStyle/>
                    <a:p>
                      <a:endParaRPr lang="zh-CN"/>
                    </a:p>
                  </a:txBody>
                  <a:tcPr/>
                </a:tc>
                <a:tc vMerge="1">
                  <a:txBody>
                    <a:bodyPr/>
                    <a:lstStyle/>
                    <a:p>
                      <a:endParaRPr lang="zh-CN"/>
                    </a:p>
                  </a:txBody>
                  <a:tcPr/>
                </a:tc>
                <a:tc>
                  <a:txBody>
                    <a:bodyPr/>
                    <a:lstStyle/>
                    <a:p>
                      <a:pPr algn="just">
                        <a:spcAft>
                          <a:spcPts val="0"/>
                        </a:spcAft>
                      </a:pPr>
                      <a:r>
                        <a:rPr lang="zh-CN" sz="900" kern="100">
                          <a:latin typeface="Calibri" panose="020F0502020204030204"/>
                          <a:ea typeface="宋体" panose="02010600030101010101" pitchFamily="2" charset="-122"/>
                          <a:cs typeface="Times New Roman" panose="02020603050405020304"/>
                        </a:rPr>
                        <a:t>燃气</a:t>
                      </a: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900" kern="100" dirty="0">
                        <a:latin typeface="Calibri" panose="020F0502020204030204"/>
                        <a:ea typeface="宋体" panose="02010600030101010101" pitchFamily="2" charset="-122"/>
                        <a:cs typeface="Times New Roman" panose="02020603050405020304"/>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900" kern="100" dirty="0">
                        <a:latin typeface="Calibri" panose="020F0502020204030204"/>
                        <a:ea typeface="宋体" panose="02010600030101010101" pitchFamily="2" charset="-122"/>
                        <a:cs typeface="Times New Roman" panose="02020603050405020304"/>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970">
                <a:tc vMerge="1">
                  <a:txBody>
                    <a:bodyPr/>
                    <a:lstStyle/>
                    <a:p>
                      <a:endParaRPr lang="zh-CN"/>
                    </a:p>
                  </a:txBody>
                  <a:tcPr/>
                </a:tc>
                <a:tc vMerge="1">
                  <a:txBody>
                    <a:bodyPr/>
                    <a:lstStyle/>
                    <a:p>
                      <a:endParaRPr lang="zh-CN"/>
                    </a:p>
                  </a:txBody>
                  <a:tcPr/>
                </a:tc>
                <a:tc>
                  <a:txBody>
                    <a:bodyPr/>
                    <a:lstStyle/>
                    <a:p>
                      <a:pPr algn="just">
                        <a:spcAft>
                          <a:spcPts val="0"/>
                        </a:spcAft>
                      </a:pPr>
                      <a:r>
                        <a:rPr lang="zh-CN" sz="900" kern="100">
                          <a:latin typeface="Calibri" panose="020F0502020204030204"/>
                          <a:ea typeface="宋体" panose="02010600030101010101" pitchFamily="2" charset="-122"/>
                          <a:cs typeface="Times New Roman" panose="02020603050405020304"/>
                        </a:rPr>
                        <a:t>通讯</a:t>
                      </a: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900" kern="100" dirty="0">
                        <a:latin typeface="Calibri" panose="020F0502020204030204"/>
                        <a:ea typeface="宋体" panose="02010600030101010101" pitchFamily="2" charset="-122"/>
                        <a:cs typeface="Times New Roman" panose="02020603050405020304"/>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900" kern="100" dirty="0">
                        <a:latin typeface="Calibri" panose="020F0502020204030204"/>
                        <a:ea typeface="宋体" panose="02010600030101010101" pitchFamily="2" charset="-122"/>
                        <a:cs typeface="Times New Roman" panose="02020603050405020304"/>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970">
                <a:tc vMerge="1">
                  <a:txBody>
                    <a:bodyPr/>
                    <a:lstStyle/>
                    <a:p>
                      <a:endParaRPr lang="zh-CN"/>
                    </a:p>
                  </a:txBody>
                  <a:tcPr/>
                </a:tc>
                <a:tc vMerge="1">
                  <a:txBody>
                    <a:bodyPr/>
                    <a:lstStyle/>
                    <a:p>
                      <a:endParaRPr lang="zh-CN"/>
                    </a:p>
                  </a:txBody>
                  <a:tcPr/>
                </a:tc>
                <a:tc>
                  <a:txBody>
                    <a:bodyPr/>
                    <a:lstStyle/>
                    <a:p>
                      <a:pPr algn="just">
                        <a:spcAft>
                          <a:spcPts val="0"/>
                        </a:spcAft>
                      </a:pPr>
                      <a:r>
                        <a:rPr lang="zh-CN" sz="900" kern="100">
                          <a:latin typeface="Calibri" panose="020F0502020204030204"/>
                          <a:ea typeface="宋体" panose="02010600030101010101" pitchFamily="2" charset="-122"/>
                          <a:cs typeface="Times New Roman" panose="02020603050405020304"/>
                        </a:rPr>
                        <a:t>环卫</a:t>
                      </a: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900" kern="100" dirty="0">
                        <a:latin typeface="Calibri" panose="020F0502020204030204"/>
                        <a:ea typeface="宋体" panose="02010600030101010101" pitchFamily="2" charset="-122"/>
                        <a:cs typeface="Times New Roman" panose="02020603050405020304"/>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900" kern="100" dirty="0">
                        <a:latin typeface="Calibri" panose="020F0502020204030204"/>
                        <a:ea typeface="宋体" panose="02010600030101010101" pitchFamily="2" charset="-122"/>
                        <a:cs typeface="Times New Roman" panose="02020603050405020304"/>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970">
                <a:tc vMerge="1">
                  <a:txBody>
                    <a:bodyPr/>
                    <a:lstStyle/>
                    <a:p>
                      <a:endParaRPr lang="zh-CN"/>
                    </a:p>
                  </a:txBody>
                  <a:tcPr/>
                </a:tc>
                <a:tc vMerge="1">
                  <a:txBody>
                    <a:bodyPr/>
                    <a:lstStyle/>
                    <a:p>
                      <a:endParaRPr lang="zh-CN"/>
                    </a:p>
                  </a:txBody>
                  <a:tcPr/>
                </a:tc>
                <a:tc>
                  <a:txBody>
                    <a:bodyPr/>
                    <a:lstStyle/>
                    <a:p>
                      <a:pPr algn="just">
                        <a:spcAft>
                          <a:spcPts val="0"/>
                        </a:spcAft>
                      </a:pPr>
                      <a:r>
                        <a:rPr lang="zh-CN" sz="900" kern="100">
                          <a:latin typeface="Calibri" panose="020F0502020204030204"/>
                          <a:ea typeface="宋体" panose="02010600030101010101" pitchFamily="2" charset="-122"/>
                          <a:cs typeface="Times New Roman" panose="02020603050405020304"/>
                        </a:rPr>
                        <a:t>有线</a:t>
                      </a: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900" kern="100">
                        <a:latin typeface="Calibri" panose="020F0502020204030204"/>
                        <a:ea typeface="宋体" panose="02010600030101010101" pitchFamily="2" charset="-122"/>
                        <a:cs typeface="Times New Roman" panose="02020603050405020304"/>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900" kern="100" dirty="0">
                        <a:latin typeface="Calibri" panose="020F0502020204030204"/>
                        <a:ea typeface="宋体" panose="02010600030101010101" pitchFamily="2" charset="-122"/>
                        <a:cs typeface="Times New Roman" panose="02020603050405020304"/>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970">
                <a:tc vMerge="1">
                  <a:txBody>
                    <a:bodyPr/>
                    <a:lstStyle/>
                    <a:p>
                      <a:endParaRPr lang="zh-CN"/>
                    </a:p>
                  </a:txBody>
                  <a:tcPr/>
                </a:tc>
                <a:tc vMerge="1">
                  <a:txBody>
                    <a:bodyPr/>
                    <a:lstStyle/>
                    <a:p>
                      <a:endParaRPr lang="zh-CN"/>
                    </a:p>
                  </a:txBody>
                  <a:tcPr/>
                </a:tc>
                <a:tc>
                  <a:txBody>
                    <a:bodyPr/>
                    <a:lstStyle/>
                    <a:p>
                      <a:pPr algn="just">
                        <a:spcAft>
                          <a:spcPts val="0"/>
                        </a:spcAft>
                      </a:pPr>
                      <a:r>
                        <a:rPr lang="zh-CN" sz="900" kern="100">
                          <a:latin typeface="Calibri" panose="020F0502020204030204"/>
                          <a:ea typeface="宋体" panose="02010600030101010101" pitchFamily="2" charset="-122"/>
                          <a:cs typeface="Times New Roman" panose="02020603050405020304"/>
                        </a:rPr>
                        <a:t>雨水</a:t>
                      </a: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900" kern="100">
                        <a:latin typeface="Calibri" panose="020F0502020204030204"/>
                        <a:ea typeface="宋体" panose="02010600030101010101" pitchFamily="2" charset="-122"/>
                        <a:cs typeface="Times New Roman" panose="02020603050405020304"/>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900" kern="100" dirty="0">
                        <a:latin typeface="Calibri" panose="020F0502020204030204"/>
                        <a:ea typeface="宋体" panose="02010600030101010101" pitchFamily="2" charset="-122"/>
                        <a:cs typeface="Times New Roman" panose="02020603050405020304"/>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970">
                <a:tc vMerge="1">
                  <a:txBody>
                    <a:bodyPr/>
                    <a:lstStyle/>
                    <a:p>
                      <a:endParaRPr lang="zh-CN"/>
                    </a:p>
                  </a:txBody>
                  <a:tcPr/>
                </a:tc>
                <a:tc vMerge="1">
                  <a:txBody>
                    <a:bodyPr/>
                    <a:lstStyle/>
                    <a:p>
                      <a:endParaRPr lang="zh-CN"/>
                    </a:p>
                  </a:txBody>
                  <a:tcPr/>
                </a:tc>
                <a:tc>
                  <a:txBody>
                    <a:bodyPr/>
                    <a:lstStyle/>
                    <a:p>
                      <a:pPr algn="just">
                        <a:spcAft>
                          <a:spcPts val="0"/>
                        </a:spcAft>
                      </a:pPr>
                      <a:r>
                        <a:rPr lang="zh-CN" sz="900" kern="100">
                          <a:latin typeface="Calibri" panose="020F0502020204030204"/>
                          <a:ea typeface="宋体" panose="02010600030101010101" pitchFamily="2" charset="-122"/>
                          <a:cs typeface="Times New Roman" panose="02020603050405020304"/>
                        </a:rPr>
                        <a:t>市政供热</a:t>
                      </a: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900" kern="100">
                        <a:latin typeface="Calibri" panose="020F0502020204030204"/>
                        <a:ea typeface="宋体" panose="02010600030101010101" pitchFamily="2" charset="-122"/>
                        <a:cs typeface="Times New Roman" panose="02020603050405020304"/>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900" kern="100" dirty="0">
                        <a:latin typeface="Calibri" panose="020F0502020204030204"/>
                        <a:ea typeface="宋体" panose="02010600030101010101" pitchFamily="2" charset="-122"/>
                        <a:cs typeface="Times New Roman" panose="02020603050405020304"/>
                      </a:endParaRPr>
                    </a:p>
                  </a:txBody>
                  <a:tcPr marL="41469" marR="41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5777" name="Rectangle 1"/>
          <p:cNvSpPr>
            <a:spLocks noChangeArrowheads="1"/>
          </p:cNvSpPr>
          <p:nvPr/>
        </p:nvSpPr>
        <p:spPr bwMode="auto">
          <a:xfrm>
            <a:off x="285720" y="1142984"/>
            <a:ext cx="2428892" cy="830997"/>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16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扩初设计图纸核查表</a:t>
            </a:r>
            <a:endParaRPr kumimoji="0" lang="zh-CN" sz="16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zh-CN" sz="16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zh-CN" sz="16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工程名称：</a:t>
            </a:r>
            <a:r>
              <a:rPr kumimoji="0" lang="en-US" altLang="zh-CN" sz="16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XXXX</a:t>
            </a:r>
            <a:r>
              <a:rPr kumimoji="0" lang="en-US" altLang="zh-CN" sz="1600" b="0" i="0"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            </a:t>
            </a:r>
            <a:r>
              <a:rPr kumimoji="0" lang="en-US" altLang="zh-CN" sz="16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    </a:t>
            </a:r>
            <a:endParaRPr kumimoji="0" lang="zh-CN" sz="1600" b="0" i="0" u="sng"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p:txBody>
      </p:sp>
      <p:sp>
        <p:nvSpPr>
          <p:cNvPr id="6" name="矩形 5"/>
          <p:cNvSpPr/>
          <p:nvPr/>
        </p:nvSpPr>
        <p:spPr>
          <a:xfrm>
            <a:off x="428596" y="214290"/>
            <a:ext cx="4083169" cy="584775"/>
          </a:xfrm>
          <a:prstGeom prst="rect">
            <a:avLst/>
          </a:prstGeom>
        </p:spPr>
        <p:txBody>
          <a:bodyPr wrap="none">
            <a:spAutoFit/>
          </a:bodyPr>
          <a:lstStyle/>
          <a:p>
            <a:r>
              <a:rPr lang="zh-CN" altLang="en-US" sz="3200" dirty="0" smtClean="0">
                <a:latin typeface="黑体" panose="02010609060101010101" pitchFamily="49" charset="-122"/>
                <a:ea typeface="黑体" panose="02010609060101010101" pitchFamily="49" charset="-122"/>
              </a:rPr>
              <a:t>第六章 </a:t>
            </a:r>
            <a:r>
              <a:rPr lang="zh-CN" altLang="zh-CN" sz="3200" dirty="0" smtClean="0">
                <a:latin typeface="黑体" panose="02010609060101010101" pitchFamily="49" charset="-122"/>
                <a:ea typeface="黑体" panose="02010609060101010101" pitchFamily="49" charset="-122"/>
              </a:rPr>
              <a:t>设计</a:t>
            </a:r>
            <a:r>
              <a:rPr lang="zh-CN" altLang="en-US" sz="3200" dirty="0" smtClean="0">
                <a:latin typeface="黑体" panose="02010609060101010101" pitchFamily="49" charset="-122"/>
                <a:ea typeface="黑体" panose="02010609060101010101" pitchFamily="49" charset="-122"/>
              </a:rPr>
              <a:t>质量</a:t>
            </a:r>
            <a:r>
              <a:rPr lang="zh-CN" altLang="zh-CN" sz="3200" dirty="0" smtClean="0">
                <a:latin typeface="黑体" panose="02010609060101010101" pitchFamily="49" charset="-122"/>
                <a:ea typeface="黑体" panose="02010609060101010101" pitchFamily="49" charset="-122"/>
              </a:rPr>
              <a:t>管理</a:t>
            </a:r>
            <a:endParaRPr lang="zh-CN" altLang="en-US" sz="3200" dirty="0"/>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cSld>
  <p:clrMapOvr>
    <a:masterClrMapping/>
  </p:clrMapOvr>
  <p:transition spd="med">
    <p:fade/>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4282" y="1000108"/>
            <a:ext cx="8568952" cy="5429288"/>
          </a:xfrm>
        </p:spPr>
        <p:txBody>
          <a:bodyPr>
            <a:noAutofit/>
          </a:bodyPr>
          <a:lstStyle/>
          <a:p>
            <a:pPr hangingPunct="1">
              <a:lnSpc>
                <a:spcPts val="3000"/>
              </a:lnSpc>
            </a:pPr>
            <a:r>
              <a:rPr lang="en-US" altLang="zh-CN" sz="2000" dirty="0" smtClean="0">
                <a:solidFill>
                  <a:schemeClr val="tx1"/>
                </a:solidFill>
                <a:latin typeface="黑体" panose="02010609060101010101" pitchFamily="49" charset="-122"/>
                <a:ea typeface="黑体" panose="02010609060101010101" pitchFamily="49" charset="-122"/>
              </a:rPr>
              <a:t>3</a:t>
            </a:r>
            <a:r>
              <a:rPr lang="zh-CN" altLang="en-US" sz="2000" dirty="0" smtClean="0">
                <a:solidFill>
                  <a:schemeClr val="tx1"/>
                </a:solidFill>
                <a:latin typeface="黑体" panose="02010609060101010101" pitchFamily="49" charset="-122"/>
                <a:ea typeface="黑体" panose="02010609060101010101" pitchFamily="49" charset="-122"/>
              </a:rPr>
              <a:t> 施工图设计</a:t>
            </a:r>
            <a:r>
              <a:rPr lang="zh-CN" altLang="en-US" sz="2000" dirty="0">
                <a:solidFill>
                  <a:schemeClr val="tx1"/>
                </a:solidFill>
                <a:latin typeface="黑体" panose="02010609060101010101" pitchFamily="49" charset="-122"/>
                <a:ea typeface="黑体" panose="02010609060101010101" pitchFamily="49" charset="-122"/>
              </a:rPr>
              <a:t>阶段设计质量管理要点</a:t>
            </a:r>
            <a:r>
              <a:rPr lang="en-US" altLang="zh-CN" sz="2000" dirty="0">
                <a:solidFill>
                  <a:schemeClr val="tx1"/>
                </a:solidFill>
                <a:latin typeface="黑体" panose="02010609060101010101" pitchFamily="49" charset="-122"/>
                <a:ea typeface="黑体" panose="02010609060101010101" pitchFamily="49" charset="-122"/>
              </a:rPr>
              <a:t/>
            </a:r>
            <a:br>
              <a:rPr lang="en-US"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1</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施工图设计</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报审版</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应</a:t>
            </a:r>
            <a:r>
              <a:rPr lang="zh-CN" altLang="zh-CN" sz="2000" dirty="0">
                <a:solidFill>
                  <a:schemeClr val="tx1"/>
                </a:solidFill>
                <a:latin typeface="黑体" panose="02010609060101010101" pitchFamily="49" charset="-122"/>
                <a:ea typeface="黑体" panose="02010609060101010101" pitchFamily="49" charset="-122"/>
              </a:rPr>
              <a:t>尽量使图纸少</a:t>
            </a:r>
            <a:r>
              <a:rPr lang="zh-CN" altLang="zh-CN" sz="2000" dirty="0" smtClean="0">
                <a:solidFill>
                  <a:schemeClr val="tx1"/>
                </a:solidFill>
                <a:latin typeface="黑体" panose="02010609060101010101" pitchFamily="49" charset="-122"/>
                <a:ea typeface="黑体" panose="02010609060101010101" pitchFamily="49" charset="-122"/>
              </a:rPr>
              <a:t>开天窗</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尚未</a:t>
            </a:r>
            <a:r>
              <a:rPr lang="zh-CN" altLang="zh-CN" sz="2000" dirty="0">
                <a:solidFill>
                  <a:schemeClr val="tx1"/>
                </a:solidFill>
                <a:latin typeface="黑体" panose="02010609060101010101" pitchFamily="49" charset="-122"/>
                <a:ea typeface="黑体" panose="02010609060101010101" pitchFamily="49" charset="-122"/>
              </a:rPr>
              <a:t>明确的设计</a:t>
            </a:r>
            <a:r>
              <a:rPr lang="zh-CN" altLang="zh-CN" sz="2000" dirty="0" smtClean="0">
                <a:solidFill>
                  <a:schemeClr val="tx1"/>
                </a:solidFill>
                <a:latin typeface="黑体" panose="02010609060101010101" pitchFamily="49" charset="-122"/>
                <a:ea typeface="黑体" panose="02010609060101010101" pitchFamily="49" charset="-122"/>
              </a:rPr>
              <a:t>内容</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；施工图设计</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完整版</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应</a:t>
            </a:r>
            <a:r>
              <a:rPr lang="zh-CN" altLang="zh-CN" sz="2000" dirty="0">
                <a:solidFill>
                  <a:schemeClr val="tx1"/>
                </a:solidFill>
                <a:latin typeface="黑体" panose="02010609060101010101" pitchFamily="49" charset="-122"/>
                <a:ea typeface="黑体" panose="02010609060101010101" pitchFamily="49" charset="-122"/>
              </a:rPr>
              <a:t>避免图纸开天窗。</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2</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施工图设计</a:t>
            </a:r>
            <a:r>
              <a:rPr lang="zh-CN" altLang="zh-CN" sz="2000" dirty="0">
                <a:solidFill>
                  <a:schemeClr val="tx1"/>
                </a:solidFill>
                <a:latin typeface="黑体" panose="02010609060101010101" pitchFamily="49" charset="-122"/>
                <a:ea typeface="黑体" panose="02010609060101010101" pitchFamily="49" charset="-122"/>
              </a:rPr>
              <a:t>的深度必须满足国家对施工图设计的深度要求。</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3</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施工图设计</a:t>
            </a:r>
            <a:r>
              <a:rPr lang="zh-CN" altLang="zh-CN" sz="2000" dirty="0">
                <a:solidFill>
                  <a:schemeClr val="tx1"/>
                </a:solidFill>
                <a:latin typeface="黑体" panose="02010609060101010101" pitchFamily="49" charset="-122"/>
                <a:ea typeface="黑体" panose="02010609060101010101" pitchFamily="49" charset="-122"/>
              </a:rPr>
              <a:t>应满足有关部门对初步设计的审批要求。</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4</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施工图设计</a:t>
            </a:r>
            <a:r>
              <a:rPr lang="zh-CN" altLang="zh-CN" sz="2000" dirty="0">
                <a:solidFill>
                  <a:schemeClr val="tx1"/>
                </a:solidFill>
                <a:latin typeface="黑体" panose="02010609060101010101" pitchFamily="49" charset="-122"/>
                <a:ea typeface="黑体" panose="02010609060101010101" pitchFamily="49" charset="-122"/>
              </a:rPr>
              <a:t>应满足工程所有设备材料采购的要求，如</a:t>
            </a:r>
            <a:r>
              <a:rPr lang="zh-CN" altLang="en-US" sz="2000" dirty="0">
                <a:solidFill>
                  <a:schemeClr val="tx1"/>
                </a:solidFill>
                <a:latin typeface="黑体" panose="02010609060101010101" pitchFamily="49" charset="-122"/>
                <a:ea typeface="黑体" panose="02010609060101010101" pitchFamily="49" charset="-122"/>
              </a:rPr>
              <a:t>规</a:t>
            </a:r>
            <a:r>
              <a:rPr lang="zh-CN" altLang="zh-CN" sz="2000" dirty="0">
                <a:solidFill>
                  <a:schemeClr val="tx1"/>
                </a:solidFill>
                <a:latin typeface="黑体" panose="02010609060101010101" pitchFamily="49" charset="-122"/>
                <a:ea typeface="黑体" panose="02010609060101010101" pitchFamily="49" charset="-122"/>
              </a:rPr>
              <a:t>格</a:t>
            </a:r>
            <a:r>
              <a:rPr lang="zh-CN" altLang="en-US" sz="2000" dirty="0">
                <a:solidFill>
                  <a:schemeClr val="tx1"/>
                </a:solidFill>
                <a:latin typeface="黑体" panose="02010609060101010101" pitchFamily="49" charset="-122"/>
                <a:ea typeface="黑体" panose="02010609060101010101" pitchFamily="49" charset="-122"/>
              </a:rPr>
              <a:t>、</a:t>
            </a:r>
            <a:r>
              <a:rPr lang="zh-CN" altLang="zh-CN" sz="2000" dirty="0">
                <a:solidFill>
                  <a:schemeClr val="tx1"/>
                </a:solidFill>
                <a:latin typeface="黑体" panose="02010609060101010101" pitchFamily="49" charset="-122"/>
                <a:ea typeface="黑体" panose="02010609060101010101" pitchFamily="49" charset="-122"/>
              </a:rPr>
              <a:t>型号</a:t>
            </a:r>
            <a:r>
              <a:rPr lang="zh-CN" altLang="en-US" sz="2000" dirty="0">
                <a:solidFill>
                  <a:schemeClr val="tx1"/>
                </a:solidFill>
                <a:latin typeface="黑体" panose="02010609060101010101" pitchFamily="49" charset="-122"/>
                <a:ea typeface="黑体" panose="02010609060101010101" pitchFamily="49" charset="-122"/>
              </a:rPr>
              <a:t>、</a:t>
            </a:r>
            <a:r>
              <a:rPr lang="zh-CN" altLang="zh-CN" sz="2000" dirty="0">
                <a:solidFill>
                  <a:schemeClr val="tx1"/>
                </a:solidFill>
                <a:latin typeface="黑体" panose="02010609060101010101" pitchFamily="49" charset="-122"/>
                <a:ea typeface="黑体" panose="02010609060101010101" pitchFamily="49" charset="-122"/>
              </a:rPr>
              <a:t>技术参数等。</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5</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督促</a:t>
            </a:r>
            <a:r>
              <a:rPr lang="zh-CN" altLang="zh-CN" sz="2000" dirty="0">
                <a:solidFill>
                  <a:schemeClr val="tx1"/>
                </a:solidFill>
                <a:latin typeface="黑体" panose="02010609060101010101" pitchFamily="49" charset="-122"/>
                <a:ea typeface="黑体" panose="02010609060101010101" pitchFamily="49" charset="-122"/>
              </a:rPr>
              <a:t>审图单位按规范进行施工图审查。</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6</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建设</a:t>
            </a:r>
            <a:r>
              <a:rPr lang="zh-CN" altLang="zh-CN" sz="2000" dirty="0">
                <a:solidFill>
                  <a:schemeClr val="tx1"/>
                </a:solidFill>
                <a:latin typeface="黑体" panose="02010609060101010101" pitchFamily="49" charset="-122"/>
                <a:ea typeface="黑体" panose="02010609060101010101" pitchFamily="49" charset="-122"/>
              </a:rPr>
              <a:t>方应聘请专业设计咨询单位</a:t>
            </a:r>
            <a:r>
              <a:rPr lang="zh-CN" altLang="en-US" sz="2000" dirty="0">
                <a:solidFill>
                  <a:schemeClr val="tx1"/>
                </a:solidFill>
                <a:latin typeface="黑体" panose="02010609060101010101" pitchFamily="49" charset="-122"/>
                <a:ea typeface="黑体" panose="02010609060101010101" pitchFamily="49" charset="-122"/>
              </a:rPr>
              <a:t>，</a:t>
            </a:r>
            <a:r>
              <a:rPr lang="zh-CN" altLang="zh-CN" sz="2000" dirty="0">
                <a:solidFill>
                  <a:schemeClr val="tx1"/>
                </a:solidFill>
                <a:latin typeface="黑体" panose="02010609060101010101" pitchFamily="49" charset="-122"/>
                <a:ea typeface="黑体" panose="02010609060101010101" pitchFamily="49" charset="-122"/>
              </a:rPr>
              <a:t>如机电</a:t>
            </a:r>
            <a:r>
              <a:rPr lang="zh-CN" altLang="en-US" sz="2000" dirty="0">
                <a:solidFill>
                  <a:schemeClr val="tx1"/>
                </a:solidFill>
                <a:latin typeface="黑体" panose="02010609060101010101" pitchFamily="49" charset="-122"/>
                <a:ea typeface="黑体" panose="02010609060101010101" pitchFamily="49" charset="-122"/>
              </a:rPr>
              <a:t>、</a:t>
            </a:r>
            <a:r>
              <a:rPr lang="zh-CN" altLang="zh-CN" sz="2000" dirty="0">
                <a:solidFill>
                  <a:schemeClr val="tx1"/>
                </a:solidFill>
                <a:latin typeface="黑体" panose="02010609060101010101" pitchFamily="49" charset="-122"/>
                <a:ea typeface="黑体" panose="02010609060101010101" pitchFamily="49" charset="-122"/>
              </a:rPr>
              <a:t>弱电</a:t>
            </a:r>
            <a:r>
              <a:rPr lang="zh-CN" altLang="en-US" sz="2000" dirty="0">
                <a:solidFill>
                  <a:schemeClr val="tx1"/>
                </a:solidFill>
                <a:latin typeface="黑体" panose="02010609060101010101" pitchFamily="49" charset="-122"/>
                <a:ea typeface="黑体" panose="02010609060101010101" pitchFamily="49" charset="-122"/>
              </a:rPr>
              <a:t>、</a:t>
            </a:r>
            <a:r>
              <a:rPr lang="zh-CN" altLang="zh-CN" sz="2000" dirty="0">
                <a:solidFill>
                  <a:schemeClr val="tx1"/>
                </a:solidFill>
                <a:latin typeface="黑体" panose="02010609060101010101" pitchFamily="49" charset="-122"/>
                <a:ea typeface="黑体" panose="02010609060101010101" pitchFamily="49" charset="-122"/>
              </a:rPr>
              <a:t>景观设计</a:t>
            </a:r>
            <a:r>
              <a:rPr lang="zh-CN" altLang="en-US" sz="2000" dirty="0">
                <a:solidFill>
                  <a:schemeClr val="tx1"/>
                </a:solidFill>
                <a:latin typeface="黑体" panose="02010609060101010101" pitchFamily="49" charset="-122"/>
                <a:ea typeface="黑体" panose="02010609060101010101" pitchFamily="49" charset="-122"/>
              </a:rPr>
              <a:t>等，</a:t>
            </a:r>
            <a:r>
              <a:rPr lang="zh-CN" altLang="zh-CN" sz="2000" dirty="0">
                <a:solidFill>
                  <a:schemeClr val="tx1"/>
                </a:solidFill>
                <a:latin typeface="黑体" panose="02010609060101010101" pitchFamily="49" charset="-122"/>
                <a:ea typeface="黑体" panose="02010609060101010101" pitchFamily="49" charset="-122"/>
              </a:rPr>
              <a:t>配合施工图设计工作。</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7</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要求</a:t>
            </a:r>
            <a:r>
              <a:rPr lang="zh-CN" altLang="zh-CN" sz="2000" dirty="0">
                <a:solidFill>
                  <a:schemeClr val="tx1"/>
                </a:solidFill>
                <a:latin typeface="黑体" panose="02010609060101010101" pitchFamily="49" charset="-122"/>
                <a:ea typeface="黑体" panose="02010609060101010101" pitchFamily="49" charset="-122"/>
              </a:rPr>
              <a:t>设计单位提交整个施工图设计图纸目录清单，供项目管理进行图纸管理。</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8</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要求</a:t>
            </a:r>
            <a:r>
              <a:rPr lang="zh-CN" altLang="zh-CN" sz="2000" dirty="0">
                <a:solidFill>
                  <a:schemeClr val="tx1"/>
                </a:solidFill>
                <a:latin typeface="黑体" panose="02010609060101010101" pitchFamily="49" charset="-122"/>
                <a:ea typeface="黑体" panose="02010609060101010101" pitchFamily="49" charset="-122"/>
              </a:rPr>
              <a:t>设计单位提交施工图设计的建筑面积</a:t>
            </a:r>
            <a:r>
              <a:rPr lang="zh-CN" altLang="en-US" sz="2000" dirty="0">
                <a:solidFill>
                  <a:schemeClr val="tx1"/>
                </a:solidFill>
                <a:latin typeface="黑体" panose="02010609060101010101" pitchFamily="49" charset="-122"/>
                <a:ea typeface="黑体" panose="02010609060101010101" pitchFamily="49" charset="-122"/>
              </a:rPr>
              <a:t>细</a:t>
            </a:r>
            <a:r>
              <a:rPr lang="zh-CN" altLang="zh-CN" sz="2000" dirty="0">
                <a:solidFill>
                  <a:schemeClr val="tx1"/>
                </a:solidFill>
                <a:latin typeface="黑体" panose="02010609060101010101" pitchFamily="49" charset="-122"/>
                <a:ea typeface="黑体" panose="02010609060101010101" pitchFamily="49" charset="-122"/>
              </a:rPr>
              <a:t>目，审查建筑面积的准确性，确保项目的竣工实测面积与施工图设计的建筑面积相吻合</a:t>
            </a:r>
            <a:r>
              <a:rPr lang="zh-CN" altLang="zh-CN" sz="2000" dirty="0" smtClean="0">
                <a:solidFill>
                  <a:schemeClr val="tx1"/>
                </a:solidFill>
                <a:latin typeface="黑体" panose="02010609060101010101" pitchFamily="49" charset="-122"/>
                <a:ea typeface="黑体" panose="02010609060101010101" pitchFamily="49" charset="-122"/>
              </a:rPr>
              <a:t>。</a:t>
            </a:r>
            <a:endParaRPr lang="zh-CN" altLang="zh-CN" sz="2000" dirty="0">
              <a:solidFill>
                <a:schemeClr val="tx1"/>
              </a:solidFill>
              <a:latin typeface="黑体" panose="02010609060101010101" pitchFamily="49" charset="-122"/>
              <a:ea typeface="黑体" panose="02010609060101010101" pitchFamily="49" charset="-122"/>
            </a:endParaRPr>
          </a:p>
        </p:txBody>
      </p:sp>
      <p:sp>
        <p:nvSpPr>
          <p:cNvPr id="5" name="矩形 4"/>
          <p:cNvSpPr/>
          <p:nvPr/>
        </p:nvSpPr>
        <p:spPr>
          <a:xfrm>
            <a:off x="428596" y="214290"/>
            <a:ext cx="4083169" cy="584775"/>
          </a:xfrm>
          <a:prstGeom prst="rect">
            <a:avLst/>
          </a:prstGeom>
        </p:spPr>
        <p:txBody>
          <a:bodyPr wrap="none">
            <a:spAutoFit/>
          </a:bodyPr>
          <a:lstStyle/>
          <a:p>
            <a:r>
              <a:rPr lang="zh-CN" altLang="en-US" sz="3200" dirty="0" smtClean="0">
                <a:latin typeface="黑体" panose="02010609060101010101" pitchFamily="49" charset="-122"/>
                <a:ea typeface="黑体" panose="02010609060101010101" pitchFamily="49" charset="-122"/>
              </a:rPr>
              <a:t>第六章 </a:t>
            </a:r>
            <a:r>
              <a:rPr lang="zh-CN" altLang="zh-CN" sz="3200" dirty="0" smtClean="0">
                <a:latin typeface="黑体" panose="02010609060101010101" pitchFamily="49" charset="-122"/>
                <a:ea typeface="黑体" panose="02010609060101010101" pitchFamily="49" charset="-122"/>
              </a:rPr>
              <a:t>设计</a:t>
            </a:r>
            <a:r>
              <a:rPr lang="zh-CN" altLang="en-US" sz="3200" dirty="0" smtClean="0">
                <a:latin typeface="黑体" panose="02010609060101010101" pitchFamily="49" charset="-122"/>
                <a:ea typeface="黑体" panose="02010609060101010101" pitchFamily="49" charset="-122"/>
              </a:rPr>
              <a:t>质量</a:t>
            </a:r>
            <a:r>
              <a:rPr lang="zh-CN" altLang="zh-CN" sz="3200" dirty="0" smtClean="0">
                <a:latin typeface="黑体" panose="02010609060101010101" pitchFamily="49" charset="-122"/>
                <a:ea typeface="黑体" panose="02010609060101010101" pitchFamily="49" charset="-122"/>
              </a:rPr>
              <a:t>管理</a:t>
            </a:r>
            <a:endParaRPr lang="zh-CN" altLang="en-US" sz="3200" dirty="0"/>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cSld>
  <p:clrMapOvr>
    <a:masterClrMapping/>
  </p:clrMapOvr>
  <p:transition>
    <p:pull dir="d"/>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4282" y="1000108"/>
            <a:ext cx="8568952" cy="484676"/>
          </a:xfrm>
        </p:spPr>
        <p:txBody>
          <a:bodyPr>
            <a:noAutofit/>
          </a:bodyPr>
          <a:lstStyle/>
          <a:p>
            <a:pPr hangingPunct="1">
              <a:lnSpc>
                <a:spcPts val="3000"/>
              </a:lnSpc>
            </a:pPr>
            <a:r>
              <a:rPr lang="zh-CN" altLang="en-US" sz="2000" dirty="0" smtClean="0">
                <a:solidFill>
                  <a:schemeClr val="tx1"/>
                </a:solidFill>
                <a:latin typeface="黑体" panose="02010609060101010101" pitchFamily="49" charset="-122"/>
                <a:ea typeface="黑体" panose="02010609060101010101" pitchFamily="49" charset="-122"/>
              </a:rPr>
              <a:t>施工图设计质量控制流程表</a:t>
            </a:r>
            <a:endParaRPr lang="zh-CN" altLang="zh-CN" sz="2000" dirty="0">
              <a:solidFill>
                <a:schemeClr val="tx1"/>
              </a:solidFill>
              <a:latin typeface="黑体" panose="02010609060101010101" pitchFamily="49" charset="-122"/>
              <a:ea typeface="黑体" panose="02010609060101010101" pitchFamily="49" charset="-122"/>
            </a:endParaRPr>
          </a:p>
        </p:txBody>
      </p:sp>
      <p:graphicFrame>
        <p:nvGraphicFramePr>
          <p:cNvPr id="3" name="表格 2"/>
          <p:cNvGraphicFramePr>
            <a:graphicFrameLocks noGrp="1"/>
          </p:cNvGraphicFramePr>
          <p:nvPr/>
        </p:nvGraphicFramePr>
        <p:xfrm>
          <a:off x="755576" y="1628800"/>
          <a:ext cx="7488833" cy="3384378"/>
        </p:xfrm>
        <a:graphic>
          <a:graphicData uri="http://schemas.openxmlformats.org/drawingml/2006/table">
            <a:tbl>
              <a:tblPr firstRow="1" firstCol="1" bandRow="1">
                <a:tableStyleId>{5C22544A-7EE6-4342-B048-85BDC9FD1C3A}</a:tableStyleId>
              </a:tblPr>
              <a:tblGrid>
                <a:gridCol w="717951"/>
                <a:gridCol w="2117823"/>
                <a:gridCol w="2366513"/>
                <a:gridCol w="2286546"/>
              </a:tblGrid>
              <a:tr h="376042">
                <a:tc>
                  <a:txBody>
                    <a:bodyPr/>
                    <a:lstStyle/>
                    <a:p>
                      <a:pPr algn="ctr">
                        <a:spcAft>
                          <a:spcPts val="0"/>
                        </a:spcAft>
                      </a:pPr>
                      <a:r>
                        <a:rPr lang="zh-CN" sz="1600" kern="100" dirty="0">
                          <a:effectLst/>
                          <a:latin typeface="黑体" panose="02010609060101010101" pitchFamily="49" charset="-122"/>
                          <a:ea typeface="黑体" panose="02010609060101010101" pitchFamily="49" charset="-122"/>
                        </a:rPr>
                        <a:t>序号</a:t>
                      </a:r>
                      <a:endParaRPr lang="zh-CN" sz="1600" kern="100" dirty="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ctr">
                        <a:spcAft>
                          <a:spcPts val="0"/>
                        </a:spcAft>
                      </a:pPr>
                      <a:r>
                        <a:rPr lang="zh-CN" sz="1600" kern="100" dirty="0">
                          <a:effectLst/>
                          <a:latin typeface="黑体" panose="02010609060101010101" pitchFamily="49" charset="-122"/>
                          <a:ea typeface="黑体" panose="02010609060101010101" pitchFamily="49" charset="-122"/>
                        </a:rPr>
                        <a:t>工作内容</a:t>
                      </a:r>
                      <a:endParaRPr lang="zh-CN" sz="1600" kern="100" dirty="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ctr">
                        <a:spcAft>
                          <a:spcPts val="0"/>
                        </a:spcAft>
                      </a:pPr>
                      <a:r>
                        <a:rPr lang="zh-CN" sz="1600" kern="100">
                          <a:effectLst/>
                          <a:latin typeface="黑体" panose="02010609060101010101" pitchFamily="49" charset="-122"/>
                          <a:ea typeface="黑体" panose="02010609060101010101" pitchFamily="49" charset="-122"/>
                        </a:rPr>
                        <a:t>执行单位</a:t>
                      </a:r>
                      <a:endParaRPr lang="zh-CN" sz="16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ctr">
                        <a:spcAft>
                          <a:spcPts val="0"/>
                        </a:spcAft>
                      </a:pPr>
                      <a:r>
                        <a:rPr lang="zh-CN" sz="1600" kern="100">
                          <a:effectLst/>
                          <a:latin typeface="黑体" panose="02010609060101010101" pitchFamily="49" charset="-122"/>
                          <a:ea typeface="黑体" panose="02010609060101010101" pitchFamily="49" charset="-122"/>
                        </a:rPr>
                        <a:t>成果</a:t>
                      </a:r>
                      <a:endParaRPr lang="zh-CN" sz="16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r>
              <a:tr h="376042">
                <a:tc>
                  <a:txBody>
                    <a:bodyPr/>
                    <a:lstStyle/>
                    <a:p>
                      <a:pPr algn="ctr">
                        <a:spcAft>
                          <a:spcPts val="0"/>
                        </a:spcAft>
                      </a:pPr>
                      <a:r>
                        <a:rPr lang="en-US" sz="1600" kern="100">
                          <a:effectLst/>
                          <a:latin typeface="黑体" panose="02010609060101010101" pitchFamily="49" charset="-122"/>
                          <a:ea typeface="黑体" panose="02010609060101010101" pitchFamily="49" charset="-122"/>
                        </a:rPr>
                        <a:t>1</a:t>
                      </a:r>
                      <a:endParaRPr lang="zh-CN" sz="16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just">
                        <a:spcAft>
                          <a:spcPts val="0"/>
                        </a:spcAft>
                      </a:pPr>
                      <a:r>
                        <a:rPr lang="zh-CN" sz="1600" kern="100" dirty="0">
                          <a:effectLst/>
                          <a:latin typeface="黑体" panose="02010609060101010101" pitchFamily="49" charset="-122"/>
                          <a:ea typeface="黑体" panose="02010609060101010101" pitchFamily="49" charset="-122"/>
                        </a:rPr>
                        <a:t>施工图设计</a:t>
                      </a:r>
                      <a:endParaRPr lang="zh-CN" sz="1600" kern="100" dirty="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just">
                        <a:spcAft>
                          <a:spcPts val="0"/>
                        </a:spcAft>
                      </a:pPr>
                      <a:r>
                        <a:rPr lang="zh-CN" sz="1600" kern="100">
                          <a:effectLst/>
                          <a:latin typeface="黑体" panose="02010609060101010101" pitchFamily="49" charset="-122"/>
                          <a:ea typeface="黑体" panose="02010609060101010101" pitchFamily="49" charset="-122"/>
                        </a:rPr>
                        <a:t>设计单位</a:t>
                      </a:r>
                      <a:endParaRPr lang="zh-CN" sz="16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just">
                        <a:spcAft>
                          <a:spcPts val="0"/>
                        </a:spcAft>
                      </a:pPr>
                      <a:r>
                        <a:rPr lang="zh-CN" sz="1600" kern="100" dirty="0" smtClean="0">
                          <a:effectLst/>
                          <a:latin typeface="黑体" panose="02010609060101010101" pitchFamily="49" charset="-122"/>
                          <a:ea typeface="黑体" panose="02010609060101010101" pitchFamily="49" charset="-122"/>
                        </a:rPr>
                        <a:t>施工图</a:t>
                      </a:r>
                      <a:r>
                        <a:rPr lang="zh-CN" altLang="en-US" sz="1600" kern="100" dirty="0" smtClean="0">
                          <a:effectLst/>
                          <a:latin typeface="黑体" panose="02010609060101010101" pitchFamily="49" charset="-122"/>
                          <a:ea typeface="黑体" panose="02010609060101010101" pitchFamily="49" charset="-122"/>
                        </a:rPr>
                        <a:t>（</a:t>
                      </a:r>
                      <a:r>
                        <a:rPr lang="zh-CN" sz="1600" kern="100" dirty="0" smtClean="0">
                          <a:effectLst/>
                          <a:latin typeface="黑体" panose="02010609060101010101" pitchFamily="49" charset="-122"/>
                          <a:ea typeface="黑体" panose="02010609060101010101" pitchFamily="49" charset="-122"/>
                        </a:rPr>
                        <a:t>第</a:t>
                      </a:r>
                      <a:r>
                        <a:rPr lang="en-US" sz="1600" kern="100" dirty="0">
                          <a:effectLst/>
                          <a:latin typeface="黑体" panose="02010609060101010101" pitchFamily="49" charset="-122"/>
                          <a:ea typeface="黑体" panose="02010609060101010101" pitchFamily="49" charset="-122"/>
                        </a:rPr>
                        <a:t>1</a:t>
                      </a:r>
                      <a:r>
                        <a:rPr lang="zh-CN" sz="1600" kern="100" dirty="0" smtClean="0">
                          <a:effectLst/>
                          <a:latin typeface="黑体" panose="02010609060101010101" pitchFamily="49" charset="-122"/>
                          <a:ea typeface="黑体" panose="02010609060101010101" pitchFamily="49" charset="-122"/>
                        </a:rPr>
                        <a:t>版</a:t>
                      </a:r>
                      <a:r>
                        <a:rPr lang="zh-CN" altLang="en-US" sz="1600" kern="100" dirty="0" smtClean="0">
                          <a:effectLst/>
                          <a:latin typeface="黑体" panose="02010609060101010101" pitchFamily="49" charset="-122"/>
                          <a:ea typeface="黑体" panose="02010609060101010101" pitchFamily="49" charset="-122"/>
                        </a:rPr>
                        <a:t>）</a:t>
                      </a:r>
                      <a:endParaRPr lang="zh-CN" sz="1600" kern="100" dirty="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r>
              <a:tr h="376042">
                <a:tc>
                  <a:txBody>
                    <a:bodyPr/>
                    <a:lstStyle/>
                    <a:p>
                      <a:pPr algn="ctr">
                        <a:spcAft>
                          <a:spcPts val="0"/>
                        </a:spcAft>
                      </a:pPr>
                      <a:r>
                        <a:rPr lang="en-US" sz="1600" kern="100">
                          <a:effectLst/>
                          <a:latin typeface="黑体" panose="02010609060101010101" pitchFamily="49" charset="-122"/>
                          <a:ea typeface="黑体" panose="02010609060101010101" pitchFamily="49" charset="-122"/>
                        </a:rPr>
                        <a:t>2</a:t>
                      </a:r>
                      <a:endParaRPr lang="zh-CN" sz="16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just">
                        <a:spcAft>
                          <a:spcPts val="0"/>
                        </a:spcAft>
                      </a:pPr>
                      <a:r>
                        <a:rPr lang="zh-CN" sz="1600" kern="100" dirty="0">
                          <a:effectLst/>
                          <a:latin typeface="黑体" panose="02010609060101010101" pitchFamily="49" charset="-122"/>
                          <a:ea typeface="黑体" panose="02010609060101010101" pitchFamily="49" charset="-122"/>
                        </a:rPr>
                        <a:t>施工图审图</a:t>
                      </a:r>
                      <a:endParaRPr lang="zh-CN" sz="1600" kern="100" dirty="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just">
                        <a:spcAft>
                          <a:spcPts val="0"/>
                        </a:spcAft>
                      </a:pPr>
                      <a:r>
                        <a:rPr lang="zh-CN" sz="1600" kern="100">
                          <a:effectLst/>
                          <a:latin typeface="黑体" panose="02010609060101010101" pitchFamily="49" charset="-122"/>
                          <a:ea typeface="黑体" panose="02010609060101010101" pitchFamily="49" charset="-122"/>
                        </a:rPr>
                        <a:t>审图单位</a:t>
                      </a:r>
                      <a:endParaRPr lang="zh-CN" sz="16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just">
                        <a:spcAft>
                          <a:spcPts val="0"/>
                        </a:spcAft>
                      </a:pPr>
                      <a:r>
                        <a:rPr lang="zh-CN" sz="1600" kern="100">
                          <a:effectLst/>
                          <a:latin typeface="黑体" panose="02010609060101010101" pitchFamily="49" charset="-122"/>
                          <a:ea typeface="黑体" panose="02010609060101010101" pitchFamily="49" charset="-122"/>
                        </a:rPr>
                        <a:t>审图整改意见</a:t>
                      </a:r>
                      <a:endParaRPr lang="zh-CN" sz="16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r>
              <a:tr h="376042">
                <a:tc>
                  <a:txBody>
                    <a:bodyPr/>
                    <a:lstStyle/>
                    <a:p>
                      <a:pPr algn="ctr">
                        <a:spcAft>
                          <a:spcPts val="0"/>
                        </a:spcAft>
                      </a:pPr>
                      <a:r>
                        <a:rPr lang="en-US" sz="1600" kern="100">
                          <a:effectLst/>
                          <a:latin typeface="黑体" panose="02010609060101010101" pitchFamily="49" charset="-122"/>
                          <a:ea typeface="黑体" panose="02010609060101010101" pitchFamily="49" charset="-122"/>
                        </a:rPr>
                        <a:t>3</a:t>
                      </a:r>
                      <a:endParaRPr lang="zh-CN" sz="16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just">
                        <a:spcAft>
                          <a:spcPts val="0"/>
                        </a:spcAft>
                      </a:pPr>
                      <a:r>
                        <a:rPr lang="zh-CN" sz="1600" kern="100" dirty="0">
                          <a:effectLst/>
                          <a:latin typeface="黑体" panose="02010609060101010101" pitchFamily="49" charset="-122"/>
                          <a:ea typeface="黑体" panose="02010609060101010101" pitchFamily="49" charset="-122"/>
                        </a:rPr>
                        <a:t>施工图再次送审</a:t>
                      </a:r>
                      <a:endParaRPr lang="zh-CN" sz="1600" kern="100" dirty="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just">
                        <a:spcAft>
                          <a:spcPts val="0"/>
                        </a:spcAft>
                      </a:pPr>
                      <a:r>
                        <a:rPr lang="zh-CN" sz="1600" kern="100">
                          <a:effectLst/>
                          <a:latin typeface="黑体" panose="02010609060101010101" pitchFamily="49" charset="-122"/>
                          <a:ea typeface="黑体" panose="02010609060101010101" pitchFamily="49" charset="-122"/>
                        </a:rPr>
                        <a:t>项目管理单位</a:t>
                      </a:r>
                      <a:endParaRPr lang="zh-CN" sz="16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just">
                        <a:spcAft>
                          <a:spcPts val="0"/>
                        </a:spcAft>
                      </a:pPr>
                      <a:r>
                        <a:rPr lang="zh-CN" sz="1600" kern="100">
                          <a:effectLst/>
                          <a:latin typeface="黑体" panose="02010609060101010101" pitchFamily="49" charset="-122"/>
                          <a:ea typeface="黑体" panose="02010609060101010101" pitchFamily="49" charset="-122"/>
                        </a:rPr>
                        <a:t>施工图审图通过证书</a:t>
                      </a:r>
                      <a:endParaRPr lang="zh-CN" sz="16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r>
              <a:tr h="376042">
                <a:tc>
                  <a:txBody>
                    <a:bodyPr/>
                    <a:lstStyle/>
                    <a:p>
                      <a:pPr algn="ctr">
                        <a:spcAft>
                          <a:spcPts val="0"/>
                        </a:spcAft>
                      </a:pPr>
                      <a:r>
                        <a:rPr lang="en-US" sz="1600" kern="100">
                          <a:effectLst/>
                          <a:latin typeface="黑体" panose="02010609060101010101" pitchFamily="49" charset="-122"/>
                          <a:ea typeface="黑体" panose="02010609060101010101" pitchFamily="49" charset="-122"/>
                        </a:rPr>
                        <a:t>4</a:t>
                      </a:r>
                      <a:endParaRPr lang="zh-CN" sz="16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just">
                        <a:spcAft>
                          <a:spcPts val="0"/>
                        </a:spcAft>
                      </a:pPr>
                      <a:r>
                        <a:rPr lang="zh-CN" sz="1600" kern="100">
                          <a:effectLst/>
                          <a:latin typeface="黑体" panose="02010609060101010101" pitchFamily="49" charset="-122"/>
                          <a:ea typeface="黑体" panose="02010609060101010101" pitchFamily="49" charset="-122"/>
                        </a:rPr>
                        <a:t>施工图审核</a:t>
                      </a:r>
                      <a:endParaRPr lang="zh-CN" sz="16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just">
                        <a:spcAft>
                          <a:spcPts val="0"/>
                        </a:spcAft>
                      </a:pPr>
                      <a:r>
                        <a:rPr lang="zh-CN" sz="1600" kern="100" dirty="0">
                          <a:effectLst/>
                          <a:latin typeface="黑体" panose="02010609060101010101" pitchFamily="49" charset="-122"/>
                          <a:ea typeface="黑体" panose="02010609060101010101" pitchFamily="49" charset="-122"/>
                        </a:rPr>
                        <a:t>项目管理单位</a:t>
                      </a:r>
                      <a:endParaRPr lang="zh-CN" sz="1600" kern="100" dirty="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just">
                        <a:spcAft>
                          <a:spcPts val="0"/>
                        </a:spcAft>
                      </a:pPr>
                      <a:r>
                        <a:rPr lang="zh-CN" sz="1600" kern="100">
                          <a:effectLst/>
                          <a:latin typeface="黑体" panose="02010609060101010101" pitchFamily="49" charset="-122"/>
                          <a:ea typeface="黑体" panose="02010609060101010101" pitchFamily="49" charset="-122"/>
                        </a:rPr>
                        <a:t>审核意见</a:t>
                      </a:r>
                      <a:endParaRPr lang="zh-CN" sz="16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r>
              <a:tr h="376042">
                <a:tc>
                  <a:txBody>
                    <a:bodyPr/>
                    <a:lstStyle/>
                    <a:p>
                      <a:pPr algn="ctr">
                        <a:spcAft>
                          <a:spcPts val="0"/>
                        </a:spcAft>
                      </a:pPr>
                      <a:r>
                        <a:rPr lang="en-US" sz="1600" kern="100">
                          <a:effectLst/>
                          <a:latin typeface="黑体" panose="02010609060101010101" pitchFamily="49" charset="-122"/>
                          <a:ea typeface="黑体" panose="02010609060101010101" pitchFamily="49" charset="-122"/>
                        </a:rPr>
                        <a:t>5</a:t>
                      </a:r>
                      <a:endParaRPr lang="zh-CN" sz="16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just">
                        <a:spcAft>
                          <a:spcPts val="0"/>
                        </a:spcAft>
                      </a:pPr>
                      <a:r>
                        <a:rPr lang="zh-CN" sz="1600" kern="100">
                          <a:effectLst/>
                          <a:latin typeface="黑体" panose="02010609060101010101" pitchFamily="49" charset="-122"/>
                          <a:ea typeface="黑体" panose="02010609060101010101" pitchFamily="49" charset="-122"/>
                        </a:rPr>
                        <a:t>施工图报审</a:t>
                      </a:r>
                      <a:endParaRPr lang="zh-CN" sz="16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just">
                        <a:spcAft>
                          <a:spcPts val="0"/>
                        </a:spcAft>
                      </a:pPr>
                      <a:r>
                        <a:rPr lang="zh-CN" sz="1600" kern="100" dirty="0">
                          <a:effectLst/>
                          <a:latin typeface="黑体" panose="02010609060101010101" pitchFamily="49" charset="-122"/>
                          <a:ea typeface="黑体" panose="02010609060101010101" pitchFamily="49" charset="-122"/>
                        </a:rPr>
                        <a:t>政府管理机构</a:t>
                      </a:r>
                      <a:r>
                        <a:rPr lang="en-US" sz="1600" kern="100" dirty="0">
                          <a:effectLst/>
                          <a:latin typeface="黑体" panose="02010609060101010101" pitchFamily="49" charset="-122"/>
                          <a:ea typeface="黑体" panose="02010609060101010101" pitchFamily="49" charset="-122"/>
                        </a:rPr>
                        <a:t>/</a:t>
                      </a:r>
                      <a:r>
                        <a:rPr lang="zh-CN" sz="1600" kern="100" dirty="0">
                          <a:effectLst/>
                          <a:latin typeface="黑体" panose="02010609060101010101" pitchFamily="49" charset="-122"/>
                          <a:ea typeface="黑体" panose="02010609060101010101" pitchFamily="49" charset="-122"/>
                        </a:rPr>
                        <a:t>配套单位</a:t>
                      </a:r>
                      <a:endParaRPr lang="zh-CN" sz="1600" kern="100" dirty="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just">
                        <a:spcAft>
                          <a:spcPts val="0"/>
                        </a:spcAft>
                      </a:pPr>
                      <a:r>
                        <a:rPr lang="zh-CN" sz="1600" kern="100">
                          <a:effectLst/>
                          <a:latin typeface="黑体" panose="02010609060101010101" pitchFamily="49" charset="-122"/>
                          <a:ea typeface="黑体" panose="02010609060101010101" pitchFamily="49" charset="-122"/>
                        </a:rPr>
                        <a:t>审查整改意见</a:t>
                      </a:r>
                      <a:endParaRPr lang="zh-CN" sz="16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r>
              <a:tr h="376042">
                <a:tc>
                  <a:txBody>
                    <a:bodyPr/>
                    <a:lstStyle/>
                    <a:p>
                      <a:pPr algn="ctr">
                        <a:spcAft>
                          <a:spcPts val="0"/>
                        </a:spcAft>
                      </a:pPr>
                      <a:r>
                        <a:rPr lang="en-US" sz="1600" kern="100">
                          <a:effectLst/>
                          <a:latin typeface="黑体" panose="02010609060101010101" pitchFamily="49" charset="-122"/>
                          <a:ea typeface="黑体" panose="02010609060101010101" pitchFamily="49" charset="-122"/>
                        </a:rPr>
                        <a:t>6</a:t>
                      </a:r>
                      <a:endParaRPr lang="zh-CN" sz="16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just">
                        <a:spcAft>
                          <a:spcPts val="0"/>
                        </a:spcAft>
                      </a:pPr>
                      <a:r>
                        <a:rPr lang="zh-CN" sz="1600" kern="100">
                          <a:effectLst/>
                          <a:latin typeface="黑体" panose="02010609060101010101" pitchFamily="49" charset="-122"/>
                          <a:ea typeface="黑体" panose="02010609060101010101" pitchFamily="49" charset="-122"/>
                        </a:rPr>
                        <a:t>整理各方意见</a:t>
                      </a:r>
                      <a:endParaRPr lang="zh-CN" sz="16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just">
                        <a:spcAft>
                          <a:spcPts val="0"/>
                        </a:spcAft>
                      </a:pPr>
                      <a:r>
                        <a:rPr lang="zh-CN" sz="1600" kern="100" dirty="0">
                          <a:effectLst/>
                          <a:latin typeface="黑体" panose="02010609060101010101" pitchFamily="49" charset="-122"/>
                          <a:ea typeface="黑体" panose="02010609060101010101" pitchFamily="49" charset="-122"/>
                        </a:rPr>
                        <a:t>项目管理单位</a:t>
                      </a:r>
                      <a:endParaRPr lang="zh-CN" sz="1600" kern="100" dirty="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just">
                        <a:spcAft>
                          <a:spcPts val="0"/>
                        </a:spcAft>
                      </a:pPr>
                      <a:r>
                        <a:rPr lang="zh-CN" sz="1600" kern="100" dirty="0">
                          <a:effectLst/>
                          <a:latin typeface="黑体" panose="02010609060101010101" pitchFamily="49" charset="-122"/>
                          <a:ea typeface="黑体" panose="02010609060101010101" pitchFamily="49" charset="-122"/>
                        </a:rPr>
                        <a:t>施工图整改意见汇总表</a:t>
                      </a:r>
                      <a:endParaRPr lang="zh-CN" sz="1600" kern="100" dirty="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r>
              <a:tr h="376042">
                <a:tc>
                  <a:txBody>
                    <a:bodyPr/>
                    <a:lstStyle/>
                    <a:p>
                      <a:pPr algn="ctr">
                        <a:spcAft>
                          <a:spcPts val="0"/>
                        </a:spcAft>
                      </a:pPr>
                      <a:r>
                        <a:rPr lang="en-US" sz="1600" kern="100">
                          <a:effectLst/>
                          <a:latin typeface="黑体" panose="02010609060101010101" pitchFamily="49" charset="-122"/>
                          <a:ea typeface="黑体" panose="02010609060101010101" pitchFamily="49" charset="-122"/>
                        </a:rPr>
                        <a:t>7</a:t>
                      </a:r>
                      <a:endParaRPr lang="zh-CN" sz="16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just">
                        <a:spcAft>
                          <a:spcPts val="0"/>
                        </a:spcAft>
                      </a:pPr>
                      <a:r>
                        <a:rPr lang="zh-CN" sz="1600" kern="100">
                          <a:effectLst/>
                          <a:latin typeface="黑体" panose="02010609060101010101" pitchFamily="49" charset="-122"/>
                          <a:ea typeface="黑体" panose="02010609060101010101" pitchFamily="49" charset="-122"/>
                        </a:rPr>
                        <a:t>施工图整改</a:t>
                      </a:r>
                      <a:endParaRPr lang="zh-CN" sz="16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just">
                        <a:spcAft>
                          <a:spcPts val="0"/>
                        </a:spcAft>
                      </a:pPr>
                      <a:r>
                        <a:rPr lang="zh-CN" sz="1600" kern="100">
                          <a:effectLst/>
                          <a:latin typeface="黑体" panose="02010609060101010101" pitchFamily="49" charset="-122"/>
                          <a:ea typeface="黑体" panose="02010609060101010101" pitchFamily="49" charset="-122"/>
                        </a:rPr>
                        <a:t>设计单位</a:t>
                      </a:r>
                      <a:endParaRPr lang="zh-CN" sz="16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just">
                        <a:spcAft>
                          <a:spcPts val="0"/>
                        </a:spcAft>
                      </a:pPr>
                      <a:r>
                        <a:rPr lang="zh-CN" sz="1600" kern="100" dirty="0">
                          <a:effectLst/>
                          <a:latin typeface="黑体" panose="02010609060101010101" pitchFamily="49" charset="-122"/>
                          <a:ea typeface="黑体" panose="02010609060101010101" pitchFamily="49" charset="-122"/>
                        </a:rPr>
                        <a:t>正式施工图</a:t>
                      </a:r>
                      <a:endParaRPr lang="zh-CN" sz="1600" kern="100" dirty="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r>
              <a:tr h="376042">
                <a:tc>
                  <a:txBody>
                    <a:bodyPr/>
                    <a:lstStyle/>
                    <a:p>
                      <a:pPr algn="ctr">
                        <a:spcAft>
                          <a:spcPts val="0"/>
                        </a:spcAft>
                      </a:pPr>
                      <a:r>
                        <a:rPr lang="en-US" sz="1600" kern="100">
                          <a:effectLst/>
                          <a:latin typeface="黑体" panose="02010609060101010101" pitchFamily="49" charset="-122"/>
                          <a:ea typeface="黑体" panose="02010609060101010101" pitchFamily="49" charset="-122"/>
                        </a:rPr>
                        <a:t>8</a:t>
                      </a:r>
                      <a:endParaRPr lang="zh-CN" sz="16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just">
                        <a:spcAft>
                          <a:spcPts val="0"/>
                        </a:spcAft>
                      </a:pPr>
                      <a:r>
                        <a:rPr lang="zh-CN" sz="1600" kern="100">
                          <a:effectLst/>
                          <a:latin typeface="黑体" panose="02010609060101010101" pitchFamily="49" charset="-122"/>
                          <a:ea typeface="黑体" panose="02010609060101010101" pitchFamily="49" charset="-122"/>
                        </a:rPr>
                        <a:t>施工图验收</a:t>
                      </a:r>
                      <a:endParaRPr lang="zh-CN" sz="16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just">
                        <a:spcAft>
                          <a:spcPts val="0"/>
                        </a:spcAft>
                      </a:pPr>
                      <a:r>
                        <a:rPr lang="zh-CN" sz="1600" kern="100">
                          <a:effectLst/>
                          <a:latin typeface="黑体" panose="02010609060101010101" pitchFamily="49" charset="-122"/>
                          <a:ea typeface="黑体" panose="02010609060101010101" pitchFamily="49" charset="-122"/>
                        </a:rPr>
                        <a:t>项目管理单位</a:t>
                      </a:r>
                      <a:endParaRPr lang="zh-CN" sz="16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c>
                  <a:txBody>
                    <a:bodyPr/>
                    <a:lstStyle/>
                    <a:p>
                      <a:pPr algn="just">
                        <a:spcAft>
                          <a:spcPts val="0"/>
                        </a:spcAft>
                      </a:pPr>
                      <a:r>
                        <a:rPr lang="zh-CN" sz="1600" kern="100" dirty="0">
                          <a:effectLst/>
                          <a:latin typeface="黑体" panose="02010609060101010101" pitchFamily="49" charset="-122"/>
                          <a:ea typeface="黑体" panose="02010609060101010101" pitchFamily="49" charset="-122"/>
                        </a:rPr>
                        <a:t>施工图验收报告</a:t>
                      </a:r>
                      <a:endParaRPr lang="zh-CN" sz="1600" kern="100" dirty="0">
                        <a:effectLst/>
                        <a:latin typeface="黑体" panose="02010609060101010101" pitchFamily="49" charset="-122"/>
                        <a:ea typeface="黑体" panose="02010609060101010101" pitchFamily="49" charset="-122"/>
                        <a:cs typeface="Times New Roman" panose="02020603050405020304"/>
                      </a:endParaRPr>
                    </a:p>
                  </a:txBody>
                  <a:tcPr marL="68580" marR="68580" marT="0" marB="0"/>
                </a:tc>
              </a:tr>
            </a:tbl>
          </a:graphicData>
        </a:graphic>
      </p:graphicFrame>
      <p:sp>
        <p:nvSpPr>
          <p:cNvPr id="7" name="矩形 6"/>
          <p:cNvSpPr/>
          <p:nvPr/>
        </p:nvSpPr>
        <p:spPr>
          <a:xfrm>
            <a:off x="428596" y="214290"/>
            <a:ext cx="4083169" cy="584775"/>
          </a:xfrm>
          <a:prstGeom prst="rect">
            <a:avLst/>
          </a:prstGeom>
        </p:spPr>
        <p:txBody>
          <a:bodyPr wrap="none">
            <a:spAutoFit/>
          </a:bodyPr>
          <a:lstStyle/>
          <a:p>
            <a:r>
              <a:rPr lang="zh-CN" altLang="en-US" sz="3200" dirty="0" smtClean="0">
                <a:latin typeface="黑体" panose="02010609060101010101" pitchFamily="49" charset="-122"/>
                <a:ea typeface="黑体" panose="02010609060101010101" pitchFamily="49" charset="-122"/>
              </a:rPr>
              <a:t>第六章 </a:t>
            </a:r>
            <a:r>
              <a:rPr lang="zh-CN" altLang="zh-CN" sz="3200" dirty="0" smtClean="0">
                <a:latin typeface="黑体" panose="02010609060101010101" pitchFamily="49" charset="-122"/>
                <a:ea typeface="黑体" panose="02010609060101010101" pitchFamily="49" charset="-122"/>
              </a:rPr>
              <a:t>设计</a:t>
            </a:r>
            <a:r>
              <a:rPr lang="zh-CN" altLang="en-US" sz="3200" dirty="0" smtClean="0">
                <a:latin typeface="黑体" panose="02010609060101010101" pitchFamily="49" charset="-122"/>
                <a:ea typeface="黑体" panose="02010609060101010101" pitchFamily="49" charset="-122"/>
              </a:rPr>
              <a:t>质量</a:t>
            </a:r>
            <a:r>
              <a:rPr lang="zh-CN" altLang="zh-CN" sz="3200" dirty="0" smtClean="0">
                <a:latin typeface="黑体" panose="02010609060101010101" pitchFamily="49" charset="-122"/>
                <a:ea typeface="黑体" panose="02010609060101010101" pitchFamily="49" charset="-122"/>
              </a:rPr>
              <a:t>管理</a:t>
            </a:r>
            <a:endParaRPr lang="zh-CN" altLang="en-US" sz="3200" dirty="0"/>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cSld>
  <p:clrMapOvr>
    <a:masterClrMapping/>
  </p:clrMapOvr>
  <p:transition>
    <p:pull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23528" y="228622"/>
            <a:ext cx="4134465" cy="523220"/>
          </a:xfrm>
          <a:prstGeom prst="rect">
            <a:avLst/>
          </a:prstGeom>
        </p:spPr>
        <p:txBody>
          <a:bodyPr wrap="none">
            <a:spAutoFit/>
          </a:bodyPr>
          <a:lstStyle/>
          <a:p>
            <a:r>
              <a:rPr lang="en-US" altLang="zh-CN" sz="2800" dirty="0" smtClean="0">
                <a:latin typeface="黑体" panose="02010609060101010101" pitchFamily="49" charset="-122"/>
                <a:ea typeface="黑体" panose="02010609060101010101" pitchFamily="49" charset="-122"/>
              </a:rPr>
              <a:t>1.2 </a:t>
            </a:r>
            <a:r>
              <a:rPr lang="zh-CN" altLang="en-US" sz="2800" dirty="0" smtClean="0">
                <a:latin typeface="黑体" panose="02010609060101010101" pitchFamily="49" charset="-122"/>
                <a:ea typeface="黑体" panose="02010609060101010101" pitchFamily="49" charset="-122"/>
              </a:rPr>
              <a:t>建筑工程项目与管理</a:t>
            </a:r>
            <a:endParaRPr lang="zh-CN" altLang="en-US" sz="2800" dirty="0">
              <a:latin typeface="黑体" panose="02010609060101010101" pitchFamily="49" charset="-122"/>
              <a:ea typeface="黑体" panose="02010609060101010101" pitchFamily="49" charset="-122"/>
            </a:endParaRPr>
          </a:p>
        </p:txBody>
      </p:sp>
      <p:sp>
        <p:nvSpPr>
          <p:cNvPr id="7" name="矩形 6"/>
          <p:cNvSpPr/>
          <p:nvPr/>
        </p:nvSpPr>
        <p:spPr>
          <a:xfrm>
            <a:off x="222164" y="993306"/>
            <a:ext cx="8640960" cy="5493812"/>
          </a:xfrm>
          <a:prstGeom prst="rect">
            <a:avLst/>
          </a:prstGeom>
        </p:spPr>
        <p:txBody>
          <a:bodyPr wrap="square">
            <a:spAutoFit/>
          </a:bodyPr>
          <a:lstStyle/>
          <a:p>
            <a:pPr>
              <a:lnSpc>
                <a:spcPct val="150000"/>
              </a:lnSpc>
            </a:pPr>
            <a:r>
              <a:rPr lang="en-US" altLang="zh-CN" dirty="0" smtClean="0">
                <a:latin typeface="黑体" pitchFamily="49" charset="-122"/>
                <a:ea typeface="黑体" pitchFamily="49" charset="-122"/>
              </a:rPr>
              <a:t>4 </a:t>
            </a:r>
            <a:r>
              <a:rPr lang="zh-CN" altLang="en-US" u="sng" dirty="0" smtClean="0">
                <a:latin typeface="黑体" pitchFamily="49" charset="-122"/>
                <a:ea typeface="黑体" pitchFamily="49" charset="-122"/>
              </a:rPr>
              <a:t>按项目的</a:t>
            </a:r>
            <a:r>
              <a:rPr lang="zh-CN" altLang="en-US" u="sng" dirty="0">
                <a:latin typeface="黑体" pitchFamily="49" charset="-122"/>
                <a:ea typeface="黑体" pitchFamily="49" charset="-122"/>
              </a:rPr>
              <a:t>市场需求和经济与社会效益</a:t>
            </a:r>
            <a:r>
              <a:rPr lang="zh-CN" altLang="en-US" u="sng" dirty="0" smtClean="0">
                <a:latin typeface="黑体" pitchFamily="49" charset="-122"/>
                <a:ea typeface="黑体" pitchFamily="49" charset="-122"/>
              </a:rPr>
              <a:t>划分</a:t>
            </a:r>
            <a:endParaRPr lang="en-US" altLang="zh-CN" u="sng"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    根据</a:t>
            </a:r>
            <a:r>
              <a:rPr lang="zh-CN" altLang="en-US" dirty="0">
                <a:latin typeface="黑体" pitchFamily="49" charset="-122"/>
                <a:ea typeface="黑体" pitchFamily="49" charset="-122"/>
              </a:rPr>
              <a:t>工程建设项目的市场需求和经济与社会效益等基本</a:t>
            </a:r>
            <a:r>
              <a:rPr lang="zh-CN" altLang="en-US" dirty="0" smtClean="0">
                <a:latin typeface="黑体" pitchFamily="49" charset="-122"/>
                <a:ea typeface="黑体" pitchFamily="49" charset="-122"/>
              </a:rPr>
              <a:t>特性，可</a:t>
            </a:r>
            <a:r>
              <a:rPr lang="zh-CN" altLang="en-US" dirty="0">
                <a:latin typeface="黑体" pitchFamily="49" charset="-122"/>
                <a:ea typeface="黑体" pitchFamily="49" charset="-122"/>
              </a:rPr>
              <a:t>将其划分</a:t>
            </a:r>
            <a:r>
              <a:rPr lang="zh-CN" altLang="en-US" dirty="0" smtClean="0">
                <a:latin typeface="黑体" pitchFamily="49" charset="-122"/>
                <a:ea typeface="黑体" pitchFamily="49" charset="-122"/>
              </a:rPr>
              <a:t>为竞争性</a:t>
            </a:r>
            <a:r>
              <a:rPr lang="zh-CN" altLang="en-US" dirty="0">
                <a:latin typeface="黑体" pitchFamily="49" charset="-122"/>
                <a:ea typeface="黑体" pitchFamily="49" charset="-122"/>
              </a:rPr>
              <a:t>项目</a:t>
            </a:r>
            <a:r>
              <a:rPr lang="zh-CN" altLang="en-US" dirty="0" smtClean="0">
                <a:latin typeface="黑体" pitchFamily="49" charset="-122"/>
                <a:ea typeface="黑体" pitchFamily="49" charset="-122"/>
              </a:rPr>
              <a:t>、基础性</a:t>
            </a:r>
            <a:r>
              <a:rPr lang="zh-CN" altLang="en-US" dirty="0">
                <a:latin typeface="黑体" pitchFamily="49" charset="-122"/>
                <a:ea typeface="黑体" pitchFamily="49" charset="-122"/>
              </a:rPr>
              <a:t>项目和公益性项目三</a:t>
            </a:r>
            <a:r>
              <a:rPr lang="zh-CN" altLang="en-US" dirty="0" smtClean="0">
                <a:latin typeface="黑体" pitchFamily="49" charset="-122"/>
                <a:ea typeface="黑体" pitchFamily="49" charset="-122"/>
              </a:rPr>
              <a:t>种。</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1</a:t>
            </a:r>
            <a:r>
              <a:rPr lang="zh-CN" altLang="en-US" dirty="0" smtClean="0">
                <a:latin typeface="黑体" pitchFamily="49" charset="-122"/>
                <a:ea typeface="黑体" pitchFamily="49" charset="-122"/>
              </a:rPr>
              <a:t>）竞争性项目。</a:t>
            </a:r>
            <a:r>
              <a:rPr lang="zh-CN" altLang="en-US" dirty="0">
                <a:latin typeface="黑体" pitchFamily="49" charset="-122"/>
                <a:ea typeface="黑体" pitchFamily="49" charset="-122"/>
              </a:rPr>
              <a:t>主要是指投资效益比较高、竞争性比较强的一般性建设项目。这</a:t>
            </a:r>
            <a:r>
              <a:rPr lang="zh-CN" altLang="en-US" dirty="0" smtClean="0">
                <a:latin typeface="黑体" pitchFamily="49" charset="-122"/>
                <a:ea typeface="黑体" pitchFamily="49" charset="-122"/>
              </a:rPr>
              <a:t>类建设项目应以企业</a:t>
            </a:r>
            <a:r>
              <a:rPr lang="zh-CN" altLang="en-US" dirty="0">
                <a:latin typeface="黑体" pitchFamily="49" charset="-122"/>
                <a:ea typeface="黑体" pitchFamily="49" charset="-122"/>
              </a:rPr>
              <a:t>作为基本投资主体</a:t>
            </a:r>
            <a:r>
              <a:rPr lang="zh-CN" altLang="en-US" dirty="0" smtClean="0">
                <a:latin typeface="黑体" pitchFamily="49" charset="-122"/>
                <a:ea typeface="黑体" pitchFamily="49" charset="-122"/>
              </a:rPr>
              <a:t>，由企业</a:t>
            </a:r>
            <a:r>
              <a:rPr lang="zh-CN" altLang="en-US" dirty="0">
                <a:latin typeface="黑体" pitchFamily="49" charset="-122"/>
                <a:ea typeface="黑体" pitchFamily="49" charset="-122"/>
              </a:rPr>
              <a:t>自主决策、自担投资</a:t>
            </a:r>
            <a:r>
              <a:rPr lang="zh-CN" altLang="en-US" dirty="0" smtClean="0">
                <a:latin typeface="黑体" pitchFamily="49" charset="-122"/>
                <a:ea typeface="黑体" pitchFamily="49" charset="-122"/>
              </a:rPr>
              <a:t>风险。</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2</a:t>
            </a:r>
            <a:r>
              <a:rPr lang="zh-CN" altLang="en-US" dirty="0" smtClean="0">
                <a:latin typeface="黑体" pitchFamily="49" charset="-122"/>
                <a:ea typeface="黑体" pitchFamily="49" charset="-122"/>
              </a:rPr>
              <a:t>）基础性</a:t>
            </a:r>
            <a:r>
              <a:rPr lang="zh-CN" altLang="en-US" dirty="0">
                <a:latin typeface="黑体" pitchFamily="49" charset="-122"/>
                <a:ea typeface="黑体" pitchFamily="49" charset="-122"/>
              </a:rPr>
              <a:t>项目</a:t>
            </a:r>
            <a:r>
              <a:rPr lang="zh-CN" altLang="en-US" dirty="0" smtClean="0">
                <a:latin typeface="黑体" pitchFamily="49" charset="-122"/>
                <a:ea typeface="黑体" pitchFamily="49" charset="-122"/>
              </a:rPr>
              <a:t>。主要是</a:t>
            </a:r>
            <a:r>
              <a:rPr lang="zh-CN" altLang="en-US" dirty="0">
                <a:latin typeface="黑体" pitchFamily="49" charset="-122"/>
                <a:ea typeface="黑体" pitchFamily="49" charset="-122"/>
              </a:rPr>
              <a:t>指具有</a:t>
            </a:r>
            <a:r>
              <a:rPr lang="zh-CN" altLang="en-US" dirty="0" smtClean="0">
                <a:latin typeface="黑体" pitchFamily="49" charset="-122"/>
                <a:ea typeface="黑体" pitchFamily="49" charset="-122"/>
              </a:rPr>
              <a:t>自然垄断</a:t>
            </a:r>
            <a:r>
              <a:rPr lang="zh-CN" altLang="en-US" dirty="0">
                <a:latin typeface="黑体" pitchFamily="49" charset="-122"/>
                <a:ea typeface="黑体" pitchFamily="49" charset="-122"/>
              </a:rPr>
              <a:t>性、建设周期长、投资额大而收益低的基础</a:t>
            </a:r>
            <a:r>
              <a:rPr lang="zh-CN" altLang="en-US" dirty="0" smtClean="0">
                <a:latin typeface="黑体" pitchFamily="49" charset="-122"/>
                <a:ea typeface="黑体" pitchFamily="49" charset="-122"/>
              </a:rPr>
              <a:t>设施和</a:t>
            </a:r>
            <a:r>
              <a:rPr lang="zh-CN" altLang="en-US" dirty="0">
                <a:latin typeface="黑体" pitchFamily="49" charset="-122"/>
                <a:ea typeface="黑体" pitchFamily="49" charset="-122"/>
              </a:rPr>
              <a:t>需要政府重点扶持的一部分基础工业项目，以及直接增强国力的符合经济规模的支柱产业项目。对于这类</a:t>
            </a:r>
            <a:r>
              <a:rPr lang="zh-CN" altLang="en-US" dirty="0" smtClean="0">
                <a:latin typeface="黑体" pitchFamily="49" charset="-122"/>
                <a:ea typeface="黑体" pitchFamily="49" charset="-122"/>
              </a:rPr>
              <a:t>项目，主要应由政府</a:t>
            </a:r>
            <a:r>
              <a:rPr lang="zh-CN" altLang="en-US" dirty="0">
                <a:latin typeface="黑体" pitchFamily="49" charset="-122"/>
                <a:ea typeface="黑体" pitchFamily="49" charset="-122"/>
              </a:rPr>
              <a:t>集中必要的财力、</a:t>
            </a:r>
            <a:r>
              <a:rPr lang="zh-CN" altLang="en-US" dirty="0" smtClean="0">
                <a:latin typeface="黑体" pitchFamily="49" charset="-122"/>
                <a:ea typeface="黑体" pitchFamily="49" charset="-122"/>
              </a:rPr>
              <a:t>物力，通过</a:t>
            </a:r>
            <a:r>
              <a:rPr lang="zh-CN" altLang="en-US" dirty="0">
                <a:latin typeface="黑体" pitchFamily="49" charset="-122"/>
                <a:ea typeface="黑体" pitchFamily="49" charset="-122"/>
              </a:rPr>
              <a:t>经济</a:t>
            </a:r>
            <a:r>
              <a:rPr lang="zh-CN" altLang="en-US" dirty="0" smtClean="0">
                <a:latin typeface="黑体" pitchFamily="49" charset="-122"/>
                <a:ea typeface="黑体" pitchFamily="49" charset="-122"/>
              </a:rPr>
              <a:t>实体进行投资。同时</a:t>
            </a:r>
            <a:r>
              <a:rPr lang="zh-CN" altLang="en-US" dirty="0">
                <a:latin typeface="黑体" pitchFamily="49" charset="-122"/>
                <a:ea typeface="黑体" pitchFamily="49" charset="-122"/>
              </a:rPr>
              <a:t>，还成广泛吸收地方、企业参与</a:t>
            </a:r>
            <a:r>
              <a:rPr lang="zh-CN" altLang="en-US" dirty="0" smtClean="0">
                <a:latin typeface="黑体" pitchFamily="49" charset="-122"/>
                <a:ea typeface="黑体" pitchFamily="49" charset="-122"/>
              </a:rPr>
              <a:t>投资，还可吸收</a:t>
            </a:r>
            <a:r>
              <a:rPr lang="zh-CN" altLang="en-US" dirty="0">
                <a:latin typeface="黑体" pitchFamily="49" charset="-122"/>
                <a:ea typeface="黑体" pitchFamily="49" charset="-122"/>
              </a:rPr>
              <a:t>外商直接投资</a:t>
            </a:r>
            <a:r>
              <a:rPr lang="zh-CN" altLang="en-US" dirty="0" smtClean="0">
                <a:latin typeface="黑体" pitchFamily="49" charset="-122"/>
                <a:ea typeface="黑体" pitchFamily="49" charset="-122"/>
              </a:rPr>
              <a:t>。</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3</a:t>
            </a:r>
            <a:r>
              <a:rPr lang="zh-CN" altLang="en-US" dirty="0" smtClean="0">
                <a:latin typeface="黑体" pitchFamily="49" charset="-122"/>
                <a:ea typeface="黑体" pitchFamily="49" charset="-122"/>
              </a:rPr>
              <a:t>）公益性项目。主要</a:t>
            </a:r>
            <a:r>
              <a:rPr lang="zh-CN" altLang="en-US" dirty="0">
                <a:latin typeface="黑体" pitchFamily="49" charset="-122"/>
                <a:ea typeface="黑体" pitchFamily="49" charset="-122"/>
              </a:rPr>
              <a:t>包括科技、文教</a:t>
            </a:r>
            <a:r>
              <a:rPr lang="zh-CN" altLang="en-US" dirty="0" smtClean="0">
                <a:latin typeface="黑体" pitchFamily="49" charset="-122"/>
                <a:ea typeface="黑体" pitchFamily="49" charset="-122"/>
              </a:rPr>
              <a:t>、卫生</a:t>
            </a:r>
            <a:r>
              <a:rPr lang="zh-CN" altLang="en-US" dirty="0">
                <a:latin typeface="黑体" pitchFamily="49" charset="-122"/>
                <a:ea typeface="黑体" pitchFamily="49" charset="-122"/>
              </a:rPr>
              <a:t>、体育和环保等设施，公、检、法等政权机关以及政府机关、社会团体办公</a:t>
            </a:r>
            <a:r>
              <a:rPr lang="zh-CN" altLang="en-US" dirty="0" smtClean="0">
                <a:latin typeface="黑体" pitchFamily="49" charset="-122"/>
                <a:ea typeface="黑体" pitchFamily="49" charset="-122"/>
              </a:rPr>
              <a:t>设施，国防</a:t>
            </a:r>
            <a:r>
              <a:rPr lang="zh-CN" altLang="en-US" dirty="0">
                <a:latin typeface="黑体" pitchFamily="49" charset="-122"/>
                <a:ea typeface="黑体" pitchFamily="49" charset="-122"/>
              </a:rPr>
              <a:t>建设</a:t>
            </a:r>
            <a:r>
              <a:rPr lang="zh-CN" altLang="en-US" dirty="0" smtClean="0">
                <a:latin typeface="黑体" pitchFamily="49" charset="-122"/>
                <a:ea typeface="黑体" pitchFamily="49" charset="-122"/>
              </a:rPr>
              <a:t>等。公益性</a:t>
            </a:r>
            <a:r>
              <a:rPr lang="zh-CN" altLang="en-US" dirty="0">
                <a:latin typeface="黑体" pitchFamily="49" charset="-122"/>
                <a:ea typeface="黑体" pitchFamily="49" charset="-122"/>
              </a:rPr>
              <a:t>项目的投资主要山</a:t>
            </a:r>
            <a:r>
              <a:rPr lang="zh-CN" altLang="en-US" dirty="0" smtClean="0">
                <a:latin typeface="黑体" pitchFamily="49" charset="-122"/>
                <a:ea typeface="黑体" pitchFamily="49" charset="-122"/>
              </a:rPr>
              <a:t>政府</a:t>
            </a:r>
            <a:r>
              <a:rPr lang="zh-CN" altLang="en-US" dirty="0">
                <a:latin typeface="黑体" pitchFamily="49" charset="-122"/>
                <a:ea typeface="黑体" pitchFamily="49" charset="-122"/>
              </a:rPr>
              <a:t>用财</a:t>
            </a:r>
            <a:r>
              <a:rPr lang="zh-CN" altLang="en-US" dirty="0" smtClean="0">
                <a:latin typeface="黑体" pitchFamily="49" charset="-122"/>
                <a:ea typeface="黑体" pitchFamily="49" charset="-122"/>
              </a:rPr>
              <a:t>政资金</a:t>
            </a:r>
            <a:r>
              <a:rPr lang="zh-CN" altLang="en-US" dirty="0">
                <a:latin typeface="黑体" pitchFamily="49" charset="-122"/>
                <a:ea typeface="黑体" pitchFamily="49" charset="-122"/>
              </a:rPr>
              <a:t>安排的</a:t>
            </a:r>
            <a:r>
              <a:rPr lang="zh-CN" altLang="en-US" dirty="0" smtClean="0">
                <a:latin typeface="黑体" pitchFamily="49" charset="-122"/>
                <a:ea typeface="黑体" pitchFamily="49" charset="-122"/>
              </a:rPr>
              <a:t>项目。</a:t>
            </a:r>
            <a:endParaRPr lang="zh-CN" altLang="en-US" dirty="0">
              <a:latin typeface="黑体" pitchFamily="49" charset="-122"/>
              <a:ea typeface="黑体" pitchFamily="49" charset="-122"/>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extLst>
      <p:ext uri="{BB962C8B-B14F-4D97-AF65-F5344CB8AC3E}">
        <p14:creationId xmlns:p14="http://schemas.microsoft.com/office/powerpoint/2010/main" val="2227042724"/>
      </p:ext>
    </p:extLst>
  </p:cSld>
  <p:clrMapOvr>
    <a:masterClrMapping/>
  </p:clrMapOvr>
  <p:transition>
    <p:pull dir="d"/>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4282" y="1000108"/>
            <a:ext cx="8568952" cy="5429288"/>
          </a:xfrm>
        </p:spPr>
        <p:txBody>
          <a:bodyPr>
            <a:noAutofit/>
          </a:bodyPr>
          <a:lstStyle/>
          <a:p>
            <a:pPr hangingPunct="1">
              <a:lnSpc>
                <a:spcPct val="150000"/>
              </a:lnSpc>
            </a:pPr>
            <a:r>
              <a:rPr lang="en-US" altLang="zh-CN" sz="2000" dirty="0" smtClean="0">
                <a:solidFill>
                  <a:schemeClr val="tx1"/>
                </a:solidFill>
                <a:latin typeface="黑体" panose="02010609060101010101" pitchFamily="49" charset="-122"/>
                <a:ea typeface="黑体" panose="02010609060101010101" pitchFamily="49" charset="-122"/>
              </a:rPr>
              <a:t>4</a:t>
            </a:r>
            <a:r>
              <a:rPr lang="zh-CN" altLang="en-US" sz="2000" dirty="0" smtClean="0">
                <a:solidFill>
                  <a:schemeClr val="tx1"/>
                </a:solidFill>
                <a:latin typeface="黑体" panose="02010609060101010101" pitchFamily="49" charset="-122"/>
                <a:ea typeface="黑体" panose="02010609060101010101" pitchFamily="49" charset="-122"/>
              </a:rPr>
              <a:t> </a:t>
            </a:r>
            <a:r>
              <a:rPr lang="zh-CN" altLang="zh-CN" sz="2000" dirty="0" smtClean="0">
                <a:solidFill>
                  <a:schemeClr val="tx1"/>
                </a:solidFill>
                <a:latin typeface="黑体" panose="02010609060101010101" pitchFamily="49" charset="-122"/>
                <a:ea typeface="黑体" panose="02010609060101010101" pitchFamily="49" charset="-122"/>
              </a:rPr>
              <a:t>二</a:t>
            </a:r>
            <a:r>
              <a:rPr lang="zh-CN" altLang="zh-CN" sz="2000" dirty="0">
                <a:solidFill>
                  <a:schemeClr val="tx1"/>
                </a:solidFill>
                <a:latin typeface="黑体" panose="02010609060101010101" pitchFamily="49" charset="-122"/>
                <a:ea typeface="黑体" panose="02010609060101010101" pitchFamily="49" charset="-122"/>
              </a:rPr>
              <a:t>次深化设计和专业设计管理要点</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1</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二</a:t>
            </a:r>
            <a:r>
              <a:rPr lang="zh-CN" altLang="zh-CN" sz="2000" dirty="0">
                <a:solidFill>
                  <a:schemeClr val="tx1"/>
                </a:solidFill>
                <a:latin typeface="黑体" panose="02010609060101010101" pitchFamily="49" charset="-122"/>
                <a:ea typeface="黑体" panose="02010609060101010101" pitchFamily="49" charset="-122"/>
              </a:rPr>
              <a:t>次深化设计和专业设计一般</a:t>
            </a:r>
            <a:r>
              <a:rPr lang="zh-CN" altLang="zh-CN" sz="2000" dirty="0" smtClean="0">
                <a:solidFill>
                  <a:schemeClr val="tx1"/>
                </a:solidFill>
                <a:latin typeface="黑体" panose="02010609060101010101" pitchFamily="49" charset="-122"/>
                <a:ea typeface="黑体" panose="02010609060101010101" pitchFamily="49" charset="-122"/>
              </a:rPr>
              <a:t>由</a:t>
            </a:r>
            <a:r>
              <a:rPr lang="zh-CN" altLang="en-US" sz="2000" dirty="0" smtClean="0">
                <a:solidFill>
                  <a:schemeClr val="tx1"/>
                </a:solidFill>
                <a:latin typeface="黑体" panose="02010609060101010101" pitchFamily="49" charset="-122"/>
                <a:ea typeface="黑体" panose="02010609060101010101" pitchFamily="49" charset="-122"/>
              </a:rPr>
              <a:t>业</a:t>
            </a:r>
            <a:r>
              <a:rPr lang="zh-CN" altLang="zh-CN" sz="2000" dirty="0" smtClean="0">
                <a:solidFill>
                  <a:schemeClr val="tx1"/>
                </a:solidFill>
                <a:latin typeface="黑体" panose="02010609060101010101" pitchFamily="49" charset="-122"/>
                <a:ea typeface="黑体" panose="02010609060101010101" pitchFamily="49" charset="-122"/>
              </a:rPr>
              <a:t>主</a:t>
            </a:r>
            <a:r>
              <a:rPr lang="zh-CN" altLang="zh-CN" sz="2000" dirty="0">
                <a:solidFill>
                  <a:schemeClr val="tx1"/>
                </a:solidFill>
                <a:latin typeface="黑体" panose="02010609060101010101" pitchFamily="49" charset="-122"/>
                <a:ea typeface="黑体" panose="02010609060101010101" pitchFamily="49" charset="-122"/>
              </a:rPr>
              <a:t>设计单位提出设计技术要求，作为深化设计的技术</a:t>
            </a:r>
            <a:r>
              <a:rPr lang="zh-CN" altLang="zh-CN" sz="2000" dirty="0" smtClean="0">
                <a:solidFill>
                  <a:schemeClr val="tx1"/>
                </a:solidFill>
                <a:latin typeface="黑体" panose="02010609060101010101" pitchFamily="49" charset="-122"/>
                <a:ea typeface="黑体" panose="02010609060101010101" pitchFamily="49" charset="-122"/>
              </a:rPr>
              <a:t>条件</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作为</a:t>
            </a:r>
            <a:r>
              <a:rPr lang="zh-CN" altLang="zh-CN" sz="2000" dirty="0">
                <a:solidFill>
                  <a:schemeClr val="tx1"/>
                </a:solidFill>
                <a:latin typeface="黑体" panose="02010609060101010101" pitchFamily="49" charset="-122"/>
                <a:ea typeface="黑体" panose="02010609060101010101" pitchFamily="49" charset="-122"/>
              </a:rPr>
              <a:t>专业</a:t>
            </a:r>
            <a:r>
              <a:rPr lang="zh-CN" altLang="zh-CN" sz="2000" dirty="0" smtClean="0">
                <a:solidFill>
                  <a:schemeClr val="tx1"/>
                </a:solidFill>
                <a:latin typeface="黑体" panose="02010609060101010101" pitchFamily="49" charset="-122"/>
                <a:ea typeface="黑体" panose="02010609060101010101" pitchFamily="49" charset="-122"/>
              </a:rPr>
              <a:t>分包招标文件</a:t>
            </a:r>
            <a:r>
              <a:rPr lang="zh-CN" altLang="zh-CN" sz="2000" dirty="0">
                <a:solidFill>
                  <a:schemeClr val="tx1"/>
                </a:solidFill>
                <a:latin typeface="黑体" panose="02010609060101010101" pitchFamily="49" charset="-122"/>
                <a:ea typeface="黑体" panose="02010609060101010101" pitchFamily="49" charset="-122"/>
              </a:rPr>
              <a:t>的技术文件，由分包中标单位完成深化设计。</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2</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深化</a:t>
            </a:r>
            <a:r>
              <a:rPr lang="zh-CN" altLang="zh-CN" sz="2000" dirty="0">
                <a:solidFill>
                  <a:schemeClr val="tx1"/>
                </a:solidFill>
                <a:latin typeface="黑体" panose="02010609060101010101" pitchFamily="49" charset="-122"/>
                <a:ea typeface="黑体" panose="02010609060101010101" pitchFamily="49" charset="-122"/>
              </a:rPr>
              <a:t>设计和专业设计成果应在管理公司的组织下由主设计单位和建设单位和</a:t>
            </a:r>
            <a:r>
              <a:rPr lang="zh-CN" altLang="zh-CN" sz="2000" dirty="0" smtClean="0">
                <a:solidFill>
                  <a:schemeClr val="tx1"/>
                </a:solidFill>
                <a:latin typeface="黑体" panose="02010609060101010101" pitchFamily="49" charset="-122"/>
                <a:ea typeface="黑体" panose="02010609060101010101" pitchFamily="49" charset="-122"/>
              </a:rPr>
              <a:t>相关</a:t>
            </a:r>
            <a:r>
              <a:rPr lang="zh-CN" altLang="en-US" sz="2000" dirty="0" smtClean="0">
                <a:solidFill>
                  <a:schemeClr val="tx1"/>
                </a:solidFill>
                <a:latin typeface="黑体" panose="02010609060101010101" pitchFamily="49" charset="-122"/>
                <a:ea typeface="黑体" panose="02010609060101010101" pitchFamily="49" charset="-122"/>
              </a:rPr>
              <a:t>专业</a:t>
            </a:r>
            <a:r>
              <a:rPr lang="zh-CN" altLang="zh-CN" sz="2000" dirty="0" smtClean="0">
                <a:solidFill>
                  <a:schemeClr val="tx1"/>
                </a:solidFill>
                <a:latin typeface="黑体" panose="02010609060101010101" pitchFamily="49" charset="-122"/>
                <a:ea typeface="黑体" panose="02010609060101010101" pitchFamily="49" charset="-122"/>
              </a:rPr>
              <a:t>单位</a:t>
            </a:r>
            <a:r>
              <a:rPr lang="zh-CN" altLang="zh-CN" sz="2000" dirty="0">
                <a:solidFill>
                  <a:schemeClr val="tx1"/>
                </a:solidFill>
                <a:latin typeface="黑体" panose="02010609060101010101" pitchFamily="49" charset="-122"/>
                <a:ea typeface="黑体" panose="02010609060101010101" pitchFamily="49" charset="-122"/>
              </a:rPr>
              <a:t>确认后实施。</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3</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机电工程</a:t>
            </a:r>
            <a:r>
              <a:rPr lang="zh-CN" altLang="zh-CN" sz="2000" dirty="0">
                <a:solidFill>
                  <a:schemeClr val="tx1"/>
                </a:solidFill>
                <a:latin typeface="黑体" panose="02010609060101010101" pitchFamily="49" charset="-122"/>
                <a:ea typeface="黑体" panose="02010609060101010101" pitchFamily="49" charset="-122"/>
              </a:rPr>
              <a:t>在设备采购完成后，由主设计单位对</a:t>
            </a:r>
            <a:r>
              <a:rPr lang="zh-CN" altLang="zh-CN" sz="2000" dirty="0" smtClean="0">
                <a:solidFill>
                  <a:schemeClr val="tx1"/>
                </a:solidFill>
                <a:latin typeface="黑体" panose="02010609060101010101" pitchFamily="49" charset="-122"/>
                <a:ea typeface="黑体" panose="02010609060101010101" pitchFamily="49" charset="-122"/>
              </a:rPr>
              <a:t>基础</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结构</a:t>
            </a:r>
            <a:r>
              <a:rPr lang="zh-CN" altLang="zh-CN" sz="2000" dirty="0">
                <a:solidFill>
                  <a:schemeClr val="tx1"/>
                </a:solidFill>
                <a:latin typeface="黑体" panose="02010609060101010101" pitchFamily="49" charset="-122"/>
                <a:ea typeface="黑体" panose="02010609060101010101" pitchFamily="49" charset="-122"/>
              </a:rPr>
              <a:t>和相关</a:t>
            </a:r>
            <a:r>
              <a:rPr lang="zh-CN" altLang="zh-CN" sz="2000" dirty="0" smtClean="0">
                <a:solidFill>
                  <a:schemeClr val="tx1"/>
                </a:solidFill>
                <a:latin typeface="黑体" panose="02010609060101010101" pitchFamily="49" charset="-122"/>
                <a:ea typeface="黑体" panose="02010609060101010101" pitchFamily="49" charset="-122"/>
              </a:rPr>
              <a:t>专业作出</a:t>
            </a:r>
            <a:r>
              <a:rPr lang="zh-CN" altLang="zh-CN" sz="2000" dirty="0">
                <a:solidFill>
                  <a:schemeClr val="tx1"/>
                </a:solidFill>
                <a:latin typeface="黑体" panose="02010609060101010101" pitchFamily="49" charset="-122"/>
                <a:ea typeface="黑体" panose="02010609060101010101" pitchFamily="49" charset="-122"/>
              </a:rPr>
              <a:t>修改通知或补充</a:t>
            </a:r>
            <a:r>
              <a:rPr lang="zh-CN" altLang="zh-CN" sz="2000" dirty="0" smtClean="0">
                <a:solidFill>
                  <a:schemeClr val="tx1"/>
                </a:solidFill>
                <a:latin typeface="黑体" panose="02010609060101010101" pitchFamily="49" charset="-122"/>
                <a:ea typeface="黑体" panose="02010609060101010101" pitchFamily="49" charset="-122"/>
              </a:rPr>
              <a:t>设计</a:t>
            </a:r>
            <a:r>
              <a:rPr lang="zh-CN" altLang="en-US" sz="2000" dirty="0" smtClean="0">
                <a:solidFill>
                  <a:schemeClr val="tx1"/>
                </a:solidFill>
                <a:latin typeface="黑体" panose="02010609060101010101" pitchFamily="49" charset="-122"/>
                <a:ea typeface="黑体" panose="02010609060101010101" pitchFamily="49" charset="-122"/>
              </a:rPr>
              <a:t>。补充</a:t>
            </a:r>
            <a:r>
              <a:rPr lang="zh-CN" altLang="zh-CN" sz="2000" dirty="0" smtClean="0">
                <a:solidFill>
                  <a:schemeClr val="tx1"/>
                </a:solidFill>
                <a:latin typeface="黑体" panose="02010609060101010101" pitchFamily="49" charset="-122"/>
                <a:ea typeface="黑体" panose="02010609060101010101" pitchFamily="49" charset="-122"/>
              </a:rPr>
              <a:t>设计</a:t>
            </a:r>
            <a:r>
              <a:rPr lang="zh-CN" altLang="zh-CN" sz="2000" dirty="0">
                <a:solidFill>
                  <a:schemeClr val="tx1"/>
                </a:solidFill>
                <a:latin typeface="黑体" panose="02010609060101010101" pitchFamily="49" charset="-122"/>
                <a:ea typeface="黑体" panose="02010609060101010101" pitchFamily="49" charset="-122"/>
              </a:rPr>
              <a:t>完成后，应组织专门的设计交底和图纸会审，并做好记录。</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4</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复杂</a:t>
            </a:r>
            <a:r>
              <a:rPr lang="zh-CN" altLang="zh-CN" sz="2000" dirty="0">
                <a:solidFill>
                  <a:schemeClr val="tx1"/>
                </a:solidFill>
                <a:latin typeface="黑体" panose="02010609060101010101" pitchFamily="49" charset="-122"/>
                <a:ea typeface="黑体" panose="02010609060101010101" pitchFamily="49" charset="-122"/>
              </a:rPr>
              <a:t>项目建议建设方委托主设计单位</a:t>
            </a:r>
            <a:r>
              <a:rPr lang="zh-CN" altLang="zh-CN" sz="2000" dirty="0" smtClean="0">
                <a:solidFill>
                  <a:schemeClr val="tx1"/>
                </a:solidFill>
                <a:latin typeface="黑体" panose="02010609060101010101" pitchFamily="49" charset="-122"/>
                <a:ea typeface="黑体" panose="02010609060101010101" pitchFamily="49" charset="-122"/>
              </a:rPr>
              <a:t>或机电</a:t>
            </a:r>
            <a:r>
              <a:rPr lang="zh-CN" altLang="zh-CN" sz="2000" dirty="0">
                <a:solidFill>
                  <a:schemeClr val="tx1"/>
                </a:solidFill>
                <a:latin typeface="黑体" panose="02010609060101010101" pitchFamily="49" charset="-122"/>
                <a:ea typeface="黑体" panose="02010609060101010101" pitchFamily="49" charset="-122"/>
              </a:rPr>
              <a:t>安装施工单位进行施工管线综合设计，相关各设计之间进行协调及</a:t>
            </a:r>
            <a:r>
              <a:rPr lang="zh-CN" altLang="zh-CN" sz="2000" dirty="0" smtClean="0">
                <a:solidFill>
                  <a:schemeClr val="tx1"/>
                </a:solidFill>
                <a:latin typeface="黑体" panose="02010609060101010101" pitchFamily="49" charset="-122"/>
                <a:ea typeface="黑体" panose="02010609060101010101" pitchFamily="49" charset="-122"/>
              </a:rPr>
              <a:t>确认。</a:t>
            </a:r>
            <a:endParaRPr lang="zh-CN" altLang="zh-CN" sz="2000" dirty="0">
              <a:solidFill>
                <a:schemeClr val="tx1"/>
              </a:solidFill>
              <a:latin typeface="黑体" panose="02010609060101010101" pitchFamily="49" charset="-122"/>
              <a:ea typeface="黑体" panose="02010609060101010101" pitchFamily="49" charset="-122"/>
            </a:endParaRPr>
          </a:p>
        </p:txBody>
      </p:sp>
      <p:sp>
        <p:nvSpPr>
          <p:cNvPr id="5" name="矩形 4"/>
          <p:cNvSpPr/>
          <p:nvPr/>
        </p:nvSpPr>
        <p:spPr>
          <a:xfrm>
            <a:off x="428596" y="214290"/>
            <a:ext cx="4083169" cy="584775"/>
          </a:xfrm>
          <a:prstGeom prst="rect">
            <a:avLst/>
          </a:prstGeom>
        </p:spPr>
        <p:txBody>
          <a:bodyPr wrap="none">
            <a:spAutoFit/>
          </a:bodyPr>
          <a:lstStyle/>
          <a:p>
            <a:r>
              <a:rPr lang="zh-CN" altLang="en-US" sz="3200" dirty="0" smtClean="0">
                <a:latin typeface="黑体" panose="02010609060101010101" pitchFamily="49" charset="-122"/>
                <a:ea typeface="黑体" panose="02010609060101010101" pitchFamily="49" charset="-122"/>
              </a:rPr>
              <a:t>第六章 </a:t>
            </a:r>
            <a:r>
              <a:rPr lang="zh-CN" altLang="zh-CN" sz="3200" dirty="0" smtClean="0">
                <a:latin typeface="黑体" panose="02010609060101010101" pitchFamily="49" charset="-122"/>
                <a:ea typeface="黑体" panose="02010609060101010101" pitchFamily="49" charset="-122"/>
              </a:rPr>
              <a:t>设计</a:t>
            </a:r>
            <a:r>
              <a:rPr lang="zh-CN" altLang="en-US" sz="3200" dirty="0" smtClean="0">
                <a:latin typeface="黑体" panose="02010609060101010101" pitchFamily="49" charset="-122"/>
                <a:ea typeface="黑体" panose="02010609060101010101" pitchFamily="49" charset="-122"/>
              </a:rPr>
              <a:t>质量</a:t>
            </a:r>
            <a:r>
              <a:rPr lang="zh-CN" altLang="zh-CN" sz="3200" dirty="0" smtClean="0">
                <a:latin typeface="黑体" panose="02010609060101010101" pitchFamily="49" charset="-122"/>
                <a:ea typeface="黑体" panose="02010609060101010101" pitchFamily="49" charset="-122"/>
              </a:rPr>
              <a:t>管理</a:t>
            </a:r>
            <a:endParaRPr lang="zh-CN" altLang="en-US" sz="3200" dirty="0"/>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cSld>
  <p:clrMapOvr>
    <a:masterClrMapping/>
  </p:clrMapOvr>
  <p:transition>
    <p:pull dir="d"/>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4282" y="1000108"/>
            <a:ext cx="8568952" cy="1852828"/>
          </a:xfrm>
        </p:spPr>
        <p:txBody>
          <a:bodyPr>
            <a:noAutofit/>
          </a:bodyPr>
          <a:lstStyle/>
          <a:p>
            <a:pPr>
              <a:lnSpc>
                <a:spcPct val="150000"/>
              </a:lnSpc>
            </a:pPr>
            <a:r>
              <a:rPr lang="en-US" altLang="zh-CN" sz="2000" dirty="0" smtClean="0">
                <a:solidFill>
                  <a:schemeClr val="tx1"/>
                </a:solidFill>
                <a:latin typeface="黑体" panose="02010609060101010101" pitchFamily="49" charset="-122"/>
                <a:ea typeface="黑体" panose="02010609060101010101" pitchFamily="49" charset="-122"/>
              </a:rPr>
              <a:t>5</a:t>
            </a:r>
            <a:r>
              <a:rPr lang="zh-CN" altLang="en-US" sz="2000" dirty="0" smtClean="0">
                <a:solidFill>
                  <a:schemeClr val="tx1"/>
                </a:solidFill>
                <a:latin typeface="黑体" panose="02010609060101010101" pitchFamily="49" charset="-122"/>
                <a:ea typeface="黑体" panose="02010609060101010101" pitchFamily="49" charset="-122"/>
              </a:rPr>
              <a:t> </a:t>
            </a:r>
            <a:r>
              <a:rPr lang="zh-CN" altLang="zh-CN" sz="2000" dirty="0" smtClean="0">
                <a:solidFill>
                  <a:schemeClr val="tx1"/>
                </a:solidFill>
                <a:latin typeface="黑体" panose="02010609060101010101" pitchFamily="49" charset="-122"/>
                <a:ea typeface="黑体" panose="02010609060101010101" pitchFamily="49" charset="-122"/>
              </a:rPr>
              <a:t>设计</a:t>
            </a:r>
            <a:r>
              <a:rPr lang="zh-CN" altLang="zh-CN" sz="2000" dirty="0">
                <a:solidFill>
                  <a:schemeClr val="tx1"/>
                </a:solidFill>
                <a:latin typeface="黑体" panose="02010609060101010101" pitchFamily="49" charset="-122"/>
                <a:ea typeface="黑体" panose="02010609060101010101" pitchFamily="49" charset="-122"/>
              </a:rPr>
              <a:t>出图与设计合同支付管理</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zh-CN" sz="2000" dirty="0" smtClean="0">
                <a:solidFill>
                  <a:schemeClr val="tx1"/>
                </a:solidFill>
                <a:latin typeface="黑体" panose="02010609060101010101" pitchFamily="49" charset="-122"/>
                <a:ea typeface="黑体" panose="02010609060101010101" pitchFamily="49" charset="-122"/>
              </a:rPr>
              <a:t>按</a:t>
            </a:r>
            <a:r>
              <a:rPr lang="zh-CN" altLang="zh-CN" sz="2000" dirty="0">
                <a:solidFill>
                  <a:schemeClr val="tx1"/>
                </a:solidFill>
                <a:latin typeface="黑体" panose="02010609060101010101" pitchFamily="49" charset="-122"/>
                <a:ea typeface="黑体" panose="02010609060101010101" pitchFamily="49" charset="-122"/>
              </a:rPr>
              <a:t>合同约定和设计出图进度和质量，对设计款的支付进行签认或拒绝，如有索赔或反索赔时，要提出分析意见。</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zh-CN" sz="2000" dirty="0" smtClean="0">
                <a:solidFill>
                  <a:schemeClr val="tx1"/>
                </a:solidFill>
                <a:latin typeface="黑体" panose="02010609060101010101" pitchFamily="49" charset="-122"/>
                <a:ea typeface="黑体" panose="02010609060101010101" pitchFamily="49" charset="-122"/>
              </a:rPr>
              <a:t>设计合同</a:t>
            </a:r>
            <a:r>
              <a:rPr lang="zh-CN" altLang="zh-CN" sz="2000" dirty="0">
                <a:solidFill>
                  <a:schemeClr val="tx1"/>
                </a:solidFill>
                <a:latin typeface="黑体" panose="02010609060101010101" pitchFamily="49" charset="-122"/>
                <a:ea typeface="黑体" panose="02010609060101010101" pitchFamily="49" charset="-122"/>
              </a:rPr>
              <a:t>支付管理流程</a:t>
            </a:r>
            <a:r>
              <a:rPr lang="zh-CN" altLang="zh-CN" sz="2000" dirty="0" smtClean="0">
                <a:solidFill>
                  <a:schemeClr val="tx1"/>
                </a:solidFill>
                <a:latin typeface="黑体" panose="02010609060101010101" pitchFamily="49" charset="-122"/>
                <a:ea typeface="黑体" panose="02010609060101010101" pitchFamily="49" charset="-122"/>
              </a:rPr>
              <a:t>如下</a:t>
            </a:r>
            <a:r>
              <a:rPr lang="zh-CN" altLang="en-US" sz="2000" dirty="0" smtClean="0">
                <a:solidFill>
                  <a:schemeClr val="tx1"/>
                </a:solidFill>
                <a:latin typeface="黑体" panose="02010609060101010101" pitchFamily="49" charset="-122"/>
                <a:ea typeface="黑体" panose="02010609060101010101" pitchFamily="49" charset="-122"/>
              </a:rPr>
              <a:t>：</a:t>
            </a:r>
            <a:endParaRPr lang="zh-CN" altLang="zh-CN" sz="2000" dirty="0">
              <a:solidFill>
                <a:schemeClr val="tx1"/>
              </a:solidFill>
              <a:latin typeface="黑体" panose="02010609060101010101" pitchFamily="49" charset="-122"/>
              <a:ea typeface="黑体" panose="02010609060101010101" pitchFamily="49" charset="-122"/>
            </a:endParaRPr>
          </a:p>
        </p:txBody>
      </p:sp>
      <p:sp>
        <p:nvSpPr>
          <p:cNvPr id="6" name="文本框 2"/>
          <p:cNvSpPr txBox="1">
            <a:spLocks noChangeArrowheads="1"/>
          </p:cNvSpPr>
          <p:nvPr/>
        </p:nvSpPr>
        <p:spPr bwMode="auto">
          <a:xfrm>
            <a:off x="2522599" y="3023940"/>
            <a:ext cx="2565156" cy="338554"/>
          </a:xfrm>
          <a:prstGeom prst="rect">
            <a:avLst/>
          </a:prstGeom>
          <a:solidFill>
            <a:srgbClr val="FFFFFF"/>
          </a:solidFill>
          <a:ln w="9525">
            <a:solidFill>
              <a:srgbClr val="000000"/>
            </a:solidFill>
            <a:miter lim="800000"/>
          </a:ln>
        </p:spPr>
        <p:txBody>
          <a:bodyPr rot="0" vert="horz" wrap="square" lIns="91440" tIns="45720" rIns="91440" bIns="45720" anchor="t" anchorCtr="0">
            <a:spAutoFit/>
          </a:bodyPr>
          <a:lstStyle/>
          <a:p>
            <a:pPr algn="ctr">
              <a:spcAft>
                <a:spcPts val="0"/>
              </a:spcAft>
            </a:pPr>
            <a:r>
              <a:rPr lang="zh-CN" sz="1600" kern="100" dirty="0">
                <a:effectLst/>
                <a:latin typeface="黑体" panose="02010609060101010101" pitchFamily="49" charset="-122"/>
                <a:ea typeface="黑体" panose="02010609060101010101" pitchFamily="49" charset="-122"/>
                <a:cs typeface="Times New Roman" panose="02020603050405020304"/>
              </a:rPr>
              <a:t>设计单位提交付款申请</a:t>
            </a:r>
          </a:p>
        </p:txBody>
      </p:sp>
      <p:sp>
        <p:nvSpPr>
          <p:cNvPr id="7" name="文本框 2"/>
          <p:cNvSpPr txBox="1">
            <a:spLocks noChangeArrowheads="1"/>
          </p:cNvSpPr>
          <p:nvPr/>
        </p:nvSpPr>
        <p:spPr bwMode="auto">
          <a:xfrm>
            <a:off x="2098014" y="3607684"/>
            <a:ext cx="3489716" cy="584775"/>
          </a:xfrm>
          <a:prstGeom prst="rect">
            <a:avLst/>
          </a:prstGeom>
          <a:solidFill>
            <a:srgbClr val="FFFFFF"/>
          </a:solidFill>
          <a:ln w="9525">
            <a:solidFill>
              <a:srgbClr val="000000"/>
            </a:solidFill>
            <a:miter lim="800000"/>
          </a:ln>
        </p:spPr>
        <p:txBody>
          <a:bodyPr rot="0" vert="horz" wrap="square" lIns="91440" tIns="45720" rIns="91440" bIns="45720" anchor="t" anchorCtr="0">
            <a:spAutoFit/>
          </a:bodyPr>
          <a:lstStyle/>
          <a:p>
            <a:pPr algn="ctr">
              <a:spcAft>
                <a:spcPts val="0"/>
              </a:spcAft>
            </a:pPr>
            <a:r>
              <a:rPr lang="zh-CN" sz="1600" kern="100">
                <a:effectLst/>
                <a:latin typeface="黑体" panose="02010609060101010101" pitchFamily="49" charset="-122"/>
                <a:ea typeface="黑体" panose="02010609060101010101" pitchFamily="49" charset="-122"/>
                <a:cs typeface="Times New Roman" panose="02020603050405020304"/>
              </a:rPr>
              <a:t>项目管理公司复核是否符合合同规定的付款节点，出图质量相关要求</a:t>
            </a:r>
          </a:p>
        </p:txBody>
      </p:sp>
      <p:sp>
        <p:nvSpPr>
          <p:cNvPr id="8" name="文本框 2"/>
          <p:cNvSpPr txBox="1">
            <a:spLocks noChangeArrowheads="1"/>
          </p:cNvSpPr>
          <p:nvPr/>
        </p:nvSpPr>
        <p:spPr bwMode="auto">
          <a:xfrm>
            <a:off x="2866705" y="4438839"/>
            <a:ext cx="2194560" cy="338554"/>
          </a:xfrm>
          <a:prstGeom prst="rect">
            <a:avLst/>
          </a:prstGeom>
          <a:solidFill>
            <a:srgbClr val="FFFFFF"/>
          </a:solidFill>
          <a:ln w="9525">
            <a:solidFill>
              <a:srgbClr val="000000"/>
            </a:solidFill>
            <a:miter lim="800000"/>
          </a:ln>
        </p:spPr>
        <p:txBody>
          <a:bodyPr rot="0" vert="horz" wrap="square" lIns="91440" tIns="45720" rIns="91440" bIns="45720" anchor="t" anchorCtr="0">
            <a:spAutoFit/>
          </a:bodyPr>
          <a:lstStyle/>
          <a:p>
            <a:pPr algn="just">
              <a:spcAft>
                <a:spcPts val="0"/>
              </a:spcAft>
            </a:pPr>
            <a:r>
              <a:rPr lang="zh-CN" sz="1600" kern="100">
                <a:effectLst/>
                <a:latin typeface="黑体" panose="02010609060101010101" pitchFamily="49" charset="-122"/>
                <a:ea typeface="黑体" panose="02010609060101010101" pitchFamily="49" charset="-122"/>
                <a:cs typeface="Times New Roman" panose="02020603050405020304"/>
              </a:rPr>
              <a:t>签订</a:t>
            </a:r>
            <a:r>
              <a:rPr lang="en-US" sz="1600" kern="100">
                <a:effectLst/>
                <a:latin typeface="黑体" panose="02010609060101010101" pitchFamily="49" charset="-122"/>
                <a:ea typeface="黑体" panose="02010609060101010101" pitchFamily="49" charset="-122"/>
                <a:cs typeface="Times New Roman" panose="02020603050405020304"/>
              </a:rPr>
              <a:t>/</a:t>
            </a:r>
            <a:r>
              <a:rPr lang="zh-CN" sz="1600" kern="100">
                <a:effectLst/>
                <a:latin typeface="黑体" panose="02010609060101010101" pitchFamily="49" charset="-122"/>
                <a:ea typeface="黑体" panose="02010609060101010101" pitchFamily="49" charset="-122"/>
                <a:cs typeface="Times New Roman" panose="02020603050405020304"/>
              </a:rPr>
              <a:t>拒绝付款申请</a:t>
            </a:r>
          </a:p>
        </p:txBody>
      </p:sp>
      <p:cxnSp>
        <p:nvCxnSpPr>
          <p:cNvPr id="9" name="直接箭头连接符 8"/>
          <p:cNvCxnSpPr/>
          <p:nvPr/>
        </p:nvCxnSpPr>
        <p:spPr>
          <a:xfrm>
            <a:off x="3842872" y="4192459"/>
            <a:ext cx="0" cy="2463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a:off x="3805177" y="3401309"/>
            <a:ext cx="0" cy="2063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 name="Rectangle 10"/>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3" name="矩形 12"/>
          <p:cNvSpPr/>
          <p:nvPr/>
        </p:nvSpPr>
        <p:spPr>
          <a:xfrm>
            <a:off x="428596" y="214290"/>
            <a:ext cx="4083169" cy="584775"/>
          </a:xfrm>
          <a:prstGeom prst="rect">
            <a:avLst/>
          </a:prstGeom>
        </p:spPr>
        <p:txBody>
          <a:bodyPr wrap="none">
            <a:spAutoFit/>
          </a:bodyPr>
          <a:lstStyle/>
          <a:p>
            <a:r>
              <a:rPr lang="zh-CN" altLang="en-US" sz="3200" dirty="0" smtClean="0">
                <a:latin typeface="黑体" panose="02010609060101010101" pitchFamily="49" charset="-122"/>
                <a:ea typeface="黑体" panose="02010609060101010101" pitchFamily="49" charset="-122"/>
              </a:rPr>
              <a:t>第六章 </a:t>
            </a:r>
            <a:r>
              <a:rPr lang="zh-CN" altLang="zh-CN" sz="3200" dirty="0" smtClean="0">
                <a:latin typeface="黑体" panose="02010609060101010101" pitchFamily="49" charset="-122"/>
                <a:ea typeface="黑体" panose="02010609060101010101" pitchFamily="49" charset="-122"/>
              </a:rPr>
              <a:t>设计</a:t>
            </a:r>
            <a:r>
              <a:rPr lang="zh-CN" altLang="en-US" sz="3200" dirty="0" smtClean="0">
                <a:latin typeface="黑体" panose="02010609060101010101" pitchFamily="49" charset="-122"/>
                <a:ea typeface="黑体" panose="02010609060101010101" pitchFamily="49" charset="-122"/>
              </a:rPr>
              <a:t>质量</a:t>
            </a:r>
            <a:r>
              <a:rPr lang="zh-CN" altLang="zh-CN" sz="3200" dirty="0" smtClean="0">
                <a:latin typeface="黑体" panose="02010609060101010101" pitchFamily="49" charset="-122"/>
                <a:ea typeface="黑体" panose="02010609060101010101" pitchFamily="49" charset="-122"/>
              </a:rPr>
              <a:t>管理</a:t>
            </a:r>
            <a:endParaRPr lang="zh-CN" altLang="en-US" sz="3200" dirty="0"/>
          </a:p>
        </p:txBody>
      </p:sp>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cSld>
  <p:clrMapOvr>
    <a:masterClrMapping/>
  </p:clrMapOvr>
  <p:transition>
    <p:pull dir="d"/>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1000108"/>
            <a:ext cx="8640960" cy="5165196"/>
          </a:xfrm>
        </p:spPr>
        <p:txBody>
          <a:bodyPr>
            <a:normAutofit/>
          </a:bodyPr>
          <a:lstStyle/>
          <a:p>
            <a:pPr>
              <a:lnSpc>
                <a:spcPct val="150000"/>
              </a:lnSpc>
              <a:defRPr/>
            </a:pPr>
            <a:r>
              <a:rPr lang="zh-CN" altLang="en-US" sz="2000" dirty="0" smtClean="0">
                <a:solidFill>
                  <a:srgbClr val="FF0000"/>
                </a:solidFill>
                <a:latin typeface="黑体" panose="02010609060101010101" pitchFamily="49" charset="-122"/>
                <a:ea typeface="黑体" panose="02010609060101010101" pitchFamily="49" charset="-122"/>
              </a:rPr>
              <a:t>点评：</a:t>
            </a:r>
            <a:r>
              <a:rPr lang="en-US" altLang="zh-CN" sz="2000" dirty="0" smtClean="0">
                <a:solidFill>
                  <a:srgbClr val="FF0000"/>
                </a:solidFill>
                <a:latin typeface="黑体" panose="02010609060101010101" pitchFamily="49" charset="-122"/>
                <a:ea typeface="黑体" panose="02010609060101010101" pitchFamily="49" charset="-122"/>
              </a:rPr>
              <a:t/>
            </a:r>
            <a:br>
              <a:rPr lang="en-US" altLang="zh-CN" sz="2000" dirty="0" smtClean="0">
                <a:solidFill>
                  <a:srgbClr val="FF0000"/>
                </a:solidFill>
                <a:latin typeface="黑体" panose="02010609060101010101" pitchFamily="49" charset="-122"/>
                <a:ea typeface="黑体" panose="02010609060101010101" pitchFamily="49" charset="-122"/>
              </a:rPr>
            </a:br>
            <a:r>
              <a:rPr lang="en-US" altLang="zh-CN" sz="2000" dirty="0">
                <a:solidFill>
                  <a:srgbClr val="FF0000"/>
                </a:solidFill>
                <a:latin typeface="黑体" panose="02010609060101010101" pitchFamily="49" charset="-122"/>
                <a:ea typeface="黑体" panose="02010609060101010101" pitchFamily="49" charset="-122"/>
              </a:rPr>
              <a:t> </a:t>
            </a:r>
            <a:r>
              <a:rPr lang="en-US" altLang="zh-CN" sz="2000" dirty="0" smtClean="0">
                <a:solidFill>
                  <a:srgbClr val="FF0000"/>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设计阶段一定</a:t>
            </a:r>
            <a:r>
              <a:rPr lang="zh-CN" altLang="en-US" sz="2000" dirty="0">
                <a:solidFill>
                  <a:schemeClr val="tx1"/>
                </a:solidFill>
                <a:latin typeface="黑体" panose="02010609060101010101" pitchFamily="49" charset="-122"/>
                <a:ea typeface="黑体" panose="02010609060101010101" pitchFamily="49" charset="-122"/>
              </a:rPr>
              <a:t>要</a:t>
            </a:r>
            <a:r>
              <a:rPr lang="zh-CN" altLang="en-US" sz="2000" dirty="0" smtClean="0">
                <a:solidFill>
                  <a:schemeClr val="tx1"/>
                </a:solidFill>
                <a:latin typeface="黑体" panose="02010609060101010101" pitchFamily="49" charset="-122"/>
                <a:ea typeface="黑体" panose="02010609060101010101" pitchFamily="49" charset="-122"/>
              </a:rPr>
              <a:t>认真对待设计成果的审查与会审，做好相应管理工作。</a:t>
            </a:r>
            <a:r>
              <a:rPr lang="zh-CN" altLang="zh-CN" sz="2000" dirty="0" smtClean="0">
                <a:solidFill>
                  <a:schemeClr val="tx1"/>
                </a:solidFill>
                <a:latin typeface="黑体" panose="02010609060101010101" pitchFamily="49" charset="-122"/>
                <a:ea typeface="黑体" panose="02010609060101010101" pitchFamily="49" charset="-122"/>
              </a:rPr>
              <a:t/>
            </a:r>
            <a:br>
              <a:rPr lang="zh-CN" altLang="zh-CN" sz="2000" dirty="0" smtClean="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1</a:t>
            </a:r>
            <a:r>
              <a:rPr lang="zh-CN" altLang="en-US" sz="2000" dirty="0" smtClean="0">
                <a:solidFill>
                  <a:schemeClr val="tx1"/>
                </a:solidFill>
                <a:latin typeface="黑体" panose="02010609060101010101" pitchFamily="49" charset="-122"/>
                <a:ea typeface="黑体" panose="02010609060101010101" pitchFamily="49" charset="-122"/>
              </a:rPr>
              <a:t>）深度审查</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施工图设计文件编制深度须满足建部颁发的</a:t>
            </a:r>
            <a:r>
              <a:rPr lang="en-US" altLang="zh-CN" sz="2000" dirty="0" smtClean="0">
                <a:solidFill>
                  <a:schemeClr val="tx1"/>
                </a:solidFill>
                <a:latin typeface="黑体" panose="02010609060101010101" pitchFamily="49" charset="-122"/>
                <a:ea typeface="黑体" panose="02010609060101010101" pitchFamily="49" charset="-122"/>
              </a:rPr>
              <a:t>《</a:t>
            </a:r>
            <a:r>
              <a:rPr lang="zh-CN" altLang="en-US" sz="2000" dirty="0" smtClean="0">
                <a:solidFill>
                  <a:schemeClr val="tx1"/>
                </a:solidFill>
                <a:latin typeface="黑体" panose="02010609060101010101" pitchFamily="49" charset="-122"/>
                <a:ea typeface="黑体" panose="02010609060101010101" pitchFamily="49" charset="-122"/>
              </a:rPr>
              <a:t>建筑工程设计文件编制深度规定</a:t>
            </a:r>
            <a:r>
              <a:rPr lang="en-US" altLang="zh-CN" sz="2000" dirty="0" smtClean="0">
                <a:solidFill>
                  <a:schemeClr val="tx1"/>
                </a:solidFill>
                <a:latin typeface="黑体" panose="02010609060101010101" pitchFamily="49" charset="-122"/>
                <a:ea typeface="黑体" panose="02010609060101010101" pitchFamily="49" charset="-122"/>
              </a:rPr>
              <a:t>》</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2008</a:t>
            </a:r>
            <a:r>
              <a:rPr lang="zh-CN" altLang="en-US" sz="2000" dirty="0" smtClean="0">
                <a:solidFill>
                  <a:schemeClr val="tx1"/>
                </a:solidFill>
                <a:latin typeface="黑体" panose="02010609060101010101" pitchFamily="49" charset="-122"/>
                <a:ea typeface="黑体" panose="02010609060101010101" pitchFamily="49" charset="-122"/>
              </a:rPr>
              <a:t>版）的要求，并同时满足设计合同对设计文件编制深度的相关要求。</a:t>
            </a:r>
            <a:r>
              <a:rPr lang="zh-CN" altLang="en-US" sz="2000" dirty="0" smtClean="0">
                <a:solidFill>
                  <a:schemeClr val="accent1"/>
                </a:solidFill>
                <a:latin typeface="黑体" panose="02010609060101010101" pitchFamily="49" charset="-122"/>
                <a:ea typeface="黑体" panose="02010609060101010101" pitchFamily="49" charset="-122"/>
              </a:rPr>
              <a:t>很多项目都存在这方面的问题。</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2</a:t>
            </a:r>
            <a:r>
              <a:rPr lang="zh-CN" altLang="en-US" sz="2000" dirty="0" smtClean="0">
                <a:solidFill>
                  <a:schemeClr val="tx1"/>
                </a:solidFill>
                <a:latin typeface="黑体" panose="02010609060101010101" pitchFamily="49" charset="-122"/>
                <a:ea typeface="黑体" panose="02010609060101010101" pitchFamily="49" charset="-122"/>
              </a:rPr>
              <a:t>）设计依据审查</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①审查设计是否依据政府有关部门的批准文件要求进行设计。如审查施工图设计文件与初步设计审查批复指定的范围有无出入等。</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②设计中应正确选用国家、行业和地方设计标准，施工图设计文件审查时，应对设计标准是否适用于本工程、是否为有效版本进行审查。</a:t>
            </a:r>
            <a:endParaRPr lang="zh-CN" altLang="zh-CN" sz="2000" dirty="0">
              <a:solidFill>
                <a:schemeClr val="tx1"/>
              </a:solidFill>
              <a:latin typeface="黑体" panose="02010609060101010101" pitchFamily="49" charset="-122"/>
              <a:ea typeface="黑体" panose="02010609060101010101" pitchFamily="49" charset="-122"/>
            </a:endParaRPr>
          </a:p>
        </p:txBody>
      </p:sp>
      <p:sp>
        <p:nvSpPr>
          <p:cNvPr id="6" name="矩形 5"/>
          <p:cNvSpPr/>
          <p:nvPr/>
        </p:nvSpPr>
        <p:spPr>
          <a:xfrm>
            <a:off x="428596" y="214290"/>
            <a:ext cx="4083169" cy="584775"/>
          </a:xfrm>
          <a:prstGeom prst="rect">
            <a:avLst/>
          </a:prstGeom>
        </p:spPr>
        <p:txBody>
          <a:bodyPr wrap="none">
            <a:spAutoFit/>
          </a:bodyPr>
          <a:lstStyle/>
          <a:p>
            <a:r>
              <a:rPr lang="zh-CN" altLang="en-US" sz="3200" dirty="0" smtClean="0">
                <a:latin typeface="黑体" panose="02010609060101010101" pitchFamily="49" charset="-122"/>
                <a:ea typeface="黑体" panose="02010609060101010101" pitchFamily="49" charset="-122"/>
              </a:rPr>
              <a:t>第六章 </a:t>
            </a:r>
            <a:r>
              <a:rPr lang="zh-CN" altLang="zh-CN" sz="3200" dirty="0" smtClean="0">
                <a:latin typeface="黑体" panose="02010609060101010101" pitchFamily="49" charset="-122"/>
                <a:ea typeface="黑体" panose="02010609060101010101" pitchFamily="49" charset="-122"/>
              </a:rPr>
              <a:t>设计</a:t>
            </a:r>
            <a:r>
              <a:rPr lang="zh-CN" altLang="en-US" sz="3200" dirty="0" smtClean="0">
                <a:latin typeface="黑体" panose="02010609060101010101" pitchFamily="49" charset="-122"/>
                <a:ea typeface="黑体" panose="02010609060101010101" pitchFamily="49" charset="-122"/>
              </a:rPr>
              <a:t>质量</a:t>
            </a:r>
            <a:r>
              <a:rPr lang="zh-CN" altLang="zh-CN" sz="3200" dirty="0" smtClean="0">
                <a:latin typeface="黑体" panose="02010609060101010101" pitchFamily="49" charset="-122"/>
                <a:ea typeface="黑体" panose="02010609060101010101" pitchFamily="49" charset="-122"/>
              </a:rPr>
              <a:t>管理</a:t>
            </a:r>
            <a:endParaRPr lang="zh-CN" altLang="en-US" sz="3200"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cSld>
  <p:clrMapOvr>
    <a:masterClrMapping/>
  </p:clrMapOvr>
  <p:transition>
    <p:pull dir="d"/>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1052736"/>
            <a:ext cx="8568952" cy="4536504"/>
          </a:xfrm>
        </p:spPr>
        <p:txBody>
          <a:bodyPr>
            <a:normAutofit/>
          </a:bodyPr>
          <a:lstStyle/>
          <a:p>
            <a:pPr marL="0">
              <a:lnSpc>
                <a:spcPct val="150000"/>
              </a:lnSpc>
              <a:defRPr/>
            </a:pPr>
            <a:r>
              <a:rPr lang="zh-CN" altLang="en-US" sz="2000" dirty="0" smtClean="0">
                <a:solidFill>
                  <a:srgbClr val="FF0000"/>
                </a:solidFill>
                <a:latin typeface="黑体" panose="02010609060101010101" pitchFamily="49" charset="-122"/>
                <a:ea typeface="黑体" panose="02010609060101010101" pitchFamily="49" charset="-122"/>
              </a:rPr>
              <a:t>点评：</a:t>
            </a:r>
            <a:r>
              <a:rPr lang="zh-CN" altLang="zh-CN" sz="2000" dirty="0" smtClean="0">
                <a:solidFill>
                  <a:schemeClr val="tx1"/>
                </a:solidFill>
                <a:latin typeface="黑体" panose="02010609060101010101" pitchFamily="49" charset="-122"/>
                <a:ea typeface="黑体" panose="02010609060101010101" pitchFamily="49" charset="-122"/>
              </a:rPr>
              <a:t/>
            </a:r>
            <a:br>
              <a:rPr lang="zh-CN" altLang="zh-CN" sz="2000" dirty="0" smtClean="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3</a:t>
            </a:r>
            <a:r>
              <a:rPr lang="zh-CN" altLang="en-US" sz="2000" dirty="0" smtClean="0">
                <a:solidFill>
                  <a:schemeClr val="tx1"/>
                </a:solidFill>
                <a:latin typeface="黑体" panose="02010609060101010101" pitchFamily="49" charset="-122"/>
                <a:ea typeface="黑体" panose="02010609060101010101" pitchFamily="49" charset="-122"/>
              </a:rPr>
              <a:t>）各专业施工图审查</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①审查本专业使用功能要求是否实现，设备、材料的选用等是否满足要求，设计采取的措施是否有更好的解决方案等。</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例如，建筑专业各功能房间设置要求的实现，消防疏散、防烟防火分区设置要求的实现，通风空调专业对于部分房间恒温恒湿功能设置要求等功能的实现。</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②全面审查各专业平面图、立面图、系统图、透视图、详图、节点做法等，确保不缺、不漏、不矛盾。</a:t>
            </a:r>
            <a:endParaRPr lang="zh-CN" altLang="zh-CN" sz="2000" dirty="0">
              <a:solidFill>
                <a:schemeClr val="tx1"/>
              </a:solidFill>
              <a:latin typeface="黑体" panose="02010609060101010101" pitchFamily="49" charset="-122"/>
              <a:ea typeface="黑体" panose="02010609060101010101" pitchFamily="49" charset="-122"/>
            </a:endParaRPr>
          </a:p>
        </p:txBody>
      </p:sp>
      <p:sp>
        <p:nvSpPr>
          <p:cNvPr id="6" name="矩形 5"/>
          <p:cNvSpPr/>
          <p:nvPr/>
        </p:nvSpPr>
        <p:spPr>
          <a:xfrm>
            <a:off x="428596" y="214290"/>
            <a:ext cx="4083169" cy="584775"/>
          </a:xfrm>
          <a:prstGeom prst="rect">
            <a:avLst/>
          </a:prstGeom>
        </p:spPr>
        <p:txBody>
          <a:bodyPr wrap="none">
            <a:spAutoFit/>
          </a:bodyPr>
          <a:lstStyle/>
          <a:p>
            <a:r>
              <a:rPr lang="zh-CN" altLang="en-US" sz="3200" dirty="0" smtClean="0">
                <a:latin typeface="黑体" panose="02010609060101010101" pitchFamily="49" charset="-122"/>
                <a:ea typeface="黑体" panose="02010609060101010101" pitchFamily="49" charset="-122"/>
              </a:rPr>
              <a:t>第六章 </a:t>
            </a:r>
            <a:r>
              <a:rPr lang="zh-CN" altLang="zh-CN" sz="3200" dirty="0" smtClean="0">
                <a:latin typeface="黑体" panose="02010609060101010101" pitchFamily="49" charset="-122"/>
                <a:ea typeface="黑体" panose="02010609060101010101" pitchFamily="49" charset="-122"/>
              </a:rPr>
              <a:t>设计</a:t>
            </a:r>
            <a:r>
              <a:rPr lang="zh-CN" altLang="en-US" sz="3200" dirty="0" smtClean="0">
                <a:latin typeface="黑体" panose="02010609060101010101" pitchFamily="49" charset="-122"/>
                <a:ea typeface="黑体" panose="02010609060101010101" pitchFamily="49" charset="-122"/>
              </a:rPr>
              <a:t>质量</a:t>
            </a:r>
            <a:r>
              <a:rPr lang="zh-CN" altLang="zh-CN" sz="3200" dirty="0" smtClean="0">
                <a:latin typeface="黑体" panose="02010609060101010101" pitchFamily="49" charset="-122"/>
                <a:ea typeface="黑体" panose="02010609060101010101" pitchFamily="49" charset="-122"/>
              </a:rPr>
              <a:t>管理</a:t>
            </a:r>
            <a:endParaRPr lang="zh-CN" altLang="en-US" sz="3200"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cSld>
  <p:clrMapOvr>
    <a:masterClrMapping/>
  </p:clrMapOvr>
  <p:transition>
    <p:pull dir="d"/>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2"/>
          <p:cNvSpPr>
            <a:spLocks noGrp="1"/>
          </p:cNvSpPr>
          <p:nvPr>
            <p:ph idx="1"/>
          </p:nvPr>
        </p:nvSpPr>
        <p:spPr>
          <a:xfrm>
            <a:off x="428625" y="928688"/>
            <a:ext cx="8358188" cy="5500687"/>
          </a:xfrm>
        </p:spPr>
        <p:txBody>
          <a:bodyPr>
            <a:normAutofit/>
          </a:bodyPr>
          <a:lstStyle/>
          <a:p>
            <a:pPr marL="0">
              <a:lnSpc>
                <a:spcPct val="150000"/>
              </a:lnSpc>
              <a:spcBef>
                <a:spcPts val="0"/>
              </a:spcBef>
              <a:buFont typeface="Wingdings" panose="05000000000000000000" pitchFamily="2" charset="2"/>
              <a:buChar char="Ø"/>
              <a:defRPr/>
            </a:pPr>
            <a:r>
              <a:rPr lang="zh-CN" altLang="en-US" sz="1800" dirty="0" smtClean="0">
                <a:solidFill>
                  <a:schemeClr val="accent1"/>
                </a:solidFill>
                <a:latin typeface="黑体" panose="02010609060101010101" pitchFamily="49" charset="-122"/>
                <a:ea typeface="黑体" panose="02010609060101010101" pitchFamily="49" charset="-122"/>
              </a:rPr>
              <a:t>案例</a:t>
            </a:r>
            <a:r>
              <a:rPr lang="en-US" altLang="en-US" sz="1800" dirty="0" smtClean="0">
                <a:solidFill>
                  <a:schemeClr val="accent1"/>
                </a:solidFill>
                <a:latin typeface="黑体" panose="02010609060101010101" pitchFamily="49" charset="-122"/>
                <a:ea typeface="黑体" panose="02010609060101010101" pitchFamily="49" charset="-122"/>
              </a:rPr>
              <a:t>1</a:t>
            </a:r>
            <a:r>
              <a:rPr lang="zh-CN" altLang="en-US" sz="1800" dirty="0" smtClean="0">
                <a:solidFill>
                  <a:schemeClr val="accent1"/>
                </a:solidFill>
                <a:latin typeface="黑体" panose="02010609060101010101" pitchFamily="49" charset="-122"/>
                <a:ea typeface="黑体" panose="02010609060101010101" pitchFamily="49" charset="-122"/>
              </a:rPr>
              <a:t>：</a:t>
            </a:r>
            <a:endParaRPr lang="en-US" altLang="zh-CN" sz="1800" dirty="0">
              <a:solidFill>
                <a:schemeClr val="accent1"/>
              </a:solidFill>
              <a:latin typeface="黑体" panose="02010609060101010101" pitchFamily="49" charset="-122"/>
              <a:ea typeface="黑体" panose="02010609060101010101" pitchFamily="49" charset="-122"/>
            </a:endParaRPr>
          </a:p>
          <a:p>
            <a:pPr marL="0" indent="0">
              <a:lnSpc>
                <a:spcPct val="150000"/>
              </a:lnSpc>
              <a:spcBef>
                <a:spcPts val="0"/>
              </a:spcBef>
              <a:buNone/>
              <a:defRPr/>
            </a:pPr>
            <a:r>
              <a:rPr lang="en-US" altLang="zh-CN" sz="1800" dirty="0" smtClean="0">
                <a:solidFill>
                  <a:schemeClr val="accent1"/>
                </a:solidFill>
                <a:latin typeface="黑体" panose="02010609060101010101" pitchFamily="49" charset="-122"/>
                <a:ea typeface="黑体" panose="02010609060101010101" pitchFamily="49" charset="-122"/>
              </a:rPr>
              <a:t>    </a:t>
            </a:r>
            <a:r>
              <a:rPr lang="zh-CN" altLang="en-US" sz="1800" dirty="0" smtClean="0">
                <a:solidFill>
                  <a:schemeClr val="accent1"/>
                </a:solidFill>
                <a:latin typeface="黑体" panose="02010609060101010101" pitchFamily="49" charset="-122"/>
                <a:ea typeface="黑体" panose="02010609060101010101" pitchFamily="49" charset="-122"/>
              </a:rPr>
              <a:t>某工程的电梯工程在特种设备检测研究院进行电梯监督检验时发现，部分电梯相邻两层门地坎间的距离大于</a:t>
            </a:r>
            <a:r>
              <a:rPr lang="en-US" sz="1800" dirty="0" smtClean="0">
                <a:solidFill>
                  <a:schemeClr val="accent1"/>
                </a:solidFill>
                <a:latin typeface="黑体" panose="02010609060101010101" pitchFamily="49" charset="-122"/>
                <a:ea typeface="黑体" panose="02010609060101010101" pitchFamily="49" charset="-122"/>
              </a:rPr>
              <a:t>11m</a:t>
            </a:r>
            <a:r>
              <a:rPr lang="zh-CN" altLang="en-US" sz="1800" dirty="0" smtClean="0">
                <a:solidFill>
                  <a:schemeClr val="accent1"/>
                </a:solidFill>
                <a:latin typeface="黑体" panose="02010609060101010101" pitchFamily="49" charset="-122"/>
                <a:ea typeface="黑体" panose="02010609060101010101" pitchFamily="49" charset="-122"/>
              </a:rPr>
              <a:t>，其间必须设置井道安全门而未设置，后期进行井道补开洞、门安装后验收通过；不但影响了工程进度，也对已完的相邻装饰工程造成了破坏。</a:t>
            </a:r>
            <a:endParaRPr lang="en-US" altLang="zh-CN" sz="1800" dirty="0" smtClean="0">
              <a:solidFill>
                <a:schemeClr val="accent1"/>
              </a:solidFill>
              <a:latin typeface="黑体" panose="02010609060101010101" pitchFamily="49" charset="-122"/>
              <a:ea typeface="黑体" panose="02010609060101010101" pitchFamily="49" charset="-122"/>
            </a:endParaRPr>
          </a:p>
          <a:p>
            <a:pPr marL="0">
              <a:lnSpc>
                <a:spcPct val="150000"/>
              </a:lnSpc>
              <a:spcBef>
                <a:spcPts val="0"/>
              </a:spcBef>
              <a:buFont typeface="Wingdings" panose="05000000000000000000" pitchFamily="2" charset="2"/>
              <a:buChar char="Ø"/>
              <a:defRPr/>
            </a:pPr>
            <a:r>
              <a:rPr lang="zh-CN" altLang="en-US" sz="1800" dirty="0">
                <a:solidFill>
                  <a:schemeClr val="accent1"/>
                </a:solidFill>
                <a:latin typeface="黑体" panose="02010609060101010101" pitchFamily="49" charset="-122"/>
                <a:ea typeface="黑体" panose="02010609060101010101" pitchFamily="49" charset="-122"/>
              </a:rPr>
              <a:t>案例</a:t>
            </a:r>
            <a:r>
              <a:rPr lang="en-US" altLang="en-US" sz="1800" dirty="0">
                <a:solidFill>
                  <a:schemeClr val="accent1"/>
                </a:solidFill>
                <a:latin typeface="黑体" panose="02010609060101010101" pitchFamily="49" charset="-122"/>
                <a:ea typeface="黑体" panose="02010609060101010101" pitchFamily="49" charset="-122"/>
              </a:rPr>
              <a:t>2</a:t>
            </a:r>
            <a:r>
              <a:rPr lang="zh-CN" altLang="en-US" sz="1800" dirty="0">
                <a:solidFill>
                  <a:schemeClr val="accent1"/>
                </a:solidFill>
                <a:latin typeface="黑体" panose="02010609060101010101" pitchFamily="49" charset="-122"/>
                <a:ea typeface="黑体" panose="02010609060101010101" pitchFamily="49" charset="-122"/>
              </a:rPr>
              <a:t>：</a:t>
            </a:r>
            <a:endParaRPr lang="en-US" altLang="zh-CN" sz="1800" dirty="0">
              <a:solidFill>
                <a:schemeClr val="accent1"/>
              </a:solidFill>
              <a:latin typeface="黑体" panose="02010609060101010101" pitchFamily="49" charset="-122"/>
              <a:ea typeface="黑体" panose="02010609060101010101" pitchFamily="49" charset="-122"/>
            </a:endParaRPr>
          </a:p>
          <a:p>
            <a:pPr marL="0" indent="0">
              <a:lnSpc>
                <a:spcPct val="150000"/>
              </a:lnSpc>
              <a:spcBef>
                <a:spcPts val="0"/>
              </a:spcBef>
              <a:buNone/>
              <a:defRPr/>
            </a:pPr>
            <a:r>
              <a:rPr lang="en-US" altLang="zh-CN" sz="1800" dirty="0">
                <a:solidFill>
                  <a:schemeClr val="accent1"/>
                </a:solidFill>
                <a:latin typeface="黑体" panose="02010609060101010101" pitchFamily="49" charset="-122"/>
                <a:ea typeface="黑体" panose="02010609060101010101" pitchFamily="49" charset="-122"/>
              </a:rPr>
              <a:t>    </a:t>
            </a:r>
            <a:r>
              <a:rPr lang="zh-CN" altLang="en-US" sz="1800" dirty="0">
                <a:solidFill>
                  <a:schemeClr val="accent1"/>
                </a:solidFill>
                <a:latin typeface="黑体" panose="02010609060101010101" pitchFamily="49" charset="-122"/>
                <a:ea typeface="黑体" panose="02010609060101010101" pitchFamily="49" charset="-122"/>
              </a:rPr>
              <a:t>某剧院工程的综合剧场化妆区和候演区与工作人员办公区经过道相连，仅在过道处设置男女卫生间各一处；经后期演出运营调研，发现由于卫生间设置于不同功能区通道处，演出时需将通道封闭，仅用于演出相关人员使用，造成管理麻烦；另外，综合剧场剧目较多时，再者，一个剧目有时是由</a:t>
            </a:r>
            <a:r>
              <a:rPr lang="en-US" altLang="zh-CN" sz="1800" dirty="0">
                <a:solidFill>
                  <a:schemeClr val="accent1"/>
                </a:solidFill>
                <a:latin typeface="黑体" panose="02010609060101010101" pitchFamily="49" charset="-122"/>
                <a:ea typeface="黑体" panose="02010609060101010101" pitchFamily="49" charset="-122"/>
              </a:rPr>
              <a:t>500</a:t>
            </a:r>
            <a:r>
              <a:rPr lang="zh-CN" altLang="en-US" sz="1800" dirty="0">
                <a:solidFill>
                  <a:schemeClr val="accent1"/>
                </a:solidFill>
                <a:latin typeface="黑体" panose="02010609060101010101" pitchFamily="49" charset="-122"/>
                <a:ea typeface="黑体" panose="02010609060101010101" pitchFamily="49" charset="-122"/>
              </a:rPr>
              <a:t>人的大型演出团队组成时，卫生间设置数量无法满足使用要求。</a:t>
            </a:r>
            <a:endParaRPr lang="en-US" altLang="zh-CN" sz="1800" dirty="0">
              <a:solidFill>
                <a:schemeClr val="accent1"/>
              </a:solidFill>
              <a:latin typeface="黑体" panose="02010609060101010101" pitchFamily="49" charset="-122"/>
              <a:ea typeface="黑体" panose="02010609060101010101" pitchFamily="49" charset="-122"/>
            </a:endParaRPr>
          </a:p>
          <a:p>
            <a:pPr marL="0" indent="0">
              <a:lnSpc>
                <a:spcPct val="150000"/>
              </a:lnSpc>
              <a:spcBef>
                <a:spcPts val="0"/>
              </a:spcBef>
              <a:buNone/>
              <a:defRPr/>
            </a:pPr>
            <a:r>
              <a:rPr lang="zh-CN" altLang="en-US" sz="1800" dirty="0">
                <a:solidFill>
                  <a:schemeClr val="accent1"/>
                </a:solidFill>
                <a:latin typeface="黑体" panose="02010609060101010101" pitchFamily="49" charset="-122"/>
                <a:ea typeface="黑体" panose="02010609060101010101" pitchFamily="49" charset="-122"/>
              </a:rPr>
              <a:t>其他案例：</a:t>
            </a:r>
            <a:endParaRPr lang="en-US" altLang="zh-CN" sz="1800" dirty="0">
              <a:solidFill>
                <a:schemeClr val="accent1"/>
              </a:solidFill>
              <a:latin typeface="黑体" panose="02010609060101010101" pitchFamily="49" charset="-122"/>
              <a:ea typeface="黑体" panose="02010609060101010101" pitchFamily="49" charset="-122"/>
            </a:endParaRPr>
          </a:p>
          <a:p>
            <a:pPr marL="0" indent="0" hangingPunct="1">
              <a:lnSpc>
                <a:spcPct val="150000"/>
              </a:lnSpc>
              <a:spcBef>
                <a:spcPts val="0"/>
              </a:spcBef>
              <a:buNone/>
              <a:defRPr/>
            </a:pPr>
            <a:r>
              <a:rPr lang="en-US" altLang="zh-CN" sz="1800" dirty="0">
                <a:solidFill>
                  <a:schemeClr val="accent1"/>
                </a:solidFill>
                <a:latin typeface="黑体" panose="02010609060101010101" pitchFamily="49" charset="-122"/>
                <a:ea typeface="黑体" panose="02010609060101010101" pitchFamily="49" charset="-122"/>
              </a:rPr>
              <a:t>    </a:t>
            </a:r>
            <a:r>
              <a:rPr lang="zh-CN" altLang="en-US" sz="1800" dirty="0">
                <a:solidFill>
                  <a:schemeClr val="accent1"/>
                </a:solidFill>
                <a:latin typeface="黑体" panose="02010609060101010101" pitchFamily="49" charset="-122"/>
                <a:ea typeface="黑体" panose="02010609060101010101" pitchFamily="49" charset="-122"/>
              </a:rPr>
              <a:t>体育场馆卫生间的设置、功能房间的布置等要满足使用习惯和方便使用者等。</a:t>
            </a:r>
            <a:endParaRPr lang="en-US" altLang="zh-CN" sz="1800" dirty="0">
              <a:solidFill>
                <a:schemeClr val="accent1"/>
              </a:solidFill>
              <a:latin typeface="黑体" panose="02010609060101010101" pitchFamily="49" charset="-122"/>
              <a:ea typeface="黑体" panose="02010609060101010101" pitchFamily="49" charset="-122"/>
            </a:endParaRPr>
          </a:p>
        </p:txBody>
      </p:sp>
      <p:sp>
        <p:nvSpPr>
          <p:cNvPr id="6" name="矩形 5"/>
          <p:cNvSpPr/>
          <p:nvPr/>
        </p:nvSpPr>
        <p:spPr>
          <a:xfrm>
            <a:off x="428596" y="214290"/>
            <a:ext cx="4083169" cy="584775"/>
          </a:xfrm>
          <a:prstGeom prst="rect">
            <a:avLst/>
          </a:prstGeom>
        </p:spPr>
        <p:txBody>
          <a:bodyPr wrap="none">
            <a:spAutoFit/>
          </a:bodyPr>
          <a:lstStyle/>
          <a:p>
            <a:r>
              <a:rPr lang="zh-CN" altLang="en-US" sz="3200" dirty="0" smtClean="0">
                <a:latin typeface="黑体" panose="02010609060101010101" pitchFamily="49" charset="-122"/>
                <a:ea typeface="黑体" panose="02010609060101010101" pitchFamily="49" charset="-122"/>
              </a:rPr>
              <a:t>第六章 </a:t>
            </a:r>
            <a:r>
              <a:rPr lang="zh-CN" altLang="zh-CN" sz="3200" dirty="0" smtClean="0">
                <a:latin typeface="黑体" panose="02010609060101010101" pitchFamily="49" charset="-122"/>
                <a:ea typeface="黑体" panose="02010609060101010101" pitchFamily="49" charset="-122"/>
              </a:rPr>
              <a:t>设计</a:t>
            </a:r>
            <a:r>
              <a:rPr lang="zh-CN" altLang="en-US" sz="3200" dirty="0" smtClean="0">
                <a:latin typeface="黑体" panose="02010609060101010101" pitchFamily="49" charset="-122"/>
                <a:ea typeface="黑体" panose="02010609060101010101" pitchFamily="49" charset="-122"/>
              </a:rPr>
              <a:t>质量</a:t>
            </a:r>
            <a:r>
              <a:rPr lang="zh-CN" altLang="zh-CN" sz="3200" dirty="0" smtClean="0">
                <a:latin typeface="黑体" panose="02010609060101010101" pitchFamily="49" charset="-122"/>
                <a:ea typeface="黑体" panose="02010609060101010101" pitchFamily="49" charset="-122"/>
              </a:rPr>
              <a:t>管理</a:t>
            </a:r>
            <a:endParaRPr lang="zh-CN" altLang="en-US" sz="3200"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cSld>
  <p:clrMapOvr>
    <a:masterClrMapping/>
  </p:clrMapOvr>
  <p:transition>
    <p:pull dir="d"/>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2"/>
          <p:cNvSpPr txBox="1"/>
          <p:nvPr/>
        </p:nvSpPr>
        <p:spPr>
          <a:xfrm>
            <a:off x="323528" y="980728"/>
            <a:ext cx="8606160" cy="5400600"/>
          </a:xfrm>
          <a:prstGeom prst="rect">
            <a:avLst/>
          </a:prstGeom>
        </p:spPr>
        <p:txBody>
          <a:bodyPr>
            <a:normAutofit/>
          </a:bodyPr>
          <a:lstStyle/>
          <a:p>
            <a:pPr>
              <a:lnSpc>
                <a:spcPct val="150000"/>
              </a:lnSpc>
              <a:spcBef>
                <a:spcPts val="0"/>
              </a:spcBef>
              <a:buClr>
                <a:srgbClr val="000000"/>
              </a:buClr>
              <a:buSzPct val="65000"/>
            </a:pPr>
            <a:r>
              <a:rPr lang="zh-CN" altLang="en-US" sz="2000" dirty="0">
                <a:solidFill>
                  <a:srgbClr val="FF0000"/>
                </a:solidFill>
                <a:latin typeface="黑体" panose="02010609060101010101" pitchFamily="49" charset="-122"/>
                <a:ea typeface="黑体" panose="02010609060101010101" pitchFamily="49" charset="-122"/>
              </a:rPr>
              <a:t>点评</a:t>
            </a:r>
            <a:r>
              <a:rPr lang="zh-CN" altLang="en-US" sz="2000" dirty="0" smtClean="0">
                <a:solidFill>
                  <a:srgbClr val="FF0000"/>
                </a:solidFill>
                <a:latin typeface="黑体" panose="02010609060101010101" pitchFamily="49" charset="-122"/>
                <a:ea typeface="黑体" panose="02010609060101010101" pitchFamily="49" charset="-122"/>
              </a:rPr>
              <a:t>：</a:t>
            </a:r>
            <a:endParaRPr lang="en-US" altLang="zh-CN" sz="2000" dirty="0" smtClean="0">
              <a:solidFill>
                <a:srgbClr val="FF0000"/>
              </a:solidFill>
              <a:latin typeface="黑体" panose="02010609060101010101" pitchFamily="49" charset="-122"/>
              <a:ea typeface="黑体" panose="02010609060101010101" pitchFamily="49" charset="-122"/>
            </a:endParaRPr>
          </a:p>
          <a:p>
            <a:pPr>
              <a:lnSpc>
                <a:spcPct val="150000"/>
              </a:lnSpc>
              <a:spcBef>
                <a:spcPts val="0"/>
              </a:spcBef>
              <a:buClr>
                <a:srgbClr val="000000"/>
              </a:buClr>
              <a:buSzPct val="65000"/>
            </a:pPr>
            <a:r>
              <a:rPr lang="en-US" altLang="zh-CN" sz="2000" dirty="0" smtClean="0">
                <a:latin typeface="黑体" panose="02010609060101010101" pitchFamily="49" charset="-122"/>
                <a:ea typeface="黑体" panose="02010609060101010101" pitchFamily="49" charset="-122"/>
              </a:rPr>
              <a:t>    4</a:t>
            </a:r>
            <a:r>
              <a:rPr lang="zh-CN" altLang="en-US" sz="2000" dirty="0" smtClean="0">
                <a:latin typeface="黑体" panose="02010609060101010101" pitchFamily="49" charset="-122"/>
                <a:ea typeface="黑体" panose="02010609060101010101" pitchFamily="49" charset="-122"/>
              </a:rPr>
              <a:t>）各专业之间交叉审查（专业间交底）</a:t>
            </a:r>
            <a:endParaRPr lang="zh-CN" altLang="en-US" sz="2000" dirty="0">
              <a:latin typeface="黑体" panose="02010609060101010101" pitchFamily="49" charset="-122"/>
              <a:ea typeface="黑体" panose="02010609060101010101" pitchFamily="49" charset="-122"/>
            </a:endParaRPr>
          </a:p>
          <a:p>
            <a:pPr>
              <a:lnSpc>
                <a:spcPct val="150000"/>
              </a:lnSpc>
              <a:spcBef>
                <a:spcPts val="0"/>
              </a:spcBef>
              <a:buClr>
                <a:srgbClr val="000000"/>
              </a:buClr>
              <a:buSzPct val="65000"/>
            </a:pPr>
            <a:r>
              <a:rPr lang="zh-CN" altLang="en-US" sz="2000" dirty="0" smtClean="0">
                <a:latin typeface="黑体" panose="02010609060101010101" pitchFamily="49" charset="-122"/>
                <a:ea typeface="黑体" panose="02010609060101010101" pitchFamily="49" charset="-122"/>
              </a:rPr>
              <a:t>    各</a:t>
            </a:r>
            <a:r>
              <a:rPr lang="zh-CN" altLang="en-US" sz="2000" dirty="0">
                <a:latin typeface="黑体" panose="02010609060101010101" pitchFamily="49" charset="-122"/>
                <a:ea typeface="黑体" panose="02010609060101010101" pitchFamily="49" charset="-122"/>
              </a:rPr>
              <a:t>专业在针对本专业的设计文件深度、质量审查基础上，还应核对其他各专业的设计文件，检查相互之间有无矛盾、错漏等。</a:t>
            </a:r>
            <a:endParaRPr lang="en-US" altLang="zh-CN" sz="2000" dirty="0">
              <a:latin typeface="黑体" panose="02010609060101010101" pitchFamily="49" charset="-122"/>
              <a:ea typeface="黑体" panose="02010609060101010101" pitchFamily="49" charset="-122"/>
            </a:endParaRPr>
          </a:p>
          <a:p>
            <a:pPr>
              <a:lnSpc>
                <a:spcPct val="150000"/>
              </a:lnSpc>
              <a:spcBef>
                <a:spcPts val="0"/>
              </a:spcBef>
              <a:buClr>
                <a:srgbClr val="000000"/>
              </a:buClr>
              <a:buSzPct val="65000"/>
            </a:pPr>
            <a:r>
              <a:rPr lang="zh-CN" altLang="en-US" sz="2000" dirty="0" smtClean="0">
                <a:latin typeface="黑体" panose="02010609060101010101" pitchFamily="49" charset="-122"/>
                <a:ea typeface="黑体" panose="02010609060101010101" pitchFamily="49" charset="-122"/>
              </a:rPr>
              <a:t>    例如</a:t>
            </a:r>
            <a:r>
              <a:rPr lang="zh-CN" altLang="en-US" sz="2000" dirty="0">
                <a:latin typeface="黑体" panose="02010609060101010101" pitchFamily="49" charset="-122"/>
                <a:ea typeface="黑体" panose="02010609060101010101" pitchFamily="49" charset="-122"/>
              </a:rPr>
              <a:t>：对于给排水专业施工图设计文件审查，在审查设计文件深度符合要求，内容是否齐全、清楚、有无遗漏或差错，平面图、立面图、透视图是否一致等的基础</a:t>
            </a:r>
            <a:r>
              <a:rPr lang="zh-CN" altLang="en-US" sz="2000" dirty="0" smtClean="0">
                <a:latin typeface="黑体" panose="02010609060101010101" pitchFamily="49" charset="-122"/>
                <a:ea typeface="黑体" panose="02010609060101010101" pitchFamily="49" charset="-122"/>
              </a:rPr>
              <a:t>上，还</a:t>
            </a:r>
            <a:r>
              <a:rPr lang="zh-CN" altLang="en-US" sz="2000" dirty="0">
                <a:latin typeface="黑体" panose="02010609060101010101" pitchFamily="49" charset="-122"/>
                <a:ea typeface="黑体" panose="02010609060101010101" pitchFamily="49" charset="-122"/>
              </a:rPr>
              <a:t>应审查埋地管道的埋置深度、形式，与建筑物基础、道路及其他管线的水平净距和交叉净距是否符合</a:t>
            </a:r>
            <a:r>
              <a:rPr lang="zh-CN" altLang="en-US" sz="2000" dirty="0" smtClean="0">
                <a:latin typeface="黑体" panose="02010609060101010101" pitchFamily="49" charset="-122"/>
                <a:ea typeface="黑体" panose="02010609060101010101" pitchFamily="49" charset="-122"/>
              </a:rPr>
              <a:t>要求，与</a:t>
            </a:r>
            <a:r>
              <a:rPr lang="zh-CN" altLang="en-US" sz="2000" dirty="0">
                <a:latin typeface="黑体" panose="02010609060101010101" pitchFamily="49" charset="-122"/>
                <a:ea typeface="黑体" panose="02010609060101010101" pitchFamily="49" charset="-122"/>
              </a:rPr>
              <a:t>各专业核对线路布置、走向等有无矛盾或影响安全的</a:t>
            </a:r>
            <a:r>
              <a:rPr lang="zh-CN" altLang="en-US" sz="2000" dirty="0" smtClean="0">
                <a:latin typeface="黑体" panose="02010609060101010101" pitchFamily="49" charset="-122"/>
                <a:ea typeface="黑体" panose="02010609060101010101" pitchFamily="49" charset="-122"/>
              </a:rPr>
              <a:t>地方，管道穿越</a:t>
            </a:r>
            <a:r>
              <a:rPr lang="zh-CN" altLang="en-US" sz="2000" dirty="0">
                <a:latin typeface="黑体" panose="02010609060101010101" pitchFamily="49" charset="-122"/>
                <a:ea typeface="黑体" panose="02010609060101010101" pitchFamily="49" charset="-122"/>
              </a:rPr>
              <a:t>地下室、水池等构筑物墙、地面及穿越伸缩缝、沉降缝，土建结构中是否预留孔洞，设计是否采取了可靠的防水措施或技术措施等。</a:t>
            </a:r>
            <a:endParaRPr lang="en-US" altLang="zh-CN" sz="2000" dirty="0">
              <a:latin typeface="黑体" panose="02010609060101010101" pitchFamily="49" charset="-122"/>
              <a:ea typeface="黑体" panose="02010609060101010101" pitchFamily="49" charset="-122"/>
            </a:endParaRPr>
          </a:p>
        </p:txBody>
      </p:sp>
      <p:sp>
        <p:nvSpPr>
          <p:cNvPr id="6" name="矩形 5"/>
          <p:cNvSpPr/>
          <p:nvPr/>
        </p:nvSpPr>
        <p:spPr>
          <a:xfrm>
            <a:off x="428596" y="214290"/>
            <a:ext cx="4083169" cy="584775"/>
          </a:xfrm>
          <a:prstGeom prst="rect">
            <a:avLst/>
          </a:prstGeom>
        </p:spPr>
        <p:txBody>
          <a:bodyPr wrap="none">
            <a:spAutoFit/>
          </a:bodyPr>
          <a:lstStyle/>
          <a:p>
            <a:r>
              <a:rPr lang="zh-CN" altLang="en-US" sz="3200" dirty="0" smtClean="0">
                <a:latin typeface="黑体" panose="02010609060101010101" pitchFamily="49" charset="-122"/>
                <a:ea typeface="黑体" panose="02010609060101010101" pitchFamily="49" charset="-122"/>
              </a:rPr>
              <a:t>第六章 </a:t>
            </a:r>
            <a:r>
              <a:rPr lang="zh-CN" altLang="zh-CN" sz="3200" dirty="0" smtClean="0">
                <a:latin typeface="黑体" panose="02010609060101010101" pitchFamily="49" charset="-122"/>
                <a:ea typeface="黑体" panose="02010609060101010101" pitchFamily="49" charset="-122"/>
              </a:rPr>
              <a:t>设计</a:t>
            </a:r>
            <a:r>
              <a:rPr lang="zh-CN" altLang="en-US" sz="3200" dirty="0" smtClean="0">
                <a:latin typeface="黑体" panose="02010609060101010101" pitchFamily="49" charset="-122"/>
                <a:ea typeface="黑体" panose="02010609060101010101" pitchFamily="49" charset="-122"/>
              </a:rPr>
              <a:t>质量</a:t>
            </a:r>
            <a:r>
              <a:rPr lang="zh-CN" altLang="zh-CN" sz="3200" dirty="0" smtClean="0">
                <a:latin typeface="黑体" panose="02010609060101010101" pitchFamily="49" charset="-122"/>
                <a:ea typeface="黑体" panose="02010609060101010101" pitchFamily="49" charset="-122"/>
              </a:rPr>
              <a:t>管理</a:t>
            </a:r>
            <a:endParaRPr lang="zh-CN" altLang="en-US" sz="3200"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cSld>
  <p:clrMapOvr>
    <a:masterClrMapping/>
  </p:clrMapOvr>
  <p:transition>
    <p:pull dir="d"/>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2"/>
          <p:cNvSpPr>
            <a:spLocks noGrp="1"/>
          </p:cNvSpPr>
          <p:nvPr>
            <p:ph idx="1"/>
          </p:nvPr>
        </p:nvSpPr>
        <p:spPr>
          <a:xfrm>
            <a:off x="428596" y="1124744"/>
            <a:ext cx="8358188" cy="4608512"/>
          </a:xfrm>
        </p:spPr>
        <p:txBody>
          <a:bodyPr>
            <a:normAutofit/>
          </a:bodyPr>
          <a:lstStyle/>
          <a:p>
            <a:pPr marL="0" indent="0">
              <a:lnSpc>
                <a:spcPct val="150000"/>
              </a:lnSpc>
              <a:spcBef>
                <a:spcPts val="0"/>
              </a:spcBef>
              <a:buFont typeface="Wingdings" panose="05000000000000000000" pitchFamily="2" charset="2"/>
              <a:buChar char="Ø"/>
              <a:defRPr/>
            </a:pPr>
            <a:r>
              <a:rPr lang="zh-CN" altLang="en-US" sz="1800" dirty="0" smtClean="0">
                <a:solidFill>
                  <a:schemeClr val="accent1"/>
                </a:solidFill>
                <a:latin typeface="黑体" panose="02010609060101010101" pitchFamily="49" charset="-122"/>
                <a:ea typeface="黑体" panose="02010609060101010101" pitchFamily="49" charset="-122"/>
              </a:rPr>
              <a:t>案例</a:t>
            </a:r>
            <a:r>
              <a:rPr lang="en-US" altLang="en-US" sz="1800" dirty="0" smtClean="0">
                <a:solidFill>
                  <a:schemeClr val="accent1"/>
                </a:solidFill>
                <a:latin typeface="黑体" panose="02010609060101010101" pitchFamily="49" charset="-122"/>
                <a:ea typeface="黑体" panose="02010609060101010101" pitchFamily="49" charset="-122"/>
                <a:cs typeface="Arial Unicode MS" panose="020B0604020202020204" pitchFamily="34" charset="-122"/>
              </a:rPr>
              <a:t>3</a:t>
            </a:r>
            <a:r>
              <a:rPr lang="zh-CN" altLang="en-US" sz="1800" dirty="0" smtClean="0">
                <a:solidFill>
                  <a:schemeClr val="accent1"/>
                </a:solidFill>
                <a:latin typeface="黑体" panose="02010609060101010101" pitchFamily="49" charset="-122"/>
                <a:ea typeface="黑体" panose="02010609060101010101" pitchFamily="49" charset="-122"/>
              </a:rPr>
              <a:t>：</a:t>
            </a:r>
            <a:endParaRPr lang="en-US" altLang="zh-CN" sz="1800" dirty="0" smtClean="0">
              <a:solidFill>
                <a:schemeClr val="accent1"/>
              </a:solidFill>
              <a:latin typeface="黑体" panose="02010609060101010101" pitchFamily="49" charset="-122"/>
              <a:ea typeface="黑体" panose="02010609060101010101" pitchFamily="49" charset="-122"/>
            </a:endParaRPr>
          </a:p>
          <a:p>
            <a:pPr marL="0" indent="0">
              <a:lnSpc>
                <a:spcPct val="150000"/>
              </a:lnSpc>
              <a:spcBef>
                <a:spcPts val="0"/>
              </a:spcBef>
              <a:buFont typeface="Arial" panose="020B0604020202020204" pitchFamily="34" charset="0"/>
              <a:buNone/>
              <a:defRPr/>
            </a:pPr>
            <a:r>
              <a:rPr lang="zh-CN" altLang="en-US" sz="1800" dirty="0" smtClean="0">
                <a:solidFill>
                  <a:schemeClr val="accent1"/>
                </a:solidFill>
                <a:latin typeface="黑体" panose="02010609060101010101" pitchFamily="49" charset="-122"/>
                <a:ea typeface="黑体" panose="02010609060101010101" pitchFamily="49" charset="-122"/>
              </a:rPr>
              <a:t>    某工程含电气、智能化、消防、通风空调、防排烟、给排水、灯光、音响、舞台机械、电梯等工程，涉及管道线路较多，而设计单位各专业设计人员各自为营，极容易出现各专业管路交叉、碰撞、矛盾等情况，这就要求各专业设计管理人员在本专业设计文件审查无误的基础上，更要对相关专业进行交叉审查，工作量繁杂却又必须进行。对此，要组织各专业设计管理人员相互配合，对工程逐层逐部位的进行管路综合排布，将各专业管路落入一张图中通盘研究，保证管路路径整齐合理，点位布置美观。</a:t>
            </a:r>
            <a:endParaRPr lang="en-US" altLang="zh-CN" sz="1800" dirty="0" smtClean="0">
              <a:solidFill>
                <a:schemeClr val="accent1"/>
              </a:solidFill>
              <a:latin typeface="黑体" panose="02010609060101010101" pitchFamily="49" charset="-122"/>
              <a:ea typeface="黑体" panose="02010609060101010101" pitchFamily="49" charset="-122"/>
            </a:endParaRPr>
          </a:p>
        </p:txBody>
      </p:sp>
      <p:sp>
        <p:nvSpPr>
          <p:cNvPr id="7" name="矩形 6"/>
          <p:cNvSpPr/>
          <p:nvPr/>
        </p:nvSpPr>
        <p:spPr>
          <a:xfrm>
            <a:off x="428596" y="214290"/>
            <a:ext cx="4083169" cy="584775"/>
          </a:xfrm>
          <a:prstGeom prst="rect">
            <a:avLst/>
          </a:prstGeom>
        </p:spPr>
        <p:txBody>
          <a:bodyPr wrap="none">
            <a:spAutoFit/>
          </a:bodyPr>
          <a:lstStyle/>
          <a:p>
            <a:r>
              <a:rPr lang="zh-CN" altLang="en-US" sz="3200" dirty="0" smtClean="0">
                <a:latin typeface="黑体" panose="02010609060101010101" pitchFamily="49" charset="-122"/>
                <a:ea typeface="黑体" panose="02010609060101010101" pitchFamily="49" charset="-122"/>
              </a:rPr>
              <a:t>第六章 </a:t>
            </a:r>
            <a:r>
              <a:rPr lang="zh-CN" altLang="zh-CN" sz="3200" dirty="0" smtClean="0">
                <a:latin typeface="黑体" panose="02010609060101010101" pitchFamily="49" charset="-122"/>
                <a:ea typeface="黑体" panose="02010609060101010101" pitchFamily="49" charset="-122"/>
              </a:rPr>
              <a:t>设计</a:t>
            </a:r>
            <a:r>
              <a:rPr lang="zh-CN" altLang="en-US" sz="3200" dirty="0" smtClean="0">
                <a:latin typeface="黑体" panose="02010609060101010101" pitchFamily="49" charset="-122"/>
                <a:ea typeface="黑体" panose="02010609060101010101" pitchFamily="49" charset="-122"/>
              </a:rPr>
              <a:t>质量</a:t>
            </a:r>
            <a:r>
              <a:rPr lang="zh-CN" altLang="zh-CN" sz="3200" dirty="0" smtClean="0">
                <a:latin typeface="黑体" panose="02010609060101010101" pitchFamily="49" charset="-122"/>
                <a:ea typeface="黑体" panose="02010609060101010101" pitchFamily="49" charset="-122"/>
              </a:rPr>
              <a:t>管理</a:t>
            </a:r>
            <a:endParaRPr lang="zh-CN" altLang="en-US" sz="3200"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cSld>
  <p:clrMapOvr>
    <a:masterClrMapping/>
  </p:clrMapOvr>
  <p:transition>
    <p:pull dir="d"/>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993306"/>
            <a:ext cx="8568952" cy="3443806"/>
          </a:xfrm>
        </p:spPr>
        <p:txBody>
          <a:bodyPr>
            <a:noAutofit/>
          </a:bodyPr>
          <a:lstStyle/>
          <a:p>
            <a:pPr>
              <a:lnSpc>
                <a:spcPct val="150000"/>
              </a:lnSpc>
            </a:pPr>
            <a:r>
              <a:rPr lang="zh-CN" altLang="en-US" sz="2000" b="1" dirty="0" smtClean="0">
                <a:solidFill>
                  <a:schemeClr val="tx1"/>
                </a:solidFill>
                <a:latin typeface="华文细黑" panose="02010600040101010101" pitchFamily="2" charset="-122"/>
                <a:ea typeface="华文细黑" panose="02010600040101010101" pitchFamily="2" charset="-122"/>
              </a:rPr>
              <a:t>        </a:t>
            </a:r>
            <a:r>
              <a:rPr lang="zh-CN" altLang="en-US" sz="2000" dirty="0" smtClean="0">
                <a:solidFill>
                  <a:schemeClr val="tx1"/>
                </a:solidFill>
                <a:latin typeface="黑体" panose="02010609060101010101" pitchFamily="49" charset="-122"/>
                <a:ea typeface="黑体" panose="02010609060101010101" pitchFamily="49" charset="-122"/>
              </a:rPr>
              <a:t>经统计，</a:t>
            </a:r>
            <a:r>
              <a:rPr lang="zh-CN" altLang="zh-CN" sz="2000" dirty="0" smtClean="0">
                <a:solidFill>
                  <a:schemeClr val="tx1"/>
                </a:solidFill>
                <a:latin typeface="黑体" panose="02010609060101010101" pitchFamily="49" charset="-122"/>
                <a:ea typeface="黑体" panose="02010609060101010101" pitchFamily="49" charset="-122"/>
              </a:rPr>
              <a:t>初步设计</a:t>
            </a:r>
            <a:r>
              <a:rPr lang="zh-CN" altLang="zh-CN" sz="2000" dirty="0">
                <a:solidFill>
                  <a:schemeClr val="tx1"/>
                </a:solidFill>
                <a:latin typeface="黑体" panose="02010609060101010101" pitchFamily="49" charset="-122"/>
                <a:ea typeface="黑体" panose="02010609060101010101" pitchFamily="49" charset="-122"/>
              </a:rPr>
              <a:t>阶段，影响项目投资</a:t>
            </a:r>
            <a:r>
              <a:rPr lang="zh-CN" altLang="zh-CN" sz="2000" dirty="0" smtClean="0">
                <a:solidFill>
                  <a:schemeClr val="tx1"/>
                </a:solidFill>
                <a:latin typeface="黑体" panose="02010609060101010101" pitchFamily="49" charset="-122"/>
                <a:ea typeface="黑体" panose="02010609060101010101" pitchFamily="49" charset="-122"/>
              </a:rPr>
              <a:t>的</a:t>
            </a:r>
            <a:r>
              <a:rPr lang="zh-CN" altLang="en-US" sz="2000" dirty="0" smtClean="0">
                <a:solidFill>
                  <a:schemeClr val="tx1"/>
                </a:solidFill>
                <a:latin typeface="黑体" panose="02010609060101010101" pitchFamily="49" charset="-122"/>
                <a:ea typeface="黑体" panose="02010609060101010101" pitchFamily="49" charset="-122"/>
              </a:rPr>
              <a:t>可能性</a:t>
            </a:r>
            <a:r>
              <a:rPr lang="zh-CN" altLang="zh-CN" sz="2000" dirty="0" smtClean="0">
                <a:solidFill>
                  <a:schemeClr val="tx1"/>
                </a:solidFill>
                <a:latin typeface="黑体" panose="02010609060101010101" pitchFamily="49" charset="-122"/>
                <a:ea typeface="黑体" panose="02010609060101010101" pitchFamily="49" charset="-122"/>
              </a:rPr>
              <a:t>占</a:t>
            </a:r>
            <a:r>
              <a:rPr lang="en-US" altLang="zh-CN" sz="2000" dirty="0">
                <a:solidFill>
                  <a:schemeClr val="tx1"/>
                </a:solidFill>
                <a:latin typeface="黑体" panose="02010609060101010101" pitchFamily="49" charset="-122"/>
                <a:ea typeface="黑体" panose="02010609060101010101" pitchFamily="49" charset="-122"/>
              </a:rPr>
              <a:t>75</a:t>
            </a:r>
            <a:r>
              <a:rPr lang="en-US" altLang="zh-CN" sz="2000" dirty="0" smtClean="0">
                <a:solidFill>
                  <a:schemeClr val="tx1"/>
                </a:solidFill>
                <a:latin typeface="黑体" panose="02010609060101010101" pitchFamily="49" charset="-122"/>
                <a:ea typeface="黑体" panose="02010609060101010101" pitchFamily="49" charset="-122"/>
              </a:rPr>
              <a:t>%</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95</a:t>
            </a:r>
            <a:r>
              <a:rPr lang="en-US" altLang="zh-CN" sz="2000" dirty="0">
                <a:solidFill>
                  <a:schemeClr val="tx1"/>
                </a:solidFill>
                <a:latin typeface="黑体" panose="02010609060101010101" pitchFamily="49" charset="-122"/>
                <a:ea typeface="黑体" panose="02010609060101010101" pitchFamily="49" charset="-122"/>
              </a:rPr>
              <a:t>% </a:t>
            </a:r>
            <a:r>
              <a:rPr lang="zh-CN" altLang="zh-CN" sz="2000" dirty="0" smtClean="0">
                <a:solidFill>
                  <a:schemeClr val="tx1"/>
                </a:solidFill>
                <a:latin typeface="黑体" panose="02010609060101010101" pitchFamily="49" charset="-122"/>
                <a:ea typeface="黑体" panose="02010609060101010101" pitchFamily="49" charset="-122"/>
              </a:rPr>
              <a:t>；</a:t>
            </a:r>
            <a:r>
              <a:rPr lang="zh-CN" altLang="en-US" sz="2000" dirty="0" smtClean="0">
                <a:solidFill>
                  <a:schemeClr val="tx1"/>
                </a:solidFill>
                <a:latin typeface="黑体" panose="02010609060101010101" pitchFamily="49" charset="-122"/>
                <a:ea typeface="黑体" panose="02010609060101010101" pitchFamily="49" charset="-122"/>
              </a:rPr>
              <a:t>技术设计阶段，影响项目投资的可能性占</a:t>
            </a:r>
            <a:r>
              <a:rPr lang="en-US" altLang="zh-CN" sz="2000" dirty="0" smtClean="0">
                <a:solidFill>
                  <a:schemeClr val="tx1"/>
                </a:solidFill>
                <a:latin typeface="黑体" panose="02010609060101010101" pitchFamily="49" charset="-122"/>
                <a:ea typeface="黑体" panose="02010609060101010101" pitchFamily="49" charset="-122"/>
              </a:rPr>
              <a:t>35</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75%</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施工图设计</a:t>
            </a:r>
            <a:r>
              <a:rPr lang="zh-CN" altLang="zh-CN" sz="2000" dirty="0">
                <a:solidFill>
                  <a:schemeClr val="tx1"/>
                </a:solidFill>
                <a:latin typeface="黑体" panose="02010609060101010101" pitchFamily="49" charset="-122"/>
                <a:ea typeface="黑体" panose="02010609060101010101" pitchFamily="49" charset="-122"/>
              </a:rPr>
              <a:t>阶段，影响项目投资</a:t>
            </a:r>
            <a:r>
              <a:rPr lang="zh-CN" altLang="zh-CN" sz="2000" dirty="0" smtClean="0">
                <a:solidFill>
                  <a:schemeClr val="tx1"/>
                </a:solidFill>
                <a:latin typeface="黑体" panose="02010609060101010101" pitchFamily="49" charset="-122"/>
                <a:ea typeface="黑体" panose="02010609060101010101" pitchFamily="49" charset="-122"/>
              </a:rPr>
              <a:t>的</a:t>
            </a:r>
            <a:r>
              <a:rPr lang="zh-CN" altLang="en-US" sz="2000" dirty="0" smtClean="0">
                <a:solidFill>
                  <a:schemeClr val="tx1"/>
                </a:solidFill>
                <a:latin typeface="黑体" panose="02010609060101010101" pitchFamily="49" charset="-122"/>
                <a:ea typeface="黑体" panose="02010609060101010101" pitchFamily="49" charset="-122"/>
              </a:rPr>
              <a:t>可能性</a:t>
            </a:r>
            <a:r>
              <a:rPr lang="zh-CN" altLang="zh-CN" sz="2000" dirty="0" smtClean="0">
                <a:solidFill>
                  <a:schemeClr val="tx1"/>
                </a:solidFill>
                <a:latin typeface="黑体" panose="02010609060101010101" pitchFamily="49" charset="-122"/>
                <a:ea typeface="黑体" panose="02010609060101010101" pitchFamily="49" charset="-122"/>
              </a:rPr>
              <a:t>为</a:t>
            </a:r>
            <a:r>
              <a:rPr lang="en-US" altLang="zh-CN" sz="2000" dirty="0">
                <a:solidFill>
                  <a:schemeClr val="tx1"/>
                </a:solidFill>
                <a:latin typeface="黑体" panose="02010609060101010101" pitchFamily="49" charset="-122"/>
                <a:ea typeface="黑体" panose="02010609060101010101" pitchFamily="49" charset="-122"/>
              </a:rPr>
              <a:t>5</a:t>
            </a:r>
            <a:r>
              <a:rPr lang="en-US" altLang="zh-CN" sz="2000" dirty="0" smtClean="0">
                <a:solidFill>
                  <a:schemeClr val="tx1"/>
                </a:solidFill>
                <a:latin typeface="黑体" panose="02010609060101010101" pitchFamily="49" charset="-122"/>
                <a:ea typeface="黑体" panose="02010609060101010101" pitchFamily="49" charset="-122"/>
              </a:rPr>
              <a:t>%</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35</a:t>
            </a:r>
            <a:r>
              <a:rPr lang="en-US" altLang="zh-CN" sz="2000" dirty="0">
                <a:solidFill>
                  <a:schemeClr val="tx1"/>
                </a:solidFill>
                <a:latin typeface="黑体" panose="02010609060101010101" pitchFamily="49" charset="-122"/>
                <a:ea typeface="黑体" panose="02010609060101010101" pitchFamily="49" charset="-122"/>
              </a:rPr>
              <a:t>%</a:t>
            </a:r>
            <a:r>
              <a:rPr lang="zh-CN" altLang="zh-CN" sz="2000" dirty="0">
                <a:solidFill>
                  <a:schemeClr val="tx1"/>
                </a:solidFill>
                <a:latin typeface="黑体" panose="02010609060101010101" pitchFamily="49" charset="-122"/>
                <a:ea typeface="黑体" panose="02010609060101010101" pitchFamily="49" charset="-122"/>
              </a:rPr>
              <a:t>。设计阶段是项目实施阶段中的一个影响项目投资最大的阶段，因此，有效地对设计阶段投资进行控制是确保项目投资目标实现的关键</a:t>
            </a:r>
            <a:r>
              <a:rPr lang="zh-CN" altLang="zh-CN"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设计阶段控制投资的要求，</a:t>
            </a:r>
            <a:r>
              <a:rPr lang="zh-CN" altLang="zh-CN" sz="2000" dirty="0">
                <a:solidFill>
                  <a:schemeClr val="tx1"/>
                </a:solidFill>
                <a:latin typeface="黑体" panose="02010609060101010101" pitchFamily="49" charset="-122"/>
                <a:ea typeface="黑体" panose="02010609060101010101" pitchFamily="49" charset="-122"/>
              </a:rPr>
              <a:t>概算不能超估算的</a:t>
            </a:r>
            <a:r>
              <a:rPr lang="en-US" altLang="zh-CN" sz="2000" dirty="0" smtClean="0">
                <a:solidFill>
                  <a:schemeClr val="tx1"/>
                </a:solidFill>
                <a:latin typeface="黑体" panose="02010609060101010101" pitchFamily="49" charset="-122"/>
                <a:ea typeface="黑体" panose="02010609060101010101" pitchFamily="49" charset="-122"/>
              </a:rPr>
              <a:t>5</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10</a:t>
            </a:r>
            <a:r>
              <a:rPr lang="en-US" altLang="zh-CN" sz="2000" dirty="0">
                <a:solidFill>
                  <a:schemeClr val="tx1"/>
                </a:solidFill>
                <a:latin typeface="黑体" panose="02010609060101010101" pitchFamily="49" charset="-122"/>
                <a:ea typeface="黑体" panose="02010609060101010101" pitchFamily="49" charset="-122"/>
              </a:rPr>
              <a:t>%</a:t>
            </a:r>
            <a:r>
              <a:rPr lang="zh-CN" altLang="zh-CN" sz="2000" dirty="0">
                <a:solidFill>
                  <a:schemeClr val="tx1"/>
                </a:solidFill>
                <a:latin typeface="黑体" panose="02010609060101010101" pitchFamily="49" charset="-122"/>
                <a:ea typeface="黑体" panose="02010609060101010101" pitchFamily="49" charset="-122"/>
              </a:rPr>
              <a:t>，预算不能超概算的</a:t>
            </a:r>
            <a:r>
              <a:rPr lang="en-US" altLang="zh-CN" sz="2000" dirty="0" smtClean="0">
                <a:solidFill>
                  <a:schemeClr val="tx1"/>
                </a:solidFill>
                <a:latin typeface="黑体" panose="02010609060101010101" pitchFamily="49" charset="-122"/>
                <a:ea typeface="黑体" panose="02010609060101010101" pitchFamily="49" charset="-122"/>
              </a:rPr>
              <a:t>3</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5</a:t>
            </a:r>
            <a:r>
              <a:rPr lang="en-US" altLang="zh-CN" sz="2000" dirty="0">
                <a:solidFill>
                  <a:schemeClr val="tx1"/>
                </a:solidFill>
                <a:latin typeface="黑体" panose="02010609060101010101" pitchFamily="49" charset="-122"/>
                <a:ea typeface="黑体" panose="02010609060101010101" pitchFamily="49" charset="-122"/>
              </a:rPr>
              <a:t>%</a:t>
            </a:r>
            <a:r>
              <a:rPr lang="zh-CN" altLang="zh-CN" sz="2000" dirty="0">
                <a:solidFill>
                  <a:schemeClr val="tx1"/>
                </a:solidFill>
                <a:latin typeface="黑体" panose="02010609060101010101" pitchFamily="49" charset="-122"/>
                <a:ea typeface="黑体" panose="02010609060101010101" pitchFamily="49" charset="-122"/>
              </a:rPr>
              <a:t>。</a:t>
            </a:r>
            <a:endParaRPr lang="en-US" altLang="zh-CN" sz="2000" dirty="0">
              <a:solidFill>
                <a:schemeClr val="tx1"/>
              </a:solidFill>
              <a:latin typeface="黑体" panose="02010609060101010101" pitchFamily="49" charset="-122"/>
              <a:ea typeface="黑体" panose="02010609060101010101" pitchFamily="49" charset="-122"/>
            </a:endParaRPr>
          </a:p>
        </p:txBody>
      </p:sp>
      <p:sp>
        <p:nvSpPr>
          <p:cNvPr id="5" name="矩形 4"/>
          <p:cNvSpPr/>
          <p:nvPr/>
        </p:nvSpPr>
        <p:spPr>
          <a:xfrm>
            <a:off x="389033" y="214289"/>
            <a:ext cx="5314275" cy="584775"/>
          </a:xfrm>
          <a:prstGeom prst="rect">
            <a:avLst/>
          </a:prstGeom>
        </p:spPr>
        <p:txBody>
          <a:bodyPr wrap="none">
            <a:spAutoFit/>
          </a:bodyPr>
          <a:lstStyle/>
          <a:p>
            <a:r>
              <a:rPr lang="zh-CN" altLang="en-US" sz="3200" dirty="0" smtClean="0">
                <a:latin typeface="黑体" panose="02010609060101010101" pitchFamily="49" charset="-122"/>
                <a:ea typeface="黑体" panose="02010609060101010101" pitchFamily="49" charset="-122"/>
              </a:rPr>
              <a:t>第七章 </a:t>
            </a:r>
            <a:r>
              <a:rPr lang="zh-CN" altLang="zh-CN" sz="3200" dirty="0" smtClean="0">
                <a:latin typeface="黑体" panose="02010609060101010101" pitchFamily="49" charset="-122"/>
                <a:ea typeface="黑体" panose="02010609060101010101" pitchFamily="49" charset="-122"/>
              </a:rPr>
              <a:t>设计</a:t>
            </a:r>
            <a:r>
              <a:rPr lang="zh-CN" altLang="en-US" sz="3200" dirty="0" smtClean="0">
                <a:latin typeface="黑体" panose="02010609060101010101" pitchFamily="49" charset="-122"/>
                <a:ea typeface="黑体" panose="02010609060101010101" pitchFamily="49" charset="-122"/>
              </a:rPr>
              <a:t>阶段的造价</a:t>
            </a:r>
            <a:r>
              <a:rPr lang="zh-CN" altLang="zh-CN" sz="3200" dirty="0" smtClean="0">
                <a:latin typeface="黑体" panose="02010609060101010101" pitchFamily="49" charset="-122"/>
                <a:ea typeface="黑体" panose="02010609060101010101" pitchFamily="49" charset="-122"/>
              </a:rPr>
              <a:t>管理</a:t>
            </a:r>
            <a:endParaRPr lang="zh-CN" altLang="en-US" sz="3200" dirty="0"/>
          </a:p>
        </p:txBody>
      </p:sp>
      <p:sp>
        <p:nvSpPr>
          <p:cNvPr id="11" name="Rectangle 10"/>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cSld>
  <p:clrMapOvr>
    <a:masterClrMapping/>
  </p:clrMapOvr>
  <p:transition>
    <p:pull dir="d"/>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993306"/>
            <a:ext cx="8568952" cy="5460030"/>
          </a:xfrm>
        </p:spPr>
        <p:txBody>
          <a:bodyPr>
            <a:noAutofit/>
          </a:bodyPr>
          <a:lstStyle/>
          <a:p>
            <a:pPr hangingPunct="1">
              <a:lnSpc>
                <a:spcPts val="3000"/>
              </a:lnSpc>
            </a:pPr>
            <a:r>
              <a:rPr lang="en-US" altLang="zh-CN" sz="2000" dirty="0" smtClean="0">
                <a:solidFill>
                  <a:schemeClr val="tx1"/>
                </a:solidFill>
                <a:latin typeface="黑体" panose="02010609060101010101" pitchFamily="49" charset="-122"/>
                <a:ea typeface="黑体" panose="02010609060101010101" pitchFamily="49" charset="-122"/>
              </a:rPr>
              <a:t>7.1 </a:t>
            </a:r>
            <a:r>
              <a:rPr lang="zh-CN" altLang="en-US" sz="2000" dirty="0" smtClean="0">
                <a:solidFill>
                  <a:schemeClr val="tx1"/>
                </a:solidFill>
                <a:latin typeface="黑体" panose="02010609060101010101" pitchFamily="49" charset="-122"/>
                <a:ea typeface="黑体" panose="02010609060101010101" pitchFamily="49" charset="-122"/>
              </a:rPr>
              <a:t>扩初设计</a:t>
            </a:r>
            <a:r>
              <a:rPr lang="zh-CN" altLang="en-US" sz="2000" dirty="0">
                <a:solidFill>
                  <a:schemeClr val="tx1"/>
                </a:solidFill>
                <a:latin typeface="黑体" panose="02010609060101010101" pitchFamily="49" charset="-122"/>
                <a:ea typeface="黑体" panose="02010609060101010101" pitchFamily="49" charset="-122"/>
              </a:rPr>
              <a:t>概算</a:t>
            </a:r>
            <a:r>
              <a:rPr lang="zh-CN" altLang="zh-CN" sz="2000" dirty="0">
                <a:solidFill>
                  <a:schemeClr val="tx1"/>
                </a:solidFill>
                <a:latin typeface="黑体" panose="02010609060101010101" pitchFamily="49" charset="-122"/>
                <a:ea typeface="黑体" panose="02010609060101010101" pitchFamily="49" charset="-122"/>
              </a:rPr>
              <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7.1.1 </a:t>
            </a:r>
            <a:r>
              <a:rPr lang="zh-CN" altLang="zh-CN" sz="2000" dirty="0" smtClean="0">
                <a:solidFill>
                  <a:schemeClr val="tx1"/>
                </a:solidFill>
                <a:latin typeface="黑体" panose="02010609060101010101" pitchFamily="49" charset="-122"/>
                <a:ea typeface="黑体" panose="02010609060101010101" pitchFamily="49" charset="-122"/>
              </a:rPr>
              <a:t>主要</a:t>
            </a:r>
            <a:r>
              <a:rPr lang="zh-CN" altLang="zh-CN" sz="2000" dirty="0">
                <a:solidFill>
                  <a:schemeClr val="tx1"/>
                </a:solidFill>
                <a:latin typeface="黑体" panose="02010609060101010101" pitchFamily="49" charset="-122"/>
                <a:ea typeface="黑体" panose="02010609060101010101" pitchFamily="49" charset="-122"/>
              </a:rPr>
              <a:t>工作内容</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1</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项目管理</a:t>
            </a:r>
            <a:r>
              <a:rPr lang="zh-CN" altLang="zh-CN" sz="2000" dirty="0">
                <a:solidFill>
                  <a:schemeClr val="tx1"/>
                </a:solidFill>
                <a:latin typeface="黑体" panose="02010609060101010101" pitchFamily="49" charset="-122"/>
                <a:ea typeface="黑体" panose="02010609060101010101" pitchFamily="49" charset="-122"/>
              </a:rPr>
              <a:t>单位向设计院下达</a:t>
            </a:r>
            <a:r>
              <a:rPr lang="zh-CN" altLang="zh-CN" sz="2000" dirty="0" smtClean="0">
                <a:solidFill>
                  <a:schemeClr val="tx1"/>
                </a:solidFill>
                <a:latin typeface="黑体" panose="02010609060101010101" pitchFamily="49" charset="-122"/>
                <a:ea typeface="黑体" panose="02010609060101010101" pitchFamily="49" charset="-122"/>
              </a:rPr>
              <a:t>投资限额</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投资估算</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a:t>
            </a:r>
            <a:r>
              <a:rPr lang="zh-CN" altLang="zh-CN" sz="2000" dirty="0">
                <a:solidFill>
                  <a:schemeClr val="tx1"/>
                </a:solidFill>
                <a:latin typeface="黑体" panose="02010609060101010101" pitchFamily="49" charset="-122"/>
                <a:ea typeface="黑体" panose="02010609060101010101" pitchFamily="49" charset="-122"/>
              </a:rPr>
              <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2</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项目管理</a:t>
            </a:r>
            <a:r>
              <a:rPr lang="zh-CN" altLang="zh-CN" sz="2000" dirty="0">
                <a:solidFill>
                  <a:schemeClr val="tx1"/>
                </a:solidFill>
                <a:latin typeface="黑体" panose="02010609060101010101" pitchFamily="49" charset="-122"/>
                <a:ea typeface="黑体" panose="02010609060101010101" pitchFamily="49" charset="-122"/>
              </a:rPr>
              <a:t>单位协助业主确定概算内容的</a:t>
            </a:r>
            <a:r>
              <a:rPr lang="en-US" altLang="zh-CN" sz="2000" dirty="0">
                <a:solidFill>
                  <a:schemeClr val="tx1"/>
                </a:solidFill>
                <a:latin typeface="黑体" panose="02010609060101010101" pitchFamily="49" charset="-122"/>
                <a:ea typeface="黑体" panose="02010609060101010101" pitchFamily="49" charset="-122"/>
              </a:rPr>
              <a:t>WBS</a:t>
            </a:r>
            <a:r>
              <a:rPr lang="zh-CN" altLang="zh-CN" sz="2000" dirty="0">
                <a:solidFill>
                  <a:schemeClr val="tx1"/>
                </a:solidFill>
                <a:latin typeface="黑体" panose="02010609060101010101" pitchFamily="49" charset="-122"/>
                <a:ea typeface="黑体" panose="02010609060101010101" pitchFamily="49" charset="-122"/>
              </a:rPr>
              <a:t>分解</a:t>
            </a:r>
            <a:r>
              <a:rPr lang="zh-CN" altLang="zh-CN" sz="2000" dirty="0" smtClean="0">
                <a:solidFill>
                  <a:schemeClr val="tx1"/>
                </a:solidFill>
                <a:latin typeface="黑体" panose="02010609060101010101" pitchFamily="49" charset="-122"/>
                <a:ea typeface="黑体" panose="02010609060101010101" pitchFamily="49" charset="-122"/>
              </a:rPr>
              <a:t>要求</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可以</a:t>
            </a:r>
            <a:r>
              <a:rPr lang="zh-CN" altLang="zh-CN" sz="2000" dirty="0">
                <a:solidFill>
                  <a:schemeClr val="tx1"/>
                </a:solidFill>
                <a:latin typeface="黑体" panose="02010609060101010101" pitchFamily="49" charset="-122"/>
                <a:ea typeface="黑体" panose="02010609060101010101" pitchFamily="49" charset="-122"/>
              </a:rPr>
              <a:t>按工作内容进行分解，也可以按合同结构进行</a:t>
            </a:r>
            <a:r>
              <a:rPr lang="zh-CN" altLang="zh-CN" sz="2000" dirty="0" smtClean="0">
                <a:solidFill>
                  <a:schemeClr val="tx1"/>
                </a:solidFill>
                <a:latin typeface="黑体" panose="02010609060101010101" pitchFamily="49" charset="-122"/>
                <a:ea typeface="黑体" panose="02010609060101010101" pitchFamily="49" charset="-122"/>
              </a:rPr>
              <a:t>分解</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a:t>
            </a:r>
            <a:r>
              <a:rPr lang="zh-CN" altLang="zh-CN" sz="2000" dirty="0">
                <a:solidFill>
                  <a:schemeClr val="tx1"/>
                </a:solidFill>
                <a:latin typeface="黑体" panose="02010609060101010101" pitchFamily="49" charset="-122"/>
                <a:ea typeface="黑体" panose="02010609060101010101" pitchFamily="49" charset="-122"/>
              </a:rPr>
              <a:t>下达给设计单位。</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3</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设计</a:t>
            </a:r>
            <a:r>
              <a:rPr lang="zh-CN" altLang="zh-CN" sz="2000" dirty="0">
                <a:solidFill>
                  <a:schemeClr val="tx1"/>
                </a:solidFill>
                <a:latin typeface="黑体" panose="02010609060101010101" pitchFamily="49" charset="-122"/>
                <a:ea typeface="黑体" panose="02010609060101010101" pitchFamily="49" charset="-122"/>
              </a:rPr>
              <a:t>单位根据要求编制扩初设计概算。</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4</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项目管理</a:t>
            </a:r>
            <a:r>
              <a:rPr lang="zh-CN" altLang="zh-CN" sz="2000" dirty="0">
                <a:solidFill>
                  <a:schemeClr val="tx1"/>
                </a:solidFill>
                <a:latin typeface="黑体" panose="02010609060101010101" pitchFamily="49" charset="-122"/>
                <a:ea typeface="黑体" panose="02010609060101010101" pitchFamily="49" charset="-122"/>
              </a:rPr>
              <a:t>单位对设计单位提交的扩初设计概算进行审查。</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5</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项目管理</a:t>
            </a:r>
            <a:r>
              <a:rPr lang="zh-CN" altLang="zh-CN" sz="2000" dirty="0">
                <a:solidFill>
                  <a:schemeClr val="tx1"/>
                </a:solidFill>
                <a:latin typeface="黑体" panose="02010609060101010101" pitchFamily="49" charset="-122"/>
                <a:ea typeface="黑体" panose="02010609060101010101" pitchFamily="49" charset="-122"/>
              </a:rPr>
              <a:t>单位综合审查结果与业主意见，要求编制单位调整概算。</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6</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项目管理</a:t>
            </a:r>
            <a:r>
              <a:rPr lang="zh-CN" altLang="zh-CN" sz="2000" dirty="0">
                <a:solidFill>
                  <a:schemeClr val="tx1"/>
                </a:solidFill>
                <a:latin typeface="黑体" panose="02010609060101010101" pitchFamily="49" charset="-122"/>
                <a:ea typeface="黑体" panose="02010609060101010101" pitchFamily="49" charset="-122"/>
              </a:rPr>
              <a:t>单位将调整后的概算上报业主，如该概算不满足投资限额，要求设计单位查找原因，修改设计。</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7</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设计</a:t>
            </a:r>
            <a:r>
              <a:rPr lang="zh-CN" altLang="zh-CN" sz="2000" dirty="0">
                <a:solidFill>
                  <a:schemeClr val="tx1"/>
                </a:solidFill>
                <a:latin typeface="黑体" panose="02010609060101010101" pitchFamily="49" charset="-122"/>
                <a:ea typeface="黑体" panose="02010609060101010101" pitchFamily="49" charset="-122"/>
              </a:rPr>
              <a:t>修改完成后重复以上编制、审查、调整的过程，直到设计概算控制在投资限额内为止。</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8</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项目管理</a:t>
            </a:r>
            <a:r>
              <a:rPr lang="zh-CN" altLang="zh-CN" sz="2000" dirty="0">
                <a:solidFill>
                  <a:schemeClr val="tx1"/>
                </a:solidFill>
                <a:latin typeface="黑体" panose="02010609060101010101" pitchFamily="49" charset="-122"/>
                <a:ea typeface="黑体" panose="02010609060101010101" pitchFamily="49" charset="-122"/>
              </a:rPr>
              <a:t>单位将调整后的设计概算交由业主确认。</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9</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设计概算</a:t>
            </a:r>
            <a:r>
              <a:rPr lang="zh-CN" altLang="zh-CN" sz="2000" dirty="0">
                <a:solidFill>
                  <a:schemeClr val="tx1"/>
                </a:solidFill>
                <a:latin typeface="黑体" panose="02010609060101010101" pitchFamily="49" charset="-122"/>
                <a:ea typeface="黑体" panose="02010609060101010101" pitchFamily="49" charset="-122"/>
              </a:rPr>
              <a:t>承上启下，将其作为下阶段投资控制最重要的计划书</a:t>
            </a:r>
            <a:r>
              <a:rPr lang="zh-CN" altLang="zh-CN" sz="2000" dirty="0" smtClean="0">
                <a:solidFill>
                  <a:schemeClr val="tx1"/>
                </a:solidFill>
                <a:latin typeface="黑体" panose="02010609060101010101" pitchFamily="49" charset="-122"/>
                <a:ea typeface="黑体" panose="02010609060101010101" pitchFamily="49" charset="-122"/>
              </a:rPr>
              <a:t>。</a:t>
            </a:r>
            <a:endParaRPr lang="zh-CN" altLang="zh-CN" sz="2000" dirty="0">
              <a:solidFill>
                <a:schemeClr val="tx1"/>
              </a:solidFill>
              <a:latin typeface="黑体" panose="02010609060101010101" pitchFamily="49" charset="-122"/>
              <a:ea typeface="黑体" panose="02010609060101010101" pitchFamily="49" charset="-122"/>
            </a:endParaRPr>
          </a:p>
        </p:txBody>
      </p:sp>
      <p:sp>
        <p:nvSpPr>
          <p:cNvPr id="11" name="Rectangle 10"/>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8" name="矩形 7"/>
          <p:cNvSpPr/>
          <p:nvPr/>
        </p:nvSpPr>
        <p:spPr>
          <a:xfrm>
            <a:off x="389033" y="214289"/>
            <a:ext cx="5314275" cy="584775"/>
          </a:xfrm>
          <a:prstGeom prst="rect">
            <a:avLst/>
          </a:prstGeom>
        </p:spPr>
        <p:txBody>
          <a:bodyPr wrap="none">
            <a:spAutoFit/>
          </a:bodyPr>
          <a:lstStyle/>
          <a:p>
            <a:r>
              <a:rPr lang="zh-CN" altLang="en-US" sz="3200" dirty="0" smtClean="0">
                <a:latin typeface="黑体" panose="02010609060101010101" pitchFamily="49" charset="-122"/>
                <a:ea typeface="黑体" panose="02010609060101010101" pitchFamily="49" charset="-122"/>
              </a:rPr>
              <a:t>第七章 </a:t>
            </a:r>
            <a:r>
              <a:rPr lang="zh-CN" altLang="zh-CN" sz="3200" dirty="0" smtClean="0">
                <a:latin typeface="黑体" panose="02010609060101010101" pitchFamily="49" charset="-122"/>
                <a:ea typeface="黑体" panose="02010609060101010101" pitchFamily="49" charset="-122"/>
              </a:rPr>
              <a:t>设计</a:t>
            </a:r>
            <a:r>
              <a:rPr lang="zh-CN" altLang="en-US" sz="3200" dirty="0" smtClean="0">
                <a:latin typeface="黑体" panose="02010609060101010101" pitchFamily="49" charset="-122"/>
                <a:ea typeface="黑体" panose="02010609060101010101" pitchFamily="49" charset="-122"/>
              </a:rPr>
              <a:t>阶段的造价</a:t>
            </a:r>
            <a:r>
              <a:rPr lang="zh-CN" altLang="zh-CN" sz="3200" dirty="0" smtClean="0">
                <a:latin typeface="黑体" panose="02010609060101010101" pitchFamily="49" charset="-122"/>
                <a:ea typeface="黑体" panose="02010609060101010101" pitchFamily="49" charset="-122"/>
              </a:rPr>
              <a:t>管理</a:t>
            </a:r>
            <a:endParaRPr lang="zh-CN" altLang="en-US" sz="3200" dirty="0"/>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cSld>
  <p:clrMapOvr>
    <a:masterClrMapping/>
  </p:clrMapOvr>
  <p:transition>
    <p:pull dir="d"/>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993306"/>
            <a:ext cx="8568952" cy="4235894"/>
          </a:xfrm>
        </p:spPr>
        <p:txBody>
          <a:bodyPr>
            <a:noAutofit/>
          </a:bodyPr>
          <a:lstStyle/>
          <a:p>
            <a:pPr>
              <a:lnSpc>
                <a:spcPct val="150000"/>
              </a:lnSpc>
            </a:pPr>
            <a:r>
              <a:rPr lang="en-US" altLang="zh-CN" sz="2000" dirty="0" smtClean="0">
                <a:solidFill>
                  <a:schemeClr val="tx1"/>
                </a:solidFill>
                <a:latin typeface="黑体" panose="02010609060101010101" pitchFamily="49" charset="-122"/>
                <a:ea typeface="黑体" panose="02010609060101010101" pitchFamily="49" charset="-122"/>
              </a:rPr>
              <a:t>7.1.2 </a:t>
            </a:r>
            <a:r>
              <a:rPr lang="zh-CN" altLang="zh-CN" sz="2000" dirty="0" smtClean="0">
                <a:solidFill>
                  <a:schemeClr val="tx1"/>
                </a:solidFill>
                <a:latin typeface="黑体" panose="02010609060101010101" pitchFamily="49" charset="-122"/>
                <a:ea typeface="黑体" panose="02010609060101010101" pitchFamily="49" charset="-122"/>
              </a:rPr>
              <a:t>设计概算</a:t>
            </a:r>
            <a:r>
              <a:rPr lang="zh-CN" altLang="zh-CN" sz="2000" dirty="0">
                <a:solidFill>
                  <a:schemeClr val="tx1"/>
                </a:solidFill>
                <a:latin typeface="黑体" panose="02010609060101010101" pitchFamily="49" charset="-122"/>
                <a:ea typeface="黑体" panose="02010609060101010101" pitchFamily="49" charset="-122"/>
              </a:rPr>
              <a:t>的编制内容</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1</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按照</a:t>
            </a:r>
            <a:r>
              <a:rPr lang="zh-CN" altLang="zh-CN" sz="2000" dirty="0">
                <a:solidFill>
                  <a:schemeClr val="tx1"/>
                </a:solidFill>
                <a:latin typeface="黑体" panose="02010609060101010101" pitchFamily="49" charset="-122"/>
                <a:ea typeface="黑体" panose="02010609060101010101" pitchFamily="49" charset="-122"/>
              </a:rPr>
              <a:t>工作内容进行</a:t>
            </a:r>
            <a:r>
              <a:rPr lang="en-US" altLang="zh-CN" sz="2000" dirty="0">
                <a:solidFill>
                  <a:schemeClr val="tx1"/>
                </a:solidFill>
                <a:latin typeface="黑体" panose="02010609060101010101" pitchFamily="49" charset="-122"/>
                <a:ea typeface="黑体" panose="02010609060101010101" pitchFamily="49" charset="-122"/>
              </a:rPr>
              <a:t>WBS</a:t>
            </a:r>
            <a:r>
              <a:rPr lang="zh-CN" altLang="zh-CN" sz="2000" dirty="0">
                <a:solidFill>
                  <a:schemeClr val="tx1"/>
                </a:solidFill>
                <a:latin typeface="黑体" panose="02010609060101010101" pitchFamily="49" charset="-122"/>
                <a:ea typeface="黑体" panose="02010609060101010101" pitchFamily="49" charset="-122"/>
              </a:rPr>
              <a:t>分解的概算编制内容</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1</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工程费用</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建筑</a:t>
            </a:r>
            <a:r>
              <a:rPr lang="zh-CN" altLang="zh-CN" sz="2000" dirty="0">
                <a:solidFill>
                  <a:schemeClr val="tx1"/>
                </a:solidFill>
                <a:latin typeface="黑体" panose="02010609060101010101" pitchFamily="49" charset="-122"/>
                <a:ea typeface="黑体" panose="02010609060101010101" pitchFamily="49" charset="-122"/>
              </a:rPr>
              <a:t>安装工程和设备购置</a:t>
            </a:r>
            <a:r>
              <a:rPr lang="zh-CN" altLang="zh-CN" sz="2000" dirty="0" smtClean="0">
                <a:solidFill>
                  <a:schemeClr val="tx1"/>
                </a:solidFill>
                <a:latin typeface="黑体" panose="02010609060101010101" pitchFamily="49" charset="-122"/>
                <a:ea typeface="黑体" panose="02010609060101010101" pitchFamily="49" charset="-122"/>
              </a:rPr>
              <a:t>费</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a:t>
            </a:r>
            <a:r>
              <a:rPr lang="zh-CN" altLang="zh-CN" sz="2000" dirty="0">
                <a:solidFill>
                  <a:schemeClr val="tx1"/>
                </a:solidFill>
                <a:latin typeface="黑体" panose="02010609060101010101" pitchFamily="49" charset="-122"/>
                <a:ea typeface="黑体" panose="02010609060101010101" pitchFamily="49" charset="-122"/>
              </a:rPr>
              <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2</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工程</a:t>
            </a:r>
            <a:r>
              <a:rPr lang="zh-CN" altLang="zh-CN" sz="2000" dirty="0">
                <a:solidFill>
                  <a:schemeClr val="tx1"/>
                </a:solidFill>
                <a:latin typeface="黑体" panose="02010609060101010101" pitchFamily="49" charset="-122"/>
                <a:ea typeface="黑体" panose="02010609060101010101" pitchFamily="49" charset="-122"/>
              </a:rPr>
              <a:t>建设其他费用；</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3</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预备</a:t>
            </a:r>
            <a:r>
              <a:rPr lang="zh-CN" altLang="zh-CN" sz="2000" dirty="0">
                <a:solidFill>
                  <a:schemeClr val="tx1"/>
                </a:solidFill>
                <a:latin typeface="黑体" panose="02010609060101010101" pitchFamily="49" charset="-122"/>
                <a:ea typeface="黑体" panose="02010609060101010101" pitchFamily="49" charset="-122"/>
              </a:rPr>
              <a:t>费用；</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4</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固定资产投资</a:t>
            </a:r>
            <a:r>
              <a:rPr lang="zh-CN" altLang="zh-CN" sz="2000" dirty="0">
                <a:solidFill>
                  <a:schemeClr val="tx1"/>
                </a:solidFill>
                <a:latin typeface="黑体" panose="02010609060101010101" pitchFamily="49" charset="-122"/>
                <a:ea typeface="黑体" panose="02010609060101010101" pitchFamily="49" charset="-122"/>
              </a:rPr>
              <a:t>方向调节税；</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5</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建设</a:t>
            </a:r>
            <a:r>
              <a:rPr lang="zh-CN" altLang="zh-CN" sz="2000" dirty="0">
                <a:solidFill>
                  <a:schemeClr val="tx1"/>
                </a:solidFill>
                <a:latin typeface="黑体" panose="02010609060101010101" pitchFamily="49" charset="-122"/>
                <a:ea typeface="黑体" panose="02010609060101010101" pitchFamily="49" charset="-122"/>
              </a:rPr>
              <a:t>期贷款利息；</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6</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铺底</a:t>
            </a:r>
            <a:r>
              <a:rPr lang="zh-CN" altLang="zh-CN" sz="2000" dirty="0">
                <a:solidFill>
                  <a:schemeClr val="tx1"/>
                </a:solidFill>
                <a:latin typeface="黑体" panose="02010609060101010101" pitchFamily="49" charset="-122"/>
                <a:ea typeface="黑体" panose="02010609060101010101" pitchFamily="49" charset="-122"/>
              </a:rPr>
              <a:t>流动资金</a:t>
            </a:r>
            <a:r>
              <a:rPr lang="zh-CN" altLang="zh-CN" sz="2000" dirty="0" smtClean="0">
                <a:solidFill>
                  <a:schemeClr val="tx1"/>
                </a:solidFill>
                <a:latin typeface="黑体" panose="02010609060101010101" pitchFamily="49" charset="-122"/>
                <a:ea typeface="黑体" panose="02010609060101010101" pitchFamily="49" charset="-122"/>
              </a:rPr>
              <a:t>。</a:t>
            </a:r>
            <a:endParaRPr lang="zh-CN" altLang="zh-CN" sz="2000" dirty="0">
              <a:solidFill>
                <a:schemeClr val="tx1"/>
              </a:solidFill>
              <a:latin typeface="黑体" panose="02010609060101010101" pitchFamily="49" charset="-122"/>
              <a:ea typeface="黑体" panose="02010609060101010101" pitchFamily="49" charset="-122"/>
            </a:endParaRPr>
          </a:p>
        </p:txBody>
      </p:sp>
      <p:sp>
        <p:nvSpPr>
          <p:cNvPr id="11" name="Rectangle 10"/>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8" name="矩形 7"/>
          <p:cNvSpPr/>
          <p:nvPr/>
        </p:nvSpPr>
        <p:spPr>
          <a:xfrm>
            <a:off x="389033" y="214289"/>
            <a:ext cx="5314275" cy="584775"/>
          </a:xfrm>
          <a:prstGeom prst="rect">
            <a:avLst/>
          </a:prstGeom>
        </p:spPr>
        <p:txBody>
          <a:bodyPr wrap="none">
            <a:spAutoFit/>
          </a:bodyPr>
          <a:lstStyle/>
          <a:p>
            <a:r>
              <a:rPr lang="zh-CN" altLang="en-US" sz="3200" dirty="0" smtClean="0">
                <a:latin typeface="黑体" panose="02010609060101010101" pitchFamily="49" charset="-122"/>
                <a:ea typeface="黑体" panose="02010609060101010101" pitchFamily="49" charset="-122"/>
              </a:rPr>
              <a:t>第七章 </a:t>
            </a:r>
            <a:r>
              <a:rPr lang="zh-CN" altLang="zh-CN" sz="3200" dirty="0" smtClean="0">
                <a:latin typeface="黑体" panose="02010609060101010101" pitchFamily="49" charset="-122"/>
                <a:ea typeface="黑体" panose="02010609060101010101" pitchFamily="49" charset="-122"/>
              </a:rPr>
              <a:t>设计</a:t>
            </a:r>
            <a:r>
              <a:rPr lang="zh-CN" altLang="en-US" sz="3200" dirty="0" smtClean="0">
                <a:latin typeface="黑体" panose="02010609060101010101" pitchFamily="49" charset="-122"/>
                <a:ea typeface="黑体" panose="02010609060101010101" pitchFamily="49" charset="-122"/>
              </a:rPr>
              <a:t>阶段的造价</a:t>
            </a:r>
            <a:r>
              <a:rPr lang="zh-CN" altLang="zh-CN" sz="3200" dirty="0" smtClean="0">
                <a:latin typeface="黑体" panose="02010609060101010101" pitchFamily="49" charset="-122"/>
                <a:ea typeface="黑体" panose="02010609060101010101" pitchFamily="49" charset="-122"/>
              </a:rPr>
              <a:t>管理</a:t>
            </a:r>
            <a:endParaRPr lang="zh-CN" altLang="en-US" sz="3200" dirty="0"/>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cSld>
  <p:clrMapOvr>
    <a:masterClrMapping/>
  </p:clrMapOvr>
  <p:transition>
    <p:pull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23528" y="228622"/>
            <a:ext cx="4134465" cy="523220"/>
          </a:xfrm>
          <a:prstGeom prst="rect">
            <a:avLst/>
          </a:prstGeom>
        </p:spPr>
        <p:txBody>
          <a:bodyPr wrap="none">
            <a:spAutoFit/>
          </a:bodyPr>
          <a:lstStyle/>
          <a:p>
            <a:r>
              <a:rPr lang="en-US" altLang="zh-CN" sz="2800" dirty="0" smtClean="0">
                <a:latin typeface="黑体" panose="02010609060101010101" pitchFamily="49" charset="-122"/>
                <a:ea typeface="黑体" panose="02010609060101010101" pitchFamily="49" charset="-122"/>
              </a:rPr>
              <a:t>1.2 </a:t>
            </a:r>
            <a:r>
              <a:rPr lang="zh-CN" altLang="en-US" sz="2800" dirty="0" smtClean="0">
                <a:latin typeface="黑体" panose="02010609060101010101" pitchFamily="49" charset="-122"/>
                <a:ea typeface="黑体" panose="02010609060101010101" pitchFamily="49" charset="-122"/>
              </a:rPr>
              <a:t>建筑工程项目与管理</a:t>
            </a:r>
            <a:endParaRPr lang="zh-CN" altLang="en-US" sz="2800" dirty="0">
              <a:latin typeface="黑体" panose="02010609060101010101" pitchFamily="49" charset="-122"/>
              <a:ea typeface="黑体" panose="02010609060101010101" pitchFamily="49" charset="-122"/>
            </a:endParaRPr>
          </a:p>
        </p:txBody>
      </p:sp>
      <p:sp>
        <p:nvSpPr>
          <p:cNvPr id="7" name="矩形 6"/>
          <p:cNvSpPr/>
          <p:nvPr/>
        </p:nvSpPr>
        <p:spPr>
          <a:xfrm>
            <a:off x="222164" y="993306"/>
            <a:ext cx="8640960" cy="5078313"/>
          </a:xfrm>
          <a:prstGeom prst="rect">
            <a:avLst/>
          </a:prstGeom>
        </p:spPr>
        <p:txBody>
          <a:bodyPr wrap="square">
            <a:spAutoFit/>
          </a:bodyPr>
          <a:lstStyle/>
          <a:p>
            <a:pPr>
              <a:lnSpc>
                <a:spcPct val="150000"/>
              </a:lnSpc>
            </a:pPr>
            <a:r>
              <a:rPr lang="en-US" altLang="zh-CN" dirty="0" smtClean="0">
                <a:latin typeface="黑体" pitchFamily="49" charset="-122"/>
                <a:ea typeface="黑体" pitchFamily="49" charset="-122"/>
              </a:rPr>
              <a:t>5 </a:t>
            </a:r>
            <a:r>
              <a:rPr lang="zh-CN" altLang="en-US" dirty="0" smtClean="0">
                <a:latin typeface="黑体" pitchFamily="49" charset="-122"/>
                <a:ea typeface="黑体" pitchFamily="49" charset="-122"/>
              </a:rPr>
              <a:t>建筑工程</a:t>
            </a:r>
            <a:r>
              <a:rPr lang="zh-CN" altLang="en-US" dirty="0">
                <a:latin typeface="黑体" pitchFamily="49" charset="-122"/>
                <a:ea typeface="黑体" pitchFamily="49" charset="-122"/>
              </a:rPr>
              <a:t>项目的</a:t>
            </a:r>
            <a:r>
              <a:rPr lang="zh-CN" altLang="en-US" dirty="0" smtClean="0">
                <a:latin typeface="黑体" pitchFamily="49" charset="-122"/>
                <a:ea typeface="黑体" pitchFamily="49" charset="-122"/>
              </a:rPr>
              <a:t>组成</a:t>
            </a:r>
            <a:endParaRPr lang="en-US" altLang="zh-CN" dirty="0" smtClean="0">
              <a:latin typeface="黑体" pitchFamily="49" charset="-122"/>
              <a:ea typeface="黑体" pitchFamily="49" charset="-122"/>
            </a:endParaRPr>
          </a:p>
          <a:p>
            <a:pPr>
              <a:lnSpc>
                <a:spcPct val="150000"/>
              </a:lnSpc>
            </a:pPr>
            <a:r>
              <a:rPr lang="en-US" altLang="zh-CN" dirty="0">
                <a:latin typeface="黑体" pitchFamily="49" charset="-122"/>
                <a:ea typeface="黑体" pitchFamily="49" charset="-122"/>
              </a:rPr>
              <a:t> </a:t>
            </a:r>
            <a:r>
              <a:rPr lang="en-US" altLang="zh-CN" dirty="0" smtClean="0">
                <a:latin typeface="黑体" pitchFamily="49" charset="-122"/>
                <a:ea typeface="黑体" pitchFamily="49" charset="-122"/>
              </a:rPr>
              <a:t>   </a:t>
            </a:r>
            <a:r>
              <a:rPr lang="zh-CN" altLang="en-US" u="sng" dirty="0" smtClean="0">
                <a:latin typeface="黑体" pitchFamily="49" charset="-122"/>
                <a:ea typeface="黑体" pitchFamily="49" charset="-122"/>
              </a:rPr>
              <a:t>项目</a:t>
            </a:r>
            <a:r>
              <a:rPr lang="zh-CN" altLang="en-US" u="sng" dirty="0">
                <a:latin typeface="黑体" pitchFamily="49" charset="-122"/>
                <a:ea typeface="黑体" pitchFamily="49" charset="-122"/>
              </a:rPr>
              <a:t>可分为</a:t>
            </a:r>
            <a:r>
              <a:rPr lang="zh-CN" altLang="en-US" u="sng" dirty="0" smtClean="0">
                <a:latin typeface="黑体" pitchFamily="49" charset="-122"/>
                <a:ea typeface="黑体" pitchFamily="49" charset="-122"/>
              </a:rPr>
              <a:t>单位（子单位）工程</a:t>
            </a:r>
            <a:r>
              <a:rPr lang="zh-CN" altLang="en-US" u="sng" dirty="0">
                <a:latin typeface="黑体" pitchFamily="49" charset="-122"/>
                <a:ea typeface="黑体" pitchFamily="49" charset="-122"/>
              </a:rPr>
              <a:t>、</a:t>
            </a:r>
            <a:r>
              <a:rPr lang="zh-CN" altLang="en-US" u="sng" dirty="0" smtClean="0">
                <a:latin typeface="黑体" pitchFamily="49" charset="-122"/>
                <a:ea typeface="黑体" pitchFamily="49" charset="-122"/>
              </a:rPr>
              <a:t>分部（子分部）工程</a:t>
            </a:r>
            <a:r>
              <a:rPr lang="zh-CN" altLang="en-US" u="sng" dirty="0">
                <a:latin typeface="黑体" pitchFamily="49" charset="-122"/>
                <a:ea typeface="黑体" pitchFamily="49" charset="-122"/>
              </a:rPr>
              <a:t>和分项工程</a:t>
            </a:r>
            <a:r>
              <a:rPr lang="zh-CN" altLang="en-US" u="sng" dirty="0" smtClean="0">
                <a:latin typeface="黑体" pitchFamily="49" charset="-122"/>
                <a:ea typeface="黑体" pitchFamily="49" charset="-122"/>
              </a:rPr>
              <a:t>。</a:t>
            </a:r>
            <a:endParaRPr lang="en-US" altLang="zh-CN" u="sng"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1</a:t>
            </a:r>
            <a:r>
              <a:rPr lang="zh-CN" altLang="en-US" dirty="0" smtClean="0">
                <a:latin typeface="黑体" pitchFamily="49" charset="-122"/>
                <a:ea typeface="黑体" pitchFamily="49" charset="-122"/>
              </a:rPr>
              <a:t>）单位（子单位）工程。是</a:t>
            </a:r>
            <a:r>
              <a:rPr lang="zh-CN" altLang="en-US" dirty="0">
                <a:latin typeface="黑体" pitchFamily="49" charset="-122"/>
                <a:ea typeface="黑体" pitchFamily="49" charset="-122"/>
              </a:rPr>
              <a:t>指具备</a:t>
            </a:r>
            <a:r>
              <a:rPr lang="zh-CN" altLang="en-US" dirty="0" smtClean="0">
                <a:latin typeface="黑体" pitchFamily="49" charset="-122"/>
                <a:ea typeface="黑体" pitchFamily="49" charset="-122"/>
              </a:rPr>
              <a:t>独立施工</a:t>
            </a:r>
            <a:r>
              <a:rPr lang="zh-CN" altLang="en-US" dirty="0">
                <a:latin typeface="黑体" pitchFamily="49" charset="-122"/>
                <a:ea typeface="黑体" pitchFamily="49" charset="-122"/>
              </a:rPr>
              <a:t>条件并能形成独立使用功能的建筑物及</a:t>
            </a:r>
            <a:r>
              <a:rPr lang="zh-CN" altLang="en-US" dirty="0" smtClean="0">
                <a:latin typeface="黑体" pitchFamily="49" charset="-122"/>
                <a:ea typeface="黑体" pitchFamily="49" charset="-122"/>
              </a:rPr>
              <a:t>构筑物。</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2</a:t>
            </a:r>
            <a:r>
              <a:rPr lang="zh-CN" altLang="en-US" dirty="0" smtClean="0">
                <a:latin typeface="黑体" pitchFamily="49" charset="-122"/>
                <a:ea typeface="黑体" pitchFamily="49" charset="-122"/>
              </a:rPr>
              <a:t>）分部（子分部）工程。是单位工程</a:t>
            </a:r>
            <a:r>
              <a:rPr lang="zh-CN" altLang="en-US" dirty="0">
                <a:latin typeface="黑体" pitchFamily="49" charset="-122"/>
                <a:ea typeface="黑体" pitchFamily="49" charset="-122"/>
              </a:rPr>
              <a:t>的</a:t>
            </a:r>
            <a:r>
              <a:rPr lang="zh-CN" altLang="en-US" dirty="0" smtClean="0">
                <a:latin typeface="黑体" pitchFamily="49" charset="-122"/>
                <a:ea typeface="黑体" pitchFamily="49" charset="-122"/>
              </a:rPr>
              <a:t>组成部分，可按</a:t>
            </a:r>
            <a:r>
              <a:rPr lang="zh-CN" altLang="en-US" dirty="0">
                <a:latin typeface="黑体" pitchFamily="49" charset="-122"/>
                <a:ea typeface="黑体" pitchFamily="49" charset="-122"/>
              </a:rPr>
              <a:t>专业性质、建筑部位进行</a:t>
            </a:r>
            <a:r>
              <a:rPr lang="zh-CN" altLang="en-US" dirty="0" smtClean="0">
                <a:latin typeface="黑体" pitchFamily="49" charset="-122"/>
                <a:ea typeface="黑体" pitchFamily="49" charset="-122"/>
              </a:rPr>
              <a:t>划分。建筑工程</a:t>
            </a:r>
            <a:r>
              <a:rPr lang="zh-CN" altLang="en-US" dirty="0">
                <a:latin typeface="黑体" pitchFamily="49" charset="-122"/>
                <a:ea typeface="黑体" pitchFamily="49" charset="-122"/>
              </a:rPr>
              <a:t>的分部工程</a:t>
            </a:r>
            <a:r>
              <a:rPr lang="zh-CN" altLang="en-US" dirty="0" smtClean="0">
                <a:latin typeface="黑体" pitchFamily="49" charset="-122"/>
                <a:ea typeface="黑体" pitchFamily="49" charset="-122"/>
              </a:rPr>
              <a:t>包括：地基与基础、</a:t>
            </a:r>
            <a:r>
              <a:rPr lang="zh-CN" altLang="en-US" dirty="0">
                <a:latin typeface="黑体" pitchFamily="49" charset="-122"/>
                <a:ea typeface="黑体" pitchFamily="49" charset="-122"/>
              </a:rPr>
              <a:t>主体</a:t>
            </a:r>
            <a:r>
              <a:rPr lang="zh-CN" altLang="en-US" dirty="0" smtClean="0">
                <a:latin typeface="黑体" pitchFamily="49" charset="-122"/>
                <a:ea typeface="黑体" pitchFamily="49" charset="-122"/>
              </a:rPr>
              <a:t>结构、建筑装饰装修、屋面、建筑给水排水及供暖、通风与空调、建筑电气、智能建筑、建筑节能和电梯。当</a:t>
            </a:r>
            <a:r>
              <a:rPr lang="zh-CN" altLang="en-US" dirty="0">
                <a:latin typeface="黑体" pitchFamily="49" charset="-122"/>
                <a:ea typeface="黑体" pitchFamily="49" charset="-122"/>
              </a:rPr>
              <a:t>分部工程规模较大或</a:t>
            </a:r>
            <a:r>
              <a:rPr lang="zh-CN" altLang="en-US" dirty="0" smtClean="0">
                <a:latin typeface="黑体" pitchFamily="49" charset="-122"/>
                <a:ea typeface="黑体" pitchFamily="49" charset="-122"/>
              </a:rPr>
              <a:t>较复杂时，可</a:t>
            </a:r>
            <a:r>
              <a:rPr lang="zh-CN" altLang="en-US" dirty="0">
                <a:latin typeface="黑体" pitchFamily="49" charset="-122"/>
                <a:ea typeface="黑体" pitchFamily="49" charset="-122"/>
              </a:rPr>
              <a:t>按材料种类、施工特点与程序、专业系统及</a:t>
            </a:r>
            <a:r>
              <a:rPr lang="zh-CN" altLang="en-US" dirty="0" smtClean="0">
                <a:latin typeface="黑体" pitchFamily="49" charset="-122"/>
                <a:ea typeface="黑体" pitchFamily="49" charset="-122"/>
              </a:rPr>
              <a:t>类别等</a:t>
            </a:r>
            <a:r>
              <a:rPr lang="zh-CN" altLang="en-US" dirty="0">
                <a:latin typeface="黑体" pitchFamily="49" charset="-122"/>
                <a:ea typeface="黑体" pitchFamily="49" charset="-122"/>
              </a:rPr>
              <a:t>将其划分为若干子分部工程</a:t>
            </a:r>
            <a:r>
              <a:rPr lang="zh-CN" altLang="en-US" dirty="0" smtClean="0">
                <a:latin typeface="黑体" pitchFamily="49" charset="-122"/>
                <a:ea typeface="黑体" pitchFamily="49" charset="-122"/>
              </a:rPr>
              <a:t>。</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3</a:t>
            </a:r>
            <a:r>
              <a:rPr lang="zh-CN" altLang="en-US" dirty="0" smtClean="0">
                <a:latin typeface="黑体" pitchFamily="49" charset="-122"/>
                <a:ea typeface="黑体" pitchFamily="49" charset="-122"/>
              </a:rPr>
              <a:t>）分项工程。分项工程</a:t>
            </a:r>
            <a:r>
              <a:rPr lang="zh-CN" altLang="en-US" dirty="0">
                <a:latin typeface="黑体" pitchFamily="49" charset="-122"/>
                <a:ea typeface="黑体" pitchFamily="49" charset="-122"/>
              </a:rPr>
              <a:t>是</a:t>
            </a:r>
            <a:r>
              <a:rPr lang="zh-CN" altLang="en-US" dirty="0" smtClean="0">
                <a:latin typeface="黑体" pitchFamily="49" charset="-122"/>
                <a:ea typeface="黑体" pitchFamily="49" charset="-122"/>
              </a:rPr>
              <a:t>分部工程</a:t>
            </a:r>
            <a:r>
              <a:rPr lang="zh-CN" altLang="en-US" dirty="0">
                <a:latin typeface="黑体" pitchFamily="49" charset="-122"/>
                <a:ea typeface="黑体" pitchFamily="49" charset="-122"/>
              </a:rPr>
              <a:t>的</a:t>
            </a:r>
            <a:r>
              <a:rPr lang="zh-CN" altLang="en-US" dirty="0" smtClean="0">
                <a:latin typeface="黑体" pitchFamily="49" charset="-122"/>
                <a:ea typeface="黑体" pitchFamily="49" charset="-122"/>
              </a:rPr>
              <a:t>组成部分，是建筑工程质量形成的直接过程，同时</a:t>
            </a:r>
            <a:r>
              <a:rPr lang="zh-CN" altLang="en-US" dirty="0">
                <a:latin typeface="黑体" pitchFamily="49" charset="-122"/>
                <a:ea typeface="黑体" pitchFamily="49" charset="-122"/>
              </a:rPr>
              <a:t>也是</a:t>
            </a:r>
            <a:r>
              <a:rPr lang="zh-CN" altLang="en-US" dirty="0" smtClean="0">
                <a:latin typeface="黑体" pitchFamily="49" charset="-122"/>
                <a:ea typeface="黑体" pitchFamily="49" charset="-122"/>
              </a:rPr>
              <a:t>计量工程</a:t>
            </a:r>
            <a:r>
              <a:rPr lang="zh-CN" altLang="en-US" dirty="0">
                <a:latin typeface="黑体" pitchFamily="49" charset="-122"/>
                <a:ea typeface="黑体" pitchFamily="49" charset="-122"/>
              </a:rPr>
              <a:t>用工、用料和机械台班消耗的基本</a:t>
            </a:r>
            <a:r>
              <a:rPr lang="zh-CN" altLang="en-US" dirty="0" smtClean="0">
                <a:latin typeface="黑体" pitchFamily="49" charset="-122"/>
                <a:ea typeface="黑体" pitchFamily="49" charset="-122"/>
              </a:rPr>
              <a:t>单元。分项工程</a:t>
            </a:r>
            <a:r>
              <a:rPr lang="zh-CN" altLang="en-US" dirty="0">
                <a:latin typeface="黑体" pitchFamily="49" charset="-122"/>
                <a:ea typeface="黑体" pitchFamily="49" charset="-122"/>
              </a:rPr>
              <a:t>成按主要工种、材料、施工工艺、设备类別等</a:t>
            </a:r>
            <a:r>
              <a:rPr lang="zh-CN" altLang="en-US" dirty="0" smtClean="0">
                <a:latin typeface="黑体" pitchFamily="49" charset="-122"/>
                <a:ea typeface="黑体" pitchFamily="49" charset="-122"/>
              </a:rPr>
              <a:t>划分。</a:t>
            </a:r>
            <a:endParaRPr lang="zh-CN" altLang="en-US" dirty="0">
              <a:latin typeface="黑体" pitchFamily="49" charset="-122"/>
              <a:ea typeface="黑体" pitchFamily="49" charset="-122"/>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extLst>
      <p:ext uri="{BB962C8B-B14F-4D97-AF65-F5344CB8AC3E}">
        <p14:creationId xmlns:p14="http://schemas.microsoft.com/office/powerpoint/2010/main" val="3612743409"/>
      </p:ext>
    </p:extLst>
  </p:cSld>
  <p:clrMapOvr>
    <a:masterClrMapping/>
  </p:clrMapOvr>
  <p:transition>
    <p:pull dir="d"/>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993306"/>
            <a:ext cx="8568952" cy="4235894"/>
          </a:xfrm>
        </p:spPr>
        <p:txBody>
          <a:bodyPr>
            <a:noAutofit/>
          </a:bodyPr>
          <a:lstStyle/>
          <a:p>
            <a:pPr>
              <a:lnSpc>
                <a:spcPct val="150000"/>
              </a:lnSpc>
            </a:pPr>
            <a:r>
              <a:rPr lang="en-US" altLang="zh-CN" sz="2000" dirty="0" smtClean="0">
                <a:solidFill>
                  <a:schemeClr val="tx1"/>
                </a:solidFill>
                <a:latin typeface="黑体" panose="02010609060101010101" pitchFamily="49" charset="-122"/>
                <a:ea typeface="黑体" panose="02010609060101010101" pitchFamily="49" charset="-122"/>
              </a:rPr>
              <a:t>    2</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按照</a:t>
            </a:r>
            <a:r>
              <a:rPr lang="zh-CN" altLang="zh-CN" sz="2000" dirty="0">
                <a:solidFill>
                  <a:schemeClr val="tx1"/>
                </a:solidFill>
                <a:latin typeface="黑体" panose="02010609060101010101" pitchFamily="49" charset="-122"/>
                <a:ea typeface="黑体" panose="02010609060101010101" pitchFamily="49" charset="-122"/>
              </a:rPr>
              <a:t>合同进行</a:t>
            </a:r>
            <a:r>
              <a:rPr lang="en-US" altLang="zh-CN" sz="2000" dirty="0">
                <a:solidFill>
                  <a:schemeClr val="tx1"/>
                </a:solidFill>
                <a:latin typeface="黑体" panose="02010609060101010101" pitchFamily="49" charset="-122"/>
                <a:ea typeface="黑体" panose="02010609060101010101" pitchFamily="49" charset="-122"/>
              </a:rPr>
              <a:t>WBS</a:t>
            </a:r>
            <a:r>
              <a:rPr lang="zh-CN" altLang="zh-CN" sz="2000" dirty="0">
                <a:solidFill>
                  <a:schemeClr val="tx1"/>
                </a:solidFill>
                <a:latin typeface="黑体" panose="02010609060101010101" pitchFamily="49" charset="-122"/>
                <a:ea typeface="黑体" panose="02010609060101010101" pitchFamily="49" charset="-122"/>
              </a:rPr>
              <a:t>分解的概算编制内容</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1</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土地</a:t>
            </a:r>
            <a:r>
              <a:rPr lang="zh-CN" altLang="zh-CN" sz="2000" dirty="0">
                <a:solidFill>
                  <a:schemeClr val="tx1"/>
                </a:solidFill>
                <a:latin typeface="黑体" panose="02010609060101010101" pitchFamily="49" charset="-122"/>
                <a:ea typeface="黑体" panose="02010609060101010101" pitchFamily="49" charset="-122"/>
              </a:rPr>
              <a:t>合同；</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2</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建设</a:t>
            </a:r>
            <a:r>
              <a:rPr lang="zh-CN" altLang="zh-CN" sz="2000" dirty="0">
                <a:solidFill>
                  <a:schemeClr val="tx1"/>
                </a:solidFill>
                <a:latin typeface="黑体" panose="02010609060101010101" pitchFamily="49" charset="-122"/>
                <a:ea typeface="黑体" panose="02010609060101010101" pitchFamily="49" charset="-122"/>
              </a:rPr>
              <a:t>筹建费合同；</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3</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勘察</a:t>
            </a:r>
            <a:r>
              <a:rPr lang="zh-CN" altLang="zh-CN" sz="2000" dirty="0">
                <a:solidFill>
                  <a:schemeClr val="tx1"/>
                </a:solidFill>
                <a:latin typeface="黑体" panose="02010609060101010101" pitchFamily="49" charset="-122"/>
                <a:ea typeface="黑体" panose="02010609060101010101" pitchFamily="49" charset="-122"/>
              </a:rPr>
              <a:t>设计费合同；</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4</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市政</a:t>
            </a:r>
            <a:r>
              <a:rPr lang="zh-CN" altLang="zh-CN" sz="2000" dirty="0">
                <a:solidFill>
                  <a:schemeClr val="tx1"/>
                </a:solidFill>
                <a:latin typeface="黑体" panose="02010609060101010101" pitchFamily="49" charset="-122"/>
                <a:ea typeface="黑体" panose="02010609060101010101" pitchFamily="49" charset="-122"/>
              </a:rPr>
              <a:t>配套费合同；</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5</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施工</a:t>
            </a:r>
            <a:r>
              <a:rPr lang="zh-CN" altLang="zh-CN" sz="2000" dirty="0">
                <a:solidFill>
                  <a:schemeClr val="tx1"/>
                </a:solidFill>
                <a:latin typeface="黑体" panose="02010609060101010101" pitchFamily="49" charset="-122"/>
                <a:ea typeface="黑体" panose="02010609060101010101" pitchFamily="49" charset="-122"/>
              </a:rPr>
              <a:t>总包合同；</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6</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专业</a:t>
            </a:r>
            <a:r>
              <a:rPr lang="zh-CN" altLang="zh-CN" sz="2000" dirty="0">
                <a:solidFill>
                  <a:schemeClr val="tx1"/>
                </a:solidFill>
                <a:latin typeface="黑体" panose="02010609060101010101" pitchFamily="49" charset="-122"/>
                <a:ea typeface="黑体" panose="02010609060101010101" pitchFamily="49" charset="-122"/>
              </a:rPr>
              <a:t>分包合同；</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7</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设备</a:t>
            </a:r>
            <a:r>
              <a:rPr lang="zh-CN" altLang="zh-CN" sz="2000" dirty="0">
                <a:solidFill>
                  <a:schemeClr val="tx1"/>
                </a:solidFill>
                <a:latin typeface="黑体" panose="02010609060101010101" pitchFamily="49" charset="-122"/>
                <a:ea typeface="黑体" panose="02010609060101010101" pitchFamily="49" charset="-122"/>
              </a:rPr>
              <a:t>采购合同</a:t>
            </a:r>
            <a:r>
              <a:rPr lang="zh-CN" altLang="zh-CN" sz="2000" dirty="0" smtClean="0">
                <a:solidFill>
                  <a:schemeClr val="tx1"/>
                </a:solidFill>
                <a:latin typeface="黑体" panose="02010609060101010101" pitchFamily="49" charset="-122"/>
                <a:ea typeface="黑体" panose="02010609060101010101" pitchFamily="49" charset="-122"/>
              </a:rPr>
              <a:t>。</a:t>
            </a:r>
            <a:endParaRPr lang="zh-CN" altLang="zh-CN" sz="2000" dirty="0">
              <a:solidFill>
                <a:schemeClr val="tx1"/>
              </a:solidFill>
              <a:latin typeface="黑体" panose="02010609060101010101" pitchFamily="49" charset="-122"/>
              <a:ea typeface="黑体" panose="02010609060101010101" pitchFamily="49" charset="-122"/>
            </a:endParaRPr>
          </a:p>
        </p:txBody>
      </p:sp>
      <p:sp>
        <p:nvSpPr>
          <p:cNvPr id="11" name="Rectangle 10"/>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8" name="矩形 7"/>
          <p:cNvSpPr/>
          <p:nvPr/>
        </p:nvSpPr>
        <p:spPr>
          <a:xfrm>
            <a:off x="389033" y="214289"/>
            <a:ext cx="5314275" cy="584775"/>
          </a:xfrm>
          <a:prstGeom prst="rect">
            <a:avLst/>
          </a:prstGeom>
        </p:spPr>
        <p:txBody>
          <a:bodyPr wrap="none">
            <a:spAutoFit/>
          </a:bodyPr>
          <a:lstStyle/>
          <a:p>
            <a:r>
              <a:rPr lang="zh-CN" altLang="en-US" sz="3200" dirty="0" smtClean="0">
                <a:latin typeface="黑体" panose="02010609060101010101" pitchFamily="49" charset="-122"/>
                <a:ea typeface="黑体" panose="02010609060101010101" pitchFamily="49" charset="-122"/>
              </a:rPr>
              <a:t>第七章 </a:t>
            </a:r>
            <a:r>
              <a:rPr lang="zh-CN" altLang="zh-CN" sz="3200" dirty="0" smtClean="0">
                <a:latin typeface="黑体" panose="02010609060101010101" pitchFamily="49" charset="-122"/>
                <a:ea typeface="黑体" panose="02010609060101010101" pitchFamily="49" charset="-122"/>
              </a:rPr>
              <a:t>设计</a:t>
            </a:r>
            <a:r>
              <a:rPr lang="zh-CN" altLang="en-US" sz="3200" dirty="0" smtClean="0">
                <a:latin typeface="黑体" panose="02010609060101010101" pitchFamily="49" charset="-122"/>
                <a:ea typeface="黑体" panose="02010609060101010101" pitchFamily="49" charset="-122"/>
              </a:rPr>
              <a:t>阶段的造价</a:t>
            </a:r>
            <a:r>
              <a:rPr lang="zh-CN" altLang="zh-CN" sz="3200" dirty="0" smtClean="0">
                <a:latin typeface="黑体" panose="02010609060101010101" pitchFamily="49" charset="-122"/>
                <a:ea typeface="黑体" panose="02010609060101010101" pitchFamily="49" charset="-122"/>
              </a:rPr>
              <a:t>管理</a:t>
            </a:r>
            <a:endParaRPr lang="zh-CN" altLang="en-US" sz="3200" dirty="0"/>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cSld>
  <p:clrMapOvr>
    <a:masterClrMapping/>
  </p:clrMapOvr>
  <p:transition>
    <p:pull dir="d"/>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993306"/>
            <a:ext cx="8568952" cy="5027982"/>
          </a:xfrm>
        </p:spPr>
        <p:txBody>
          <a:bodyPr>
            <a:noAutofit/>
          </a:bodyPr>
          <a:lstStyle/>
          <a:p>
            <a:pPr>
              <a:lnSpc>
                <a:spcPct val="150000"/>
              </a:lnSpc>
            </a:pPr>
            <a:r>
              <a:rPr lang="en-US" altLang="zh-CN" sz="2000" dirty="0" smtClean="0">
                <a:solidFill>
                  <a:schemeClr val="tx1"/>
                </a:solidFill>
                <a:latin typeface="黑体" panose="02010609060101010101" pitchFamily="49" charset="-122"/>
                <a:ea typeface="黑体" panose="02010609060101010101" pitchFamily="49" charset="-122"/>
              </a:rPr>
              <a:t>7.1.3 </a:t>
            </a:r>
            <a:r>
              <a:rPr lang="zh-CN" altLang="zh-CN" sz="2000" dirty="0" smtClean="0">
                <a:solidFill>
                  <a:schemeClr val="tx1"/>
                </a:solidFill>
                <a:latin typeface="黑体" panose="02010609060101010101" pitchFamily="49" charset="-122"/>
                <a:ea typeface="黑体" panose="02010609060101010101" pitchFamily="49" charset="-122"/>
              </a:rPr>
              <a:t>设计概算</a:t>
            </a:r>
            <a:r>
              <a:rPr lang="zh-CN" altLang="zh-CN" sz="2000" dirty="0">
                <a:solidFill>
                  <a:schemeClr val="tx1"/>
                </a:solidFill>
                <a:latin typeface="黑体" panose="02010609060101010101" pitchFamily="49" charset="-122"/>
                <a:ea typeface="黑体" panose="02010609060101010101" pitchFamily="49" charset="-122"/>
              </a:rPr>
              <a:t>的审查要点</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1</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是否</a:t>
            </a:r>
            <a:r>
              <a:rPr lang="zh-CN" altLang="zh-CN" sz="2000" dirty="0">
                <a:solidFill>
                  <a:schemeClr val="tx1"/>
                </a:solidFill>
                <a:latin typeface="黑体" panose="02010609060101010101" pitchFamily="49" charset="-122"/>
                <a:ea typeface="黑体" panose="02010609060101010101" pitchFamily="49" charset="-122"/>
              </a:rPr>
              <a:t>符合业主要求的编制深度和范围；</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2</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是否</a:t>
            </a:r>
            <a:r>
              <a:rPr lang="zh-CN" altLang="zh-CN" sz="2000" dirty="0">
                <a:solidFill>
                  <a:schemeClr val="tx1"/>
                </a:solidFill>
                <a:latin typeface="黑体" panose="02010609060101010101" pitchFamily="49" charset="-122"/>
                <a:ea typeface="黑体" panose="02010609060101010101" pitchFamily="49" charset="-122"/>
              </a:rPr>
              <a:t>按业主要求的</a:t>
            </a:r>
            <a:r>
              <a:rPr lang="en-US" altLang="zh-CN" sz="2000" dirty="0">
                <a:solidFill>
                  <a:schemeClr val="tx1"/>
                </a:solidFill>
                <a:latin typeface="黑体" panose="02010609060101010101" pitchFamily="49" charset="-122"/>
                <a:ea typeface="黑体" panose="02010609060101010101" pitchFamily="49" charset="-122"/>
              </a:rPr>
              <a:t>WBS</a:t>
            </a:r>
            <a:r>
              <a:rPr lang="zh-CN" altLang="zh-CN" sz="2000" dirty="0">
                <a:solidFill>
                  <a:schemeClr val="tx1"/>
                </a:solidFill>
                <a:latin typeface="黑体" panose="02010609060101010101" pitchFamily="49" charset="-122"/>
                <a:ea typeface="黑体" panose="02010609060101010101" pitchFamily="49" charset="-122"/>
              </a:rPr>
              <a:t>分解编制；</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3</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编制</a:t>
            </a:r>
            <a:r>
              <a:rPr lang="zh-CN" altLang="zh-CN" sz="2000" dirty="0">
                <a:solidFill>
                  <a:schemeClr val="tx1"/>
                </a:solidFill>
                <a:latin typeface="黑体" panose="02010609060101010101" pitchFamily="49" charset="-122"/>
                <a:ea typeface="黑体" panose="02010609060101010101" pitchFamily="49" charset="-122"/>
              </a:rPr>
              <a:t>内容是否完整，对设计标准是否理解正确；</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4</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是否</a:t>
            </a:r>
            <a:r>
              <a:rPr lang="zh-CN" altLang="zh-CN" sz="2000" dirty="0">
                <a:solidFill>
                  <a:schemeClr val="tx1"/>
                </a:solidFill>
                <a:latin typeface="黑体" panose="02010609060101010101" pitchFamily="49" charset="-122"/>
                <a:ea typeface="黑体" panose="02010609060101010101" pitchFamily="49" charset="-122"/>
              </a:rPr>
              <a:t>确保编制依据的时效性、准确性、适用性；</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5</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采用</a:t>
            </a:r>
            <a:r>
              <a:rPr lang="zh-CN" altLang="zh-CN" sz="2000" dirty="0">
                <a:solidFill>
                  <a:schemeClr val="tx1"/>
                </a:solidFill>
                <a:latin typeface="黑体" panose="02010609060101010101" pitchFamily="49" charset="-122"/>
                <a:ea typeface="黑体" panose="02010609060101010101" pitchFamily="49" charset="-122"/>
              </a:rPr>
              <a:t>的定额或指标是否正确；</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6</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费用项目</a:t>
            </a:r>
            <a:r>
              <a:rPr lang="zh-CN" altLang="zh-CN" sz="2000" dirty="0">
                <a:solidFill>
                  <a:schemeClr val="tx1"/>
                </a:solidFill>
                <a:latin typeface="黑体" panose="02010609060101010101" pitchFamily="49" charset="-122"/>
                <a:ea typeface="黑体" panose="02010609060101010101" pitchFamily="49" charset="-122"/>
              </a:rPr>
              <a:t>划分是否合理，是否有漏项；</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7</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工程</a:t>
            </a:r>
            <a:r>
              <a:rPr lang="zh-CN" altLang="zh-CN" sz="2000" dirty="0">
                <a:solidFill>
                  <a:schemeClr val="tx1"/>
                </a:solidFill>
                <a:latin typeface="黑体" panose="02010609060101010101" pitchFamily="49" charset="-122"/>
                <a:ea typeface="黑体" panose="02010609060101010101" pitchFamily="49" charset="-122"/>
              </a:rPr>
              <a:t>量计算是否正确；</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8</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材料</a:t>
            </a:r>
            <a:r>
              <a:rPr lang="zh-CN" altLang="zh-CN" sz="2000" dirty="0">
                <a:solidFill>
                  <a:schemeClr val="tx1"/>
                </a:solidFill>
                <a:latin typeface="黑体" panose="02010609060101010101" pitchFamily="49" charset="-122"/>
                <a:ea typeface="黑体" panose="02010609060101010101" pitchFamily="49" charset="-122"/>
              </a:rPr>
              <a:t>选用价格是否合理；</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9</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费用</a:t>
            </a:r>
            <a:r>
              <a:rPr lang="zh-CN" altLang="zh-CN" sz="2000" dirty="0">
                <a:solidFill>
                  <a:schemeClr val="tx1"/>
                </a:solidFill>
                <a:latin typeface="黑体" panose="02010609060101010101" pitchFamily="49" charset="-122"/>
                <a:ea typeface="黑体" panose="02010609060101010101" pitchFamily="49" charset="-122"/>
              </a:rPr>
              <a:t>取费标准是否符合国家或地方规定</a:t>
            </a:r>
            <a:r>
              <a:rPr lang="zh-CN" altLang="zh-CN" sz="2000" dirty="0" smtClean="0">
                <a:solidFill>
                  <a:schemeClr val="tx1"/>
                </a:solidFill>
                <a:latin typeface="黑体" panose="02010609060101010101" pitchFamily="49" charset="-122"/>
                <a:ea typeface="黑体" panose="02010609060101010101" pitchFamily="49" charset="-122"/>
              </a:rPr>
              <a:t>。</a:t>
            </a:r>
            <a:endParaRPr lang="zh-CN" altLang="zh-CN" sz="2000" dirty="0">
              <a:solidFill>
                <a:schemeClr val="tx1"/>
              </a:solidFill>
              <a:latin typeface="黑体" panose="02010609060101010101" pitchFamily="49" charset="-122"/>
              <a:ea typeface="黑体" panose="02010609060101010101" pitchFamily="49" charset="-122"/>
            </a:endParaRPr>
          </a:p>
        </p:txBody>
      </p:sp>
      <p:sp>
        <p:nvSpPr>
          <p:cNvPr id="11" name="Rectangle 10"/>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8" name="矩形 7"/>
          <p:cNvSpPr/>
          <p:nvPr/>
        </p:nvSpPr>
        <p:spPr>
          <a:xfrm>
            <a:off x="389033" y="214289"/>
            <a:ext cx="5314275" cy="584775"/>
          </a:xfrm>
          <a:prstGeom prst="rect">
            <a:avLst/>
          </a:prstGeom>
        </p:spPr>
        <p:txBody>
          <a:bodyPr wrap="none">
            <a:spAutoFit/>
          </a:bodyPr>
          <a:lstStyle/>
          <a:p>
            <a:r>
              <a:rPr lang="zh-CN" altLang="en-US" sz="3200" dirty="0" smtClean="0">
                <a:latin typeface="黑体" panose="02010609060101010101" pitchFamily="49" charset="-122"/>
                <a:ea typeface="黑体" panose="02010609060101010101" pitchFamily="49" charset="-122"/>
              </a:rPr>
              <a:t>第七章 </a:t>
            </a:r>
            <a:r>
              <a:rPr lang="zh-CN" altLang="zh-CN" sz="3200" dirty="0" smtClean="0">
                <a:latin typeface="黑体" panose="02010609060101010101" pitchFamily="49" charset="-122"/>
                <a:ea typeface="黑体" panose="02010609060101010101" pitchFamily="49" charset="-122"/>
              </a:rPr>
              <a:t>设计</a:t>
            </a:r>
            <a:r>
              <a:rPr lang="zh-CN" altLang="en-US" sz="3200" dirty="0" smtClean="0">
                <a:latin typeface="黑体" panose="02010609060101010101" pitchFamily="49" charset="-122"/>
                <a:ea typeface="黑体" panose="02010609060101010101" pitchFamily="49" charset="-122"/>
              </a:rPr>
              <a:t>阶段的造价</a:t>
            </a:r>
            <a:r>
              <a:rPr lang="zh-CN" altLang="zh-CN" sz="3200" dirty="0" smtClean="0">
                <a:latin typeface="黑体" panose="02010609060101010101" pitchFamily="49" charset="-122"/>
                <a:ea typeface="黑体" panose="02010609060101010101" pitchFamily="49" charset="-122"/>
              </a:rPr>
              <a:t>管理</a:t>
            </a:r>
            <a:endParaRPr lang="zh-CN" altLang="en-US" sz="3200" dirty="0"/>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cSld>
  <p:clrMapOvr>
    <a:masterClrMapping/>
  </p:clrMapOvr>
  <p:transition>
    <p:pull dir="d"/>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993306"/>
            <a:ext cx="8568952" cy="5460030"/>
          </a:xfrm>
        </p:spPr>
        <p:txBody>
          <a:bodyPr>
            <a:noAutofit/>
          </a:bodyPr>
          <a:lstStyle/>
          <a:p>
            <a:pPr hangingPunct="1">
              <a:lnSpc>
                <a:spcPts val="3000"/>
              </a:lnSpc>
            </a:pPr>
            <a:r>
              <a:rPr lang="en-US" altLang="zh-CN" sz="2000" dirty="0" smtClean="0">
                <a:solidFill>
                  <a:schemeClr val="tx1"/>
                </a:solidFill>
                <a:latin typeface="黑体" panose="02010609060101010101" pitchFamily="49" charset="-122"/>
                <a:ea typeface="黑体" panose="02010609060101010101" pitchFamily="49" charset="-122"/>
              </a:rPr>
              <a:t>7.2 </a:t>
            </a:r>
            <a:r>
              <a:rPr lang="zh-CN" altLang="zh-CN" sz="2000" dirty="0">
                <a:solidFill>
                  <a:schemeClr val="tx1"/>
                </a:solidFill>
                <a:latin typeface="黑体" panose="02010609060101010101" pitchFamily="49" charset="-122"/>
                <a:ea typeface="黑体" panose="02010609060101010101" pitchFamily="49" charset="-122"/>
              </a:rPr>
              <a:t>施工图预算</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7.2.1 </a:t>
            </a:r>
            <a:r>
              <a:rPr lang="zh-CN" altLang="zh-CN" sz="2000" dirty="0" smtClean="0">
                <a:solidFill>
                  <a:schemeClr val="tx1"/>
                </a:solidFill>
                <a:latin typeface="黑体" panose="02010609060101010101" pitchFamily="49" charset="-122"/>
                <a:ea typeface="黑体" panose="02010609060101010101" pitchFamily="49" charset="-122"/>
              </a:rPr>
              <a:t>主要</a:t>
            </a:r>
            <a:r>
              <a:rPr lang="zh-CN" altLang="zh-CN" sz="2000" dirty="0">
                <a:solidFill>
                  <a:schemeClr val="tx1"/>
                </a:solidFill>
                <a:latin typeface="黑体" panose="02010609060101010101" pitchFamily="49" charset="-122"/>
                <a:ea typeface="黑体" panose="02010609060101010101" pitchFamily="49" charset="-122"/>
              </a:rPr>
              <a:t>工作内容</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1</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项目管理</a:t>
            </a:r>
            <a:r>
              <a:rPr lang="zh-CN" altLang="zh-CN" sz="2000" dirty="0">
                <a:solidFill>
                  <a:schemeClr val="tx1"/>
                </a:solidFill>
                <a:latin typeface="黑体" panose="02010609060101010101" pitchFamily="49" charset="-122"/>
                <a:ea typeface="黑体" panose="02010609060101010101" pitchFamily="49" charset="-122"/>
              </a:rPr>
              <a:t>单位向施工图预算编制单位下达要求，要求其编制预算时与概算子目一一对应，并加以细化。对于施工图设计中不明确或未做深化设计的部分，金额可暂时按照概算金额处理。</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2</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施工图</a:t>
            </a:r>
            <a:r>
              <a:rPr lang="zh-CN" altLang="zh-CN" sz="2000" dirty="0">
                <a:solidFill>
                  <a:schemeClr val="tx1"/>
                </a:solidFill>
                <a:latin typeface="黑体" panose="02010609060101010101" pitchFamily="49" charset="-122"/>
                <a:ea typeface="黑体" panose="02010609060101010101" pitchFamily="49" charset="-122"/>
              </a:rPr>
              <a:t>预算编制</a:t>
            </a:r>
            <a:r>
              <a:rPr lang="zh-CN" altLang="zh-CN" sz="2000" dirty="0" smtClean="0">
                <a:solidFill>
                  <a:schemeClr val="tx1"/>
                </a:solidFill>
                <a:latin typeface="黑体" panose="02010609060101010101" pitchFamily="49" charset="-122"/>
                <a:ea typeface="黑体" panose="02010609060101010101" pitchFamily="49" charset="-122"/>
              </a:rPr>
              <a:t>单位</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设计</a:t>
            </a:r>
            <a:r>
              <a:rPr lang="zh-CN" altLang="zh-CN" sz="2000" dirty="0">
                <a:solidFill>
                  <a:schemeClr val="tx1"/>
                </a:solidFill>
                <a:latin typeface="黑体" panose="02010609060101010101" pitchFamily="49" charset="-122"/>
                <a:ea typeface="黑体" panose="02010609060101010101" pitchFamily="49" charset="-122"/>
              </a:rPr>
              <a:t>单位、造价咨询单位或者标代理</a:t>
            </a:r>
            <a:r>
              <a:rPr lang="zh-CN" altLang="zh-CN" sz="2000" dirty="0" smtClean="0">
                <a:solidFill>
                  <a:schemeClr val="tx1"/>
                </a:solidFill>
                <a:latin typeface="黑体" panose="02010609060101010101" pitchFamily="49" charset="-122"/>
                <a:ea typeface="黑体" panose="02010609060101010101" pitchFamily="49" charset="-122"/>
              </a:rPr>
              <a:t>单位</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编制</a:t>
            </a:r>
            <a:r>
              <a:rPr lang="zh-CN" altLang="zh-CN" sz="2000" dirty="0">
                <a:solidFill>
                  <a:schemeClr val="tx1"/>
                </a:solidFill>
                <a:latin typeface="黑体" panose="02010609060101010101" pitchFamily="49" charset="-122"/>
                <a:ea typeface="黑体" panose="02010609060101010101" pitchFamily="49" charset="-122"/>
              </a:rPr>
              <a:t>施工图预算。</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3</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项目管理</a:t>
            </a:r>
            <a:r>
              <a:rPr lang="zh-CN" altLang="zh-CN" sz="2000" dirty="0">
                <a:solidFill>
                  <a:schemeClr val="tx1"/>
                </a:solidFill>
                <a:latin typeface="黑体" panose="02010609060101010101" pitchFamily="49" charset="-122"/>
                <a:ea typeface="黑体" panose="02010609060101010101" pitchFamily="49" charset="-122"/>
              </a:rPr>
              <a:t>单位对预算编制单位提交的施工图预算进行审查。</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4</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项目管理</a:t>
            </a:r>
            <a:r>
              <a:rPr lang="zh-CN" altLang="zh-CN" sz="2000" dirty="0">
                <a:solidFill>
                  <a:schemeClr val="tx1"/>
                </a:solidFill>
                <a:latin typeface="黑体" panose="02010609060101010101" pitchFamily="49" charset="-122"/>
                <a:ea typeface="黑体" panose="02010609060101010101" pitchFamily="49" charset="-122"/>
              </a:rPr>
              <a:t>单位综合审查结果与业主意见，要求编制单位调整预算。</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5</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项目管理</a:t>
            </a:r>
            <a:r>
              <a:rPr lang="zh-CN" altLang="zh-CN" sz="2000" dirty="0">
                <a:solidFill>
                  <a:schemeClr val="tx1"/>
                </a:solidFill>
                <a:latin typeface="黑体" panose="02010609060101010101" pitchFamily="49" charset="-122"/>
                <a:ea typeface="黑体" panose="02010609060101010101" pitchFamily="49" charset="-122"/>
              </a:rPr>
              <a:t>单位将调整后的预算上报业主，如该预算不满足投资限额，要求设计单位查找原因，修改设计。</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6</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设计</a:t>
            </a:r>
            <a:r>
              <a:rPr lang="zh-CN" altLang="zh-CN" sz="2000" dirty="0">
                <a:solidFill>
                  <a:schemeClr val="tx1"/>
                </a:solidFill>
                <a:latin typeface="黑体" panose="02010609060101010101" pitchFamily="49" charset="-122"/>
                <a:ea typeface="黑体" panose="02010609060101010101" pitchFamily="49" charset="-122"/>
              </a:rPr>
              <a:t>修改完成后重复以上编制、审查、调整的过程，直到施工图预算控制在设计概算的范围内为止。</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7</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项目管理</a:t>
            </a:r>
            <a:r>
              <a:rPr lang="zh-CN" altLang="zh-CN" sz="2000" dirty="0">
                <a:solidFill>
                  <a:schemeClr val="tx1"/>
                </a:solidFill>
                <a:latin typeface="黑体" panose="02010609060101010101" pitchFamily="49" charset="-122"/>
                <a:ea typeface="黑体" panose="02010609060101010101" pitchFamily="49" charset="-122"/>
              </a:rPr>
              <a:t>单位将调整后的预算交由业主确认</a:t>
            </a:r>
            <a:r>
              <a:rPr lang="zh-CN" altLang="zh-CN" sz="2000" dirty="0" smtClean="0">
                <a:solidFill>
                  <a:schemeClr val="tx1"/>
                </a:solidFill>
                <a:latin typeface="黑体" panose="02010609060101010101" pitchFamily="49" charset="-122"/>
                <a:ea typeface="黑体" panose="02010609060101010101" pitchFamily="49" charset="-122"/>
              </a:rPr>
              <a:t>。</a:t>
            </a:r>
            <a:endParaRPr lang="zh-CN" altLang="zh-CN" sz="2000" dirty="0">
              <a:solidFill>
                <a:schemeClr val="tx1"/>
              </a:solidFill>
              <a:latin typeface="黑体" panose="02010609060101010101" pitchFamily="49" charset="-122"/>
              <a:ea typeface="黑体" panose="02010609060101010101" pitchFamily="49" charset="-122"/>
            </a:endParaRPr>
          </a:p>
        </p:txBody>
      </p:sp>
      <p:sp>
        <p:nvSpPr>
          <p:cNvPr id="11" name="Rectangle 10"/>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8" name="矩形 7"/>
          <p:cNvSpPr/>
          <p:nvPr/>
        </p:nvSpPr>
        <p:spPr>
          <a:xfrm>
            <a:off x="389033" y="214289"/>
            <a:ext cx="5314275" cy="584775"/>
          </a:xfrm>
          <a:prstGeom prst="rect">
            <a:avLst/>
          </a:prstGeom>
        </p:spPr>
        <p:txBody>
          <a:bodyPr wrap="none">
            <a:spAutoFit/>
          </a:bodyPr>
          <a:lstStyle/>
          <a:p>
            <a:r>
              <a:rPr lang="zh-CN" altLang="en-US" sz="3200" dirty="0" smtClean="0">
                <a:latin typeface="黑体" panose="02010609060101010101" pitchFamily="49" charset="-122"/>
                <a:ea typeface="黑体" panose="02010609060101010101" pitchFamily="49" charset="-122"/>
              </a:rPr>
              <a:t>第七章 </a:t>
            </a:r>
            <a:r>
              <a:rPr lang="zh-CN" altLang="zh-CN" sz="3200" dirty="0" smtClean="0">
                <a:latin typeface="黑体" panose="02010609060101010101" pitchFamily="49" charset="-122"/>
                <a:ea typeface="黑体" panose="02010609060101010101" pitchFamily="49" charset="-122"/>
              </a:rPr>
              <a:t>设计</a:t>
            </a:r>
            <a:r>
              <a:rPr lang="zh-CN" altLang="en-US" sz="3200" dirty="0" smtClean="0">
                <a:latin typeface="黑体" panose="02010609060101010101" pitchFamily="49" charset="-122"/>
                <a:ea typeface="黑体" panose="02010609060101010101" pitchFamily="49" charset="-122"/>
              </a:rPr>
              <a:t>阶段的造价</a:t>
            </a:r>
            <a:r>
              <a:rPr lang="zh-CN" altLang="zh-CN" sz="3200" dirty="0" smtClean="0">
                <a:latin typeface="黑体" panose="02010609060101010101" pitchFamily="49" charset="-122"/>
                <a:ea typeface="黑体" panose="02010609060101010101" pitchFamily="49" charset="-122"/>
              </a:rPr>
              <a:t>管理</a:t>
            </a:r>
            <a:endParaRPr lang="zh-CN" altLang="en-US" sz="3200" dirty="0"/>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cSld>
  <p:clrMapOvr>
    <a:masterClrMapping/>
  </p:clrMapOvr>
  <p:transition>
    <p:pull dir="d"/>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77691" y="1124744"/>
            <a:ext cx="8370773" cy="5112568"/>
          </a:xfrm>
        </p:spPr>
        <p:txBody>
          <a:bodyPr>
            <a:noAutofit/>
          </a:bodyPr>
          <a:lstStyle/>
          <a:p>
            <a:pPr>
              <a:lnSpc>
                <a:spcPct val="150000"/>
              </a:lnSpc>
            </a:pPr>
            <a:r>
              <a:rPr lang="en-US" altLang="zh-CN" sz="2000" dirty="0" smtClean="0">
                <a:solidFill>
                  <a:schemeClr val="tx1"/>
                </a:solidFill>
                <a:latin typeface="黑体" panose="02010609060101010101" pitchFamily="49" charset="-122"/>
                <a:ea typeface="黑体" panose="02010609060101010101" pitchFamily="49" charset="-122"/>
              </a:rPr>
              <a:t>7.2.2 </a:t>
            </a:r>
            <a:r>
              <a:rPr lang="zh-CN" altLang="zh-CN" sz="2000" dirty="0" smtClean="0">
                <a:solidFill>
                  <a:schemeClr val="tx1"/>
                </a:solidFill>
                <a:latin typeface="黑体" panose="02010609060101010101" pitchFamily="49" charset="-122"/>
                <a:ea typeface="黑体" panose="02010609060101010101" pitchFamily="49" charset="-122"/>
              </a:rPr>
              <a:t>施工图</a:t>
            </a:r>
            <a:r>
              <a:rPr lang="zh-CN" altLang="zh-CN" sz="2000" dirty="0">
                <a:solidFill>
                  <a:schemeClr val="tx1"/>
                </a:solidFill>
                <a:latin typeface="黑体" panose="02010609060101010101" pitchFamily="49" charset="-122"/>
                <a:ea typeface="黑体" panose="02010609060101010101" pitchFamily="49" charset="-122"/>
              </a:rPr>
              <a:t>预算的编制内容</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1</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土建</a:t>
            </a:r>
            <a:r>
              <a:rPr lang="zh-CN" altLang="zh-CN" sz="2000" dirty="0">
                <a:solidFill>
                  <a:schemeClr val="tx1"/>
                </a:solidFill>
                <a:latin typeface="黑体" panose="02010609060101010101" pitchFamily="49" charset="-122"/>
                <a:ea typeface="黑体" panose="02010609060101010101" pitchFamily="49" charset="-122"/>
              </a:rPr>
              <a:t>工程；</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2</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设备</a:t>
            </a:r>
            <a:r>
              <a:rPr lang="zh-CN" altLang="zh-CN" sz="2000" dirty="0">
                <a:solidFill>
                  <a:schemeClr val="tx1"/>
                </a:solidFill>
                <a:latin typeface="黑体" panose="02010609060101010101" pitchFamily="49" charset="-122"/>
                <a:ea typeface="黑体" panose="02010609060101010101" pitchFamily="49" charset="-122"/>
              </a:rPr>
              <a:t>安装工程；</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3</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室外</a:t>
            </a:r>
            <a:r>
              <a:rPr lang="zh-CN" altLang="zh-CN" sz="2000" dirty="0">
                <a:solidFill>
                  <a:schemeClr val="tx1"/>
                </a:solidFill>
                <a:latin typeface="黑体" panose="02010609060101010101" pitchFamily="49" charset="-122"/>
                <a:ea typeface="黑体" panose="02010609060101010101" pitchFamily="49" charset="-122"/>
              </a:rPr>
              <a:t>总体工程。</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7.2.3 </a:t>
            </a:r>
            <a:r>
              <a:rPr lang="zh-CN" altLang="zh-CN" sz="2000" dirty="0" smtClean="0">
                <a:solidFill>
                  <a:schemeClr val="tx1"/>
                </a:solidFill>
                <a:latin typeface="黑体" panose="02010609060101010101" pitchFamily="49" charset="-122"/>
                <a:ea typeface="黑体" panose="02010609060101010101" pitchFamily="49" charset="-122"/>
              </a:rPr>
              <a:t>施工图</a:t>
            </a:r>
            <a:r>
              <a:rPr lang="zh-CN" altLang="zh-CN" sz="2000" dirty="0">
                <a:solidFill>
                  <a:schemeClr val="tx1"/>
                </a:solidFill>
                <a:latin typeface="黑体" panose="02010609060101010101" pitchFamily="49" charset="-122"/>
                <a:ea typeface="黑体" panose="02010609060101010101" pitchFamily="49" charset="-122"/>
              </a:rPr>
              <a:t>预算的审查要点</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1</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预算</a:t>
            </a:r>
            <a:r>
              <a:rPr lang="zh-CN" altLang="zh-CN" sz="2000" dirty="0">
                <a:solidFill>
                  <a:schemeClr val="tx1"/>
                </a:solidFill>
                <a:latin typeface="黑体" panose="02010609060101010101" pitchFamily="49" charset="-122"/>
                <a:ea typeface="黑体" panose="02010609060101010101" pitchFamily="49" charset="-122"/>
              </a:rPr>
              <a:t>编制是否全面，是否与该算子目相对应；</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2</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预算</a:t>
            </a:r>
            <a:r>
              <a:rPr lang="zh-CN" altLang="zh-CN" sz="2000" dirty="0">
                <a:solidFill>
                  <a:schemeClr val="tx1"/>
                </a:solidFill>
                <a:latin typeface="黑体" panose="02010609060101010101" pitchFamily="49" charset="-122"/>
                <a:ea typeface="黑体" panose="02010609060101010101" pitchFamily="49" charset="-122"/>
              </a:rPr>
              <a:t>编制是否包括施工图设计中不明确或未做深化设计部分；</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3</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定额</a:t>
            </a:r>
            <a:r>
              <a:rPr lang="zh-CN" altLang="zh-CN" sz="2000" dirty="0">
                <a:solidFill>
                  <a:schemeClr val="tx1"/>
                </a:solidFill>
                <a:latin typeface="黑体" panose="02010609060101010101" pitchFamily="49" charset="-122"/>
                <a:ea typeface="黑体" panose="02010609060101010101" pitchFamily="49" charset="-122"/>
              </a:rPr>
              <a:t>或单价套用是否正确；</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4</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工程</a:t>
            </a:r>
            <a:r>
              <a:rPr lang="zh-CN" altLang="zh-CN" sz="2000" dirty="0">
                <a:solidFill>
                  <a:schemeClr val="tx1"/>
                </a:solidFill>
                <a:latin typeface="黑体" panose="02010609060101010101" pitchFamily="49" charset="-122"/>
                <a:ea typeface="黑体" panose="02010609060101010101" pitchFamily="49" charset="-122"/>
              </a:rPr>
              <a:t>量计量是否正确；</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5</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费用</a:t>
            </a:r>
            <a:r>
              <a:rPr lang="zh-CN" altLang="zh-CN" sz="2000" dirty="0">
                <a:solidFill>
                  <a:schemeClr val="tx1"/>
                </a:solidFill>
                <a:latin typeface="黑体" panose="02010609060101010101" pitchFamily="49" charset="-122"/>
                <a:ea typeface="黑体" panose="02010609060101010101" pitchFamily="49" charset="-122"/>
              </a:rPr>
              <a:t>取费标准是否符合国家或地方有关规定</a:t>
            </a:r>
            <a:r>
              <a:rPr lang="zh-CN" altLang="zh-CN" sz="2000" dirty="0" smtClean="0">
                <a:solidFill>
                  <a:schemeClr val="tx1"/>
                </a:solidFill>
                <a:latin typeface="黑体" panose="02010609060101010101" pitchFamily="49" charset="-122"/>
                <a:ea typeface="黑体" panose="02010609060101010101" pitchFamily="49" charset="-122"/>
              </a:rPr>
              <a:t>。</a:t>
            </a:r>
            <a:endParaRPr lang="zh-CN" altLang="zh-CN" sz="2000" dirty="0">
              <a:solidFill>
                <a:schemeClr val="tx1"/>
              </a:solidFill>
              <a:latin typeface="黑体" panose="02010609060101010101" pitchFamily="49" charset="-122"/>
              <a:ea typeface="黑体" panose="02010609060101010101" pitchFamily="49" charset="-122"/>
            </a:endParaRPr>
          </a:p>
        </p:txBody>
      </p:sp>
      <p:sp>
        <p:nvSpPr>
          <p:cNvPr id="11" name="Rectangle 10"/>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8" name="矩形 7"/>
          <p:cNvSpPr/>
          <p:nvPr/>
        </p:nvSpPr>
        <p:spPr>
          <a:xfrm>
            <a:off x="389033" y="214289"/>
            <a:ext cx="5314275" cy="584775"/>
          </a:xfrm>
          <a:prstGeom prst="rect">
            <a:avLst/>
          </a:prstGeom>
        </p:spPr>
        <p:txBody>
          <a:bodyPr wrap="none">
            <a:spAutoFit/>
          </a:bodyPr>
          <a:lstStyle/>
          <a:p>
            <a:r>
              <a:rPr lang="zh-CN" altLang="en-US" sz="3200" dirty="0" smtClean="0">
                <a:latin typeface="黑体" panose="02010609060101010101" pitchFamily="49" charset="-122"/>
                <a:ea typeface="黑体" panose="02010609060101010101" pitchFamily="49" charset="-122"/>
              </a:rPr>
              <a:t>第七章 </a:t>
            </a:r>
            <a:r>
              <a:rPr lang="zh-CN" altLang="zh-CN" sz="3200" dirty="0" smtClean="0">
                <a:latin typeface="黑体" panose="02010609060101010101" pitchFamily="49" charset="-122"/>
                <a:ea typeface="黑体" panose="02010609060101010101" pitchFamily="49" charset="-122"/>
              </a:rPr>
              <a:t>设计</a:t>
            </a:r>
            <a:r>
              <a:rPr lang="zh-CN" altLang="en-US" sz="3200" dirty="0" smtClean="0">
                <a:latin typeface="黑体" panose="02010609060101010101" pitchFamily="49" charset="-122"/>
                <a:ea typeface="黑体" panose="02010609060101010101" pitchFamily="49" charset="-122"/>
              </a:rPr>
              <a:t>阶段的造价</a:t>
            </a:r>
            <a:r>
              <a:rPr lang="zh-CN" altLang="zh-CN" sz="3200" dirty="0" smtClean="0">
                <a:latin typeface="黑体" panose="02010609060101010101" pitchFamily="49" charset="-122"/>
                <a:ea typeface="黑体" panose="02010609060101010101" pitchFamily="49" charset="-122"/>
              </a:rPr>
              <a:t>管理</a:t>
            </a:r>
            <a:endParaRPr lang="zh-CN" altLang="en-US" sz="3200" dirty="0"/>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cSld>
  <p:clrMapOvr>
    <a:masterClrMapping/>
  </p:clrMapOvr>
  <p:transition>
    <p:pull dir="d"/>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849290"/>
            <a:ext cx="8568952" cy="563486"/>
          </a:xfrm>
        </p:spPr>
        <p:txBody>
          <a:bodyPr>
            <a:noAutofit/>
          </a:bodyPr>
          <a:lstStyle/>
          <a:p>
            <a:pPr>
              <a:lnSpc>
                <a:spcPct val="150000"/>
              </a:lnSpc>
            </a:pPr>
            <a:r>
              <a:rPr lang="en-US" altLang="zh-CN" sz="2000" dirty="0" smtClean="0">
                <a:solidFill>
                  <a:schemeClr val="tx1"/>
                </a:solidFill>
                <a:latin typeface="黑体" panose="02010609060101010101" pitchFamily="49" charset="-122"/>
                <a:ea typeface="黑体" panose="02010609060101010101" pitchFamily="49" charset="-122"/>
              </a:rPr>
              <a:t>7.3 </a:t>
            </a:r>
            <a:r>
              <a:rPr lang="zh-CN" altLang="en-US" sz="2000" dirty="0" smtClean="0">
                <a:solidFill>
                  <a:schemeClr val="tx1"/>
                </a:solidFill>
                <a:latin typeface="黑体" panose="02010609060101010101" pitchFamily="49" charset="-122"/>
                <a:ea typeface="黑体" panose="02010609060101010101" pitchFamily="49" charset="-122"/>
              </a:rPr>
              <a:t>设计阶段造价管理的基本流程</a:t>
            </a:r>
            <a:endParaRPr lang="zh-CN" altLang="zh-CN" sz="2000" dirty="0">
              <a:solidFill>
                <a:schemeClr val="tx1"/>
              </a:solidFill>
              <a:latin typeface="黑体" panose="02010609060101010101" pitchFamily="49" charset="-122"/>
              <a:ea typeface="黑体" panose="02010609060101010101" pitchFamily="49" charset="-122"/>
            </a:endParaRPr>
          </a:p>
        </p:txBody>
      </p:sp>
      <p:sp>
        <p:nvSpPr>
          <p:cNvPr id="11" name="Rectangle 10"/>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l="-248" t="5256" r="248" b="-514"/>
          <a:stretch>
            <a:fillRect/>
          </a:stretch>
        </p:blipFill>
        <p:spPr>
          <a:xfrm>
            <a:off x="1531689" y="1268760"/>
            <a:ext cx="3240033" cy="5466329"/>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6096" y="1196752"/>
            <a:ext cx="2945450" cy="5421569"/>
          </a:xfrm>
          <a:prstGeom prst="rect">
            <a:avLst/>
          </a:prstGeom>
        </p:spPr>
      </p:pic>
      <p:sp>
        <p:nvSpPr>
          <p:cNvPr id="10" name="矩形 9"/>
          <p:cNvSpPr/>
          <p:nvPr/>
        </p:nvSpPr>
        <p:spPr>
          <a:xfrm>
            <a:off x="389033" y="214289"/>
            <a:ext cx="5314275" cy="584775"/>
          </a:xfrm>
          <a:prstGeom prst="rect">
            <a:avLst/>
          </a:prstGeom>
        </p:spPr>
        <p:txBody>
          <a:bodyPr wrap="none">
            <a:spAutoFit/>
          </a:bodyPr>
          <a:lstStyle/>
          <a:p>
            <a:r>
              <a:rPr lang="zh-CN" altLang="en-US" sz="3200" dirty="0" smtClean="0">
                <a:latin typeface="黑体" panose="02010609060101010101" pitchFamily="49" charset="-122"/>
                <a:ea typeface="黑体" panose="02010609060101010101" pitchFamily="49" charset="-122"/>
              </a:rPr>
              <a:t>第七章 </a:t>
            </a:r>
            <a:r>
              <a:rPr lang="zh-CN" altLang="zh-CN" sz="3200" dirty="0" smtClean="0">
                <a:latin typeface="黑体" panose="02010609060101010101" pitchFamily="49" charset="-122"/>
                <a:ea typeface="黑体" panose="02010609060101010101" pitchFamily="49" charset="-122"/>
              </a:rPr>
              <a:t>设计</a:t>
            </a:r>
            <a:r>
              <a:rPr lang="zh-CN" altLang="en-US" sz="3200" dirty="0" smtClean="0">
                <a:latin typeface="黑体" panose="02010609060101010101" pitchFamily="49" charset="-122"/>
                <a:ea typeface="黑体" panose="02010609060101010101" pitchFamily="49" charset="-122"/>
              </a:rPr>
              <a:t>阶段的造价</a:t>
            </a:r>
            <a:r>
              <a:rPr lang="zh-CN" altLang="zh-CN" sz="3200" dirty="0" smtClean="0">
                <a:latin typeface="黑体" panose="02010609060101010101" pitchFamily="49" charset="-122"/>
                <a:ea typeface="黑体" panose="02010609060101010101" pitchFamily="49" charset="-122"/>
              </a:rPr>
              <a:t>管理</a:t>
            </a:r>
            <a:endParaRPr lang="zh-CN" altLang="en-US" sz="3200" dirty="0"/>
          </a:p>
        </p:txBody>
      </p:sp>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cSld>
  <p:clrMapOvr>
    <a:masterClrMapping/>
  </p:clrMapOvr>
  <p:transition>
    <p:pull dir="d"/>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993306"/>
            <a:ext cx="8568952" cy="5460030"/>
          </a:xfrm>
        </p:spPr>
        <p:txBody>
          <a:bodyPr>
            <a:noAutofit/>
          </a:bodyPr>
          <a:lstStyle/>
          <a:p>
            <a:pPr hangingPunct="1">
              <a:lnSpc>
                <a:spcPct val="150000"/>
              </a:lnSpc>
            </a:pPr>
            <a:r>
              <a:rPr lang="en-US" altLang="zh-CN" sz="2000" dirty="0" smtClean="0">
                <a:solidFill>
                  <a:schemeClr val="tx1"/>
                </a:solidFill>
                <a:latin typeface="黑体" panose="02010609060101010101" pitchFamily="49" charset="-122"/>
                <a:ea typeface="黑体" panose="02010609060101010101" pitchFamily="49" charset="-122"/>
              </a:rPr>
              <a:t>7.4 </a:t>
            </a:r>
            <a:r>
              <a:rPr lang="zh-CN" altLang="en-US" sz="2000" dirty="0" smtClean="0">
                <a:solidFill>
                  <a:schemeClr val="tx1"/>
                </a:solidFill>
                <a:latin typeface="黑体" panose="02010609060101010101" pitchFamily="49" charset="-122"/>
                <a:ea typeface="黑体" panose="02010609060101010101" pitchFamily="49" charset="-122"/>
              </a:rPr>
              <a:t>设计阶段造价管理的成果文件</a:t>
            </a:r>
            <a:r>
              <a:rPr lang="zh-CN" altLang="zh-CN" sz="2000" dirty="0">
                <a:solidFill>
                  <a:schemeClr val="tx1"/>
                </a:solidFill>
                <a:latin typeface="黑体" panose="02010609060101010101" pitchFamily="49" charset="-122"/>
                <a:ea typeface="黑体" panose="02010609060101010101" pitchFamily="49" charset="-122"/>
              </a:rPr>
              <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1</a:t>
            </a:r>
            <a:r>
              <a:rPr lang="zh-CN" altLang="en-US" sz="2000" dirty="0" smtClean="0">
                <a:solidFill>
                  <a:schemeClr val="tx1"/>
                </a:solidFill>
                <a:latin typeface="黑体" panose="02010609060101010101" pitchFamily="49" charset="-122"/>
                <a:ea typeface="黑体" panose="02010609060101010101" pitchFamily="49" charset="-122"/>
              </a:rPr>
              <a:t>）总概算（调整）汇总表</a:t>
            </a:r>
            <a:r>
              <a:rPr lang="zh-CN" altLang="zh-CN" sz="2000" dirty="0" smtClean="0">
                <a:solidFill>
                  <a:schemeClr val="tx1"/>
                </a:solidFill>
                <a:latin typeface="黑体" panose="02010609060101010101" pitchFamily="49" charset="-122"/>
                <a:ea typeface="黑体" panose="02010609060101010101" pitchFamily="49" charset="-122"/>
              </a:rPr>
              <a:t>。</a:t>
            </a:r>
            <a:r>
              <a:rPr lang="zh-CN" altLang="zh-CN" sz="2000" dirty="0">
                <a:solidFill>
                  <a:schemeClr val="tx1"/>
                </a:solidFill>
                <a:latin typeface="黑体" panose="02010609060101010101" pitchFamily="49" charset="-122"/>
                <a:ea typeface="黑体" panose="02010609060101010101" pitchFamily="49" charset="-122"/>
              </a:rPr>
              <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2</a:t>
            </a:r>
            <a:r>
              <a:rPr lang="zh-CN" altLang="en-US" sz="2000" dirty="0" smtClean="0">
                <a:solidFill>
                  <a:schemeClr val="tx1"/>
                </a:solidFill>
                <a:latin typeface="黑体" panose="02010609060101010101" pitchFamily="49" charset="-122"/>
                <a:ea typeface="黑体" panose="02010609060101010101" pitchFamily="49" charset="-122"/>
              </a:rPr>
              <a:t>）设计概算审查流转表</a:t>
            </a:r>
            <a:r>
              <a:rPr lang="zh-CN" altLang="zh-CN" sz="2000" dirty="0" smtClean="0">
                <a:solidFill>
                  <a:schemeClr val="tx1"/>
                </a:solidFill>
                <a:latin typeface="黑体" panose="02010609060101010101" pitchFamily="49" charset="-122"/>
                <a:ea typeface="黑体" panose="02010609060101010101" pitchFamily="49" charset="-122"/>
              </a:rPr>
              <a:t>。</a:t>
            </a:r>
            <a:r>
              <a:rPr lang="zh-CN" altLang="zh-CN" sz="2000" dirty="0">
                <a:solidFill>
                  <a:schemeClr val="tx1"/>
                </a:solidFill>
                <a:latin typeface="黑体" panose="02010609060101010101" pitchFamily="49" charset="-122"/>
                <a:ea typeface="黑体" panose="02010609060101010101" pitchFamily="49" charset="-122"/>
              </a:rPr>
              <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3</a:t>
            </a:r>
            <a:r>
              <a:rPr lang="zh-CN" altLang="en-US" sz="2000" dirty="0" smtClean="0">
                <a:solidFill>
                  <a:schemeClr val="tx1"/>
                </a:solidFill>
                <a:latin typeface="黑体" panose="02010609060101010101" pitchFamily="49" charset="-122"/>
                <a:ea typeface="黑体" panose="02010609060101010101" pitchFamily="49" charset="-122"/>
              </a:rPr>
              <a:t>）施工图</a:t>
            </a:r>
            <a:r>
              <a:rPr lang="zh-CN" altLang="zh-CN" sz="2000" dirty="0" smtClean="0">
                <a:solidFill>
                  <a:schemeClr val="tx1"/>
                </a:solidFill>
                <a:latin typeface="黑体" panose="02010609060101010101" pitchFamily="49" charset="-122"/>
                <a:ea typeface="黑体" panose="02010609060101010101" pitchFamily="49" charset="-122"/>
              </a:rPr>
              <a:t>预算</a:t>
            </a:r>
            <a:r>
              <a:rPr lang="zh-CN" altLang="en-US" sz="2000" dirty="0" smtClean="0">
                <a:solidFill>
                  <a:schemeClr val="tx1"/>
                </a:solidFill>
                <a:latin typeface="黑体" panose="02010609060101010101" pitchFamily="49" charset="-122"/>
                <a:ea typeface="黑体" panose="02010609060101010101" pitchFamily="49" charset="-122"/>
              </a:rPr>
              <a:t>（调整）汇总表</a:t>
            </a:r>
            <a:r>
              <a:rPr lang="zh-CN" altLang="zh-CN" sz="2000" dirty="0" smtClean="0">
                <a:solidFill>
                  <a:schemeClr val="tx1"/>
                </a:solidFill>
                <a:latin typeface="黑体" panose="02010609060101010101" pitchFamily="49" charset="-122"/>
                <a:ea typeface="黑体" panose="02010609060101010101" pitchFamily="49" charset="-122"/>
              </a:rPr>
              <a:t>。</a:t>
            </a:r>
            <a:r>
              <a:rPr lang="zh-CN" altLang="zh-CN" sz="2000" dirty="0">
                <a:solidFill>
                  <a:schemeClr val="tx1"/>
                </a:solidFill>
                <a:latin typeface="黑体" panose="02010609060101010101" pitchFamily="49" charset="-122"/>
                <a:ea typeface="黑体" panose="02010609060101010101" pitchFamily="49" charset="-122"/>
              </a:rPr>
              <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4</a:t>
            </a:r>
            <a:r>
              <a:rPr lang="zh-CN" altLang="en-US" sz="2000" dirty="0" smtClean="0">
                <a:solidFill>
                  <a:schemeClr val="tx1"/>
                </a:solidFill>
                <a:latin typeface="黑体" panose="02010609060101010101" pitchFamily="49" charset="-122"/>
                <a:ea typeface="黑体" panose="02010609060101010101" pitchFamily="49" charset="-122"/>
              </a:rPr>
              <a:t>）施工图预算审查流转表</a:t>
            </a:r>
            <a:r>
              <a:rPr lang="zh-CN" altLang="zh-CN"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zh-CN" altLang="en-US" sz="2000" dirty="0" smtClean="0">
                <a:solidFill>
                  <a:srgbClr val="FF0000"/>
                </a:solidFill>
                <a:latin typeface="黑体" panose="02010609060101010101" pitchFamily="49" charset="-122"/>
                <a:ea typeface="黑体" panose="02010609060101010101" pitchFamily="49" charset="-122"/>
              </a:rPr>
              <a:t>点评：</a:t>
            </a:r>
            <a:r>
              <a:rPr lang="en-US" altLang="zh-CN" sz="2000" dirty="0" smtClean="0">
                <a:solidFill>
                  <a:srgbClr val="FF0000"/>
                </a:solidFill>
                <a:latin typeface="黑体" panose="02010609060101010101" pitchFamily="49" charset="-122"/>
                <a:ea typeface="黑体" panose="02010609060101010101" pitchFamily="49" charset="-122"/>
              </a:rPr>
              <a:t/>
            </a:r>
            <a:br>
              <a:rPr lang="en-US" altLang="zh-CN" sz="2000" dirty="0" smtClean="0">
                <a:solidFill>
                  <a:srgbClr val="FF0000"/>
                </a:solidFill>
                <a:latin typeface="黑体" panose="02010609060101010101" pitchFamily="49" charset="-122"/>
                <a:ea typeface="黑体" panose="02010609060101010101" pitchFamily="49" charset="-122"/>
              </a:rPr>
            </a:br>
            <a:r>
              <a:rPr lang="en-US" altLang="zh-CN" sz="2000" dirty="0">
                <a:solidFill>
                  <a:srgbClr val="FF0000"/>
                </a:solidFill>
                <a:latin typeface="黑体" panose="02010609060101010101" pitchFamily="49" charset="-122"/>
                <a:ea typeface="黑体" panose="02010609060101010101" pitchFamily="49" charset="-122"/>
              </a:rPr>
              <a:t> </a:t>
            </a:r>
            <a:r>
              <a:rPr lang="en-US" altLang="zh-CN" sz="2000" dirty="0" smtClean="0">
                <a:solidFill>
                  <a:srgbClr val="FF0000"/>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设计阶段</a:t>
            </a:r>
            <a:r>
              <a:rPr lang="zh-CN" altLang="en-US" sz="2000" dirty="0">
                <a:solidFill>
                  <a:schemeClr val="tx1"/>
                </a:solidFill>
                <a:latin typeface="黑体" panose="02010609060101010101" pitchFamily="49" charset="-122"/>
                <a:ea typeface="黑体" panose="02010609060101010101" pitchFamily="49" charset="-122"/>
              </a:rPr>
              <a:t>的造价管理主要工作之一是</a:t>
            </a:r>
            <a:r>
              <a:rPr lang="zh-CN" altLang="zh-CN" sz="2000" dirty="0" smtClean="0">
                <a:solidFill>
                  <a:schemeClr val="tx1"/>
                </a:solidFill>
                <a:latin typeface="黑体" panose="02010609060101010101" pitchFamily="49" charset="-122"/>
                <a:ea typeface="黑体" panose="02010609060101010101" pitchFamily="49" charset="-122"/>
              </a:rPr>
              <a:t>及时</a:t>
            </a:r>
            <a:r>
              <a:rPr lang="zh-CN" altLang="zh-CN" sz="2000" dirty="0">
                <a:solidFill>
                  <a:schemeClr val="tx1"/>
                </a:solidFill>
                <a:latin typeface="黑体" panose="02010609060101010101" pitchFamily="49" charset="-122"/>
                <a:ea typeface="黑体" panose="02010609060101010101" pitchFamily="49" charset="-122"/>
              </a:rPr>
              <a:t>组织各阶段成本</a:t>
            </a:r>
            <a:r>
              <a:rPr lang="zh-CN" altLang="zh-CN" sz="2000" dirty="0" smtClean="0">
                <a:solidFill>
                  <a:schemeClr val="tx1"/>
                </a:solidFill>
                <a:latin typeface="黑体" panose="02010609060101010101" pitchFamily="49" charset="-122"/>
                <a:ea typeface="黑体" panose="02010609060101010101" pitchFamily="49" charset="-122"/>
              </a:rPr>
              <a:t>分析</a:t>
            </a:r>
            <a:r>
              <a:rPr lang="zh-CN" altLang="en-US" sz="2000" dirty="0" smtClean="0">
                <a:solidFill>
                  <a:schemeClr val="tx1"/>
                </a:solidFill>
                <a:latin typeface="黑体" panose="02010609060101010101" pitchFamily="49" charset="-122"/>
                <a:ea typeface="黑体" panose="02010609060101010101" pitchFamily="49" charset="-122"/>
              </a:rPr>
              <a:t>，且</a:t>
            </a:r>
            <a:r>
              <a:rPr lang="zh-CN" altLang="zh-CN" sz="2000" dirty="0" smtClean="0">
                <a:solidFill>
                  <a:schemeClr val="tx1"/>
                </a:solidFill>
                <a:latin typeface="黑体" panose="02010609060101010101" pitchFamily="49" charset="-122"/>
                <a:ea typeface="黑体" panose="02010609060101010101" pitchFamily="49" charset="-122"/>
              </a:rPr>
              <a:t>要求</a:t>
            </a:r>
            <a:r>
              <a:rPr lang="zh-CN" altLang="zh-CN" sz="2000" dirty="0">
                <a:solidFill>
                  <a:schemeClr val="tx1"/>
                </a:solidFill>
                <a:latin typeface="黑体" panose="02010609060101010101" pitchFamily="49" charset="-122"/>
                <a:ea typeface="黑体" panose="02010609060101010101" pitchFamily="49" charset="-122"/>
              </a:rPr>
              <a:t>设计单位将限额设计贯穿于工程设计的各</a:t>
            </a:r>
            <a:r>
              <a:rPr lang="zh-CN" altLang="zh-CN" sz="2000" dirty="0" smtClean="0">
                <a:solidFill>
                  <a:schemeClr val="tx1"/>
                </a:solidFill>
                <a:latin typeface="黑体" panose="02010609060101010101" pitchFamily="49" charset="-122"/>
                <a:ea typeface="黑体" panose="02010609060101010101" pitchFamily="49" charset="-122"/>
              </a:rPr>
              <a:t>阶段，</a:t>
            </a:r>
            <a:r>
              <a:rPr lang="zh-CN" altLang="zh-CN" sz="2000" dirty="0">
                <a:solidFill>
                  <a:schemeClr val="tx1"/>
                </a:solidFill>
                <a:latin typeface="黑体" panose="02010609060101010101" pitchFamily="49" charset="-122"/>
                <a:ea typeface="黑体" panose="02010609060101010101" pitchFamily="49" charset="-122"/>
              </a:rPr>
              <a:t>主要</a:t>
            </a:r>
            <a:r>
              <a:rPr lang="zh-CN" altLang="zh-CN" sz="2000" dirty="0" smtClean="0">
                <a:solidFill>
                  <a:schemeClr val="tx1"/>
                </a:solidFill>
                <a:latin typeface="黑体" panose="02010609060101010101" pitchFamily="49" charset="-122"/>
                <a:ea typeface="黑体" panose="02010609060101010101" pitchFamily="49" charset="-122"/>
              </a:rPr>
              <a:t>手段</a:t>
            </a:r>
            <a:r>
              <a:rPr lang="zh-CN" altLang="en-US" sz="2000" dirty="0" smtClean="0">
                <a:solidFill>
                  <a:schemeClr val="tx1"/>
                </a:solidFill>
                <a:latin typeface="黑体" panose="02010609060101010101" pitchFamily="49" charset="-122"/>
                <a:ea typeface="黑体" panose="02010609060101010101" pitchFamily="49" charset="-122"/>
              </a:rPr>
              <a:t>就</a:t>
            </a:r>
            <a:r>
              <a:rPr lang="zh-CN" altLang="zh-CN" sz="2000" dirty="0" smtClean="0">
                <a:solidFill>
                  <a:schemeClr val="tx1"/>
                </a:solidFill>
                <a:latin typeface="黑体" panose="02010609060101010101" pitchFamily="49" charset="-122"/>
                <a:ea typeface="黑体" panose="02010609060101010101" pitchFamily="49" charset="-122"/>
              </a:rPr>
              <a:t>是</a:t>
            </a:r>
            <a:r>
              <a:rPr lang="zh-CN" altLang="zh-CN" sz="2000" dirty="0">
                <a:solidFill>
                  <a:schemeClr val="tx1"/>
                </a:solidFill>
                <a:latin typeface="黑体" panose="02010609060101010101" pitchFamily="49" charset="-122"/>
                <a:ea typeface="黑体" panose="02010609060101010101" pitchFamily="49" charset="-122"/>
              </a:rPr>
              <a:t>组织各阶段的成本分析与会审</a:t>
            </a:r>
            <a:r>
              <a:rPr lang="zh-CN" altLang="zh-CN" sz="2000" dirty="0" smtClean="0">
                <a:solidFill>
                  <a:schemeClr val="tx1"/>
                </a:solidFill>
                <a:latin typeface="黑体" panose="02010609060101010101" pitchFamily="49" charset="-122"/>
                <a:ea typeface="黑体" panose="02010609060101010101" pitchFamily="49" charset="-122"/>
              </a:rPr>
              <a:t>，最好</a:t>
            </a:r>
            <a:r>
              <a:rPr lang="zh-CN" altLang="zh-CN" sz="2000" dirty="0">
                <a:solidFill>
                  <a:schemeClr val="tx1"/>
                </a:solidFill>
                <a:latin typeface="黑体" panose="02010609060101010101" pitchFamily="49" charset="-122"/>
                <a:ea typeface="黑体" panose="02010609060101010101" pitchFamily="49" charset="-122"/>
              </a:rPr>
              <a:t>能与类似已完工程进行对比，借鉴经验、汲取教训，合理控制工程费用。</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a:solidFill>
                  <a:schemeClr val="tx1"/>
                </a:solidFill>
                <a:latin typeface="黑体" panose="02010609060101010101" pitchFamily="49" charset="-122"/>
                <a:ea typeface="黑体" panose="02010609060101010101" pitchFamily="49" charset="-122"/>
              </a:rPr>
              <a:t>    </a:t>
            </a:r>
            <a:r>
              <a:rPr lang="zh-CN" altLang="zh-CN" sz="2000" dirty="0">
                <a:solidFill>
                  <a:schemeClr val="tx1"/>
                </a:solidFill>
                <a:latin typeface="黑体" panose="02010609060101010101" pitchFamily="49" charset="-122"/>
                <a:ea typeface="黑体" panose="02010609060101010101" pitchFamily="49" charset="-122"/>
              </a:rPr>
              <a:t>材料设备产品档次的选择标准，设计过程要及时确认，确认时要结合功能需求、建设标准等因素，能借鉴同类同等项目标准的最好予以借鉴。</a:t>
            </a:r>
          </a:p>
        </p:txBody>
      </p:sp>
      <p:sp>
        <p:nvSpPr>
          <p:cNvPr id="11" name="Rectangle 10"/>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8" name="矩形 7"/>
          <p:cNvSpPr/>
          <p:nvPr/>
        </p:nvSpPr>
        <p:spPr>
          <a:xfrm>
            <a:off x="389033" y="214289"/>
            <a:ext cx="5314275" cy="584775"/>
          </a:xfrm>
          <a:prstGeom prst="rect">
            <a:avLst/>
          </a:prstGeom>
        </p:spPr>
        <p:txBody>
          <a:bodyPr wrap="none">
            <a:spAutoFit/>
          </a:bodyPr>
          <a:lstStyle/>
          <a:p>
            <a:r>
              <a:rPr lang="zh-CN" altLang="en-US" sz="3200" dirty="0" smtClean="0">
                <a:latin typeface="黑体" panose="02010609060101010101" pitchFamily="49" charset="-122"/>
                <a:ea typeface="黑体" panose="02010609060101010101" pitchFamily="49" charset="-122"/>
              </a:rPr>
              <a:t>第七章 </a:t>
            </a:r>
            <a:r>
              <a:rPr lang="zh-CN" altLang="zh-CN" sz="3200" dirty="0" smtClean="0">
                <a:latin typeface="黑体" panose="02010609060101010101" pitchFamily="49" charset="-122"/>
                <a:ea typeface="黑体" panose="02010609060101010101" pitchFamily="49" charset="-122"/>
              </a:rPr>
              <a:t>设计</a:t>
            </a:r>
            <a:r>
              <a:rPr lang="zh-CN" altLang="en-US" sz="3200" dirty="0" smtClean="0">
                <a:latin typeface="黑体" panose="02010609060101010101" pitchFamily="49" charset="-122"/>
                <a:ea typeface="黑体" panose="02010609060101010101" pitchFamily="49" charset="-122"/>
              </a:rPr>
              <a:t>阶段的造价</a:t>
            </a:r>
            <a:r>
              <a:rPr lang="zh-CN" altLang="zh-CN" sz="3200" dirty="0" smtClean="0">
                <a:latin typeface="黑体" panose="02010609060101010101" pitchFamily="49" charset="-122"/>
                <a:ea typeface="黑体" panose="02010609060101010101" pitchFamily="49" charset="-122"/>
              </a:rPr>
              <a:t>管理</a:t>
            </a:r>
            <a:endParaRPr lang="zh-CN" altLang="en-US" sz="3200" dirty="0"/>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cSld>
  <p:clrMapOvr>
    <a:masterClrMapping/>
  </p:clrMapOvr>
  <p:transition>
    <p:pull dir="d"/>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7524" y="908720"/>
            <a:ext cx="8568952" cy="5676054"/>
          </a:xfrm>
        </p:spPr>
        <p:txBody>
          <a:bodyPr>
            <a:noAutofit/>
          </a:bodyPr>
          <a:lstStyle/>
          <a:p>
            <a:pPr hangingPunct="1">
              <a:lnSpc>
                <a:spcPct val="150000"/>
              </a:lnSpc>
            </a:pPr>
            <a:r>
              <a:rPr lang="en-US" altLang="zh-CN" sz="2000" dirty="0" smtClean="0">
                <a:solidFill>
                  <a:schemeClr val="tx1"/>
                </a:solidFill>
                <a:latin typeface="黑体" panose="02010609060101010101" pitchFamily="49" charset="-122"/>
                <a:ea typeface="黑体" panose="02010609060101010101" pitchFamily="49" charset="-122"/>
              </a:rPr>
              <a:t>8.1 </a:t>
            </a:r>
            <a:r>
              <a:rPr lang="zh-CN" altLang="en-US" sz="2000" dirty="0" smtClean="0">
                <a:solidFill>
                  <a:schemeClr val="tx1"/>
                </a:solidFill>
                <a:latin typeface="黑体" panose="02010609060101010101" pitchFamily="49" charset="-122"/>
                <a:ea typeface="黑体" panose="02010609060101010101" pitchFamily="49" charset="-122"/>
              </a:rPr>
              <a:t>设计交底与图纸会审</a:t>
            </a:r>
            <a:r>
              <a:rPr lang="zh-CN" altLang="zh-CN" sz="2000" dirty="0">
                <a:solidFill>
                  <a:schemeClr val="tx1"/>
                </a:solidFill>
                <a:latin typeface="黑体" panose="02010609060101010101" pitchFamily="49" charset="-122"/>
                <a:ea typeface="黑体" panose="02010609060101010101" pitchFamily="49" charset="-122"/>
              </a:rPr>
              <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8.1.1</a:t>
            </a:r>
            <a:r>
              <a:rPr lang="zh-CN" altLang="en-US" sz="2000" dirty="0" smtClean="0">
                <a:solidFill>
                  <a:schemeClr val="tx1"/>
                </a:solidFill>
                <a:latin typeface="黑体" panose="02010609060101010101" pitchFamily="49" charset="-122"/>
                <a:ea typeface="黑体" panose="02010609060101010101" pitchFamily="49" charset="-122"/>
              </a:rPr>
              <a:t> </a:t>
            </a:r>
            <a:r>
              <a:rPr lang="zh-CN" altLang="zh-CN" sz="2000" dirty="0" smtClean="0">
                <a:solidFill>
                  <a:schemeClr val="tx1"/>
                </a:solidFill>
                <a:latin typeface="黑体" panose="02010609060101010101" pitchFamily="49" charset="-122"/>
                <a:ea typeface="黑体" panose="02010609060101010101" pitchFamily="49" charset="-122"/>
              </a:rPr>
              <a:t>目的</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尽量</a:t>
            </a:r>
            <a:r>
              <a:rPr lang="zh-CN" altLang="zh-CN" sz="2000" dirty="0">
                <a:solidFill>
                  <a:schemeClr val="tx1"/>
                </a:solidFill>
                <a:latin typeface="黑体" panose="02010609060101010101" pitchFamily="49" charset="-122"/>
                <a:ea typeface="黑体" panose="02010609060101010101" pitchFamily="49" charset="-122"/>
              </a:rPr>
              <a:t>发现和避免设计中的</a:t>
            </a:r>
            <a:r>
              <a:rPr lang="zh-CN" altLang="zh-CN" sz="2000" dirty="0" smtClean="0">
                <a:solidFill>
                  <a:schemeClr val="tx1"/>
                </a:solidFill>
                <a:latin typeface="黑体" panose="02010609060101010101" pitchFamily="49" charset="-122"/>
                <a:ea typeface="黑体" panose="02010609060101010101" pitchFamily="49" charset="-122"/>
              </a:rPr>
              <a:t>错</a:t>
            </a:r>
            <a:r>
              <a:rPr lang="zh-CN" altLang="en-US" sz="2000" dirty="0" smtClean="0">
                <a:solidFill>
                  <a:schemeClr val="tx1"/>
                </a:solidFill>
                <a:latin typeface="黑体" panose="02010609060101010101" pitchFamily="49" charset="-122"/>
                <a:ea typeface="黑体" panose="02010609060101010101" pitchFamily="49" charset="-122"/>
              </a:rPr>
              <a:t>、漏、</a:t>
            </a:r>
            <a:r>
              <a:rPr lang="zh-CN" altLang="zh-CN" sz="2000" dirty="0" smtClean="0">
                <a:solidFill>
                  <a:schemeClr val="tx1"/>
                </a:solidFill>
                <a:latin typeface="黑体" panose="02010609060101010101" pitchFamily="49" charset="-122"/>
                <a:ea typeface="黑体" panose="02010609060101010101" pitchFamily="49" charset="-122"/>
              </a:rPr>
              <a:t>碰</a:t>
            </a:r>
            <a:r>
              <a:rPr lang="zh-CN" altLang="en-US" sz="2000" dirty="0" smtClean="0">
                <a:solidFill>
                  <a:schemeClr val="tx1"/>
                </a:solidFill>
                <a:latin typeface="黑体" panose="02010609060101010101" pitchFamily="49" charset="-122"/>
                <a:ea typeface="黑体" panose="02010609060101010101" pitchFamily="49" charset="-122"/>
              </a:rPr>
              <a:t>、缺</a:t>
            </a:r>
            <a:r>
              <a:rPr lang="zh-CN" altLang="zh-CN" sz="2000" dirty="0" smtClean="0">
                <a:solidFill>
                  <a:schemeClr val="tx1"/>
                </a:solidFill>
                <a:latin typeface="黑体" panose="02010609060101010101" pitchFamily="49" charset="-122"/>
                <a:ea typeface="黑体" panose="02010609060101010101" pitchFamily="49" charset="-122"/>
              </a:rPr>
              <a:t>。</a:t>
            </a:r>
            <a:r>
              <a:rPr lang="zh-CN" altLang="zh-CN" sz="2000" dirty="0">
                <a:solidFill>
                  <a:schemeClr val="tx1"/>
                </a:solidFill>
                <a:latin typeface="黑体" panose="02010609060101010101" pitchFamily="49" charset="-122"/>
                <a:ea typeface="黑体" panose="02010609060101010101" pitchFamily="49" charset="-122"/>
              </a:rPr>
              <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8.1.2</a:t>
            </a:r>
            <a:r>
              <a:rPr lang="zh-CN" altLang="en-US" sz="2000" dirty="0" smtClean="0">
                <a:solidFill>
                  <a:schemeClr val="tx1"/>
                </a:solidFill>
                <a:latin typeface="黑体" panose="02010609060101010101" pitchFamily="49" charset="-122"/>
                <a:ea typeface="黑体" panose="02010609060101010101" pitchFamily="49" charset="-122"/>
              </a:rPr>
              <a:t> </a:t>
            </a:r>
            <a:r>
              <a:rPr lang="zh-CN" altLang="zh-CN" sz="2000" dirty="0" smtClean="0">
                <a:solidFill>
                  <a:schemeClr val="tx1"/>
                </a:solidFill>
                <a:latin typeface="黑体" panose="02010609060101010101" pitchFamily="49" charset="-122"/>
                <a:ea typeface="黑体" panose="02010609060101010101" pitchFamily="49" charset="-122"/>
              </a:rPr>
              <a:t>工作</a:t>
            </a:r>
            <a:r>
              <a:rPr lang="zh-CN" altLang="zh-CN" sz="2000" dirty="0">
                <a:solidFill>
                  <a:schemeClr val="tx1"/>
                </a:solidFill>
                <a:latin typeface="黑体" panose="02010609060101010101" pitchFamily="49" charset="-122"/>
                <a:ea typeface="黑体" panose="02010609060101010101" pitchFamily="49" charset="-122"/>
              </a:rPr>
              <a:t>流程</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1</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设计</a:t>
            </a:r>
            <a:r>
              <a:rPr lang="zh-CN" altLang="zh-CN" sz="2000" dirty="0">
                <a:solidFill>
                  <a:schemeClr val="tx1"/>
                </a:solidFill>
                <a:latin typeface="黑体" panose="02010609060101010101" pitchFamily="49" charset="-122"/>
                <a:ea typeface="黑体" panose="02010609060101010101" pitchFamily="49" charset="-122"/>
              </a:rPr>
              <a:t>交底与图纸会审应在施工开始前</a:t>
            </a:r>
            <a:r>
              <a:rPr lang="zh-CN" altLang="zh-CN" sz="2000" dirty="0" smtClean="0">
                <a:solidFill>
                  <a:schemeClr val="tx1"/>
                </a:solidFill>
                <a:latin typeface="黑体" panose="02010609060101010101" pitchFamily="49" charset="-122"/>
                <a:ea typeface="黑体" panose="02010609060101010101" pitchFamily="49" charset="-122"/>
              </a:rPr>
              <a:t>完成</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也</a:t>
            </a:r>
            <a:r>
              <a:rPr lang="zh-CN" altLang="zh-CN" sz="2000" dirty="0">
                <a:solidFill>
                  <a:schemeClr val="tx1"/>
                </a:solidFill>
                <a:latin typeface="黑体" panose="02010609060101010101" pitchFamily="49" charset="-122"/>
                <a:ea typeface="黑体" panose="02010609060101010101" pitchFamily="49" charset="-122"/>
              </a:rPr>
              <a:t>可分</a:t>
            </a:r>
            <a:r>
              <a:rPr lang="zh-CN" altLang="zh-CN" sz="2000" dirty="0" smtClean="0">
                <a:solidFill>
                  <a:schemeClr val="tx1"/>
                </a:solidFill>
                <a:latin typeface="黑体" panose="02010609060101010101" pitchFamily="49" charset="-122"/>
                <a:ea typeface="黑体" panose="02010609060101010101" pitchFamily="49" charset="-122"/>
              </a:rPr>
              <a:t>阶段</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分系统进行</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a:solidFill>
                  <a:schemeClr val="tx1"/>
                </a:solidFill>
                <a:latin typeface="黑体" panose="02010609060101010101" pitchFamily="49" charset="-122"/>
                <a:ea typeface="黑体" panose="02010609060101010101" pitchFamily="49" charset="-122"/>
              </a:rPr>
              <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2</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业主</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管理公司</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监理</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施工</a:t>
            </a:r>
            <a:r>
              <a:rPr lang="zh-CN" altLang="zh-CN" sz="2000" dirty="0">
                <a:solidFill>
                  <a:schemeClr val="tx1"/>
                </a:solidFill>
                <a:latin typeface="黑体" panose="02010609060101010101" pitchFamily="49" charset="-122"/>
                <a:ea typeface="黑体" panose="02010609060101010101" pitchFamily="49" charset="-122"/>
              </a:rPr>
              <a:t>单位在取得施工图后，应各自整理出图纸会审问题清单，在</a:t>
            </a:r>
            <a:r>
              <a:rPr lang="zh-CN" altLang="zh-CN" sz="2000" dirty="0" smtClean="0">
                <a:solidFill>
                  <a:schemeClr val="tx1"/>
                </a:solidFill>
                <a:latin typeface="黑体" panose="02010609060101010101" pitchFamily="49" charset="-122"/>
                <a:ea typeface="黑体" panose="02010609060101010101" pitchFamily="49" charset="-122"/>
              </a:rPr>
              <a:t>设</a:t>
            </a:r>
            <a:r>
              <a:rPr lang="zh-CN" altLang="en-US" sz="2000" dirty="0" smtClean="0">
                <a:solidFill>
                  <a:schemeClr val="tx1"/>
                </a:solidFill>
                <a:latin typeface="黑体" panose="02010609060101010101" pitchFamily="49" charset="-122"/>
                <a:ea typeface="黑体" panose="02010609060101010101" pitchFamily="49" charset="-122"/>
              </a:rPr>
              <a:t>计交底及</a:t>
            </a:r>
            <a:r>
              <a:rPr lang="zh-CN" altLang="zh-CN" sz="2000" dirty="0" smtClean="0">
                <a:solidFill>
                  <a:schemeClr val="tx1"/>
                </a:solidFill>
                <a:latin typeface="黑体" panose="02010609060101010101" pitchFamily="49" charset="-122"/>
                <a:ea typeface="黑体" panose="02010609060101010101" pitchFamily="49" charset="-122"/>
              </a:rPr>
              <a:t>会审前一周</a:t>
            </a:r>
            <a:r>
              <a:rPr lang="zh-CN" altLang="en-US" sz="2000" dirty="0" smtClean="0">
                <a:solidFill>
                  <a:schemeClr val="tx1"/>
                </a:solidFill>
                <a:latin typeface="黑体" panose="02010609060101010101" pitchFamily="49" charset="-122"/>
                <a:ea typeface="黑体" panose="02010609060101010101" pitchFamily="49" charset="-122"/>
              </a:rPr>
              <a:t>由</a:t>
            </a:r>
            <a:r>
              <a:rPr lang="zh-CN" altLang="zh-CN" sz="2000" dirty="0" smtClean="0">
                <a:solidFill>
                  <a:schemeClr val="tx1"/>
                </a:solidFill>
                <a:latin typeface="黑体" panose="02010609060101010101" pitchFamily="49" charset="-122"/>
                <a:ea typeface="黑体" panose="02010609060101010101" pitchFamily="49" charset="-122"/>
              </a:rPr>
              <a:t>监理</a:t>
            </a:r>
            <a:r>
              <a:rPr lang="zh-CN" altLang="zh-CN" sz="2000" dirty="0">
                <a:solidFill>
                  <a:schemeClr val="tx1"/>
                </a:solidFill>
                <a:latin typeface="黑体" panose="02010609060101010101" pitchFamily="49" charset="-122"/>
                <a:ea typeface="黑体" panose="02010609060101010101" pitchFamily="49" charset="-122"/>
              </a:rPr>
              <a:t>单位整理汇总后交设计</a:t>
            </a:r>
            <a:r>
              <a:rPr lang="zh-CN" altLang="zh-CN" sz="2000" dirty="0" smtClean="0">
                <a:solidFill>
                  <a:schemeClr val="tx1"/>
                </a:solidFill>
                <a:latin typeface="黑体" panose="02010609060101010101" pitchFamily="49" charset="-122"/>
                <a:ea typeface="黑体" panose="02010609060101010101" pitchFamily="49" charset="-122"/>
              </a:rPr>
              <a:t>单位</a:t>
            </a:r>
            <a:r>
              <a:rPr lang="zh-CN" altLang="en-US" sz="2000" dirty="0" smtClean="0">
                <a:solidFill>
                  <a:schemeClr val="tx1"/>
                </a:solidFill>
                <a:latin typeface="黑体" panose="02010609060101010101" pitchFamily="49" charset="-122"/>
                <a:ea typeface="黑体" panose="02010609060101010101" pitchFamily="49" charset="-122"/>
              </a:rPr>
              <a:t>预备</a:t>
            </a:r>
            <a:r>
              <a:rPr lang="zh-CN" altLang="zh-CN" sz="2000" dirty="0" smtClean="0">
                <a:solidFill>
                  <a:schemeClr val="tx1"/>
                </a:solidFill>
                <a:latin typeface="黑体" panose="02010609060101010101" pitchFamily="49" charset="-122"/>
                <a:ea typeface="黑体" panose="02010609060101010101" pitchFamily="49" charset="-122"/>
              </a:rPr>
              <a:t>解答</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a:solidFill>
                  <a:schemeClr val="tx1"/>
                </a:solidFill>
                <a:latin typeface="黑体" panose="02010609060101010101" pitchFamily="49" charset="-122"/>
                <a:ea typeface="黑体" panose="02010609060101010101" pitchFamily="49" charset="-122"/>
              </a:rPr>
              <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3</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管理</a:t>
            </a:r>
            <a:r>
              <a:rPr lang="zh-CN" altLang="zh-CN" sz="2000" dirty="0">
                <a:solidFill>
                  <a:schemeClr val="tx1"/>
                </a:solidFill>
                <a:latin typeface="黑体" panose="02010609060101010101" pitchFamily="49" charset="-122"/>
                <a:ea typeface="黑体" panose="02010609060101010101" pitchFamily="49" charset="-122"/>
              </a:rPr>
              <a:t>公司组织设计交底与图纸</a:t>
            </a:r>
            <a:r>
              <a:rPr lang="zh-CN" altLang="zh-CN" sz="2000" dirty="0" smtClean="0">
                <a:solidFill>
                  <a:schemeClr val="tx1"/>
                </a:solidFill>
                <a:latin typeface="黑体" panose="02010609060101010101" pitchFamily="49" charset="-122"/>
                <a:ea typeface="黑体" panose="02010609060101010101" pitchFamily="49" charset="-122"/>
              </a:rPr>
              <a:t>会审会</a:t>
            </a:r>
            <a:r>
              <a:rPr lang="zh-CN" altLang="zh-CN" sz="2000" dirty="0">
                <a:solidFill>
                  <a:schemeClr val="tx1"/>
                </a:solidFill>
                <a:latin typeface="黑体" panose="02010609060101010101" pitchFamily="49" charset="-122"/>
                <a:ea typeface="黑体" panose="02010609060101010101" pitchFamily="49" charset="-122"/>
              </a:rPr>
              <a:t>，由</a:t>
            </a:r>
            <a:r>
              <a:rPr lang="zh-CN" altLang="zh-CN" sz="2000" dirty="0" smtClean="0">
                <a:solidFill>
                  <a:schemeClr val="tx1"/>
                </a:solidFill>
                <a:latin typeface="黑体" panose="02010609060101010101" pitchFamily="49" charset="-122"/>
                <a:ea typeface="黑体" panose="02010609060101010101" pitchFamily="49" charset="-122"/>
              </a:rPr>
              <a:t>业主</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管理公司</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监理</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施工</a:t>
            </a:r>
            <a:r>
              <a:rPr lang="zh-CN" altLang="zh-CN" sz="2000" dirty="0">
                <a:solidFill>
                  <a:schemeClr val="tx1"/>
                </a:solidFill>
                <a:latin typeface="黑体" panose="02010609060101010101" pitchFamily="49" charset="-122"/>
                <a:ea typeface="黑体" panose="02010609060101010101" pitchFamily="49" charset="-122"/>
              </a:rPr>
              <a:t>单位以及设计单位</a:t>
            </a:r>
            <a:r>
              <a:rPr lang="zh-CN" altLang="zh-CN" sz="2000" dirty="0" smtClean="0">
                <a:solidFill>
                  <a:schemeClr val="tx1"/>
                </a:solidFill>
                <a:latin typeface="黑体" panose="02010609060101010101" pitchFamily="49" charset="-122"/>
                <a:ea typeface="黑体" panose="02010609060101010101" pitchFamily="49" charset="-122"/>
              </a:rPr>
              <a:t>参加</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a:solidFill>
                  <a:schemeClr val="tx1"/>
                </a:solidFill>
                <a:latin typeface="黑体" panose="02010609060101010101" pitchFamily="49" charset="-122"/>
                <a:ea typeface="黑体" panose="02010609060101010101" pitchFamily="49" charset="-122"/>
              </a:rPr>
              <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4</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图纸</a:t>
            </a:r>
            <a:r>
              <a:rPr lang="zh-CN" altLang="zh-CN" sz="2000" dirty="0">
                <a:solidFill>
                  <a:schemeClr val="tx1"/>
                </a:solidFill>
                <a:latin typeface="黑体" panose="02010609060101010101" pitchFamily="49" charset="-122"/>
                <a:ea typeface="黑体" panose="02010609060101010101" pitchFamily="49" charset="-122"/>
              </a:rPr>
              <a:t>会审解答</a:t>
            </a:r>
            <a:r>
              <a:rPr lang="zh-CN" altLang="zh-CN" sz="2000" dirty="0" smtClean="0">
                <a:solidFill>
                  <a:schemeClr val="tx1"/>
                </a:solidFill>
                <a:latin typeface="黑体" panose="02010609060101010101" pitchFamily="49" charset="-122"/>
                <a:ea typeface="黑体" panose="02010609060101010101" pitchFamily="49" charset="-122"/>
              </a:rPr>
              <a:t>内容</a:t>
            </a:r>
            <a:r>
              <a:rPr lang="zh-CN" altLang="en-US" sz="2000" dirty="0" smtClean="0">
                <a:solidFill>
                  <a:schemeClr val="tx1"/>
                </a:solidFill>
                <a:latin typeface="黑体" panose="02010609060101010101" pitchFamily="49" charset="-122"/>
                <a:ea typeface="黑体" panose="02010609060101010101" pitchFamily="49" charset="-122"/>
              </a:rPr>
              <a:t>由</a:t>
            </a:r>
            <a:r>
              <a:rPr lang="zh-CN" altLang="zh-CN" sz="2000" dirty="0" smtClean="0">
                <a:solidFill>
                  <a:schemeClr val="tx1"/>
                </a:solidFill>
                <a:latin typeface="黑体" panose="02010609060101010101" pitchFamily="49" charset="-122"/>
                <a:ea typeface="黑体" panose="02010609060101010101" pitchFamily="49" charset="-122"/>
              </a:rPr>
              <a:t>施工</a:t>
            </a:r>
            <a:r>
              <a:rPr lang="zh-CN" altLang="zh-CN" sz="2000" dirty="0">
                <a:solidFill>
                  <a:schemeClr val="tx1"/>
                </a:solidFill>
                <a:latin typeface="黑体" panose="02010609060101010101" pitchFamily="49" charset="-122"/>
                <a:ea typeface="黑体" panose="02010609060101010101" pitchFamily="49" charset="-122"/>
              </a:rPr>
              <a:t>单位</a:t>
            </a:r>
            <a:r>
              <a:rPr lang="zh-CN" altLang="zh-CN" sz="2000" dirty="0" smtClean="0">
                <a:solidFill>
                  <a:schemeClr val="tx1"/>
                </a:solidFill>
                <a:latin typeface="黑体" panose="02010609060101010101" pitchFamily="49" charset="-122"/>
                <a:ea typeface="黑体" panose="02010609060101010101" pitchFamily="49" charset="-122"/>
              </a:rPr>
              <a:t>整理</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设计</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监理</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管理</a:t>
            </a:r>
            <a:r>
              <a:rPr lang="zh-CN" altLang="zh-CN" sz="2000" dirty="0">
                <a:solidFill>
                  <a:schemeClr val="tx1"/>
                </a:solidFill>
                <a:latin typeface="黑体" panose="02010609060101010101" pitchFamily="49" charset="-122"/>
                <a:ea typeface="黑体" panose="02010609060101010101" pitchFamily="49" charset="-122"/>
              </a:rPr>
              <a:t>和</a:t>
            </a:r>
            <a:r>
              <a:rPr lang="zh-CN" altLang="zh-CN" sz="2000" dirty="0" smtClean="0">
                <a:solidFill>
                  <a:schemeClr val="tx1"/>
                </a:solidFill>
                <a:latin typeface="黑体" panose="02010609060101010101" pitchFamily="49" charset="-122"/>
                <a:ea typeface="黑体" panose="02010609060101010101" pitchFamily="49" charset="-122"/>
              </a:rPr>
              <a:t>建设单位</a:t>
            </a:r>
            <a:r>
              <a:rPr lang="zh-CN" altLang="en-US" sz="2000" dirty="0" smtClean="0">
                <a:solidFill>
                  <a:schemeClr val="tx1"/>
                </a:solidFill>
                <a:latin typeface="黑体" panose="02010609060101010101" pitchFamily="49" charset="-122"/>
                <a:ea typeface="黑体" panose="02010609060101010101" pitchFamily="49" charset="-122"/>
              </a:rPr>
              <a:t>签认</a:t>
            </a:r>
            <a:r>
              <a:rPr lang="zh-CN" altLang="zh-CN" sz="2000" dirty="0" smtClean="0">
                <a:solidFill>
                  <a:schemeClr val="tx1"/>
                </a:solidFill>
                <a:latin typeface="黑体" panose="02010609060101010101" pitchFamily="49" charset="-122"/>
                <a:ea typeface="黑体" panose="02010609060101010101" pitchFamily="49" charset="-122"/>
              </a:rPr>
              <a:t>后</a:t>
            </a:r>
            <a:r>
              <a:rPr lang="zh-CN" altLang="zh-CN" sz="2000" dirty="0">
                <a:solidFill>
                  <a:schemeClr val="tx1"/>
                </a:solidFill>
                <a:latin typeface="黑体" panose="02010609060101010101" pitchFamily="49" charset="-122"/>
                <a:ea typeface="黑体" panose="02010609060101010101" pitchFamily="49" charset="-122"/>
              </a:rPr>
              <a:t>，由管理公司发出</a:t>
            </a:r>
            <a:r>
              <a:rPr lang="zh-CN" altLang="zh-CN"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    </a:t>
            </a:r>
            <a:endParaRPr lang="zh-CN" altLang="zh-CN" sz="2000" dirty="0">
              <a:solidFill>
                <a:schemeClr val="tx1"/>
              </a:solidFill>
              <a:latin typeface="黑体" panose="02010609060101010101" pitchFamily="49" charset="-122"/>
              <a:ea typeface="黑体" panose="02010609060101010101" pitchFamily="49" charset="-122"/>
            </a:endParaRPr>
          </a:p>
        </p:txBody>
      </p:sp>
      <p:sp>
        <p:nvSpPr>
          <p:cNvPr id="5" name="矩形 4"/>
          <p:cNvSpPr/>
          <p:nvPr/>
        </p:nvSpPr>
        <p:spPr>
          <a:xfrm>
            <a:off x="389033" y="214289"/>
            <a:ext cx="6135013" cy="584775"/>
          </a:xfrm>
          <a:prstGeom prst="rect">
            <a:avLst/>
          </a:prstGeom>
        </p:spPr>
        <p:txBody>
          <a:bodyPr wrap="none">
            <a:spAutoFit/>
          </a:bodyPr>
          <a:lstStyle/>
          <a:p>
            <a:r>
              <a:rPr lang="zh-CN" altLang="en-US" sz="3200" dirty="0" smtClean="0">
                <a:latin typeface="黑体" panose="02010609060101010101" pitchFamily="49" charset="-122"/>
                <a:ea typeface="黑体" panose="02010609060101010101" pitchFamily="49" charset="-122"/>
              </a:rPr>
              <a:t>第八章 施工阶段的</a:t>
            </a:r>
            <a:r>
              <a:rPr lang="zh-CN" altLang="zh-CN" sz="3200" dirty="0" smtClean="0">
                <a:latin typeface="黑体" panose="02010609060101010101" pitchFamily="49" charset="-122"/>
                <a:ea typeface="黑体" panose="02010609060101010101" pitchFamily="49" charset="-122"/>
              </a:rPr>
              <a:t>设计</a:t>
            </a:r>
            <a:r>
              <a:rPr lang="zh-CN" altLang="en-US" sz="3200" dirty="0" smtClean="0">
                <a:latin typeface="黑体" panose="02010609060101010101" pitchFamily="49" charset="-122"/>
                <a:ea typeface="黑体" panose="02010609060101010101" pitchFamily="49" charset="-122"/>
              </a:rPr>
              <a:t>配合</a:t>
            </a:r>
            <a:r>
              <a:rPr lang="zh-CN" altLang="zh-CN" sz="3200" dirty="0" smtClean="0">
                <a:latin typeface="黑体" panose="02010609060101010101" pitchFamily="49" charset="-122"/>
                <a:ea typeface="黑体" panose="02010609060101010101" pitchFamily="49" charset="-122"/>
              </a:rPr>
              <a:t>管理</a:t>
            </a:r>
            <a:endParaRPr lang="zh-CN" altLang="en-US" sz="3200" dirty="0"/>
          </a:p>
        </p:txBody>
      </p:sp>
      <p:sp>
        <p:nvSpPr>
          <p:cNvPr id="3"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 name="Rectangle 10"/>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cSld>
  <p:clrMapOvr>
    <a:masterClrMapping/>
  </p:clrMapOvr>
  <p:transition>
    <p:pull dir="d"/>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7524" y="999501"/>
            <a:ext cx="8568952" cy="5400600"/>
          </a:xfrm>
        </p:spPr>
        <p:txBody>
          <a:bodyPr>
            <a:noAutofit/>
          </a:bodyPr>
          <a:lstStyle/>
          <a:p>
            <a:pPr>
              <a:lnSpc>
                <a:spcPct val="150000"/>
              </a:lnSpc>
            </a:pPr>
            <a:r>
              <a:rPr lang="en-US" altLang="zh-CN" sz="2000" dirty="0" smtClean="0">
                <a:solidFill>
                  <a:schemeClr val="tx1"/>
                </a:solidFill>
                <a:latin typeface="黑体" panose="02010609060101010101" pitchFamily="49" charset="-122"/>
                <a:ea typeface="黑体" panose="02010609060101010101" pitchFamily="49" charset="-122"/>
              </a:rPr>
              <a:t>8.1.3</a:t>
            </a:r>
            <a:r>
              <a:rPr lang="zh-CN" altLang="en-US" sz="2000" dirty="0" smtClean="0">
                <a:solidFill>
                  <a:schemeClr val="tx1"/>
                </a:solidFill>
                <a:latin typeface="黑体" panose="02010609060101010101" pitchFamily="49" charset="-122"/>
                <a:ea typeface="黑体" panose="02010609060101010101" pitchFamily="49" charset="-122"/>
              </a:rPr>
              <a:t> </a:t>
            </a:r>
            <a:r>
              <a:rPr lang="zh-CN" altLang="zh-CN" sz="2000" dirty="0" smtClean="0">
                <a:solidFill>
                  <a:schemeClr val="tx1"/>
                </a:solidFill>
                <a:latin typeface="黑体" panose="02010609060101010101" pitchFamily="49" charset="-122"/>
                <a:ea typeface="黑体" panose="02010609060101010101" pitchFamily="49" charset="-122"/>
              </a:rPr>
              <a:t>设计</a:t>
            </a:r>
            <a:r>
              <a:rPr lang="zh-CN" altLang="zh-CN" sz="2000" dirty="0">
                <a:solidFill>
                  <a:schemeClr val="tx1"/>
                </a:solidFill>
                <a:latin typeface="黑体" panose="02010609060101010101" pitchFamily="49" charset="-122"/>
                <a:ea typeface="黑体" panose="02010609060101010101" pitchFamily="49" charset="-122"/>
              </a:rPr>
              <a:t>交底的内容</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zh-CN" sz="2000" dirty="0" smtClean="0">
                <a:solidFill>
                  <a:schemeClr val="tx1"/>
                </a:solidFill>
                <a:latin typeface="黑体" panose="02010609060101010101" pitchFamily="49" charset="-122"/>
                <a:ea typeface="黑体" panose="02010609060101010101" pitchFamily="49" charset="-122"/>
              </a:rPr>
              <a:t>一般包括</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a:solidFill>
                  <a:schemeClr val="tx1"/>
                </a:solidFill>
                <a:latin typeface="黑体" panose="02010609060101010101" pitchFamily="49" charset="-122"/>
                <a:ea typeface="黑体" panose="02010609060101010101" pitchFamily="49" charset="-122"/>
              </a:rPr>
              <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1</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施工图设计</a:t>
            </a:r>
            <a:r>
              <a:rPr lang="zh-CN" altLang="zh-CN" sz="2000" dirty="0">
                <a:solidFill>
                  <a:schemeClr val="tx1"/>
                </a:solidFill>
                <a:latin typeface="黑体" panose="02010609060101010101" pitchFamily="49" charset="-122"/>
                <a:ea typeface="黑体" panose="02010609060101010101" pitchFamily="49" charset="-122"/>
              </a:rPr>
              <a:t>文件总体</a:t>
            </a:r>
            <a:r>
              <a:rPr lang="zh-CN" altLang="zh-CN" sz="2000" dirty="0" smtClean="0">
                <a:solidFill>
                  <a:schemeClr val="tx1"/>
                </a:solidFill>
                <a:latin typeface="黑体" panose="02010609060101010101" pitchFamily="49" charset="-122"/>
                <a:ea typeface="黑体" panose="02010609060101010101" pitchFamily="49" charset="-122"/>
              </a:rPr>
              <a:t>介绍</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a:solidFill>
                  <a:schemeClr val="tx1"/>
                </a:solidFill>
                <a:latin typeface="黑体" panose="02010609060101010101" pitchFamily="49" charset="-122"/>
                <a:ea typeface="黑体" panose="02010609060101010101" pitchFamily="49" charset="-122"/>
              </a:rPr>
              <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2</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设计</a:t>
            </a:r>
            <a:r>
              <a:rPr lang="zh-CN" altLang="zh-CN" sz="2000" dirty="0">
                <a:solidFill>
                  <a:schemeClr val="tx1"/>
                </a:solidFill>
                <a:latin typeface="黑体" panose="02010609060101010101" pitchFamily="49" charset="-122"/>
                <a:ea typeface="黑体" panose="02010609060101010101" pitchFamily="49" charset="-122"/>
              </a:rPr>
              <a:t>的意图</a:t>
            </a:r>
            <a:r>
              <a:rPr lang="zh-CN" altLang="zh-CN" sz="2000" dirty="0" smtClean="0">
                <a:solidFill>
                  <a:schemeClr val="tx1"/>
                </a:solidFill>
                <a:latin typeface="黑体" panose="02010609060101010101" pitchFamily="49" charset="-122"/>
                <a:ea typeface="黑体" panose="02010609060101010101" pitchFamily="49" charset="-122"/>
              </a:rPr>
              <a:t>说明</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a:solidFill>
                  <a:schemeClr val="tx1"/>
                </a:solidFill>
                <a:latin typeface="黑体" panose="02010609060101010101" pitchFamily="49" charset="-122"/>
                <a:ea typeface="黑体" panose="02010609060101010101" pitchFamily="49" charset="-122"/>
              </a:rPr>
              <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3</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特殊</a:t>
            </a:r>
            <a:r>
              <a:rPr lang="zh-CN" altLang="zh-CN" sz="2000" dirty="0">
                <a:solidFill>
                  <a:schemeClr val="tx1"/>
                </a:solidFill>
                <a:latin typeface="黑体" panose="02010609060101010101" pitchFamily="49" charset="-122"/>
                <a:ea typeface="黑体" panose="02010609060101010101" pitchFamily="49" charset="-122"/>
              </a:rPr>
              <a:t>的工艺</a:t>
            </a:r>
            <a:r>
              <a:rPr lang="zh-CN" altLang="zh-CN" sz="2000" dirty="0" smtClean="0">
                <a:solidFill>
                  <a:schemeClr val="tx1"/>
                </a:solidFill>
                <a:latin typeface="黑体" panose="02010609060101010101" pitchFamily="49" charset="-122"/>
                <a:ea typeface="黑体" panose="02010609060101010101" pitchFamily="49" charset="-122"/>
              </a:rPr>
              <a:t>要求</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a:solidFill>
                  <a:schemeClr val="tx1"/>
                </a:solidFill>
                <a:latin typeface="黑体" panose="02010609060101010101" pitchFamily="49" charset="-122"/>
                <a:ea typeface="黑体" panose="02010609060101010101" pitchFamily="49" charset="-122"/>
              </a:rPr>
              <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4</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建筑</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结构</a:t>
            </a:r>
            <a:r>
              <a:rPr lang="zh-CN" altLang="en-US" sz="2000" dirty="0" smtClean="0">
                <a:solidFill>
                  <a:schemeClr val="tx1"/>
                </a:solidFill>
                <a:latin typeface="黑体" panose="02010609060101010101" pitchFamily="49" charset="-122"/>
                <a:ea typeface="黑体" panose="02010609060101010101" pitchFamily="49" charset="-122"/>
              </a:rPr>
              <a:t>、工艺、</a:t>
            </a:r>
            <a:r>
              <a:rPr lang="zh-CN" altLang="zh-CN" sz="2000" dirty="0" smtClean="0">
                <a:solidFill>
                  <a:schemeClr val="tx1"/>
                </a:solidFill>
                <a:latin typeface="黑体" panose="02010609060101010101" pitchFamily="49" charset="-122"/>
                <a:ea typeface="黑体" panose="02010609060101010101" pitchFamily="49" charset="-122"/>
              </a:rPr>
              <a:t>设备等</a:t>
            </a:r>
            <a:r>
              <a:rPr lang="zh-CN" altLang="zh-CN" sz="2000" dirty="0">
                <a:solidFill>
                  <a:schemeClr val="tx1"/>
                </a:solidFill>
                <a:latin typeface="黑体" panose="02010609060101010101" pitchFamily="49" charset="-122"/>
                <a:ea typeface="黑体" panose="02010609060101010101" pitchFamily="49" charset="-122"/>
              </a:rPr>
              <a:t>各专业在施工中的</a:t>
            </a:r>
            <a:r>
              <a:rPr lang="zh-CN" altLang="zh-CN" sz="2000" dirty="0" smtClean="0">
                <a:solidFill>
                  <a:schemeClr val="tx1"/>
                </a:solidFill>
                <a:latin typeface="黑体" panose="02010609060101010101" pitchFamily="49" charset="-122"/>
                <a:ea typeface="黑体" panose="02010609060101010101" pitchFamily="49" charset="-122"/>
              </a:rPr>
              <a:t>难点和</a:t>
            </a:r>
            <a:r>
              <a:rPr lang="zh-CN" altLang="en-US" sz="2000" dirty="0" smtClean="0">
                <a:solidFill>
                  <a:schemeClr val="tx1"/>
                </a:solidFill>
                <a:latin typeface="黑体" panose="02010609060101010101" pitchFamily="49" charset="-122"/>
                <a:ea typeface="黑体" panose="02010609060101010101" pitchFamily="49" charset="-122"/>
              </a:rPr>
              <a:t>易</a:t>
            </a:r>
            <a:r>
              <a:rPr lang="zh-CN" altLang="zh-CN" sz="2000" dirty="0" smtClean="0">
                <a:solidFill>
                  <a:schemeClr val="tx1"/>
                </a:solidFill>
                <a:latin typeface="黑体" panose="02010609060101010101" pitchFamily="49" charset="-122"/>
                <a:ea typeface="黑体" panose="02010609060101010101" pitchFamily="49" charset="-122"/>
              </a:rPr>
              <a:t>发生</a:t>
            </a:r>
            <a:r>
              <a:rPr lang="zh-CN" altLang="zh-CN" sz="2000" dirty="0">
                <a:solidFill>
                  <a:schemeClr val="tx1"/>
                </a:solidFill>
                <a:latin typeface="黑体" panose="02010609060101010101" pitchFamily="49" charset="-122"/>
                <a:ea typeface="黑体" panose="02010609060101010101" pitchFamily="49" charset="-122"/>
              </a:rPr>
              <a:t>的问题</a:t>
            </a:r>
            <a:r>
              <a:rPr lang="zh-CN" altLang="zh-CN" sz="2000" dirty="0" smtClean="0">
                <a:solidFill>
                  <a:schemeClr val="tx1"/>
                </a:solidFill>
                <a:latin typeface="黑体" panose="02010609060101010101" pitchFamily="49" charset="-122"/>
                <a:ea typeface="黑体" panose="02010609060101010101" pitchFamily="49" charset="-122"/>
              </a:rPr>
              <a:t>说明</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a:solidFill>
                  <a:schemeClr val="tx1"/>
                </a:solidFill>
                <a:latin typeface="黑体" panose="02010609060101010101" pitchFamily="49" charset="-122"/>
                <a:ea typeface="黑体" panose="02010609060101010101" pitchFamily="49" charset="-122"/>
              </a:rPr>
              <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5</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是否</a:t>
            </a:r>
            <a:r>
              <a:rPr lang="zh-CN" altLang="zh-CN" sz="2000" dirty="0">
                <a:solidFill>
                  <a:schemeClr val="tx1"/>
                </a:solidFill>
                <a:latin typeface="黑体" panose="02010609060101010101" pitchFamily="49" charset="-122"/>
                <a:ea typeface="黑体" panose="02010609060101010101" pitchFamily="49" charset="-122"/>
              </a:rPr>
              <a:t>有分期供</a:t>
            </a:r>
            <a:r>
              <a:rPr lang="zh-CN" altLang="zh-CN" sz="2000" dirty="0" smtClean="0">
                <a:solidFill>
                  <a:schemeClr val="tx1"/>
                </a:solidFill>
                <a:latin typeface="黑体" panose="02010609060101010101" pitchFamily="49" charset="-122"/>
                <a:ea typeface="黑体" panose="02010609060101010101" pitchFamily="49" charset="-122"/>
              </a:rPr>
              <a:t>图</a:t>
            </a:r>
            <a:r>
              <a:rPr lang="zh-CN" altLang="en-US" sz="2000" dirty="0" smtClean="0">
                <a:solidFill>
                  <a:schemeClr val="tx1"/>
                </a:solidFill>
                <a:latin typeface="黑体" panose="02010609060101010101" pitchFamily="49" charset="-122"/>
                <a:ea typeface="黑体" panose="02010609060101010101" pitchFamily="49" charset="-122"/>
              </a:rPr>
              <a:t>及供</a:t>
            </a:r>
            <a:r>
              <a:rPr lang="zh-CN" altLang="zh-CN" sz="2000" dirty="0" smtClean="0">
                <a:solidFill>
                  <a:schemeClr val="tx1"/>
                </a:solidFill>
                <a:latin typeface="黑体" panose="02010609060101010101" pitchFamily="49" charset="-122"/>
                <a:ea typeface="黑体" panose="02010609060101010101" pitchFamily="49" charset="-122"/>
              </a:rPr>
              <a:t>图时间表</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a:solidFill>
                  <a:schemeClr val="tx1"/>
                </a:solidFill>
                <a:latin typeface="黑体" panose="02010609060101010101" pitchFamily="49" charset="-122"/>
                <a:ea typeface="黑体" panose="02010609060101010101" pitchFamily="49" charset="-122"/>
              </a:rPr>
              <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6</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对建设单位</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管理单位</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监理</a:t>
            </a:r>
            <a:r>
              <a:rPr lang="zh-CN" altLang="zh-CN" sz="2000" dirty="0">
                <a:solidFill>
                  <a:schemeClr val="tx1"/>
                </a:solidFill>
                <a:latin typeface="黑体" panose="02010609060101010101" pitchFamily="49" charset="-122"/>
                <a:ea typeface="黑体" panose="02010609060101010101" pitchFamily="49" charset="-122"/>
              </a:rPr>
              <a:t>单位和施工单位</a:t>
            </a:r>
            <a:r>
              <a:rPr lang="zh-CN" altLang="zh-CN" sz="2000" dirty="0" smtClean="0">
                <a:solidFill>
                  <a:schemeClr val="tx1"/>
                </a:solidFill>
                <a:latin typeface="黑体" panose="02010609060101010101" pitchFamily="49" charset="-122"/>
                <a:ea typeface="黑体" panose="02010609060101010101" pitchFamily="49" charset="-122"/>
              </a:rPr>
              <a:t>等对</a:t>
            </a:r>
            <a:r>
              <a:rPr lang="zh-CN" altLang="zh-CN" sz="2000" dirty="0">
                <a:solidFill>
                  <a:schemeClr val="tx1"/>
                </a:solidFill>
                <a:latin typeface="黑体" panose="02010609060101010101" pitchFamily="49" charset="-122"/>
                <a:ea typeface="黑体" panose="02010609060101010101" pitchFamily="49" charset="-122"/>
              </a:rPr>
              <a:t>图纸疑问的</a:t>
            </a:r>
            <a:r>
              <a:rPr lang="zh-CN" altLang="zh-CN" sz="2000" dirty="0" smtClean="0">
                <a:solidFill>
                  <a:schemeClr val="tx1"/>
                </a:solidFill>
                <a:latin typeface="黑体" panose="02010609060101010101" pitchFamily="49" charset="-122"/>
                <a:ea typeface="黑体" panose="02010609060101010101" pitchFamily="49" charset="-122"/>
              </a:rPr>
              <a:t>解释</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accent1"/>
                </a:solidFill>
                <a:latin typeface="黑体" panose="02010609060101010101" pitchFamily="49" charset="-122"/>
                <a:ea typeface="黑体" panose="02010609060101010101" pitchFamily="49" charset="-122"/>
              </a:rPr>
              <a:t>案例：苏州工业园区体育中心</a:t>
            </a:r>
            <a:endParaRPr lang="zh-CN" altLang="zh-CN" sz="2000" dirty="0">
              <a:solidFill>
                <a:schemeClr val="accent1"/>
              </a:solidFill>
              <a:latin typeface="黑体" panose="02010609060101010101" pitchFamily="49" charset="-122"/>
              <a:ea typeface="黑体" panose="02010609060101010101" pitchFamily="49" charset="-122"/>
            </a:endParaRPr>
          </a:p>
        </p:txBody>
      </p:sp>
      <p:sp>
        <p:nvSpPr>
          <p:cNvPr id="9" name="矩形 8"/>
          <p:cNvSpPr/>
          <p:nvPr/>
        </p:nvSpPr>
        <p:spPr>
          <a:xfrm>
            <a:off x="389033" y="214289"/>
            <a:ext cx="6135013" cy="584775"/>
          </a:xfrm>
          <a:prstGeom prst="rect">
            <a:avLst/>
          </a:prstGeom>
        </p:spPr>
        <p:txBody>
          <a:bodyPr wrap="none">
            <a:spAutoFit/>
          </a:bodyPr>
          <a:lstStyle/>
          <a:p>
            <a:r>
              <a:rPr lang="zh-CN" altLang="en-US" sz="3200" dirty="0" smtClean="0">
                <a:latin typeface="黑体" panose="02010609060101010101" pitchFamily="49" charset="-122"/>
                <a:ea typeface="黑体" panose="02010609060101010101" pitchFamily="49" charset="-122"/>
              </a:rPr>
              <a:t>第八章 施工阶段的</a:t>
            </a:r>
            <a:r>
              <a:rPr lang="zh-CN" altLang="zh-CN" sz="3200" dirty="0" smtClean="0">
                <a:latin typeface="黑体" panose="02010609060101010101" pitchFamily="49" charset="-122"/>
                <a:ea typeface="黑体" panose="02010609060101010101" pitchFamily="49" charset="-122"/>
              </a:rPr>
              <a:t>设计</a:t>
            </a:r>
            <a:r>
              <a:rPr lang="zh-CN" altLang="en-US" sz="3200" dirty="0" smtClean="0">
                <a:latin typeface="黑体" panose="02010609060101010101" pitchFamily="49" charset="-122"/>
                <a:ea typeface="黑体" panose="02010609060101010101" pitchFamily="49" charset="-122"/>
              </a:rPr>
              <a:t>配合</a:t>
            </a:r>
            <a:r>
              <a:rPr lang="zh-CN" altLang="zh-CN" sz="3200" dirty="0" smtClean="0">
                <a:latin typeface="黑体" panose="02010609060101010101" pitchFamily="49" charset="-122"/>
                <a:ea typeface="黑体" panose="02010609060101010101" pitchFamily="49" charset="-122"/>
              </a:rPr>
              <a:t>管理</a:t>
            </a:r>
            <a:endParaRPr lang="zh-CN" altLang="en-US" sz="3200"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cSld>
  <p:clrMapOvr>
    <a:masterClrMapping/>
  </p:clrMapOvr>
  <p:transition>
    <p:pull dir="d"/>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7524" y="999501"/>
            <a:ext cx="8568952" cy="4805763"/>
          </a:xfrm>
        </p:spPr>
        <p:txBody>
          <a:bodyPr>
            <a:noAutofit/>
          </a:bodyPr>
          <a:lstStyle/>
          <a:p>
            <a:pPr hangingPunct="1">
              <a:lnSpc>
                <a:spcPct val="150000"/>
              </a:lnSpc>
            </a:pPr>
            <a:r>
              <a:rPr lang="en-US" altLang="zh-CN" sz="2000" dirty="0" smtClean="0">
                <a:solidFill>
                  <a:schemeClr val="tx1"/>
                </a:solidFill>
                <a:latin typeface="黑体" panose="02010609060101010101" pitchFamily="49" charset="-122"/>
                <a:ea typeface="黑体" panose="02010609060101010101" pitchFamily="49" charset="-122"/>
              </a:rPr>
              <a:t>8.1.4</a:t>
            </a:r>
            <a:r>
              <a:rPr lang="zh-CN" altLang="en-US" sz="2000" dirty="0" smtClean="0">
                <a:solidFill>
                  <a:schemeClr val="tx1"/>
                </a:solidFill>
                <a:latin typeface="黑体" panose="02010609060101010101" pitchFamily="49" charset="-122"/>
                <a:ea typeface="黑体" panose="02010609060101010101" pitchFamily="49" charset="-122"/>
              </a:rPr>
              <a:t> </a:t>
            </a:r>
            <a:r>
              <a:rPr lang="zh-CN" altLang="zh-CN" sz="2000" dirty="0" smtClean="0">
                <a:solidFill>
                  <a:schemeClr val="tx1"/>
                </a:solidFill>
                <a:latin typeface="黑体" panose="02010609060101010101" pitchFamily="49" charset="-122"/>
                <a:ea typeface="黑体" panose="02010609060101010101" pitchFamily="49" charset="-122"/>
              </a:rPr>
              <a:t>图纸</a:t>
            </a:r>
            <a:r>
              <a:rPr lang="zh-CN" altLang="zh-CN" sz="2000" dirty="0">
                <a:solidFill>
                  <a:schemeClr val="tx1"/>
                </a:solidFill>
                <a:latin typeface="黑体" panose="02010609060101010101" pitchFamily="49" charset="-122"/>
                <a:ea typeface="黑体" panose="02010609060101010101" pitchFamily="49" charset="-122"/>
              </a:rPr>
              <a:t>会审的内容</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zh-CN" sz="2000" dirty="0" smtClean="0">
                <a:solidFill>
                  <a:schemeClr val="tx1"/>
                </a:solidFill>
                <a:latin typeface="黑体" panose="02010609060101010101" pitchFamily="49" charset="-122"/>
                <a:ea typeface="黑体" panose="02010609060101010101" pitchFamily="49" charset="-122"/>
              </a:rPr>
              <a:t>一般</a:t>
            </a:r>
            <a:r>
              <a:rPr lang="zh-CN" altLang="zh-CN" sz="2000" dirty="0">
                <a:solidFill>
                  <a:schemeClr val="tx1"/>
                </a:solidFill>
                <a:latin typeface="黑体" panose="02010609060101010101" pitchFamily="49" charset="-122"/>
                <a:ea typeface="黑体" panose="02010609060101010101" pitchFamily="49" charset="-122"/>
              </a:rPr>
              <a:t>包括：</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1</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发现</a:t>
            </a:r>
            <a:r>
              <a:rPr lang="zh-CN" altLang="zh-CN" sz="2000" dirty="0">
                <a:solidFill>
                  <a:schemeClr val="tx1"/>
                </a:solidFill>
                <a:latin typeface="黑体" panose="02010609060101010101" pitchFamily="49" charset="-122"/>
                <a:ea typeface="黑体" panose="02010609060101010101" pitchFamily="49" charset="-122"/>
              </a:rPr>
              <a:t>设计图纸中的</a:t>
            </a:r>
            <a:r>
              <a:rPr lang="zh-CN" altLang="zh-CN" sz="2000" dirty="0" smtClean="0">
                <a:solidFill>
                  <a:schemeClr val="tx1"/>
                </a:solidFill>
                <a:latin typeface="黑体" panose="02010609060101010101" pitchFamily="49" charset="-122"/>
                <a:ea typeface="黑体" panose="02010609060101010101" pitchFamily="49" charset="-122"/>
              </a:rPr>
              <a:t>错</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漏</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碰</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缺</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a:solidFill>
                  <a:schemeClr val="tx1"/>
                </a:solidFill>
                <a:latin typeface="黑体" panose="02010609060101010101" pitchFamily="49" charset="-122"/>
                <a:ea typeface="黑体" panose="02010609060101010101" pitchFamily="49" charset="-122"/>
              </a:rPr>
              <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2</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同</a:t>
            </a:r>
            <a:r>
              <a:rPr lang="zh-CN" altLang="zh-CN" sz="2000" dirty="0">
                <a:solidFill>
                  <a:schemeClr val="tx1"/>
                </a:solidFill>
                <a:latin typeface="黑体" panose="02010609060101010101" pitchFamily="49" charset="-122"/>
                <a:ea typeface="黑体" panose="02010609060101010101" pitchFamily="49" charset="-122"/>
              </a:rPr>
              <a:t>专业图纸间有无</a:t>
            </a:r>
            <a:r>
              <a:rPr lang="zh-CN" altLang="zh-CN" sz="2000" dirty="0" smtClean="0">
                <a:solidFill>
                  <a:schemeClr val="tx1"/>
                </a:solidFill>
                <a:latin typeface="黑体" panose="02010609060101010101" pitchFamily="49" charset="-122"/>
                <a:ea typeface="黑体" panose="02010609060101010101" pitchFamily="49" charset="-122"/>
              </a:rPr>
              <a:t>冲突</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各专业</a:t>
            </a:r>
            <a:r>
              <a:rPr lang="zh-CN" altLang="en-US" sz="2000" dirty="0" smtClean="0">
                <a:solidFill>
                  <a:schemeClr val="tx1"/>
                </a:solidFill>
                <a:latin typeface="黑体" panose="02010609060101010101" pitchFamily="49" charset="-122"/>
                <a:ea typeface="黑体" panose="02010609060101010101" pitchFamily="49" charset="-122"/>
              </a:rPr>
              <a:t>间</a:t>
            </a:r>
            <a:r>
              <a:rPr lang="zh-CN" altLang="zh-CN" sz="2000" dirty="0" smtClean="0">
                <a:solidFill>
                  <a:schemeClr val="tx1"/>
                </a:solidFill>
                <a:latin typeface="黑体" panose="02010609060101010101" pitchFamily="49" charset="-122"/>
                <a:ea typeface="黑体" panose="02010609060101010101" pitchFamily="49" charset="-122"/>
              </a:rPr>
              <a:t>图纸有</a:t>
            </a:r>
            <a:r>
              <a:rPr lang="zh-CN" altLang="en-US" sz="2000" dirty="0" smtClean="0">
                <a:solidFill>
                  <a:schemeClr val="tx1"/>
                </a:solidFill>
                <a:latin typeface="黑体" panose="02010609060101010101" pitchFamily="49" charset="-122"/>
                <a:ea typeface="黑体" panose="02010609060101010101" pitchFamily="49" charset="-122"/>
              </a:rPr>
              <a:t>无</a:t>
            </a:r>
            <a:r>
              <a:rPr lang="zh-CN" altLang="zh-CN" sz="2000" dirty="0" smtClean="0">
                <a:solidFill>
                  <a:schemeClr val="tx1"/>
                </a:solidFill>
                <a:latin typeface="黑体" panose="02010609060101010101" pitchFamily="49" charset="-122"/>
                <a:ea typeface="黑体" panose="02010609060101010101" pitchFamily="49" charset="-122"/>
              </a:rPr>
              <a:t>冲突</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标注有</a:t>
            </a:r>
            <a:r>
              <a:rPr lang="zh-CN" altLang="en-US" sz="2000" dirty="0" smtClean="0">
                <a:solidFill>
                  <a:schemeClr val="tx1"/>
                </a:solidFill>
                <a:latin typeface="黑体" panose="02010609060101010101" pitchFamily="49" charset="-122"/>
                <a:ea typeface="黑体" panose="02010609060101010101" pitchFamily="49" charset="-122"/>
              </a:rPr>
              <a:t>无遗漏；</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3</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总</a:t>
            </a:r>
            <a:r>
              <a:rPr lang="zh-CN" altLang="zh-CN" sz="2000" dirty="0">
                <a:solidFill>
                  <a:schemeClr val="tx1"/>
                </a:solidFill>
                <a:latin typeface="黑体" panose="02010609060101010101" pitchFamily="49" charset="-122"/>
                <a:ea typeface="黑体" panose="02010609060101010101" pitchFamily="49" charset="-122"/>
              </a:rPr>
              <a:t>平面与施工图有</a:t>
            </a:r>
            <a:r>
              <a:rPr lang="zh-CN" altLang="zh-CN" sz="2000" dirty="0" smtClean="0">
                <a:solidFill>
                  <a:schemeClr val="tx1"/>
                </a:solidFill>
                <a:latin typeface="黑体" panose="02010609060101010101" pitchFamily="49" charset="-122"/>
                <a:ea typeface="黑体" panose="02010609060101010101" pitchFamily="49" charset="-122"/>
              </a:rPr>
              <a:t>冲突</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4</a:t>
            </a:r>
            <a:r>
              <a:rPr lang="zh-CN" altLang="en-US" sz="2000" dirty="0" smtClean="0">
                <a:solidFill>
                  <a:schemeClr val="tx1"/>
                </a:solidFill>
                <a:latin typeface="黑体" panose="02010609060101010101" pitchFamily="49" charset="-122"/>
                <a:ea typeface="黑体" panose="02010609060101010101" pitchFamily="49" charset="-122"/>
              </a:rPr>
              <a:t>）预埋</a:t>
            </a:r>
            <a:r>
              <a:rPr lang="zh-CN" altLang="zh-CN" sz="2000" dirty="0" smtClean="0">
                <a:solidFill>
                  <a:schemeClr val="tx1"/>
                </a:solidFill>
                <a:latin typeface="黑体" panose="02010609060101010101" pitchFamily="49" charset="-122"/>
                <a:ea typeface="黑体" panose="02010609060101010101" pitchFamily="49" charset="-122"/>
              </a:rPr>
              <a:t>预留</a:t>
            </a:r>
            <a:r>
              <a:rPr lang="zh-CN" altLang="zh-CN" sz="2000" dirty="0">
                <a:solidFill>
                  <a:schemeClr val="tx1"/>
                </a:solidFill>
                <a:latin typeface="黑体" panose="02010609060101010101" pitchFamily="49" charset="-122"/>
                <a:ea typeface="黑体" panose="02010609060101010101" pitchFamily="49" charset="-122"/>
              </a:rPr>
              <a:t>是否表示</a:t>
            </a:r>
            <a:r>
              <a:rPr lang="zh-CN" altLang="zh-CN" sz="2000" dirty="0" smtClean="0">
                <a:solidFill>
                  <a:schemeClr val="tx1"/>
                </a:solidFill>
                <a:latin typeface="黑体" panose="02010609060101010101" pitchFamily="49" charset="-122"/>
                <a:ea typeface="黑体" panose="02010609060101010101" pitchFamily="49" charset="-122"/>
              </a:rPr>
              <a:t>清楚</a:t>
            </a:r>
            <a:r>
              <a:rPr lang="zh-CN" altLang="en-US" sz="2000" dirty="0" smtClean="0">
                <a:solidFill>
                  <a:schemeClr val="tx1"/>
                </a:solidFill>
                <a:latin typeface="黑体" panose="02010609060101010101" pitchFamily="49" charset="-122"/>
                <a:ea typeface="黑体" panose="02010609060101010101" pitchFamily="49" charset="-122"/>
              </a:rPr>
              <a:t>，设备就位有无问题；</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5</a:t>
            </a:r>
            <a:r>
              <a:rPr lang="zh-CN" altLang="en-US" sz="2000" dirty="0" smtClean="0">
                <a:solidFill>
                  <a:schemeClr val="tx1"/>
                </a:solidFill>
                <a:latin typeface="黑体" panose="02010609060101010101" pitchFamily="49" charset="-122"/>
                <a:ea typeface="黑体" panose="02010609060101010101" pitchFamily="49" charset="-122"/>
              </a:rPr>
              <a:t>）图中所要求的条件是否满足；</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6</a:t>
            </a:r>
            <a:r>
              <a:rPr lang="zh-CN" altLang="en-US" sz="2000" dirty="0" smtClean="0">
                <a:solidFill>
                  <a:schemeClr val="tx1"/>
                </a:solidFill>
                <a:latin typeface="黑体" panose="02010609060101010101" pitchFamily="49" charset="-122"/>
                <a:ea typeface="黑体" panose="02010609060101010101" pitchFamily="49" charset="-122"/>
              </a:rPr>
              <a:t>）施工是否可行；</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7</a:t>
            </a:r>
            <a:r>
              <a:rPr lang="zh-CN" altLang="en-US" sz="2000" dirty="0" smtClean="0">
                <a:solidFill>
                  <a:schemeClr val="tx1"/>
                </a:solidFill>
                <a:latin typeface="黑体" panose="02010609060101010101" pitchFamily="49" charset="-122"/>
                <a:ea typeface="黑体" panose="02010609060101010101" pitchFamily="49" charset="-122"/>
              </a:rPr>
              <a:t>）新材料、新技术的应用有无问题。</a:t>
            </a:r>
            <a:endParaRPr lang="zh-CN" altLang="zh-CN" sz="2000" dirty="0">
              <a:solidFill>
                <a:schemeClr val="tx1"/>
              </a:solidFill>
              <a:latin typeface="黑体" panose="02010609060101010101" pitchFamily="49" charset="-122"/>
              <a:ea typeface="黑体" panose="02010609060101010101" pitchFamily="49" charset="-122"/>
            </a:endParaRPr>
          </a:p>
        </p:txBody>
      </p:sp>
      <p:sp>
        <p:nvSpPr>
          <p:cNvPr id="11" name="Rectangle 10"/>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8" name="矩形 7"/>
          <p:cNvSpPr/>
          <p:nvPr/>
        </p:nvSpPr>
        <p:spPr>
          <a:xfrm>
            <a:off x="389033" y="214289"/>
            <a:ext cx="6135013" cy="584775"/>
          </a:xfrm>
          <a:prstGeom prst="rect">
            <a:avLst/>
          </a:prstGeom>
        </p:spPr>
        <p:txBody>
          <a:bodyPr wrap="none">
            <a:spAutoFit/>
          </a:bodyPr>
          <a:lstStyle/>
          <a:p>
            <a:r>
              <a:rPr lang="zh-CN" altLang="en-US" sz="3200" dirty="0" smtClean="0">
                <a:latin typeface="黑体" panose="02010609060101010101" pitchFamily="49" charset="-122"/>
                <a:ea typeface="黑体" panose="02010609060101010101" pitchFamily="49" charset="-122"/>
              </a:rPr>
              <a:t>第八章 施工阶段的</a:t>
            </a:r>
            <a:r>
              <a:rPr lang="zh-CN" altLang="zh-CN" sz="3200" dirty="0" smtClean="0">
                <a:latin typeface="黑体" panose="02010609060101010101" pitchFamily="49" charset="-122"/>
                <a:ea typeface="黑体" panose="02010609060101010101" pitchFamily="49" charset="-122"/>
              </a:rPr>
              <a:t>设计</a:t>
            </a:r>
            <a:r>
              <a:rPr lang="zh-CN" altLang="en-US" sz="3200" dirty="0" smtClean="0">
                <a:latin typeface="黑体" panose="02010609060101010101" pitchFamily="49" charset="-122"/>
                <a:ea typeface="黑体" panose="02010609060101010101" pitchFamily="49" charset="-122"/>
              </a:rPr>
              <a:t>配合</a:t>
            </a:r>
            <a:r>
              <a:rPr lang="zh-CN" altLang="zh-CN" sz="3200" dirty="0" smtClean="0">
                <a:latin typeface="黑体" panose="02010609060101010101" pitchFamily="49" charset="-122"/>
                <a:ea typeface="黑体" panose="02010609060101010101" pitchFamily="49" charset="-122"/>
              </a:rPr>
              <a:t>管理</a:t>
            </a:r>
            <a:endParaRPr lang="zh-CN" altLang="en-US" sz="3200" dirty="0"/>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cSld>
  <p:clrMapOvr>
    <a:masterClrMapping/>
  </p:clrMapOvr>
  <p:transition>
    <p:pull dir="d"/>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7524" y="999501"/>
            <a:ext cx="8568952" cy="5525843"/>
          </a:xfrm>
        </p:spPr>
        <p:txBody>
          <a:bodyPr>
            <a:noAutofit/>
          </a:bodyPr>
          <a:lstStyle/>
          <a:p>
            <a:pPr>
              <a:lnSpc>
                <a:spcPct val="150000"/>
              </a:lnSpc>
            </a:pPr>
            <a:r>
              <a:rPr lang="en-US" altLang="zh-CN" sz="2000" dirty="0" smtClean="0">
                <a:solidFill>
                  <a:schemeClr val="tx1"/>
                </a:solidFill>
                <a:latin typeface="黑体" panose="02010609060101010101" pitchFamily="49" charset="-122"/>
                <a:ea typeface="黑体" panose="02010609060101010101" pitchFamily="49" charset="-122"/>
              </a:rPr>
              <a:t>8.2 </a:t>
            </a:r>
            <a:r>
              <a:rPr lang="zh-CN" altLang="en-US" sz="2000" dirty="0">
                <a:solidFill>
                  <a:schemeClr val="tx1"/>
                </a:solidFill>
                <a:latin typeface="黑体" panose="02010609060101010101" pitchFamily="49" charset="-122"/>
                <a:ea typeface="黑体" panose="02010609060101010101" pitchFamily="49" charset="-122"/>
              </a:rPr>
              <a:t>设计变更管理</a:t>
            </a:r>
            <a:r>
              <a:rPr lang="en-US" altLang="zh-CN" sz="2000" dirty="0">
                <a:solidFill>
                  <a:schemeClr val="tx1"/>
                </a:solidFill>
                <a:latin typeface="黑体" panose="02010609060101010101" pitchFamily="49" charset="-122"/>
                <a:ea typeface="黑体" panose="02010609060101010101" pitchFamily="49" charset="-122"/>
              </a:rPr>
              <a:t/>
            </a:r>
            <a:br>
              <a:rPr lang="en-US"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8.2.1 </a:t>
            </a:r>
            <a:r>
              <a:rPr lang="zh-CN" altLang="zh-CN" sz="2000" dirty="0" smtClean="0">
                <a:solidFill>
                  <a:schemeClr val="tx1"/>
                </a:solidFill>
                <a:latin typeface="黑体" panose="02010609060101010101" pitchFamily="49" charset="-122"/>
                <a:ea typeface="黑体" panose="02010609060101010101" pitchFamily="49" charset="-122"/>
              </a:rPr>
              <a:t>正确</a:t>
            </a:r>
            <a:r>
              <a:rPr lang="zh-CN" altLang="zh-CN" sz="2000" dirty="0">
                <a:solidFill>
                  <a:schemeClr val="tx1"/>
                </a:solidFill>
                <a:latin typeface="黑体" panose="02010609060101010101" pitchFamily="49" charset="-122"/>
                <a:ea typeface="黑体" panose="02010609060101010101" pitchFamily="49" charset="-122"/>
              </a:rPr>
              <a:t>判断设计变更的原因</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1</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改变</a:t>
            </a:r>
            <a:r>
              <a:rPr lang="zh-CN" altLang="zh-CN" sz="2000" dirty="0">
                <a:solidFill>
                  <a:schemeClr val="tx1"/>
                </a:solidFill>
                <a:latin typeface="黑体" panose="02010609060101010101" pitchFamily="49" charset="-122"/>
                <a:ea typeface="黑体" panose="02010609060101010101" pitchFamily="49" charset="-122"/>
              </a:rPr>
              <a:t>使用功能；</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2</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增减</a:t>
            </a:r>
            <a:r>
              <a:rPr lang="zh-CN" altLang="zh-CN" sz="2000" dirty="0">
                <a:solidFill>
                  <a:schemeClr val="tx1"/>
                </a:solidFill>
                <a:latin typeface="黑体" panose="02010609060101010101" pitchFamily="49" charset="-122"/>
                <a:ea typeface="黑体" panose="02010609060101010101" pitchFamily="49" charset="-122"/>
              </a:rPr>
              <a:t>工程范围和内容；</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3</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修改</a:t>
            </a:r>
            <a:r>
              <a:rPr lang="zh-CN" altLang="zh-CN" sz="2000" dirty="0">
                <a:solidFill>
                  <a:schemeClr val="tx1"/>
                </a:solidFill>
                <a:latin typeface="黑体" panose="02010609060101010101" pitchFamily="49" charset="-122"/>
                <a:ea typeface="黑体" panose="02010609060101010101" pitchFamily="49" charset="-122"/>
              </a:rPr>
              <a:t>工艺技术，包括设备的改变；</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4</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工程地质勘察</a:t>
            </a:r>
            <a:r>
              <a:rPr lang="zh-CN" altLang="zh-CN" sz="2000" dirty="0">
                <a:solidFill>
                  <a:schemeClr val="tx1"/>
                </a:solidFill>
                <a:latin typeface="黑体" panose="02010609060101010101" pitchFamily="49" charset="-122"/>
                <a:ea typeface="黑体" panose="02010609060101010101" pitchFamily="49" charset="-122"/>
              </a:rPr>
              <a:t>资料不准确而引起的修改；</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5</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使用</a:t>
            </a:r>
            <a:r>
              <a:rPr lang="zh-CN" altLang="zh-CN" sz="2000" dirty="0">
                <a:solidFill>
                  <a:schemeClr val="tx1"/>
                </a:solidFill>
                <a:latin typeface="黑体" panose="02010609060101010101" pitchFamily="49" charset="-122"/>
                <a:ea typeface="黑体" panose="02010609060101010101" pitchFamily="49" charset="-122"/>
              </a:rPr>
              <a:t>的设备、材料品种的改变；</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6</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采用</a:t>
            </a:r>
            <a:r>
              <a:rPr lang="zh-CN" altLang="zh-CN" sz="2000" dirty="0">
                <a:solidFill>
                  <a:schemeClr val="tx1"/>
                </a:solidFill>
                <a:latin typeface="黑体" panose="02010609060101010101" pitchFamily="49" charset="-122"/>
                <a:ea typeface="黑体" panose="02010609060101010101" pitchFamily="49" charset="-122"/>
              </a:rPr>
              <a:t>合理化建议；</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7</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设计</a:t>
            </a:r>
            <a:r>
              <a:rPr lang="zh-CN" altLang="zh-CN" sz="2000" dirty="0">
                <a:solidFill>
                  <a:schemeClr val="tx1"/>
                </a:solidFill>
                <a:latin typeface="黑体" panose="02010609060101010101" pitchFamily="49" charset="-122"/>
                <a:ea typeface="黑体" panose="02010609060101010101" pitchFamily="49" charset="-122"/>
              </a:rPr>
              <a:t>错误、遗漏；</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8</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施工</a:t>
            </a:r>
            <a:r>
              <a:rPr lang="zh-CN" altLang="zh-CN" sz="2000" dirty="0">
                <a:solidFill>
                  <a:schemeClr val="tx1"/>
                </a:solidFill>
                <a:latin typeface="黑体" panose="02010609060101010101" pitchFamily="49" charset="-122"/>
                <a:ea typeface="黑体" panose="02010609060101010101" pitchFamily="49" charset="-122"/>
              </a:rPr>
              <a:t>中产生错误。</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zh-CN" sz="2000" dirty="0" smtClean="0">
                <a:solidFill>
                  <a:schemeClr val="tx1"/>
                </a:solidFill>
                <a:latin typeface="黑体" panose="02010609060101010101" pitchFamily="49" charset="-122"/>
                <a:ea typeface="黑体" panose="02010609060101010101" pitchFamily="49" charset="-122"/>
              </a:rPr>
              <a:t>工程</a:t>
            </a:r>
            <a:r>
              <a:rPr lang="zh-CN" altLang="zh-CN" sz="2000" dirty="0">
                <a:solidFill>
                  <a:schemeClr val="tx1"/>
                </a:solidFill>
                <a:latin typeface="黑体" panose="02010609060101010101" pitchFamily="49" charset="-122"/>
                <a:ea typeface="黑体" panose="02010609060101010101" pitchFamily="49" charset="-122"/>
              </a:rPr>
              <a:t>变更可能有建设单位、设计单位、施工单位或咨询单位、监理单位中的任何一个单位提出，但无论何种原因的变更最终表现为设计变更</a:t>
            </a:r>
            <a:r>
              <a:rPr lang="zh-CN" altLang="zh-CN" sz="2000" dirty="0" smtClean="0">
                <a:solidFill>
                  <a:schemeClr val="tx1"/>
                </a:solidFill>
                <a:latin typeface="黑体" panose="02010609060101010101" pitchFamily="49" charset="-122"/>
                <a:ea typeface="黑体" panose="02010609060101010101" pitchFamily="49" charset="-122"/>
              </a:rPr>
              <a:t>。</a:t>
            </a:r>
            <a:endParaRPr lang="zh-CN" altLang="zh-CN" sz="2000" dirty="0">
              <a:solidFill>
                <a:schemeClr val="tx1"/>
              </a:solidFill>
              <a:latin typeface="黑体" panose="02010609060101010101" pitchFamily="49" charset="-122"/>
              <a:ea typeface="黑体" panose="02010609060101010101" pitchFamily="49" charset="-122"/>
            </a:endParaRPr>
          </a:p>
        </p:txBody>
      </p:sp>
      <p:sp>
        <p:nvSpPr>
          <p:cNvPr id="11" name="Rectangle 10"/>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8" name="矩形 7"/>
          <p:cNvSpPr/>
          <p:nvPr/>
        </p:nvSpPr>
        <p:spPr>
          <a:xfrm>
            <a:off x="389033" y="214289"/>
            <a:ext cx="6135013" cy="584775"/>
          </a:xfrm>
          <a:prstGeom prst="rect">
            <a:avLst/>
          </a:prstGeom>
        </p:spPr>
        <p:txBody>
          <a:bodyPr wrap="none">
            <a:spAutoFit/>
          </a:bodyPr>
          <a:lstStyle/>
          <a:p>
            <a:r>
              <a:rPr lang="zh-CN" altLang="en-US" sz="3200" dirty="0" smtClean="0">
                <a:latin typeface="黑体" panose="02010609060101010101" pitchFamily="49" charset="-122"/>
                <a:ea typeface="黑体" panose="02010609060101010101" pitchFamily="49" charset="-122"/>
              </a:rPr>
              <a:t>第八章 施工阶段的</a:t>
            </a:r>
            <a:r>
              <a:rPr lang="zh-CN" altLang="zh-CN" sz="3200" dirty="0" smtClean="0">
                <a:latin typeface="黑体" panose="02010609060101010101" pitchFamily="49" charset="-122"/>
                <a:ea typeface="黑体" panose="02010609060101010101" pitchFamily="49" charset="-122"/>
              </a:rPr>
              <a:t>设计</a:t>
            </a:r>
            <a:r>
              <a:rPr lang="zh-CN" altLang="en-US" sz="3200" dirty="0" smtClean="0">
                <a:latin typeface="黑体" panose="02010609060101010101" pitchFamily="49" charset="-122"/>
                <a:ea typeface="黑体" panose="02010609060101010101" pitchFamily="49" charset="-122"/>
              </a:rPr>
              <a:t>配合</a:t>
            </a:r>
            <a:r>
              <a:rPr lang="zh-CN" altLang="zh-CN" sz="3200" dirty="0" smtClean="0">
                <a:latin typeface="黑体" panose="02010609060101010101" pitchFamily="49" charset="-122"/>
                <a:ea typeface="黑体" panose="02010609060101010101" pitchFamily="49" charset="-122"/>
              </a:rPr>
              <a:t>管理</a:t>
            </a:r>
            <a:endParaRPr lang="zh-CN" altLang="en-US" sz="3200" dirty="0"/>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cSld>
  <p:clrMapOvr>
    <a:masterClrMapping/>
  </p:clrMapOvr>
  <p:transition>
    <p:pull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23528" y="228622"/>
            <a:ext cx="4134465" cy="523220"/>
          </a:xfrm>
          <a:prstGeom prst="rect">
            <a:avLst/>
          </a:prstGeom>
        </p:spPr>
        <p:txBody>
          <a:bodyPr wrap="none">
            <a:spAutoFit/>
          </a:bodyPr>
          <a:lstStyle/>
          <a:p>
            <a:r>
              <a:rPr lang="en-US" altLang="zh-CN" sz="2800" dirty="0" smtClean="0">
                <a:latin typeface="黑体" panose="02010609060101010101" pitchFamily="49" charset="-122"/>
                <a:ea typeface="黑体" panose="02010609060101010101" pitchFamily="49" charset="-122"/>
              </a:rPr>
              <a:t>1.2 </a:t>
            </a:r>
            <a:r>
              <a:rPr lang="zh-CN" altLang="en-US" sz="2800" dirty="0" smtClean="0">
                <a:latin typeface="黑体" panose="02010609060101010101" pitchFamily="49" charset="-122"/>
                <a:ea typeface="黑体" panose="02010609060101010101" pitchFamily="49" charset="-122"/>
              </a:rPr>
              <a:t>建筑工程项目与管理</a:t>
            </a:r>
            <a:endParaRPr lang="zh-CN" altLang="en-US" sz="2800" dirty="0">
              <a:latin typeface="黑体" panose="02010609060101010101" pitchFamily="49" charset="-122"/>
              <a:ea typeface="黑体" panose="02010609060101010101" pitchFamily="49" charset="-122"/>
            </a:endParaRPr>
          </a:p>
        </p:txBody>
      </p:sp>
      <p:sp>
        <p:nvSpPr>
          <p:cNvPr id="7" name="矩形 6"/>
          <p:cNvSpPr/>
          <p:nvPr/>
        </p:nvSpPr>
        <p:spPr>
          <a:xfrm>
            <a:off x="222164" y="993306"/>
            <a:ext cx="8640960" cy="5493812"/>
          </a:xfrm>
          <a:prstGeom prst="rect">
            <a:avLst/>
          </a:prstGeom>
        </p:spPr>
        <p:txBody>
          <a:bodyPr wrap="square">
            <a:spAutoFit/>
          </a:bodyPr>
          <a:lstStyle/>
          <a:p>
            <a:pPr>
              <a:lnSpc>
                <a:spcPct val="150000"/>
              </a:lnSpc>
            </a:pPr>
            <a:r>
              <a:rPr lang="en-US" altLang="zh-CN" dirty="0" smtClean="0">
                <a:latin typeface="黑体" pitchFamily="49" charset="-122"/>
                <a:ea typeface="黑体" pitchFamily="49" charset="-122"/>
              </a:rPr>
              <a:t>1.2.3 </a:t>
            </a:r>
            <a:r>
              <a:rPr lang="zh-CN" altLang="en-US" dirty="0" smtClean="0">
                <a:latin typeface="黑体" pitchFamily="49" charset="-122"/>
                <a:ea typeface="黑体" pitchFamily="49" charset="-122"/>
              </a:rPr>
              <a:t>建筑工程</a:t>
            </a:r>
            <a:r>
              <a:rPr lang="zh-CN" altLang="en-US" dirty="0">
                <a:latin typeface="黑体" pitchFamily="49" charset="-122"/>
                <a:ea typeface="黑体" pitchFamily="49" charset="-122"/>
              </a:rPr>
              <a:t>项目</a:t>
            </a:r>
            <a:r>
              <a:rPr lang="zh-CN" altLang="en-US" dirty="0" smtClean="0">
                <a:latin typeface="黑体" pitchFamily="49" charset="-122"/>
                <a:ea typeface="黑体" pitchFamily="49" charset="-122"/>
              </a:rPr>
              <a:t>周期</a:t>
            </a:r>
            <a:endParaRPr lang="en-US" altLang="zh-CN" dirty="0" smtClean="0">
              <a:latin typeface="黑体" pitchFamily="49" charset="-122"/>
              <a:ea typeface="黑体" pitchFamily="49" charset="-122"/>
            </a:endParaRPr>
          </a:p>
          <a:p>
            <a:pPr>
              <a:lnSpc>
                <a:spcPct val="150000"/>
              </a:lnSpc>
            </a:pPr>
            <a:r>
              <a:rPr lang="en-US" altLang="zh-CN" dirty="0" smtClean="0">
                <a:latin typeface="黑体" pitchFamily="49" charset="-122"/>
                <a:ea typeface="黑体" pitchFamily="49" charset="-122"/>
              </a:rPr>
              <a:t>1 </a:t>
            </a:r>
            <a:r>
              <a:rPr lang="zh-CN" altLang="en-US" dirty="0" smtClean="0">
                <a:latin typeface="黑体" pitchFamily="49" charset="-122"/>
                <a:ea typeface="黑体" pitchFamily="49" charset="-122"/>
              </a:rPr>
              <a:t>项目</a:t>
            </a:r>
            <a:r>
              <a:rPr lang="zh-CN" altLang="en-US" dirty="0">
                <a:latin typeface="黑体" pitchFamily="49" charset="-122"/>
                <a:ea typeface="黑体" pitchFamily="49" charset="-122"/>
              </a:rPr>
              <a:t>周期</a:t>
            </a:r>
            <a:r>
              <a:rPr lang="zh-CN" altLang="en-US" dirty="0" smtClean="0">
                <a:latin typeface="黑体" pitchFamily="49" charset="-122"/>
                <a:ea typeface="黑体" pitchFamily="49" charset="-122"/>
              </a:rPr>
              <a:t>概念</a:t>
            </a:r>
            <a:endParaRPr lang="en-US" altLang="zh-CN" dirty="0" smtClean="0">
              <a:latin typeface="黑体" pitchFamily="49" charset="-122"/>
              <a:ea typeface="黑体" pitchFamily="49" charset="-122"/>
            </a:endParaRPr>
          </a:p>
          <a:p>
            <a:pPr>
              <a:lnSpc>
                <a:spcPct val="150000"/>
              </a:lnSpc>
            </a:pPr>
            <a:r>
              <a:rPr lang="en-US" altLang="zh-CN" dirty="0">
                <a:latin typeface="黑体" pitchFamily="49" charset="-122"/>
                <a:ea typeface="黑体" pitchFamily="49" charset="-122"/>
              </a:rPr>
              <a:t> </a:t>
            </a:r>
            <a:r>
              <a:rPr lang="en-US" altLang="zh-CN" dirty="0" smtClean="0">
                <a:latin typeface="黑体" pitchFamily="49" charset="-122"/>
                <a:ea typeface="黑体" pitchFamily="49" charset="-122"/>
              </a:rPr>
              <a:t>   </a:t>
            </a:r>
            <a:r>
              <a:rPr lang="zh-CN" altLang="en-US" dirty="0" smtClean="0">
                <a:latin typeface="黑体" pitchFamily="49" charset="-122"/>
                <a:ea typeface="黑体" pitchFamily="49" charset="-122"/>
              </a:rPr>
              <a:t>工程项</a:t>
            </a:r>
            <a:r>
              <a:rPr lang="zh-CN" altLang="en-US" dirty="0">
                <a:latin typeface="黑体" pitchFamily="49" charset="-122"/>
                <a:ea typeface="黑体" pitchFamily="49" charset="-122"/>
              </a:rPr>
              <a:t>目</a:t>
            </a:r>
            <a:r>
              <a:rPr lang="zh-CN" altLang="en-US" dirty="0" smtClean="0">
                <a:latin typeface="黑体" pitchFamily="49" charset="-122"/>
                <a:ea typeface="黑体" pitchFamily="49" charset="-122"/>
              </a:rPr>
              <a:t>周期</a:t>
            </a:r>
            <a:r>
              <a:rPr lang="zh-CN" altLang="en-US" dirty="0">
                <a:latin typeface="黑体" pitchFamily="49" charset="-122"/>
                <a:ea typeface="黑体" pitchFamily="49" charset="-122"/>
              </a:rPr>
              <a:t>在</a:t>
            </a:r>
            <a:r>
              <a:rPr lang="zh-CN" altLang="en-US" dirty="0" smtClean="0">
                <a:latin typeface="黑体" pitchFamily="49" charset="-122"/>
                <a:ea typeface="黑体" pitchFamily="49" charset="-122"/>
              </a:rPr>
              <a:t>我国也</a:t>
            </a:r>
            <a:r>
              <a:rPr lang="zh-CN" altLang="en-US" dirty="0">
                <a:latin typeface="黑体" pitchFamily="49" charset="-122"/>
                <a:ea typeface="黑体" pitchFamily="49" charset="-122"/>
              </a:rPr>
              <a:t>称工程建设</a:t>
            </a:r>
            <a:r>
              <a:rPr lang="zh-CN" altLang="en-US" dirty="0" smtClean="0">
                <a:latin typeface="黑体" pitchFamily="49" charset="-122"/>
                <a:ea typeface="黑体" pitchFamily="49" charset="-122"/>
              </a:rPr>
              <a:t>程序，是</a:t>
            </a:r>
            <a:r>
              <a:rPr lang="zh-CN" altLang="en-US" dirty="0">
                <a:latin typeface="黑体" pitchFamily="49" charset="-122"/>
                <a:ea typeface="黑体" pitchFamily="49" charset="-122"/>
              </a:rPr>
              <a:t>指</a:t>
            </a:r>
            <a:r>
              <a:rPr lang="zh-CN" altLang="en-US" dirty="0" smtClean="0">
                <a:latin typeface="黑体" pitchFamily="49" charset="-122"/>
                <a:ea typeface="黑体" pitchFamily="49" charset="-122"/>
              </a:rPr>
              <a:t>工程项目建设全</a:t>
            </a:r>
            <a:r>
              <a:rPr lang="zh-CN" altLang="en-US" dirty="0">
                <a:latin typeface="黑体" pitchFamily="49" charset="-122"/>
                <a:ea typeface="黑体" pitchFamily="49" charset="-122"/>
              </a:rPr>
              <a:t>过程所经历的</a:t>
            </a:r>
            <a:r>
              <a:rPr lang="zh-CN" altLang="en-US" dirty="0" smtClean="0">
                <a:latin typeface="黑体" pitchFamily="49" charset="-122"/>
                <a:ea typeface="黑体" pitchFamily="49" charset="-122"/>
              </a:rPr>
              <a:t>时间和</a:t>
            </a:r>
            <a:r>
              <a:rPr lang="zh-CN" altLang="en-US" dirty="0">
                <a:latin typeface="黑体" pitchFamily="49" charset="-122"/>
                <a:ea typeface="黑体" pitchFamily="49" charset="-122"/>
              </a:rPr>
              <a:t>工作秩序</a:t>
            </a:r>
            <a:r>
              <a:rPr lang="zh-CN" altLang="en-US" dirty="0" smtClean="0">
                <a:latin typeface="黑体" pitchFamily="49" charset="-122"/>
                <a:ea typeface="黑体" pitchFamily="49" charset="-122"/>
              </a:rPr>
              <a:t>。</a:t>
            </a:r>
            <a:endParaRPr lang="en-US" altLang="zh-CN" dirty="0" smtClean="0">
              <a:latin typeface="黑体" pitchFamily="49" charset="-122"/>
              <a:ea typeface="黑体" pitchFamily="49" charset="-122"/>
            </a:endParaRPr>
          </a:p>
          <a:p>
            <a:pPr>
              <a:lnSpc>
                <a:spcPct val="150000"/>
              </a:lnSpc>
            </a:pPr>
            <a:r>
              <a:rPr lang="en-US" altLang="zh-CN" dirty="0" smtClean="0">
                <a:latin typeface="黑体" pitchFamily="49" charset="-122"/>
                <a:ea typeface="黑体" pitchFamily="49" charset="-122"/>
              </a:rPr>
              <a:t>2 </a:t>
            </a:r>
            <a:r>
              <a:rPr lang="zh-CN" altLang="en-US" dirty="0" smtClean="0">
                <a:latin typeface="黑体" pitchFamily="49" charset="-122"/>
                <a:ea typeface="黑体" pitchFamily="49" charset="-122"/>
              </a:rPr>
              <a:t>项目建设阶段</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    按照</a:t>
            </a:r>
            <a:r>
              <a:rPr lang="zh-CN" altLang="en-US" dirty="0">
                <a:latin typeface="黑体" pitchFamily="49" charset="-122"/>
                <a:ea typeface="黑体" pitchFamily="49" charset="-122"/>
              </a:rPr>
              <a:t>项目建设的一般规律，投资建设一个项目都要</a:t>
            </a:r>
            <a:r>
              <a:rPr lang="zh-CN" altLang="en-US" dirty="0" smtClean="0">
                <a:latin typeface="黑体" pitchFamily="49" charset="-122"/>
                <a:ea typeface="黑体" pitchFamily="49" charset="-122"/>
              </a:rPr>
              <a:t>经过若干</a:t>
            </a:r>
            <a:r>
              <a:rPr lang="zh-CN" altLang="en-US" dirty="0">
                <a:latin typeface="黑体" pitchFamily="49" charset="-122"/>
                <a:ea typeface="黑体" pitchFamily="49" charset="-122"/>
              </a:rPr>
              <a:t>个阶段。</a:t>
            </a:r>
            <a:r>
              <a:rPr lang="zh-CN" altLang="en-US" dirty="0" smtClean="0">
                <a:latin typeface="黑体" pitchFamily="49" charset="-122"/>
                <a:ea typeface="黑体" pitchFamily="49" charset="-122"/>
              </a:rPr>
              <a:t>根据</a:t>
            </a:r>
            <a:r>
              <a:rPr lang="en-US" altLang="zh-CN" dirty="0" smtClean="0">
                <a:latin typeface="黑体" pitchFamily="49" charset="-122"/>
                <a:ea typeface="黑体" pitchFamily="49" charset="-122"/>
              </a:rPr>
              <a:t>《</a:t>
            </a:r>
            <a:r>
              <a:rPr lang="zh-CN" altLang="en-US" dirty="0" smtClean="0">
                <a:latin typeface="黑体" pitchFamily="49" charset="-122"/>
                <a:ea typeface="黑体" pitchFamily="49" charset="-122"/>
              </a:rPr>
              <a:t>建设</a:t>
            </a:r>
            <a:r>
              <a:rPr lang="zh-CN" altLang="en-US" dirty="0">
                <a:latin typeface="黑体" pitchFamily="49" charset="-122"/>
                <a:ea typeface="黑体" pitchFamily="49" charset="-122"/>
              </a:rPr>
              <a:t>工程项目管理规范实施</a:t>
            </a:r>
            <a:r>
              <a:rPr lang="zh-CN" altLang="en-US" dirty="0" smtClean="0">
                <a:latin typeface="黑体" pitchFamily="49" charset="-122"/>
                <a:ea typeface="黑体" pitchFamily="49" charset="-122"/>
              </a:rPr>
              <a:t>手册</a:t>
            </a:r>
            <a:r>
              <a:rPr lang="en-US" altLang="zh-CN" dirty="0" smtClean="0">
                <a:latin typeface="黑体" pitchFamily="49" charset="-122"/>
                <a:ea typeface="黑体" pitchFamily="49" charset="-122"/>
              </a:rPr>
              <a:t>》</a:t>
            </a:r>
            <a:r>
              <a:rPr lang="zh-CN" altLang="en-US" dirty="0" smtClean="0">
                <a:latin typeface="黑体" pitchFamily="49" charset="-122"/>
                <a:ea typeface="黑体" pitchFamily="49" charset="-122"/>
              </a:rPr>
              <a:t>把</a:t>
            </a:r>
            <a:r>
              <a:rPr lang="zh-CN" altLang="en-US" dirty="0">
                <a:latin typeface="黑体" pitchFamily="49" charset="-122"/>
                <a:ea typeface="黑体" pitchFamily="49" charset="-122"/>
              </a:rPr>
              <a:t>它分为四个</a:t>
            </a:r>
            <a:r>
              <a:rPr lang="zh-CN" altLang="en-US" dirty="0" smtClean="0">
                <a:latin typeface="黑体" pitchFamily="49" charset="-122"/>
                <a:ea typeface="黑体" pitchFamily="49" charset="-122"/>
              </a:rPr>
              <a:t>阶段，即分析</a:t>
            </a:r>
            <a:r>
              <a:rPr lang="zh-CN" altLang="en-US" dirty="0">
                <a:latin typeface="黑体" pitchFamily="49" charset="-122"/>
                <a:ea typeface="黑体" pitchFamily="49" charset="-122"/>
              </a:rPr>
              <a:t>决策</a:t>
            </a:r>
            <a:r>
              <a:rPr lang="zh-CN" altLang="en-US" dirty="0" smtClean="0">
                <a:latin typeface="黑体" pitchFamily="49" charset="-122"/>
                <a:ea typeface="黑体" pitchFamily="49" charset="-122"/>
              </a:rPr>
              <a:t>阶段、规划设计阶段、施工</a:t>
            </a:r>
            <a:r>
              <a:rPr lang="zh-CN" altLang="en-US" dirty="0">
                <a:latin typeface="黑体" pitchFamily="49" charset="-122"/>
                <a:ea typeface="黑体" pitchFamily="49" charset="-122"/>
              </a:rPr>
              <a:t>实施阶段和竣工收尾阶段。这些阶段的</a:t>
            </a:r>
            <a:r>
              <a:rPr lang="zh-CN" altLang="en-US" dirty="0" smtClean="0">
                <a:latin typeface="黑体" pitchFamily="49" charset="-122"/>
                <a:ea typeface="黑体" pitchFamily="49" charset="-122"/>
              </a:rPr>
              <a:t>划分是</a:t>
            </a:r>
            <a:r>
              <a:rPr lang="zh-CN" altLang="en-US" dirty="0">
                <a:latin typeface="黑体" pitchFamily="49" charset="-122"/>
                <a:ea typeface="黑体" pitchFamily="49" charset="-122"/>
              </a:rPr>
              <a:t>基于各阶段的工作</a:t>
            </a:r>
            <a:r>
              <a:rPr lang="zh-CN" altLang="en-US" dirty="0" smtClean="0">
                <a:latin typeface="黑体" pitchFamily="49" charset="-122"/>
                <a:ea typeface="黑体" pitchFamily="49" charset="-122"/>
              </a:rPr>
              <a:t>内容、性质</a:t>
            </a:r>
            <a:r>
              <a:rPr lang="zh-CN" altLang="en-US" dirty="0">
                <a:latin typeface="黑体" pitchFamily="49" charset="-122"/>
                <a:ea typeface="黑体" pitchFamily="49" charset="-122"/>
              </a:rPr>
              <a:t>和作用不同，他们之间存在着严格的先后顺序，</a:t>
            </a:r>
            <a:r>
              <a:rPr lang="zh-CN" altLang="en-US" dirty="0" smtClean="0">
                <a:latin typeface="黑体" pitchFamily="49" charset="-122"/>
                <a:ea typeface="黑体" pitchFamily="49" charset="-122"/>
              </a:rPr>
              <a:t>承前启后、紧密衔接和相互制约的关系。各阶段可以合理交叉，但不能</a:t>
            </a:r>
            <a:r>
              <a:rPr lang="zh-CN" altLang="en-US" dirty="0">
                <a:latin typeface="黑体" pitchFamily="49" charset="-122"/>
                <a:ea typeface="黑体" pitchFamily="49" charset="-122"/>
              </a:rPr>
              <a:t>随意</a:t>
            </a:r>
            <a:r>
              <a:rPr lang="zh-CN" altLang="en-US" dirty="0" smtClean="0">
                <a:latin typeface="黑体" pitchFamily="49" charset="-122"/>
                <a:ea typeface="黑体" pitchFamily="49" charset="-122"/>
              </a:rPr>
              <a:t>颠倒。因此，在</a:t>
            </a:r>
            <a:r>
              <a:rPr lang="zh-CN" altLang="en-US" dirty="0">
                <a:latin typeface="黑体" pitchFamily="49" charset="-122"/>
                <a:ea typeface="黑体" pitchFamily="49" charset="-122"/>
              </a:rPr>
              <a:t>工程项目建设整个过程中</a:t>
            </a:r>
            <a:r>
              <a:rPr lang="zh-CN" altLang="en-US" dirty="0" smtClean="0">
                <a:latin typeface="黑体" pitchFamily="49" charset="-122"/>
                <a:ea typeface="黑体" pitchFamily="49" charset="-122"/>
              </a:rPr>
              <a:t>，各阶段工作必须</a:t>
            </a:r>
            <a:r>
              <a:rPr lang="zh-CN" altLang="en-US" dirty="0">
                <a:latin typeface="黑体" pitchFamily="49" charset="-122"/>
                <a:ea typeface="黑体" pitchFamily="49" charset="-122"/>
              </a:rPr>
              <a:t>根据工程项目的特点和建设条件，谨慎</a:t>
            </a:r>
            <a:r>
              <a:rPr lang="zh-CN" altLang="en-US" dirty="0" smtClean="0">
                <a:latin typeface="黑体" pitchFamily="49" charset="-122"/>
                <a:ea typeface="黑体" pitchFamily="49" charset="-122"/>
              </a:rPr>
              <a:t>稳妥地规划</a:t>
            </a:r>
            <a:r>
              <a:rPr lang="zh-CN" altLang="en-US" dirty="0">
                <a:latin typeface="黑体" pitchFamily="49" charset="-122"/>
                <a:ea typeface="黑体" pitchFamily="49" charset="-122"/>
              </a:rPr>
              <a:t>工程项目</a:t>
            </a:r>
            <a:r>
              <a:rPr lang="zh-CN" altLang="en-US" dirty="0" smtClean="0">
                <a:latin typeface="黑体" pitchFamily="49" charset="-122"/>
                <a:ea typeface="黑体" pitchFamily="49" charset="-122"/>
              </a:rPr>
              <a:t>周期并</a:t>
            </a:r>
            <a:r>
              <a:rPr lang="zh-CN" altLang="en-US" dirty="0">
                <a:latin typeface="黑体" pitchFamily="49" charset="-122"/>
                <a:ea typeface="黑体" pitchFamily="49" charset="-122"/>
              </a:rPr>
              <a:t>自觉遵循建设程序</a:t>
            </a:r>
            <a:r>
              <a:rPr lang="zh-CN" altLang="en-US" dirty="0" smtClean="0">
                <a:latin typeface="黑体" pitchFamily="49" charset="-122"/>
                <a:ea typeface="黑体" pitchFamily="49" charset="-122"/>
              </a:rPr>
              <a:t>。</a:t>
            </a:r>
            <a:endParaRPr lang="en-US" altLang="zh-CN" dirty="0" smtClean="0">
              <a:latin typeface="黑体" pitchFamily="49" charset="-122"/>
              <a:ea typeface="黑体" pitchFamily="49" charset="-122"/>
            </a:endParaRPr>
          </a:p>
          <a:p>
            <a:pPr>
              <a:lnSpc>
                <a:spcPct val="150000"/>
              </a:lnSpc>
            </a:pPr>
            <a:r>
              <a:rPr lang="en-US" altLang="zh-CN" dirty="0">
                <a:latin typeface="黑体" pitchFamily="49" charset="-122"/>
                <a:ea typeface="黑体" pitchFamily="49" charset="-122"/>
              </a:rPr>
              <a:t> </a:t>
            </a:r>
            <a:r>
              <a:rPr lang="en-US" altLang="zh-CN" dirty="0" smtClean="0">
                <a:latin typeface="黑体" pitchFamily="49" charset="-122"/>
                <a:ea typeface="黑体" pitchFamily="49" charset="-122"/>
              </a:rPr>
              <a:t>   </a:t>
            </a:r>
            <a:r>
              <a:rPr lang="zh-CN" altLang="en-US" u="sng" dirty="0" smtClean="0">
                <a:latin typeface="黑体" pitchFamily="49" charset="-122"/>
                <a:ea typeface="黑体" pitchFamily="49" charset="-122"/>
              </a:rPr>
              <a:t>实行审批制管理程序的政府投资建设项目周期如下图：</a:t>
            </a:r>
            <a:endParaRPr lang="zh-CN" altLang="en-US" u="sng" dirty="0">
              <a:latin typeface="黑体" pitchFamily="49" charset="-122"/>
              <a:ea typeface="黑体" pitchFamily="49" charset="-122"/>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extLst>
      <p:ext uri="{BB962C8B-B14F-4D97-AF65-F5344CB8AC3E}">
        <p14:creationId xmlns:p14="http://schemas.microsoft.com/office/powerpoint/2010/main" val="3686953651"/>
      </p:ext>
    </p:extLst>
  </p:cSld>
  <p:clrMapOvr>
    <a:masterClrMapping/>
  </p:clrMapOvr>
  <p:transition>
    <p:pull dir="d"/>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7524" y="1124744"/>
            <a:ext cx="8568952" cy="4157691"/>
          </a:xfrm>
        </p:spPr>
        <p:txBody>
          <a:bodyPr>
            <a:noAutofit/>
          </a:bodyPr>
          <a:lstStyle/>
          <a:p>
            <a:pPr>
              <a:lnSpc>
                <a:spcPct val="150000"/>
              </a:lnSpc>
            </a:pPr>
            <a:r>
              <a:rPr lang="en-US" altLang="zh-CN" sz="2000" dirty="0" smtClean="0">
                <a:solidFill>
                  <a:schemeClr val="tx1"/>
                </a:solidFill>
                <a:latin typeface="黑体" panose="02010609060101010101" pitchFamily="49" charset="-122"/>
                <a:ea typeface="黑体" panose="02010609060101010101" pitchFamily="49" charset="-122"/>
              </a:rPr>
              <a:t>8.2.2 </a:t>
            </a:r>
            <a:r>
              <a:rPr lang="zh-CN" altLang="zh-CN" sz="2000" dirty="0" smtClean="0">
                <a:solidFill>
                  <a:schemeClr val="tx1"/>
                </a:solidFill>
                <a:latin typeface="黑体" panose="02010609060101010101" pitchFamily="49" charset="-122"/>
                <a:ea typeface="黑体" panose="02010609060101010101" pitchFamily="49" charset="-122"/>
              </a:rPr>
              <a:t>设计</a:t>
            </a:r>
            <a:r>
              <a:rPr lang="zh-CN" altLang="zh-CN" sz="2000" dirty="0">
                <a:solidFill>
                  <a:schemeClr val="tx1"/>
                </a:solidFill>
                <a:latin typeface="黑体" panose="02010609060101010101" pitchFamily="49" charset="-122"/>
                <a:ea typeface="黑体" panose="02010609060101010101" pitchFamily="49" charset="-122"/>
              </a:rPr>
              <a:t>变更的处理原则</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1</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所有</a:t>
            </a:r>
            <a:r>
              <a:rPr lang="zh-CN" altLang="zh-CN" sz="2000" dirty="0">
                <a:solidFill>
                  <a:schemeClr val="tx1"/>
                </a:solidFill>
                <a:latin typeface="黑体" panose="02010609060101010101" pitchFamily="49" charset="-122"/>
                <a:ea typeface="黑体" panose="02010609060101010101" pitchFamily="49" charset="-122"/>
              </a:rPr>
              <a:t>变更必须遵循先评估后由业主确认的原则。</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2</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变更</a:t>
            </a:r>
            <a:r>
              <a:rPr lang="zh-CN" altLang="zh-CN" sz="2000" dirty="0">
                <a:solidFill>
                  <a:schemeClr val="tx1"/>
                </a:solidFill>
                <a:latin typeface="黑体" panose="02010609060101010101" pitchFamily="49" charset="-122"/>
                <a:ea typeface="黑体" panose="02010609060101010101" pitchFamily="49" charset="-122"/>
              </a:rPr>
              <a:t>要求应全面权衡功能、投资、进度等各种因素，综合判断，能不变更的尽量不变</a:t>
            </a:r>
            <a:r>
              <a:rPr lang="zh-CN" altLang="zh-CN"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3</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确</a:t>
            </a:r>
            <a:r>
              <a:rPr lang="zh-CN" altLang="zh-CN" sz="2000" dirty="0">
                <a:solidFill>
                  <a:schemeClr val="tx1"/>
                </a:solidFill>
                <a:latin typeface="黑体" panose="02010609060101010101" pitchFamily="49" charset="-122"/>
                <a:ea typeface="黑体" panose="02010609060101010101" pitchFamily="49" charset="-122"/>
              </a:rPr>
              <a:t>属设计或施工的遗漏和错误，或影响工程使用和质量的问题必须修改。</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8.2.3 </a:t>
            </a:r>
            <a:r>
              <a:rPr lang="zh-CN" altLang="zh-CN" sz="2000" dirty="0" smtClean="0">
                <a:solidFill>
                  <a:schemeClr val="tx1"/>
                </a:solidFill>
                <a:latin typeface="黑体" panose="02010609060101010101" pitchFamily="49" charset="-122"/>
                <a:ea typeface="黑体" panose="02010609060101010101" pitchFamily="49" charset="-122"/>
              </a:rPr>
              <a:t>设计</a:t>
            </a:r>
            <a:r>
              <a:rPr lang="zh-CN" altLang="zh-CN" sz="2000" dirty="0">
                <a:solidFill>
                  <a:schemeClr val="tx1"/>
                </a:solidFill>
                <a:latin typeface="黑体" panose="02010609060101010101" pitchFamily="49" charset="-122"/>
                <a:ea typeface="黑体" panose="02010609060101010101" pitchFamily="49" charset="-122"/>
              </a:rPr>
              <a:t>变更</a:t>
            </a:r>
            <a:r>
              <a:rPr lang="zh-CN" altLang="zh-CN" sz="2000" dirty="0" smtClean="0">
                <a:solidFill>
                  <a:schemeClr val="tx1"/>
                </a:solidFill>
                <a:latin typeface="黑体" panose="02010609060101010101" pitchFamily="49" charset="-122"/>
                <a:ea typeface="黑体" panose="02010609060101010101" pitchFamily="49" charset="-122"/>
              </a:rPr>
              <a:t>控制流程</a:t>
            </a:r>
            <a:r>
              <a:rPr lang="en-US" altLang="zh-CN" sz="2000" dirty="0">
                <a:solidFill>
                  <a:schemeClr val="tx1"/>
                </a:solidFill>
                <a:latin typeface="黑体" panose="02010609060101010101" pitchFamily="49" charset="-122"/>
                <a:ea typeface="黑体" panose="02010609060101010101" pitchFamily="49" charset="-122"/>
              </a:rPr>
              <a:t/>
            </a:r>
            <a:br>
              <a:rPr lang="en-US"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如下图：</a:t>
            </a:r>
            <a:r>
              <a:rPr lang="en-US" altLang="zh-CN" sz="2000" dirty="0" smtClean="0">
                <a:solidFill>
                  <a:schemeClr val="tx1"/>
                </a:solidFill>
                <a:latin typeface="黑体" panose="02010609060101010101" pitchFamily="49" charset="-122"/>
                <a:ea typeface="黑体" panose="02010609060101010101" pitchFamily="49" charset="-122"/>
              </a:rPr>
              <a:t> </a:t>
            </a:r>
            <a:endParaRPr lang="zh-CN" altLang="zh-CN" sz="2000" dirty="0">
              <a:solidFill>
                <a:schemeClr val="tx1"/>
              </a:solidFill>
              <a:latin typeface="黑体" panose="02010609060101010101" pitchFamily="49" charset="-122"/>
              <a:ea typeface="黑体" panose="02010609060101010101" pitchFamily="49" charset="-122"/>
            </a:endParaRPr>
          </a:p>
        </p:txBody>
      </p:sp>
      <p:sp>
        <p:nvSpPr>
          <p:cNvPr id="11" name="Rectangle 10"/>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8" name="矩形 7"/>
          <p:cNvSpPr/>
          <p:nvPr/>
        </p:nvSpPr>
        <p:spPr>
          <a:xfrm>
            <a:off x="389033" y="214289"/>
            <a:ext cx="6135013" cy="584775"/>
          </a:xfrm>
          <a:prstGeom prst="rect">
            <a:avLst/>
          </a:prstGeom>
        </p:spPr>
        <p:txBody>
          <a:bodyPr wrap="none">
            <a:spAutoFit/>
          </a:bodyPr>
          <a:lstStyle/>
          <a:p>
            <a:r>
              <a:rPr lang="zh-CN" altLang="en-US" sz="3200" dirty="0" smtClean="0">
                <a:latin typeface="黑体" panose="02010609060101010101" pitchFamily="49" charset="-122"/>
                <a:ea typeface="黑体" panose="02010609060101010101" pitchFamily="49" charset="-122"/>
              </a:rPr>
              <a:t>第八章 施工阶段的</a:t>
            </a:r>
            <a:r>
              <a:rPr lang="zh-CN" altLang="zh-CN" sz="3200" dirty="0" smtClean="0">
                <a:latin typeface="黑体" panose="02010609060101010101" pitchFamily="49" charset="-122"/>
                <a:ea typeface="黑体" panose="02010609060101010101" pitchFamily="49" charset="-122"/>
              </a:rPr>
              <a:t>设计</a:t>
            </a:r>
            <a:r>
              <a:rPr lang="zh-CN" altLang="en-US" sz="3200" dirty="0" smtClean="0">
                <a:latin typeface="黑体" panose="02010609060101010101" pitchFamily="49" charset="-122"/>
                <a:ea typeface="黑体" panose="02010609060101010101" pitchFamily="49" charset="-122"/>
              </a:rPr>
              <a:t>配合</a:t>
            </a:r>
            <a:r>
              <a:rPr lang="zh-CN" altLang="zh-CN" sz="3200" dirty="0" smtClean="0">
                <a:latin typeface="黑体" panose="02010609060101010101" pitchFamily="49" charset="-122"/>
                <a:ea typeface="黑体" panose="02010609060101010101" pitchFamily="49" charset="-122"/>
              </a:rPr>
              <a:t>管理</a:t>
            </a:r>
            <a:endParaRPr lang="zh-CN" altLang="en-US" sz="3200" dirty="0"/>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cSld>
  <p:clrMapOvr>
    <a:masterClrMapping/>
  </p:clrMapOvr>
  <p:transition>
    <p:pull dir="d"/>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8" name="Rectangle 62"/>
          <p:cNvSpPr>
            <a:spLocks noChangeArrowheads="1"/>
          </p:cNvSpPr>
          <p:nvPr/>
        </p:nvSpPr>
        <p:spPr bwMode="auto">
          <a:xfrm>
            <a:off x="3076575" y="11287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95" name="Rectangle 124"/>
          <p:cNvSpPr>
            <a:spLocks noChangeArrowheads="1"/>
          </p:cNvSpPr>
          <p:nvPr/>
        </p:nvSpPr>
        <p:spPr bwMode="auto">
          <a:xfrm>
            <a:off x="3076575" y="11287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pic>
        <p:nvPicPr>
          <p:cNvPr id="2173" name="Picture 125" descr="C:\Users\hxz\AppData\Roaming\Tencent\Users\706471927\QQ\WinTemp\RichOle\IKEG)PHG75H~Q`(F7]0JLFU.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799064"/>
            <a:ext cx="5524500" cy="5962650"/>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p:nvSpPr>
        <p:spPr>
          <a:xfrm>
            <a:off x="389033" y="214289"/>
            <a:ext cx="6135013" cy="584775"/>
          </a:xfrm>
          <a:prstGeom prst="rect">
            <a:avLst/>
          </a:prstGeom>
        </p:spPr>
        <p:txBody>
          <a:bodyPr wrap="none">
            <a:spAutoFit/>
          </a:bodyPr>
          <a:lstStyle/>
          <a:p>
            <a:r>
              <a:rPr lang="zh-CN" altLang="en-US" sz="3200" dirty="0" smtClean="0">
                <a:latin typeface="黑体" panose="02010609060101010101" pitchFamily="49" charset="-122"/>
                <a:ea typeface="黑体" panose="02010609060101010101" pitchFamily="49" charset="-122"/>
              </a:rPr>
              <a:t>第八章 施工阶段的</a:t>
            </a:r>
            <a:r>
              <a:rPr lang="zh-CN" altLang="zh-CN" sz="3200" dirty="0" smtClean="0">
                <a:latin typeface="黑体" panose="02010609060101010101" pitchFamily="49" charset="-122"/>
                <a:ea typeface="黑体" panose="02010609060101010101" pitchFamily="49" charset="-122"/>
              </a:rPr>
              <a:t>设计</a:t>
            </a:r>
            <a:r>
              <a:rPr lang="zh-CN" altLang="en-US" sz="3200" dirty="0" smtClean="0">
                <a:latin typeface="黑体" panose="02010609060101010101" pitchFamily="49" charset="-122"/>
                <a:ea typeface="黑体" panose="02010609060101010101" pitchFamily="49" charset="-122"/>
              </a:rPr>
              <a:t>配合</a:t>
            </a:r>
            <a:r>
              <a:rPr lang="zh-CN" altLang="zh-CN" sz="3200" dirty="0" smtClean="0">
                <a:latin typeface="黑体" panose="02010609060101010101" pitchFamily="49" charset="-122"/>
                <a:ea typeface="黑体" panose="02010609060101010101" pitchFamily="49" charset="-122"/>
              </a:rPr>
              <a:t>管理</a:t>
            </a:r>
            <a:endParaRPr lang="zh-CN" altLang="en-US" sz="3200" dirty="0"/>
          </a:p>
        </p:txBody>
      </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cSld>
  <p:clrMapOvr>
    <a:masterClrMapping/>
  </p:clrMapOvr>
  <p:transition>
    <p:pull dir="d"/>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11130" y="975406"/>
            <a:ext cx="8481350" cy="5477929"/>
          </a:xfrm>
        </p:spPr>
        <p:txBody>
          <a:bodyPr>
            <a:normAutofit fontScale="90000"/>
          </a:bodyPr>
          <a:lstStyle/>
          <a:p>
            <a:pPr hangingPunct="1">
              <a:lnSpc>
                <a:spcPct val="150000"/>
              </a:lnSpc>
            </a:pPr>
            <a:r>
              <a:rPr lang="zh-CN" altLang="en-US" sz="2200" dirty="0" smtClean="0">
                <a:solidFill>
                  <a:srgbClr val="FF0000"/>
                </a:solidFill>
                <a:latin typeface="黑体" panose="02010609060101010101" pitchFamily="49" charset="-122"/>
                <a:ea typeface="黑体" panose="02010609060101010101" pitchFamily="49" charset="-122"/>
              </a:rPr>
              <a:t>点评：</a:t>
            </a:r>
            <a:r>
              <a:rPr lang="en-US" altLang="zh-CN" sz="2200" dirty="0" smtClean="0">
                <a:solidFill>
                  <a:schemeClr val="tx1"/>
                </a:solidFill>
                <a:latin typeface="黑体" panose="02010609060101010101" pitchFamily="49" charset="-122"/>
                <a:ea typeface="黑体" panose="02010609060101010101" pitchFamily="49" charset="-122"/>
              </a:rPr>
              <a:t/>
            </a:r>
            <a:br>
              <a:rPr lang="en-US" altLang="zh-CN" sz="2200" dirty="0" smtClean="0">
                <a:solidFill>
                  <a:schemeClr val="tx1"/>
                </a:solidFill>
                <a:latin typeface="黑体" panose="02010609060101010101" pitchFamily="49" charset="-122"/>
                <a:ea typeface="黑体" panose="02010609060101010101" pitchFamily="49" charset="-122"/>
              </a:rPr>
            </a:br>
            <a:r>
              <a:rPr lang="en-US" altLang="zh-CN" sz="2200" dirty="0" smtClean="0">
                <a:solidFill>
                  <a:schemeClr val="tx1"/>
                </a:solidFill>
                <a:latin typeface="黑体" panose="02010609060101010101" pitchFamily="49" charset="-122"/>
                <a:ea typeface="黑体" panose="02010609060101010101" pitchFamily="49" charset="-122"/>
              </a:rPr>
              <a:t>    </a:t>
            </a:r>
            <a:r>
              <a:rPr lang="zh-CN" altLang="en-US" sz="2200" dirty="0" smtClean="0">
                <a:solidFill>
                  <a:schemeClr val="tx1"/>
                </a:solidFill>
                <a:latin typeface="黑体" panose="02010609060101010101" pitchFamily="49" charset="-122"/>
                <a:ea typeface="黑体" panose="02010609060101010101" pitchFamily="49" charset="-122"/>
              </a:rPr>
              <a:t>设计管理的工作重点就是要</a:t>
            </a:r>
            <a:r>
              <a:rPr lang="zh-CN" altLang="zh-CN" sz="2200" dirty="0" smtClean="0">
                <a:solidFill>
                  <a:schemeClr val="tx1"/>
                </a:solidFill>
                <a:latin typeface="黑体" panose="02010609060101010101" pitchFamily="49" charset="-122"/>
                <a:ea typeface="黑体" panose="02010609060101010101" pitchFamily="49" charset="-122"/>
              </a:rPr>
              <a:t>加强对设计变更的预控</a:t>
            </a:r>
            <a:r>
              <a:rPr lang="zh-CN" altLang="en-US" sz="2200" dirty="0" smtClean="0">
                <a:solidFill>
                  <a:schemeClr val="tx1"/>
                </a:solidFill>
                <a:latin typeface="黑体" panose="02010609060101010101" pitchFamily="49" charset="-122"/>
                <a:ea typeface="黑体" panose="02010609060101010101" pitchFamily="49" charset="-122"/>
              </a:rPr>
              <a:t>。在正式出图前，应</a:t>
            </a:r>
            <a:r>
              <a:rPr lang="zh-CN" altLang="zh-CN" sz="2200" dirty="0" smtClean="0">
                <a:solidFill>
                  <a:schemeClr val="tx1"/>
                </a:solidFill>
                <a:latin typeface="黑体" panose="02010609060101010101" pitchFamily="49" charset="-122"/>
                <a:ea typeface="黑体" panose="02010609060101010101" pitchFamily="49" charset="-122"/>
              </a:rPr>
              <a:t>根据工程特点，分析设计变更可能出现的方面，使变更控制在施工图出图之前；</a:t>
            </a:r>
            <a:r>
              <a:rPr lang="zh-CN" altLang="en-US" sz="2200" dirty="0" smtClean="0">
                <a:solidFill>
                  <a:schemeClr val="tx1"/>
                </a:solidFill>
                <a:latin typeface="黑体" panose="02010609060101010101" pitchFamily="49" charset="-122"/>
                <a:ea typeface="黑体" panose="02010609060101010101" pitchFamily="49" charset="-122"/>
              </a:rPr>
              <a:t>施工阶段必须要变更的，</a:t>
            </a:r>
            <a:r>
              <a:rPr lang="zh-CN" altLang="zh-CN" sz="2200" dirty="0" smtClean="0">
                <a:solidFill>
                  <a:schemeClr val="tx1"/>
                </a:solidFill>
                <a:latin typeface="黑体" panose="02010609060101010101" pitchFamily="49" charset="-122"/>
                <a:ea typeface="黑体" panose="02010609060101010101" pitchFamily="49" charset="-122"/>
              </a:rPr>
              <a:t>要求设计单位按照设计或非设计原因两种表格填写设计变更单，并计算出变更对投资的影响，然后由设计管理人员按照规定的权限报有关部门审批。</a:t>
            </a:r>
            <a:br>
              <a:rPr lang="zh-CN" altLang="zh-CN" sz="2200" dirty="0" smtClean="0">
                <a:solidFill>
                  <a:schemeClr val="tx1"/>
                </a:solidFill>
                <a:latin typeface="黑体" panose="02010609060101010101" pitchFamily="49" charset="-122"/>
                <a:ea typeface="黑体" panose="02010609060101010101" pitchFamily="49" charset="-122"/>
              </a:rPr>
            </a:br>
            <a:r>
              <a:rPr lang="en-US" altLang="zh-CN" sz="2200" dirty="0" smtClean="0">
                <a:solidFill>
                  <a:schemeClr val="tx1"/>
                </a:solidFill>
                <a:latin typeface="黑体" panose="02010609060101010101" pitchFamily="49" charset="-122"/>
                <a:ea typeface="黑体" panose="02010609060101010101" pitchFamily="49" charset="-122"/>
              </a:rPr>
              <a:t>    </a:t>
            </a:r>
            <a:r>
              <a:rPr lang="zh-CN" altLang="en-US" sz="2200" dirty="0" smtClean="0">
                <a:solidFill>
                  <a:schemeClr val="accent1"/>
                </a:solidFill>
                <a:latin typeface="黑体" panose="02010609060101010101" pitchFamily="49" charset="-122"/>
                <a:ea typeface="黑体" panose="02010609060101010101" pitchFamily="49" charset="-122"/>
              </a:rPr>
              <a:t>案例：中国</a:t>
            </a:r>
            <a:r>
              <a:rPr lang="zh-CN" altLang="zh-CN" sz="2200" dirty="0" smtClean="0">
                <a:solidFill>
                  <a:schemeClr val="accent1"/>
                </a:solidFill>
                <a:latin typeface="黑体" panose="02010609060101010101" pitchFamily="49" charset="-122"/>
                <a:ea typeface="黑体" panose="02010609060101010101" pitchFamily="49" charset="-122"/>
              </a:rPr>
              <a:t>人寿大厦建设项目工程变更管理办法示例如下。</a:t>
            </a:r>
            <a:r>
              <a:rPr lang="en-US" altLang="zh-CN" sz="2200" dirty="0" smtClean="0">
                <a:solidFill>
                  <a:schemeClr val="accent1"/>
                </a:solidFill>
                <a:latin typeface="黑体" panose="02010609060101010101" pitchFamily="49" charset="-122"/>
                <a:ea typeface="黑体" panose="02010609060101010101" pitchFamily="49" charset="-122"/>
              </a:rPr>
              <a:t/>
            </a:r>
            <a:br>
              <a:rPr lang="en-US" altLang="zh-CN" sz="2200" dirty="0" smtClean="0">
                <a:solidFill>
                  <a:schemeClr val="accent1"/>
                </a:solidFill>
                <a:latin typeface="黑体" panose="02010609060101010101" pitchFamily="49" charset="-122"/>
                <a:ea typeface="黑体" panose="02010609060101010101" pitchFamily="49" charset="-122"/>
              </a:rPr>
            </a:br>
            <a:r>
              <a:rPr lang="en-US" altLang="zh-CN" sz="2000" dirty="0">
                <a:solidFill>
                  <a:schemeClr val="tx1"/>
                </a:solidFill>
                <a:latin typeface="黑体" panose="02010609060101010101" pitchFamily="49" charset="-122"/>
                <a:ea typeface="黑体" panose="02010609060101010101" pitchFamily="49" charset="-122"/>
              </a:rPr>
              <a:t> </a:t>
            </a: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accent1"/>
                </a:solidFill>
                <a:latin typeface="黑体" panose="02010609060101010101" pitchFamily="49" charset="-122"/>
                <a:ea typeface="黑体" panose="02010609060101010101" pitchFamily="49" charset="-122"/>
              </a:rPr>
              <a:t>变更</a:t>
            </a:r>
            <a:r>
              <a:rPr lang="zh-CN" altLang="zh-CN" sz="2000" dirty="0" smtClean="0">
                <a:solidFill>
                  <a:schemeClr val="accent1"/>
                </a:solidFill>
                <a:latin typeface="黑体" panose="02010609060101010101" pitchFamily="49" charset="-122"/>
                <a:ea typeface="黑体" panose="02010609060101010101" pitchFamily="49" charset="-122"/>
              </a:rPr>
              <a:t>原则</a:t>
            </a:r>
            <a:r>
              <a:rPr lang="zh-CN" altLang="zh-CN" sz="2000" dirty="0">
                <a:solidFill>
                  <a:schemeClr val="accent1"/>
                </a:solidFill>
                <a:latin typeface="黑体" panose="02010609060101010101" pitchFamily="49" charset="-122"/>
                <a:ea typeface="黑体" panose="02010609060101010101" pitchFamily="49" charset="-122"/>
              </a:rPr>
              <a:t>：实事求是、公平合理，既要</a:t>
            </a:r>
            <a:r>
              <a:rPr lang="zh-CN" altLang="en-US" sz="2000" dirty="0">
                <a:solidFill>
                  <a:schemeClr val="accent1"/>
                </a:solidFill>
                <a:latin typeface="黑体" panose="02010609060101010101" pitchFamily="49" charset="-122"/>
                <a:ea typeface="黑体" panose="02010609060101010101" pitchFamily="49" charset="-122"/>
              </a:rPr>
              <a:t>不违背</a:t>
            </a:r>
            <a:r>
              <a:rPr lang="zh-CN" altLang="zh-CN" sz="2000" dirty="0">
                <a:solidFill>
                  <a:schemeClr val="accent1"/>
                </a:solidFill>
                <a:latin typeface="黑体" panose="02010609060101010101" pitchFamily="49" charset="-122"/>
                <a:ea typeface="黑体" panose="02010609060101010101" pitchFamily="49" charset="-122"/>
              </a:rPr>
              <a:t>已批准的设计文件，又要坚持工程质量第一和技术与经济相结合的原则</a:t>
            </a:r>
            <a:r>
              <a:rPr lang="zh-CN" altLang="en-US" sz="2000" dirty="0" smtClean="0">
                <a:solidFill>
                  <a:schemeClr val="accent1"/>
                </a:solidFill>
                <a:latin typeface="黑体" panose="02010609060101010101" pitchFamily="49" charset="-122"/>
                <a:ea typeface="黑体" panose="02010609060101010101" pitchFamily="49" charset="-122"/>
              </a:rPr>
              <a:t>。</a:t>
            </a:r>
            <a:r>
              <a:rPr lang="zh-CN" altLang="zh-CN" sz="2000" dirty="0" smtClean="0">
                <a:solidFill>
                  <a:schemeClr val="accent1"/>
                </a:solidFill>
                <a:latin typeface="黑体" panose="02010609060101010101" pitchFamily="49" charset="-122"/>
                <a:ea typeface="黑体" panose="02010609060101010101" pitchFamily="49" charset="-122"/>
              </a:rPr>
              <a:t>确</a:t>
            </a:r>
            <a:r>
              <a:rPr lang="zh-CN" altLang="zh-CN" sz="2000" dirty="0">
                <a:solidFill>
                  <a:schemeClr val="accent1"/>
                </a:solidFill>
                <a:latin typeface="黑体" panose="02010609060101010101" pitchFamily="49" charset="-122"/>
                <a:ea typeface="黑体" panose="02010609060101010101" pitchFamily="49" charset="-122"/>
              </a:rPr>
              <a:t>需变更设计的，按以下变更程序办理</a:t>
            </a:r>
            <a:r>
              <a:rPr lang="zh-CN" altLang="zh-CN" sz="2000" dirty="0" smtClean="0">
                <a:solidFill>
                  <a:schemeClr val="accent1"/>
                </a:solidFill>
                <a:latin typeface="黑体" panose="02010609060101010101" pitchFamily="49" charset="-122"/>
                <a:ea typeface="黑体" panose="02010609060101010101" pitchFamily="49" charset="-122"/>
              </a:rPr>
              <a:t>。不论按照</a:t>
            </a:r>
            <a:r>
              <a:rPr lang="zh-CN" altLang="en-US" sz="2000" dirty="0" smtClean="0">
                <a:solidFill>
                  <a:schemeClr val="accent1"/>
                </a:solidFill>
                <a:latin typeface="黑体" panose="02010609060101010101" pitchFamily="49" charset="-122"/>
                <a:ea typeface="黑体" panose="02010609060101010101" pitchFamily="49" charset="-122"/>
              </a:rPr>
              <a:t>下列</a:t>
            </a:r>
            <a:r>
              <a:rPr lang="zh-CN" altLang="zh-CN" sz="2000" dirty="0" smtClean="0">
                <a:solidFill>
                  <a:schemeClr val="accent1"/>
                </a:solidFill>
                <a:latin typeface="黑体" panose="02010609060101010101" pitchFamily="49" charset="-122"/>
                <a:ea typeface="黑体" panose="02010609060101010101" pitchFamily="49" charset="-122"/>
              </a:rPr>
              <a:t>程序</a:t>
            </a:r>
            <a:r>
              <a:rPr lang="zh-CN" altLang="zh-CN" sz="2000" dirty="0">
                <a:solidFill>
                  <a:schemeClr val="accent1"/>
                </a:solidFill>
                <a:latin typeface="黑体" panose="02010609060101010101" pitchFamily="49" charset="-122"/>
                <a:ea typeface="黑体" panose="02010609060101010101" pitchFamily="49" charset="-122"/>
              </a:rPr>
              <a:t>一或是程序二都必须由设计管理人员组织相关单位对变更事项的技术性、经济性、安全性进行综合评估，确保设计变更对工程建设的投资在可控的范围内。</a:t>
            </a:r>
          </a:p>
        </p:txBody>
      </p:sp>
      <p:sp>
        <p:nvSpPr>
          <p:cNvPr id="6" name="矩形 5"/>
          <p:cNvSpPr/>
          <p:nvPr/>
        </p:nvSpPr>
        <p:spPr>
          <a:xfrm>
            <a:off x="389033" y="214289"/>
            <a:ext cx="6135013" cy="584775"/>
          </a:xfrm>
          <a:prstGeom prst="rect">
            <a:avLst/>
          </a:prstGeom>
        </p:spPr>
        <p:txBody>
          <a:bodyPr wrap="none">
            <a:spAutoFit/>
          </a:bodyPr>
          <a:lstStyle/>
          <a:p>
            <a:r>
              <a:rPr lang="zh-CN" altLang="en-US" sz="3200" dirty="0" smtClean="0">
                <a:latin typeface="黑体" panose="02010609060101010101" pitchFamily="49" charset="-122"/>
                <a:ea typeface="黑体" panose="02010609060101010101" pitchFamily="49" charset="-122"/>
              </a:rPr>
              <a:t>第八章 施工阶段的</a:t>
            </a:r>
            <a:r>
              <a:rPr lang="zh-CN" altLang="zh-CN" sz="3200" dirty="0" smtClean="0">
                <a:latin typeface="黑体" panose="02010609060101010101" pitchFamily="49" charset="-122"/>
                <a:ea typeface="黑体" panose="02010609060101010101" pitchFamily="49" charset="-122"/>
              </a:rPr>
              <a:t>设计</a:t>
            </a:r>
            <a:r>
              <a:rPr lang="zh-CN" altLang="en-US" sz="3200" dirty="0" smtClean="0">
                <a:latin typeface="黑体" panose="02010609060101010101" pitchFamily="49" charset="-122"/>
                <a:ea typeface="黑体" panose="02010609060101010101" pitchFamily="49" charset="-122"/>
              </a:rPr>
              <a:t>配合</a:t>
            </a:r>
            <a:r>
              <a:rPr lang="zh-CN" altLang="zh-CN" sz="3200" dirty="0" smtClean="0">
                <a:latin typeface="黑体" panose="02010609060101010101" pitchFamily="49" charset="-122"/>
                <a:ea typeface="黑体" panose="02010609060101010101" pitchFamily="49" charset="-122"/>
              </a:rPr>
              <a:t>管理</a:t>
            </a:r>
            <a:endParaRPr lang="zh-CN" altLang="en-US" sz="3200"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cSld>
  <p:clrMapOvr>
    <a:masterClrMapping/>
  </p:clrMapOvr>
  <p:transition>
    <p:pull dir="d"/>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985286"/>
            <a:ext cx="8568952" cy="5400600"/>
          </a:xfrm>
        </p:spPr>
        <p:txBody>
          <a:bodyPr>
            <a:noAutofit/>
          </a:bodyPr>
          <a:lstStyle/>
          <a:p>
            <a:pPr>
              <a:lnSpc>
                <a:spcPct val="150000"/>
              </a:lnSpc>
            </a:pPr>
            <a:r>
              <a:rPr lang="zh-CN" altLang="zh-CN" sz="1800" dirty="0" smtClean="0">
                <a:solidFill>
                  <a:schemeClr val="accent1"/>
                </a:solidFill>
                <a:latin typeface="黑体" panose="02010609060101010101" pitchFamily="49" charset="-122"/>
                <a:ea typeface="黑体" panose="02010609060101010101" pitchFamily="49" charset="-122"/>
              </a:rPr>
              <a:t>变更程序一：</a:t>
            </a:r>
            <a:r>
              <a:rPr lang="en-US" altLang="zh-CN" sz="1800" dirty="0" smtClean="0">
                <a:solidFill>
                  <a:schemeClr val="tx1"/>
                </a:solidFill>
                <a:latin typeface="黑体" panose="02010609060101010101" pitchFamily="49" charset="-122"/>
                <a:ea typeface="黑体" panose="02010609060101010101" pitchFamily="49" charset="-122"/>
              </a:rPr>
              <a:t/>
            </a:r>
            <a:br>
              <a:rPr lang="en-US" altLang="zh-CN" sz="1800" dirty="0" smtClean="0">
                <a:solidFill>
                  <a:schemeClr val="tx1"/>
                </a:solidFill>
                <a:latin typeface="黑体" panose="02010609060101010101" pitchFamily="49" charset="-122"/>
                <a:ea typeface="黑体" panose="02010609060101010101" pitchFamily="49" charset="-122"/>
              </a:rPr>
            </a:br>
            <a:r>
              <a:rPr lang="en-US" altLang="zh-CN" sz="1800" dirty="0" smtClean="0">
                <a:solidFill>
                  <a:schemeClr val="tx1"/>
                </a:solidFill>
                <a:latin typeface="黑体" panose="02010609060101010101" pitchFamily="49" charset="-122"/>
                <a:ea typeface="黑体" panose="02010609060101010101" pitchFamily="49" charset="-122"/>
              </a:rPr>
              <a:t>    </a:t>
            </a:r>
            <a:r>
              <a:rPr lang="zh-CN" altLang="zh-CN" sz="1800" dirty="0" smtClean="0">
                <a:solidFill>
                  <a:schemeClr val="tx1"/>
                </a:solidFill>
                <a:latin typeface="黑体" panose="02010609060101010101" pitchFamily="49" charset="-122"/>
                <a:ea typeface="黑体" panose="02010609060101010101" pitchFamily="49" charset="-122"/>
              </a:rPr>
              <a:t>由设计单位自身原因或建设单位使用功能调整等原因所引起的内容调整，经项目管理组织相关参建单位对变更事项的技术性、经济性、安全性进行综合评估，确定是否需要变更，对需要变更的讨论后统一由设计单位出具《设计修改通知单》，并在修改通知单内明确修改原因。</a:t>
            </a:r>
            <a:r>
              <a:rPr lang="en-US" altLang="zh-CN" sz="1800" dirty="0" smtClean="0">
                <a:solidFill>
                  <a:schemeClr val="tx1"/>
                </a:solidFill>
                <a:latin typeface="黑体" panose="02010609060101010101" pitchFamily="49" charset="-122"/>
                <a:ea typeface="黑体" panose="02010609060101010101" pitchFamily="49" charset="-122"/>
              </a:rPr>
              <a:t/>
            </a:r>
            <a:br>
              <a:rPr lang="en-US" altLang="zh-CN" sz="1800" dirty="0" smtClean="0">
                <a:solidFill>
                  <a:schemeClr val="tx1"/>
                </a:solidFill>
                <a:latin typeface="黑体" panose="02010609060101010101" pitchFamily="49" charset="-122"/>
                <a:ea typeface="黑体" panose="02010609060101010101" pitchFamily="49" charset="-122"/>
              </a:rPr>
            </a:br>
            <a:r>
              <a:rPr lang="zh-CN" altLang="zh-CN" sz="1800" dirty="0">
                <a:solidFill>
                  <a:schemeClr val="accent1"/>
                </a:solidFill>
                <a:latin typeface="黑体" panose="02010609060101010101" pitchFamily="49" charset="-122"/>
                <a:ea typeface="黑体" panose="02010609060101010101" pitchFamily="49" charset="-122"/>
              </a:rPr>
              <a:t>变更程序二：</a:t>
            </a:r>
            <a:r>
              <a:rPr lang="en-US" altLang="zh-CN" sz="1800" dirty="0">
                <a:solidFill>
                  <a:schemeClr val="tx1"/>
                </a:solidFill>
                <a:latin typeface="黑体" panose="02010609060101010101" pitchFamily="49" charset="-122"/>
                <a:ea typeface="黑体" panose="02010609060101010101" pitchFamily="49" charset="-122"/>
              </a:rPr>
              <a:t/>
            </a:r>
            <a:br>
              <a:rPr lang="en-US" altLang="zh-CN" sz="1800" dirty="0">
                <a:solidFill>
                  <a:schemeClr val="tx1"/>
                </a:solidFill>
                <a:latin typeface="黑体" panose="02010609060101010101" pitchFamily="49" charset="-122"/>
                <a:ea typeface="黑体" panose="02010609060101010101" pitchFamily="49" charset="-122"/>
              </a:rPr>
            </a:br>
            <a:r>
              <a:rPr lang="en-US" altLang="zh-CN" sz="1800" dirty="0">
                <a:solidFill>
                  <a:schemeClr val="tx1"/>
                </a:solidFill>
                <a:latin typeface="黑体" panose="02010609060101010101" pitchFamily="49" charset="-122"/>
                <a:ea typeface="黑体" panose="02010609060101010101" pitchFamily="49" charset="-122"/>
              </a:rPr>
              <a:t>    </a:t>
            </a:r>
            <a:r>
              <a:rPr lang="zh-CN" altLang="zh-CN" sz="1800" dirty="0">
                <a:solidFill>
                  <a:schemeClr val="tx1"/>
                </a:solidFill>
                <a:latin typeface="黑体" panose="02010609060101010101" pitchFamily="49" charset="-122"/>
                <a:ea typeface="黑体" panose="02010609060101010101" pitchFamily="49" charset="-122"/>
              </a:rPr>
              <a:t>由施工单位提出的变更内容，由施工单位填写《工程联系单》一式</a:t>
            </a:r>
            <a:r>
              <a:rPr lang="en-US" altLang="zh-CN" sz="1800" dirty="0">
                <a:solidFill>
                  <a:schemeClr val="tx1"/>
                </a:solidFill>
                <a:latin typeface="黑体" panose="02010609060101010101" pitchFamily="49" charset="-122"/>
                <a:ea typeface="黑体" panose="02010609060101010101" pitchFamily="49" charset="-122"/>
              </a:rPr>
              <a:t>8</a:t>
            </a:r>
            <a:r>
              <a:rPr lang="zh-CN" altLang="zh-CN" sz="1800" dirty="0">
                <a:solidFill>
                  <a:schemeClr val="tx1"/>
                </a:solidFill>
                <a:latin typeface="黑体" panose="02010609060101010101" pitchFamily="49" charset="-122"/>
                <a:ea typeface="黑体" panose="02010609060101010101" pitchFamily="49" charset="-122"/>
              </a:rPr>
              <a:t>份，内容须明确变更原因、变更内容及费用变动幅度； </a:t>
            </a:r>
            <a:r>
              <a:rPr lang="en-US" altLang="zh-CN" sz="1800" dirty="0">
                <a:solidFill>
                  <a:schemeClr val="tx1"/>
                </a:solidFill>
                <a:latin typeface="黑体" panose="02010609060101010101" pitchFamily="49" charset="-122"/>
                <a:ea typeface="黑体" panose="02010609060101010101" pitchFamily="49" charset="-122"/>
              </a:rPr>
              <a:t/>
            </a:r>
            <a:br>
              <a:rPr lang="en-US" altLang="zh-CN" sz="1800" dirty="0">
                <a:solidFill>
                  <a:schemeClr val="tx1"/>
                </a:solidFill>
                <a:latin typeface="黑体" panose="02010609060101010101" pitchFamily="49" charset="-122"/>
                <a:ea typeface="黑体" panose="02010609060101010101" pitchFamily="49" charset="-122"/>
              </a:rPr>
            </a:br>
            <a:r>
              <a:rPr lang="en-US" altLang="zh-CN" sz="1800" dirty="0">
                <a:solidFill>
                  <a:schemeClr val="tx1"/>
                </a:solidFill>
                <a:latin typeface="黑体" panose="02010609060101010101" pitchFamily="49" charset="-122"/>
                <a:ea typeface="黑体" panose="02010609060101010101" pitchFamily="49" charset="-122"/>
              </a:rPr>
              <a:t>    </a:t>
            </a:r>
            <a:r>
              <a:rPr lang="zh-CN" altLang="zh-CN" sz="1800" dirty="0">
                <a:solidFill>
                  <a:schemeClr val="tx1"/>
                </a:solidFill>
                <a:latin typeface="黑体" panose="02010609060101010101" pitchFamily="49" charset="-122"/>
                <a:ea typeface="黑体" panose="02010609060101010101" pitchFamily="49" charset="-122"/>
              </a:rPr>
              <a:t>报监理单位审核《工程联系单》，并签署意见。工程变更应满足：理由充分、内容描述清晰完整、时间符合要求；</a:t>
            </a:r>
            <a:br>
              <a:rPr lang="zh-CN" altLang="zh-CN" sz="1800" dirty="0">
                <a:solidFill>
                  <a:schemeClr val="tx1"/>
                </a:solidFill>
                <a:latin typeface="黑体" panose="02010609060101010101" pitchFamily="49" charset="-122"/>
                <a:ea typeface="黑体" panose="02010609060101010101" pitchFamily="49" charset="-122"/>
              </a:rPr>
            </a:br>
            <a:r>
              <a:rPr lang="en-US" altLang="zh-CN" sz="1800" dirty="0">
                <a:solidFill>
                  <a:schemeClr val="tx1"/>
                </a:solidFill>
                <a:latin typeface="黑体" panose="02010609060101010101" pitchFamily="49" charset="-122"/>
                <a:ea typeface="黑体" panose="02010609060101010101" pitchFamily="49" charset="-122"/>
              </a:rPr>
              <a:t>    </a:t>
            </a:r>
            <a:r>
              <a:rPr lang="zh-CN" altLang="zh-CN" sz="1800" dirty="0">
                <a:solidFill>
                  <a:schemeClr val="tx1"/>
                </a:solidFill>
                <a:latin typeface="黑体" panose="02010609060101010101" pitchFamily="49" charset="-122"/>
                <a:ea typeface="黑体" panose="02010609060101010101" pitchFamily="49" charset="-122"/>
              </a:rPr>
              <a:t>设计单位提出较合理的设计意见；</a:t>
            </a:r>
            <a:br>
              <a:rPr lang="zh-CN" altLang="zh-CN" sz="1800" dirty="0">
                <a:solidFill>
                  <a:schemeClr val="tx1"/>
                </a:solidFill>
                <a:latin typeface="黑体" panose="02010609060101010101" pitchFamily="49" charset="-122"/>
                <a:ea typeface="黑体" panose="02010609060101010101" pitchFamily="49" charset="-122"/>
              </a:rPr>
            </a:br>
            <a:r>
              <a:rPr lang="en-US" altLang="zh-CN" sz="1800" dirty="0">
                <a:solidFill>
                  <a:schemeClr val="tx1"/>
                </a:solidFill>
                <a:latin typeface="黑体" panose="02010609060101010101" pitchFamily="49" charset="-122"/>
                <a:ea typeface="黑体" panose="02010609060101010101" pitchFamily="49" charset="-122"/>
              </a:rPr>
              <a:t>    </a:t>
            </a:r>
            <a:r>
              <a:rPr lang="zh-CN" altLang="zh-CN" sz="1800" dirty="0">
                <a:solidFill>
                  <a:schemeClr val="tx1"/>
                </a:solidFill>
                <a:latin typeface="黑体" panose="02010609060101010101" pitchFamily="49" charset="-122"/>
                <a:ea typeface="黑体" panose="02010609060101010101" pitchFamily="49" charset="-122"/>
              </a:rPr>
              <a:t>造价单位根据设计单位的修改意见及监理单位对《工程联系单》的预算初审意见后，依据合同及相关规定进行详细的造价审核，并提出审核意见；</a:t>
            </a:r>
          </a:p>
        </p:txBody>
      </p:sp>
      <p:sp>
        <p:nvSpPr>
          <p:cNvPr id="6" name="矩形 5"/>
          <p:cNvSpPr/>
          <p:nvPr/>
        </p:nvSpPr>
        <p:spPr>
          <a:xfrm>
            <a:off x="389033" y="214289"/>
            <a:ext cx="6135013" cy="584775"/>
          </a:xfrm>
          <a:prstGeom prst="rect">
            <a:avLst/>
          </a:prstGeom>
        </p:spPr>
        <p:txBody>
          <a:bodyPr wrap="none">
            <a:spAutoFit/>
          </a:bodyPr>
          <a:lstStyle/>
          <a:p>
            <a:r>
              <a:rPr lang="zh-CN" altLang="en-US" sz="3200" dirty="0" smtClean="0">
                <a:latin typeface="黑体" panose="02010609060101010101" pitchFamily="49" charset="-122"/>
                <a:ea typeface="黑体" panose="02010609060101010101" pitchFamily="49" charset="-122"/>
              </a:rPr>
              <a:t>第八章 施工阶段的</a:t>
            </a:r>
            <a:r>
              <a:rPr lang="zh-CN" altLang="zh-CN" sz="3200" dirty="0" smtClean="0">
                <a:latin typeface="黑体" panose="02010609060101010101" pitchFamily="49" charset="-122"/>
                <a:ea typeface="黑体" panose="02010609060101010101" pitchFamily="49" charset="-122"/>
              </a:rPr>
              <a:t>设计</a:t>
            </a:r>
            <a:r>
              <a:rPr lang="zh-CN" altLang="en-US" sz="3200" dirty="0" smtClean="0">
                <a:latin typeface="黑体" panose="02010609060101010101" pitchFamily="49" charset="-122"/>
                <a:ea typeface="黑体" panose="02010609060101010101" pitchFamily="49" charset="-122"/>
              </a:rPr>
              <a:t>配合</a:t>
            </a:r>
            <a:r>
              <a:rPr lang="zh-CN" altLang="zh-CN" sz="3200" dirty="0" smtClean="0">
                <a:latin typeface="黑体" panose="02010609060101010101" pitchFamily="49" charset="-122"/>
                <a:ea typeface="黑体" panose="02010609060101010101" pitchFamily="49" charset="-122"/>
              </a:rPr>
              <a:t>管理</a:t>
            </a:r>
            <a:endParaRPr lang="zh-CN" altLang="en-US" sz="3200"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cSld>
  <p:clrMapOvr>
    <a:masterClrMapping/>
  </p:clrMapOvr>
  <p:transition>
    <p:pull dir="d"/>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1000108"/>
            <a:ext cx="8568952" cy="5525236"/>
          </a:xfrm>
        </p:spPr>
        <p:txBody>
          <a:bodyPr>
            <a:noAutofit/>
          </a:bodyPr>
          <a:lstStyle/>
          <a:p>
            <a:pPr hangingPunct="1">
              <a:lnSpc>
                <a:spcPct val="150000"/>
              </a:lnSpc>
            </a:pPr>
            <a:r>
              <a:rPr lang="en-US" altLang="zh-CN" sz="1800" dirty="0" smtClean="0">
                <a:solidFill>
                  <a:schemeClr val="tx1"/>
                </a:solidFill>
                <a:latin typeface="黑体" panose="02010609060101010101" pitchFamily="49" charset="-122"/>
                <a:ea typeface="黑体" panose="02010609060101010101" pitchFamily="49" charset="-122"/>
              </a:rPr>
              <a:t>    </a:t>
            </a:r>
            <a:r>
              <a:rPr lang="zh-CN" altLang="zh-CN" sz="1800" dirty="0" smtClean="0">
                <a:solidFill>
                  <a:schemeClr val="tx1"/>
                </a:solidFill>
                <a:latin typeface="黑体" panose="02010609060101010101" pitchFamily="49" charset="-122"/>
                <a:ea typeface="黑体" panose="02010609060101010101" pitchFamily="49" charset="-122"/>
              </a:rPr>
              <a:t>项管单位收到造价单位对《工程联系单》的预算审核后，组织业主、审计、设计、造价等相关单位对变更事项的技术性、经济性、安全性进行综合评估，确定是否需要变更；若需变更、签署确认意见后报审计单位审核；</a:t>
            </a:r>
            <a:r>
              <a:rPr lang="en-US" altLang="zh-CN" sz="1800" dirty="0" smtClean="0">
                <a:solidFill>
                  <a:schemeClr val="tx1"/>
                </a:solidFill>
                <a:latin typeface="黑体" panose="02010609060101010101" pitchFamily="49" charset="-122"/>
                <a:ea typeface="黑体" panose="02010609060101010101" pitchFamily="49" charset="-122"/>
              </a:rPr>
              <a:t/>
            </a:r>
            <a:br>
              <a:rPr lang="en-US" altLang="zh-CN" sz="1800" dirty="0" smtClean="0">
                <a:solidFill>
                  <a:schemeClr val="tx1"/>
                </a:solidFill>
                <a:latin typeface="黑体" panose="02010609060101010101" pitchFamily="49" charset="-122"/>
                <a:ea typeface="黑体" panose="02010609060101010101" pitchFamily="49" charset="-122"/>
              </a:rPr>
            </a:br>
            <a:r>
              <a:rPr lang="en-US" altLang="zh-CN" sz="1800" dirty="0" smtClean="0">
                <a:solidFill>
                  <a:schemeClr val="tx1"/>
                </a:solidFill>
                <a:latin typeface="黑体" panose="02010609060101010101" pitchFamily="49" charset="-122"/>
                <a:ea typeface="黑体" panose="02010609060101010101" pitchFamily="49" charset="-122"/>
              </a:rPr>
              <a:t>    </a:t>
            </a:r>
            <a:r>
              <a:rPr lang="zh-CN" altLang="zh-CN" sz="1800" dirty="0" smtClean="0">
                <a:solidFill>
                  <a:schemeClr val="tx1"/>
                </a:solidFill>
                <a:latin typeface="黑体" panose="02010609060101010101" pitchFamily="49" charset="-122"/>
                <a:ea typeface="黑体" panose="02010609060101010101" pitchFamily="49" charset="-122"/>
              </a:rPr>
              <a:t>审计单位对《工程联系单》的必要性和预算的合理性进行审核，并签署审核意见后由项管单位报送建设单位审批；</a:t>
            </a:r>
            <a:br>
              <a:rPr lang="zh-CN" altLang="zh-CN" sz="1800" dirty="0" smtClean="0">
                <a:solidFill>
                  <a:schemeClr val="tx1"/>
                </a:solidFill>
                <a:latin typeface="黑体" panose="02010609060101010101" pitchFamily="49" charset="-122"/>
                <a:ea typeface="黑体" panose="02010609060101010101" pitchFamily="49" charset="-122"/>
              </a:rPr>
            </a:br>
            <a:r>
              <a:rPr lang="en-US" altLang="zh-CN" sz="1800" dirty="0" smtClean="0">
                <a:solidFill>
                  <a:schemeClr val="tx1"/>
                </a:solidFill>
                <a:latin typeface="黑体" panose="02010609060101010101" pitchFamily="49" charset="-122"/>
                <a:ea typeface="黑体" panose="02010609060101010101" pitchFamily="49" charset="-122"/>
              </a:rPr>
              <a:t>    </a:t>
            </a:r>
            <a:r>
              <a:rPr lang="zh-CN" altLang="zh-CN" sz="1800" dirty="0" smtClean="0">
                <a:solidFill>
                  <a:schemeClr val="tx1"/>
                </a:solidFill>
                <a:latin typeface="黑体" panose="02010609060101010101" pitchFamily="49" charset="-122"/>
                <a:ea typeface="黑体" panose="02010609060101010101" pitchFamily="49" charset="-122"/>
              </a:rPr>
              <a:t>建设单位完成《工程联系单》审批，由项管单位返回各单位留存，如涉及设计变更，由设计单位出具《设计修改通知单》一式</a:t>
            </a:r>
            <a:r>
              <a:rPr lang="en-US" altLang="zh-CN" sz="1800" dirty="0" smtClean="0">
                <a:solidFill>
                  <a:schemeClr val="tx1"/>
                </a:solidFill>
                <a:latin typeface="黑体" panose="02010609060101010101" pitchFamily="49" charset="-122"/>
                <a:ea typeface="黑体" panose="02010609060101010101" pitchFamily="49" charset="-122"/>
              </a:rPr>
              <a:t>13</a:t>
            </a:r>
            <a:r>
              <a:rPr lang="zh-CN" altLang="zh-CN" sz="1800" dirty="0" smtClean="0">
                <a:solidFill>
                  <a:schemeClr val="tx1"/>
                </a:solidFill>
                <a:latin typeface="黑体" panose="02010609060101010101" pitchFamily="49" charset="-122"/>
                <a:ea typeface="黑体" panose="02010609060101010101" pitchFamily="49" charset="-122"/>
              </a:rPr>
              <a:t>份</a:t>
            </a:r>
            <a:r>
              <a:rPr lang="zh-CN" altLang="en-US" sz="1800" dirty="0" smtClean="0">
                <a:solidFill>
                  <a:schemeClr val="tx1"/>
                </a:solidFill>
                <a:latin typeface="黑体" panose="02010609060101010101" pitchFamily="49" charset="-122"/>
                <a:ea typeface="黑体" panose="02010609060101010101" pitchFamily="49" charset="-122"/>
              </a:rPr>
              <a:t>。</a:t>
            </a:r>
            <a:r>
              <a:rPr lang="en-US" altLang="zh-CN" sz="1800" dirty="0">
                <a:solidFill>
                  <a:schemeClr val="tx1"/>
                </a:solidFill>
                <a:latin typeface="黑体" panose="02010609060101010101" pitchFamily="49" charset="-122"/>
                <a:ea typeface="黑体" panose="02010609060101010101" pitchFamily="49" charset="-122"/>
              </a:rPr>
              <a:t/>
            </a:r>
            <a:br>
              <a:rPr lang="en-US" altLang="zh-CN" sz="1800" dirty="0">
                <a:solidFill>
                  <a:schemeClr val="tx1"/>
                </a:solidFill>
                <a:latin typeface="黑体" panose="02010609060101010101" pitchFamily="49" charset="-122"/>
                <a:ea typeface="黑体" panose="02010609060101010101" pitchFamily="49" charset="-122"/>
              </a:rPr>
            </a:br>
            <a:r>
              <a:rPr lang="en-US" altLang="zh-CN" sz="1800" dirty="0">
                <a:solidFill>
                  <a:schemeClr val="tx1"/>
                </a:solidFill>
                <a:latin typeface="黑体" panose="02010609060101010101" pitchFamily="49" charset="-122"/>
                <a:ea typeface="黑体" panose="02010609060101010101" pitchFamily="49" charset="-122"/>
              </a:rPr>
              <a:t> </a:t>
            </a:r>
            <a:r>
              <a:rPr lang="en-US" altLang="zh-CN" sz="1800" dirty="0" smtClean="0">
                <a:solidFill>
                  <a:schemeClr val="tx1"/>
                </a:solidFill>
                <a:latin typeface="黑体" panose="02010609060101010101" pitchFamily="49" charset="-122"/>
                <a:ea typeface="黑体" panose="02010609060101010101" pitchFamily="49" charset="-122"/>
              </a:rPr>
              <a:t>   </a:t>
            </a:r>
            <a:r>
              <a:rPr lang="zh-CN" altLang="zh-CN" sz="1800" dirty="0" smtClean="0">
                <a:solidFill>
                  <a:schemeClr val="tx1"/>
                </a:solidFill>
                <a:latin typeface="黑体" panose="02010609060101010101" pitchFamily="49" charset="-122"/>
                <a:ea typeface="黑体" panose="02010609060101010101" pitchFamily="49" charset="-122"/>
              </a:rPr>
              <a:t>重大</a:t>
            </a:r>
            <a:r>
              <a:rPr lang="zh-CN" altLang="zh-CN" sz="1800" dirty="0">
                <a:solidFill>
                  <a:schemeClr val="tx1"/>
                </a:solidFill>
                <a:latin typeface="黑体" panose="02010609060101010101" pitchFamily="49" charset="-122"/>
                <a:ea typeface="黑体" panose="02010609060101010101" pitchFamily="49" charset="-122"/>
              </a:rPr>
              <a:t>设计变更与系统改变必须由责任或设计单位组织专家论证会，提出专家论证意见，报建设单位批准；</a:t>
            </a:r>
            <a:br>
              <a:rPr lang="zh-CN" altLang="zh-CN" sz="1800" dirty="0">
                <a:solidFill>
                  <a:schemeClr val="tx1"/>
                </a:solidFill>
                <a:latin typeface="黑体" panose="02010609060101010101" pitchFamily="49" charset="-122"/>
                <a:ea typeface="黑体" panose="02010609060101010101" pitchFamily="49" charset="-122"/>
              </a:rPr>
            </a:br>
            <a:r>
              <a:rPr lang="en-US" altLang="zh-CN" sz="1800" dirty="0">
                <a:solidFill>
                  <a:schemeClr val="tx1"/>
                </a:solidFill>
                <a:latin typeface="黑体" panose="02010609060101010101" pitchFamily="49" charset="-122"/>
                <a:ea typeface="黑体" panose="02010609060101010101" pitchFamily="49" charset="-122"/>
              </a:rPr>
              <a:t>    </a:t>
            </a:r>
            <a:r>
              <a:rPr lang="zh-CN" altLang="zh-CN" sz="1800" dirty="0">
                <a:solidFill>
                  <a:schemeClr val="tx1"/>
                </a:solidFill>
                <a:latin typeface="黑体" panose="02010609060101010101" pitchFamily="49" charset="-122"/>
                <a:ea typeface="黑体" panose="02010609060101010101" pitchFamily="49" charset="-122"/>
              </a:rPr>
              <a:t>施工单位根据变更内容及意见落实施工；</a:t>
            </a:r>
            <a:br>
              <a:rPr lang="zh-CN" altLang="zh-CN" sz="1800" dirty="0">
                <a:solidFill>
                  <a:schemeClr val="tx1"/>
                </a:solidFill>
                <a:latin typeface="黑体" panose="02010609060101010101" pitchFamily="49" charset="-122"/>
                <a:ea typeface="黑体" panose="02010609060101010101" pitchFamily="49" charset="-122"/>
              </a:rPr>
            </a:br>
            <a:r>
              <a:rPr lang="en-US" altLang="zh-CN" sz="1800" dirty="0">
                <a:solidFill>
                  <a:schemeClr val="tx1"/>
                </a:solidFill>
                <a:latin typeface="黑体" panose="02010609060101010101" pitchFamily="49" charset="-122"/>
                <a:ea typeface="黑体" panose="02010609060101010101" pitchFamily="49" charset="-122"/>
              </a:rPr>
              <a:t>    </a:t>
            </a:r>
            <a:r>
              <a:rPr lang="zh-CN" altLang="zh-CN" sz="1800" dirty="0" smtClean="0">
                <a:solidFill>
                  <a:schemeClr val="tx1"/>
                </a:solidFill>
                <a:latin typeface="黑体" panose="02010609060101010101" pitchFamily="49" charset="-122"/>
                <a:ea typeface="黑体" panose="02010609060101010101" pitchFamily="49" charset="-122"/>
              </a:rPr>
              <a:t>非施工单位原因导致费用增加时，施工单位办理有关新增项目单价确认、新增</a:t>
            </a:r>
            <a:r>
              <a:rPr lang="en-US" altLang="zh-CN" sz="1800" dirty="0" smtClean="0">
                <a:solidFill>
                  <a:schemeClr val="tx1"/>
                </a:solidFill>
                <a:latin typeface="黑体" panose="02010609060101010101" pitchFamily="49" charset="-122"/>
                <a:ea typeface="黑体" panose="02010609060101010101" pitchFamily="49" charset="-122"/>
              </a:rPr>
              <a:t>/</a:t>
            </a:r>
            <a:r>
              <a:rPr lang="zh-CN" altLang="zh-CN" sz="1800" dirty="0" smtClean="0">
                <a:solidFill>
                  <a:schemeClr val="tx1"/>
                </a:solidFill>
                <a:latin typeface="黑体" panose="02010609060101010101" pitchFamily="49" charset="-122"/>
                <a:ea typeface="黑体" panose="02010609060101010101" pitchFamily="49" charset="-122"/>
              </a:rPr>
              <a:t>变更项目工程量签证确认、变更</a:t>
            </a:r>
            <a:r>
              <a:rPr lang="en-US" altLang="zh-CN" sz="1800" dirty="0" smtClean="0">
                <a:solidFill>
                  <a:schemeClr val="tx1"/>
                </a:solidFill>
                <a:latin typeface="黑体" panose="02010609060101010101" pitchFamily="49" charset="-122"/>
                <a:ea typeface="黑体" panose="02010609060101010101" pitchFamily="49" charset="-122"/>
              </a:rPr>
              <a:t>/</a:t>
            </a:r>
            <a:r>
              <a:rPr lang="zh-CN" altLang="zh-CN" sz="1800" dirty="0" smtClean="0">
                <a:solidFill>
                  <a:schemeClr val="tx1"/>
                </a:solidFill>
                <a:latin typeface="黑体" panose="02010609060101010101" pitchFamily="49" charset="-122"/>
                <a:ea typeface="黑体" panose="02010609060101010101" pitchFamily="49" charset="-122"/>
              </a:rPr>
              <a:t>签证价款审批等手续，完成费用洽商；</a:t>
            </a:r>
            <a:br>
              <a:rPr lang="zh-CN" altLang="zh-CN" sz="1800" dirty="0" smtClean="0">
                <a:solidFill>
                  <a:schemeClr val="tx1"/>
                </a:solidFill>
                <a:latin typeface="黑体" panose="02010609060101010101" pitchFamily="49" charset="-122"/>
                <a:ea typeface="黑体" panose="02010609060101010101" pitchFamily="49" charset="-122"/>
              </a:rPr>
            </a:br>
            <a:r>
              <a:rPr lang="en-US" altLang="zh-CN" sz="1800" dirty="0" smtClean="0">
                <a:solidFill>
                  <a:schemeClr val="tx1"/>
                </a:solidFill>
                <a:latin typeface="黑体" panose="02010609060101010101" pitchFamily="49" charset="-122"/>
                <a:ea typeface="黑体" panose="02010609060101010101" pitchFamily="49" charset="-122"/>
              </a:rPr>
              <a:t>    </a:t>
            </a:r>
            <a:r>
              <a:rPr lang="zh-CN" altLang="zh-CN" sz="1800" dirty="0" smtClean="0">
                <a:solidFill>
                  <a:schemeClr val="tx1"/>
                </a:solidFill>
                <a:latin typeface="黑体" panose="02010609060101010101" pitchFamily="49" charset="-122"/>
                <a:ea typeface="黑体" panose="02010609060101010101" pitchFamily="49" charset="-122"/>
              </a:rPr>
              <a:t>若由施工单位提出的变更，根据变更内容及意见提出工程签证走工程签证流程</a:t>
            </a:r>
            <a:r>
              <a:rPr lang="zh-CN" altLang="en-US" sz="1800" dirty="0" smtClean="0">
                <a:solidFill>
                  <a:schemeClr val="tx1"/>
                </a:solidFill>
                <a:latin typeface="黑体" panose="02010609060101010101" pitchFamily="49" charset="-122"/>
                <a:ea typeface="黑体" panose="02010609060101010101" pitchFamily="49" charset="-122"/>
              </a:rPr>
              <a:t>。</a:t>
            </a:r>
            <a:endParaRPr lang="zh-CN" altLang="zh-CN" sz="1800" dirty="0">
              <a:solidFill>
                <a:schemeClr val="tx1"/>
              </a:solidFill>
              <a:latin typeface="黑体" panose="02010609060101010101" pitchFamily="49" charset="-122"/>
              <a:ea typeface="黑体" panose="02010609060101010101" pitchFamily="49" charset="-122"/>
            </a:endParaRPr>
          </a:p>
        </p:txBody>
      </p:sp>
      <p:sp>
        <p:nvSpPr>
          <p:cNvPr id="6" name="矩形 5"/>
          <p:cNvSpPr/>
          <p:nvPr/>
        </p:nvSpPr>
        <p:spPr>
          <a:xfrm>
            <a:off x="389033" y="214289"/>
            <a:ext cx="6135013" cy="584775"/>
          </a:xfrm>
          <a:prstGeom prst="rect">
            <a:avLst/>
          </a:prstGeom>
        </p:spPr>
        <p:txBody>
          <a:bodyPr wrap="none">
            <a:spAutoFit/>
          </a:bodyPr>
          <a:lstStyle/>
          <a:p>
            <a:r>
              <a:rPr lang="zh-CN" altLang="en-US" sz="3200" dirty="0" smtClean="0">
                <a:latin typeface="黑体" panose="02010609060101010101" pitchFamily="49" charset="-122"/>
                <a:ea typeface="黑体" panose="02010609060101010101" pitchFamily="49" charset="-122"/>
              </a:rPr>
              <a:t>第八章 施工阶段的</a:t>
            </a:r>
            <a:r>
              <a:rPr lang="zh-CN" altLang="zh-CN" sz="3200" dirty="0" smtClean="0">
                <a:latin typeface="黑体" panose="02010609060101010101" pitchFamily="49" charset="-122"/>
                <a:ea typeface="黑体" panose="02010609060101010101" pitchFamily="49" charset="-122"/>
              </a:rPr>
              <a:t>设计</a:t>
            </a:r>
            <a:r>
              <a:rPr lang="zh-CN" altLang="en-US" sz="3200" dirty="0" smtClean="0">
                <a:latin typeface="黑体" panose="02010609060101010101" pitchFamily="49" charset="-122"/>
                <a:ea typeface="黑体" panose="02010609060101010101" pitchFamily="49" charset="-122"/>
              </a:rPr>
              <a:t>配合</a:t>
            </a:r>
            <a:r>
              <a:rPr lang="zh-CN" altLang="zh-CN" sz="3200" dirty="0" smtClean="0">
                <a:latin typeface="黑体" panose="02010609060101010101" pitchFamily="49" charset="-122"/>
                <a:ea typeface="黑体" panose="02010609060101010101" pitchFamily="49" charset="-122"/>
              </a:rPr>
              <a:t>管理</a:t>
            </a:r>
            <a:endParaRPr lang="zh-CN" altLang="en-US" sz="3200"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cSld>
  <p:clrMapOvr>
    <a:masterClrMapping/>
  </p:clrMapOvr>
  <p:transition>
    <p:pull dir="d"/>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7524" y="993306"/>
            <a:ext cx="8568952" cy="5532038"/>
          </a:xfrm>
        </p:spPr>
        <p:txBody>
          <a:bodyPr>
            <a:noAutofit/>
          </a:bodyPr>
          <a:lstStyle/>
          <a:p>
            <a:pPr hangingPunct="1">
              <a:lnSpc>
                <a:spcPct val="130000"/>
              </a:lnSpc>
            </a:pPr>
            <a:r>
              <a:rPr lang="en-US" altLang="zh-CN" sz="2000" dirty="0" smtClean="0">
                <a:solidFill>
                  <a:schemeClr val="tx1"/>
                </a:solidFill>
                <a:latin typeface="黑体" panose="02010609060101010101" pitchFamily="49" charset="-122"/>
                <a:ea typeface="黑体" panose="02010609060101010101" pitchFamily="49" charset="-122"/>
              </a:rPr>
              <a:t>8.3 </a:t>
            </a:r>
            <a:r>
              <a:rPr lang="zh-CN" altLang="zh-CN" sz="2000" dirty="0" smtClean="0">
                <a:solidFill>
                  <a:schemeClr val="tx1"/>
                </a:solidFill>
                <a:latin typeface="黑体" panose="02010609060101010101" pitchFamily="49" charset="-122"/>
                <a:ea typeface="黑体" panose="02010609060101010101" pitchFamily="49" charset="-122"/>
              </a:rPr>
              <a:t>设计</a:t>
            </a:r>
            <a:r>
              <a:rPr lang="zh-CN" altLang="zh-CN" sz="2000" dirty="0">
                <a:solidFill>
                  <a:schemeClr val="tx1"/>
                </a:solidFill>
                <a:latin typeface="黑体" panose="02010609060101010101" pitchFamily="49" charset="-122"/>
                <a:ea typeface="黑体" panose="02010609060101010101" pitchFamily="49" charset="-122"/>
              </a:rPr>
              <a:t>综合管理</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zh-CN" sz="2000" dirty="0" smtClean="0">
                <a:solidFill>
                  <a:schemeClr val="tx1"/>
                </a:solidFill>
                <a:latin typeface="黑体" panose="02010609060101010101" pitchFamily="49" charset="-122"/>
                <a:ea typeface="黑体" panose="02010609060101010101" pitchFamily="49" charset="-122"/>
              </a:rPr>
              <a:t>要求</a:t>
            </a:r>
            <a:r>
              <a:rPr lang="zh-CN" altLang="zh-CN" sz="2000" dirty="0">
                <a:solidFill>
                  <a:schemeClr val="tx1"/>
                </a:solidFill>
                <a:latin typeface="黑体" panose="02010609060101010101" pitchFamily="49" charset="-122"/>
                <a:ea typeface="黑体" panose="02010609060101010101" pitchFamily="49" charset="-122"/>
              </a:rPr>
              <a:t>并督促设计单位按实际合同的要求做好以下工作：</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1</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政府</a:t>
            </a:r>
            <a:r>
              <a:rPr lang="zh-CN" altLang="zh-CN" sz="2000" dirty="0">
                <a:solidFill>
                  <a:schemeClr val="tx1"/>
                </a:solidFill>
                <a:latin typeface="黑体" panose="02010609060101010101" pitchFamily="49" charset="-122"/>
                <a:ea typeface="黑体" panose="02010609060101010101" pitchFamily="49" charset="-122"/>
              </a:rPr>
              <a:t>报批和外配套的设计配合。</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zh-CN" sz="2000" dirty="0" smtClean="0">
                <a:solidFill>
                  <a:schemeClr val="tx1"/>
                </a:solidFill>
                <a:latin typeface="黑体" panose="02010609060101010101" pitchFamily="49" charset="-122"/>
                <a:ea typeface="黑体" panose="02010609060101010101" pitchFamily="49" charset="-122"/>
              </a:rPr>
              <a:t>①</a:t>
            </a:r>
            <a:r>
              <a:rPr lang="zh-CN" altLang="zh-CN" sz="2000" dirty="0">
                <a:solidFill>
                  <a:schemeClr val="tx1"/>
                </a:solidFill>
                <a:latin typeface="黑体" panose="02010609060101010101" pitchFamily="49" charset="-122"/>
                <a:ea typeface="黑体" panose="02010609060101010101" pitchFamily="49" charset="-122"/>
              </a:rPr>
              <a:t>政府报批过程中的设计配合工作：规划、消防、交通、人防、防雷等。</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zh-CN" sz="2000" dirty="0" smtClean="0">
                <a:solidFill>
                  <a:schemeClr val="tx1"/>
                </a:solidFill>
                <a:latin typeface="黑体" panose="02010609060101010101" pitchFamily="49" charset="-122"/>
                <a:ea typeface="黑体" panose="02010609060101010101" pitchFamily="49" charset="-122"/>
              </a:rPr>
              <a:t>②</a:t>
            </a:r>
            <a:r>
              <a:rPr lang="zh-CN" altLang="zh-CN" sz="2000" dirty="0">
                <a:solidFill>
                  <a:schemeClr val="tx1"/>
                </a:solidFill>
                <a:latin typeface="黑体" panose="02010609060101010101" pitchFamily="49" charset="-122"/>
                <a:ea typeface="黑体" panose="02010609060101010101" pitchFamily="49" charset="-122"/>
              </a:rPr>
              <a:t>市政配套过程中的设计配合工作：电力、上水、排水、燃气、通讯、有线电视、市政道路、交通设施等。</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2</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参加</a:t>
            </a:r>
            <a:r>
              <a:rPr lang="zh-CN" altLang="zh-CN" sz="2000" dirty="0">
                <a:solidFill>
                  <a:schemeClr val="tx1"/>
                </a:solidFill>
                <a:latin typeface="黑体" panose="02010609060101010101" pitchFamily="49" charset="-122"/>
                <a:ea typeface="黑体" panose="02010609060101010101" pitchFamily="49" charset="-122"/>
              </a:rPr>
              <a:t>工程例会。</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3</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按</a:t>
            </a:r>
            <a:r>
              <a:rPr lang="zh-CN" altLang="zh-CN" sz="2000" dirty="0">
                <a:solidFill>
                  <a:schemeClr val="tx1"/>
                </a:solidFill>
                <a:latin typeface="黑体" panose="02010609060101010101" pitchFamily="49" charset="-122"/>
                <a:ea typeface="黑体" panose="02010609060101010101" pitchFamily="49" charset="-122"/>
              </a:rPr>
              <a:t>工程会议计划，参加工程例会，及时与相关单位进行施工中设计问题的沟通。</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4</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进行</a:t>
            </a:r>
            <a:r>
              <a:rPr lang="zh-CN" altLang="zh-CN" sz="2000" dirty="0">
                <a:solidFill>
                  <a:schemeClr val="tx1"/>
                </a:solidFill>
                <a:latin typeface="黑体" panose="02010609060101010101" pitchFamily="49" charset="-122"/>
                <a:ea typeface="黑体" panose="02010609060101010101" pitchFamily="49" charset="-122"/>
              </a:rPr>
              <a:t>工程见证，参加工程各项验收和签认工作。</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5</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材料</a:t>
            </a:r>
            <a:r>
              <a:rPr lang="zh-CN" altLang="zh-CN" sz="2000" dirty="0">
                <a:solidFill>
                  <a:schemeClr val="tx1"/>
                </a:solidFill>
                <a:latin typeface="黑体" panose="02010609060101010101" pitchFamily="49" charset="-122"/>
                <a:ea typeface="黑体" panose="02010609060101010101" pitchFamily="49" charset="-122"/>
              </a:rPr>
              <a:t>及设备采购的技术配合和参数确认。提供或确认所采购的材料及设备的技术参数，进行材料及设备采购的技术配合工作。</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6</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施工</a:t>
            </a:r>
            <a:r>
              <a:rPr lang="zh-CN" altLang="zh-CN" sz="2000" dirty="0">
                <a:solidFill>
                  <a:schemeClr val="tx1"/>
                </a:solidFill>
                <a:latin typeface="黑体" panose="02010609060101010101" pitchFamily="49" charset="-122"/>
                <a:ea typeface="黑体" panose="02010609060101010101" pitchFamily="49" charset="-122"/>
              </a:rPr>
              <a:t>现场设计配合，解决施工中设计问题，按设计合同要求，结合工程实际情况，下场及时解决设计问题</a:t>
            </a:r>
            <a:r>
              <a:rPr lang="zh-CN" altLang="zh-CN" sz="2000" dirty="0" smtClean="0">
                <a:solidFill>
                  <a:schemeClr val="tx1"/>
                </a:solidFill>
                <a:latin typeface="黑体" panose="02010609060101010101" pitchFamily="49" charset="-122"/>
                <a:ea typeface="黑体" panose="02010609060101010101" pitchFamily="49" charset="-122"/>
              </a:rPr>
              <a:t>。</a:t>
            </a:r>
            <a:endParaRPr lang="zh-CN" altLang="zh-CN" sz="2000" dirty="0">
              <a:solidFill>
                <a:schemeClr val="tx1"/>
              </a:solidFill>
              <a:latin typeface="黑体" panose="02010609060101010101" pitchFamily="49" charset="-122"/>
              <a:ea typeface="黑体" panose="02010609060101010101" pitchFamily="49" charset="-122"/>
            </a:endParaRPr>
          </a:p>
        </p:txBody>
      </p:sp>
      <p:sp>
        <p:nvSpPr>
          <p:cNvPr id="11" name="Rectangle 10"/>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8" name="矩形 7"/>
          <p:cNvSpPr/>
          <p:nvPr/>
        </p:nvSpPr>
        <p:spPr>
          <a:xfrm>
            <a:off x="389033" y="214289"/>
            <a:ext cx="6135013" cy="584775"/>
          </a:xfrm>
          <a:prstGeom prst="rect">
            <a:avLst/>
          </a:prstGeom>
        </p:spPr>
        <p:txBody>
          <a:bodyPr wrap="none">
            <a:spAutoFit/>
          </a:bodyPr>
          <a:lstStyle/>
          <a:p>
            <a:r>
              <a:rPr lang="zh-CN" altLang="en-US" sz="3200" dirty="0" smtClean="0">
                <a:latin typeface="黑体" panose="02010609060101010101" pitchFamily="49" charset="-122"/>
                <a:ea typeface="黑体" panose="02010609060101010101" pitchFamily="49" charset="-122"/>
              </a:rPr>
              <a:t>第八章 施工阶段的</a:t>
            </a:r>
            <a:r>
              <a:rPr lang="zh-CN" altLang="zh-CN" sz="3200" dirty="0" smtClean="0">
                <a:latin typeface="黑体" panose="02010609060101010101" pitchFamily="49" charset="-122"/>
                <a:ea typeface="黑体" panose="02010609060101010101" pitchFamily="49" charset="-122"/>
              </a:rPr>
              <a:t>设计</a:t>
            </a:r>
            <a:r>
              <a:rPr lang="zh-CN" altLang="en-US" sz="3200" dirty="0" smtClean="0">
                <a:latin typeface="黑体" panose="02010609060101010101" pitchFamily="49" charset="-122"/>
                <a:ea typeface="黑体" panose="02010609060101010101" pitchFamily="49" charset="-122"/>
              </a:rPr>
              <a:t>配合</a:t>
            </a:r>
            <a:r>
              <a:rPr lang="zh-CN" altLang="zh-CN" sz="3200" dirty="0" smtClean="0">
                <a:latin typeface="黑体" panose="02010609060101010101" pitchFamily="49" charset="-122"/>
                <a:ea typeface="黑体" panose="02010609060101010101" pitchFamily="49" charset="-122"/>
              </a:rPr>
              <a:t>管理</a:t>
            </a:r>
            <a:endParaRPr lang="zh-CN" altLang="en-US" sz="3200" dirty="0"/>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cSld>
  <p:clrMapOvr>
    <a:masterClrMapping/>
  </p:clrMapOvr>
  <p:transition>
    <p:pull dir="d"/>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1000108"/>
            <a:ext cx="8640960" cy="5525236"/>
          </a:xfrm>
        </p:spPr>
        <p:txBody>
          <a:bodyPr>
            <a:normAutofit fontScale="90000"/>
          </a:bodyPr>
          <a:lstStyle/>
          <a:p>
            <a:pPr>
              <a:lnSpc>
                <a:spcPct val="150000"/>
              </a:lnSpc>
            </a:pPr>
            <a:r>
              <a:rPr lang="zh-CN" altLang="en-US" sz="2200" dirty="0" smtClean="0">
                <a:solidFill>
                  <a:schemeClr val="tx1"/>
                </a:solidFill>
                <a:latin typeface="黑体" panose="02010609060101010101" pitchFamily="49" charset="-122"/>
                <a:ea typeface="黑体" panose="02010609060101010101" pitchFamily="49" charset="-122"/>
              </a:rPr>
              <a:t>点评：</a:t>
            </a:r>
            <a:r>
              <a:rPr lang="en-US" altLang="zh-CN" sz="2200" dirty="0" smtClean="0">
                <a:solidFill>
                  <a:schemeClr val="tx1"/>
                </a:solidFill>
                <a:latin typeface="黑体" panose="02010609060101010101" pitchFamily="49" charset="-122"/>
                <a:ea typeface="黑体" panose="02010609060101010101" pitchFamily="49" charset="-122"/>
              </a:rPr>
              <a:t/>
            </a:r>
            <a:br>
              <a:rPr lang="en-US" altLang="zh-CN" sz="2200" dirty="0" smtClean="0">
                <a:solidFill>
                  <a:schemeClr val="tx1"/>
                </a:solidFill>
                <a:latin typeface="黑体" panose="02010609060101010101" pitchFamily="49" charset="-122"/>
                <a:ea typeface="黑体" panose="02010609060101010101" pitchFamily="49" charset="-122"/>
              </a:rPr>
            </a:br>
            <a:r>
              <a:rPr lang="en-US" altLang="zh-CN" sz="2200" dirty="0">
                <a:solidFill>
                  <a:schemeClr val="tx1"/>
                </a:solidFill>
                <a:latin typeface="黑体" panose="02010609060101010101" pitchFamily="49" charset="-122"/>
                <a:ea typeface="黑体" panose="02010609060101010101" pitchFamily="49" charset="-122"/>
              </a:rPr>
              <a:t> </a:t>
            </a:r>
            <a:r>
              <a:rPr lang="en-US" altLang="zh-CN" sz="2200" dirty="0" smtClean="0">
                <a:solidFill>
                  <a:schemeClr val="tx1"/>
                </a:solidFill>
                <a:latin typeface="黑体" panose="02010609060101010101" pitchFamily="49" charset="-122"/>
                <a:ea typeface="黑体" panose="02010609060101010101" pitchFamily="49" charset="-122"/>
              </a:rPr>
              <a:t>   </a:t>
            </a:r>
            <a:r>
              <a:rPr lang="zh-CN" altLang="en-US" sz="2200" dirty="0" smtClean="0">
                <a:solidFill>
                  <a:schemeClr val="tx1"/>
                </a:solidFill>
                <a:latin typeface="黑体" panose="02010609060101010101" pitchFamily="49" charset="-122"/>
                <a:ea typeface="黑体" panose="02010609060101010101" pitchFamily="49" charset="-122"/>
              </a:rPr>
              <a:t>施工阶段要建立有效的</a:t>
            </a:r>
            <a:r>
              <a:rPr lang="zh-CN" altLang="zh-CN" sz="2200" dirty="0" smtClean="0">
                <a:solidFill>
                  <a:schemeClr val="tx1"/>
                </a:solidFill>
                <a:latin typeface="黑体" panose="02010609060101010101" pitchFamily="49" charset="-122"/>
                <a:ea typeface="黑体" panose="02010609060101010101" pitchFamily="49" charset="-122"/>
              </a:rPr>
              <a:t>设计协调工作网络</a:t>
            </a:r>
            <a:r>
              <a:rPr lang="zh-CN" altLang="en-US" sz="2200" dirty="0" smtClean="0">
                <a:solidFill>
                  <a:schemeClr val="tx1"/>
                </a:solidFill>
                <a:latin typeface="黑体" panose="02010609060101010101" pitchFamily="49" charset="-122"/>
                <a:ea typeface="黑体" panose="02010609060101010101" pitchFamily="49" charset="-122"/>
              </a:rPr>
              <a:t>。如</a:t>
            </a:r>
            <a:r>
              <a:rPr lang="zh-CN" altLang="zh-CN" sz="2200" dirty="0" smtClean="0">
                <a:solidFill>
                  <a:schemeClr val="tx1"/>
                </a:solidFill>
                <a:latin typeface="黑体" panose="02010609060101010101" pitchFamily="49" charset="-122"/>
                <a:ea typeface="黑体" panose="02010609060101010101" pitchFamily="49" charset="-122"/>
              </a:rPr>
              <a:t>为加快施工过程图纸问题的解决，设计单位应有驻工地代表，处理如材料更换、局部修改或其他有关工程的随机需协商事宜，以保证现场施工工作不受或少受影响。</a:t>
            </a:r>
            <a:br>
              <a:rPr lang="zh-CN" altLang="zh-CN" sz="2200" dirty="0" smtClean="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accent1"/>
                </a:solidFill>
                <a:latin typeface="黑体" panose="02010609060101010101" pitchFamily="49" charset="-122"/>
                <a:ea typeface="黑体" panose="02010609060101010101" pitchFamily="49" charset="-122"/>
              </a:rPr>
              <a:t>案例：</a:t>
            </a:r>
            <a:r>
              <a:rPr lang="zh-CN" altLang="zh-CN" sz="2000" dirty="0" smtClean="0">
                <a:solidFill>
                  <a:schemeClr val="accent1"/>
                </a:solidFill>
                <a:latin typeface="黑体" panose="02010609060101010101" pitchFamily="49" charset="-122"/>
                <a:ea typeface="黑体" panose="02010609060101010101" pitchFamily="49" charset="-122"/>
              </a:rPr>
              <a:t>加强对设计变更的预控</a:t>
            </a:r>
            <a:r>
              <a:rPr lang="en-US" altLang="zh-CN" sz="2000" dirty="0" smtClean="0">
                <a:solidFill>
                  <a:schemeClr val="accent1"/>
                </a:solidFill>
                <a:latin typeface="黑体" panose="02010609060101010101" pitchFamily="49" charset="-122"/>
                <a:ea typeface="黑体" panose="02010609060101010101" pitchFamily="49" charset="-122"/>
              </a:rPr>
              <a:t/>
            </a:r>
            <a:br>
              <a:rPr lang="en-US" altLang="zh-CN" sz="2000" dirty="0" smtClean="0">
                <a:solidFill>
                  <a:schemeClr val="accent1"/>
                </a:solidFill>
                <a:latin typeface="黑体" panose="02010609060101010101" pitchFamily="49" charset="-122"/>
                <a:ea typeface="黑体" panose="02010609060101010101" pitchFamily="49" charset="-122"/>
              </a:rPr>
            </a:br>
            <a:r>
              <a:rPr lang="en-US" altLang="zh-CN" sz="2000" dirty="0" smtClean="0">
                <a:solidFill>
                  <a:schemeClr val="accent1"/>
                </a:solidFill>
                <a:latin typeface="黑体" panose="02010609060101010101" pitchFamily="49" charset="-122"/>
                <a:ea typeface="黑体" panose="02010609060101010101" pitchFamily="49" charset="-122"/>
              </a:rPr>
              <a:t>    </a:t>
            </a:r>
            <a:r>
              <a:rPr lang="zh-CN" altLang="en-US" sz="2000" dirty="0" smtClean="0">
                <a:solidFill>
                  <a:schemeClr val="accent1"/>
                </a:solidFill>
                <a:latin typeface="黑体" panose="02010609060101010101" pitchFamily="49" charset="-122"/>
                <a:ea typeface="黑体" panose="02010609060101010101" pitchFamily="49" charset="-122"/>
              </a:rPr>
              <a:t>中国</a:t>
            </a:r>
            <a:r>
              <a:rPr lang="zh-CN" altLang="zh-CN" sz="2000" dirty="0" smtClean="0">
                <a:solidFill>
                  <a:schemeClr val="accent1"/>
                </a:solidFill>
                <a:latin typeface="黑体" panose="02010609060101010101" pitchFamily="49" charset="-122"/>
                <a:ea typeface="黑体" panose="02010609060101010101" pitchFamily="49" charset="-122"/>
              </a:rPr>
              <a:t>人寿大厦建设项目工程变更管理办法变更程序二，此程序为一般变更事项处理的正式流程，在实际处理现场设计变更时应遵循“第一时间、第一现场”的处理原则，即设计管理人员在收到相关设计变更信息时，第一时间内组织建设单位、设计单位、监理单位、造价咨询单位等相关参建单位现场实地查看和商讨，对变更事项的技术性、经济性、安全性进行综合评估，同时由造价单位提供变更估算，确定是否需要变更，在统一修改意见后，由监理单位督促施工单位按照各参建单位现场确定的意见落实施工，随后按照程序出具相关工程联系单或设计修改通知单，最大程度上减少设计变更程序对现场施工进度的影响。</a:t>
            </a:r>
            <a:endParaRPr lang="zh-CN" altLang="zh-CN" sz="2000" dirty="0">
              <a:solidFill>
                <a:schemeClr val="accent1"/>
              </a:solidFill>
              <a:latin typeface="黑体" panose="02010609060101010101" pitchFamily="49" charset="-122"/>
              <a:ea typeface="黑体" panose="02010609060101010101" pitchFamily="49" charset="-122"/>
            </a:endParaRPr>
          </a:p>
        </p:txBody>
      </p:sp>
      <p:sp>
        <p:nvSpPr>
          <p:cNvPr id="6" name="矩形 5"/>
          <p:cNvSpPr/>
          <p:nvPr/>
        </p:nvSpPr>
        <p:spPr>
          <a:xfrm>
            <a:off x="389033" y="214289"/>
            <a:ext cx="6135013" cy="584775"/>
          </a:xfrm>
          <a:prstGeom prst="rect">
            <a:avLst/>
          </a:prstGeom>
        </p:spPr>
        <p:txBody>
          <a:bodyPr wrap="none">
            <a:spAutoFit/>
          </a:bodyPr>
          <a:lstStyle/>
          <a:p>
            <a:r>
              <a:rPr lang="zh-CN" altLang="en-US" sz="3200" dirty="0" smtClean="0">
                <a:latin typeface="黑体" panose="02010609060101010101" pitchFamily="49" charset="-122"/>
                <a:ea typeface="黑体" panose="02010609060101010101" pitchFamily="49" charset="-122"/>
              </a:rPr>
              <a:t>第八章 施工阶段的</a:t>
            </a:r>
            <a:r>
              <a:rPr lang="zh-CN" altLang="zh-CN" sz="3200" dirty="0" smtClean="0">
                <a:latin typeface="黑体" panose="02010609060101010101" pitchFamily="49" charset="-122"/>
                <a:ea typeface="黑体" panose="02010609060101010101" pitchFamily="49" charset="-122"/>
              </a:rPr>
              <a:t>设计</a:t>
            </a:r>
            <a:r>
              <a:rPr lang="zh-CN" altLang="en-US" sz="3200" dirty="0" smtClean="0">
                <a:latin typeface="黑体" panose="02010609060101010101" pitchFamily="49" charset="-122"/>
                <a:ea typeface="黑体" panose="02010609060101010101" pitchFamily="49" charset="-122"/>
              </a:rPr>
              <a:t>配合</a:t>
            </a:r>
            <a:r>
              <a:rPr lang="zh-CN" altLang="zh-CN" sz="3200" dirty="0" smtClean="0">
                <a:latin typeface="黑体" panose="02010609060101010101" pitchFamily="49" charset="-122"/>
                <a:ea typeface="黑体" panose="02010609060101010101" pitchFamily="49" charset="-122"/>
              </a:rPr>
              <a:t>管理</a:t>
            </a:r>
            <a:endParaRPr lang="zh-CN" altLang="en-US" sz="3200"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cSld>
  <p:clrMapOvr>
    <a:masterClrMapping/>
  </p:clrMapOvr>
  <p:transition>
    <p:pull dir="d"/>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7524" y="993306"/>
            <a:ext cx="8568952" cy="2723726"/>
          </a:xfrm>
        </p:spPr>
        <p:txBody>
          <a:bodyPr>
            <a:noAutofit/>
          </a:bodyPr>
          <a:lstStyle/>
          <a:p>
            <a:pPr>
              <a:lnSpc>
                <a:spcPct val="150000"/>
              </a:lnSpc>
            </a:pPr>
            <a:r>
              <a:rPr lang="en-US" altLang="zh-CN" sz="2000" dirty="0">
                <a:solidFill>
                  <a:schemeClr val="tx1"/>
                </a:solidFill>
                <a:latin typeface="黑体" panose="02010609060101010101" pitchFamily="49" charset="-122"/>
                <a:ea typeface="黑体" panose="02010609060101010101" pitchFamily="49" charset="-122"/>
              </a:rPr>
              <a:t>1</a:t>
            </a:r>
            <a:r>
              <a:rPr lang="zh-CN" altLang="zh-CN" sz="2000" dirty="0">
                <a:solidFill>
                  <a:schemeClr val="tx1"/>
                </a:solidFill>
                <a:latin typeface="黑体" panose="02010609060101010101" pitchFamily="49" charset="-122"/>
                <a:ea typeface="黑体" panose="02010609060101010101" pitchFamily="49" charset="-122"/>
              </a:rPr>
              <a:t>、收图管理</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zh-CN" sz="2000" dirty="0" smtClean="0">
                <a:solidFill>
                  <a:schemeClr val="tx1"/>
                </a:solidFill>
                <a:latin typeface="黑体" panose="02010609060101010101" pitchFamily="49" charset="-122"/>
                <a:ea typeface="黑体" panose="02010609060101010101" pitchFamily="49" charset="-122"/>
              </a:rPr>
              <a:t>收</a:t>
            </a:r>
            <a:r>
              <a:rPr lang="zh-CN" altLang="zh-CN" sz="2000" dirty="0">
                <a:solidFill>
                  <a:schemeClr val="tx1"/>
                </a:solidFill>
                <a:latin typeface="黑体" panose="02010609060101010101" pitchFamily="49" charset="-122"/>
                <a:ea typeface="黑体" panose="02010609060101010101" pitchFamily="49" charset="-122"/>
              </a:rPr>
              <a:t>图是图纸管理的源头，是控制图纸流通的关键。</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zh-CN" sz="2000" dirty="0" smtClean="0">
                <a:solidFill>
                  <a:schemeClr val="tx1"/>
                </a:solidFill>
                <a:latin typeface="黑体" panose="02010609060101010101" pitchFamily="49" charset="-122"/>
                <a:ea typeface="黑体" panose="02010609060101010101" pitchFamily="49" charset="-122"/>
              </a:rPr>
              <a:t>管理</a:t>
            </a:r>
            <a:r>
              <a:rPr lang="zh-CN" altLang="zh-CN" sz="2000" dirty="0">
                <a:solidFill>
                  <a:schemeClr val="tx1"/>
                </a:solidFill>
                <a:latin typeface="黑体" panose="02010609060101010101" pitchFamily="49" charset="-122"/>
                <a:ea typeface="黑体" panose="02010609060101010101" pitchFamily="49" charset="-122"/>
              </a:rPr>
              <a:t>流程：</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1</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设计</a:t>
            </a:r>
            <a:r>
              <a:rPr lang="zh-CN" altLang="zh-CN" sz="2000" dirty="0">
                <a:solidFill>
                  <a:schemeClr val="tx1"/>
                </a:solidFill>
                <a:latin typeface="黑体" panose="02010609060101010101" pitchFamily="49" charset="-122"/>
                <a:ea typeface="黑体" panose="02010609060101010101" pitchFamily="49" charset="-122"/>
              </a:rPr>
              <a:t>方提供详细的图纸目录以及图纸相关说明；</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2</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业主</a:t>
            </a:r>
            <a:r>
              <a:rPr lang="zh-CN" altLang="zh-CN" sz="2000" dirty="0">
                <a:solidFill>
                  <a:schemeClr val="tx1"/>
                </a:solidFill>
                <a:latin typeface="黑体" panose="02010609060101010101" pitchFamily="49" charset="-122"/>
                <a:ea typeface="黑体" panose="02010609060101010101" pitchFamily="49" charset="-122"/>
              </a:rPr>
              <a:t>按时间节点签收图纸；</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3</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图纸</a:t>
            </a:r>
            <a:r>
              <a:rPr lang="zh-CN" altLang="zh-CN" sz="2000" dirty="0">
                <a:solidFill>
                  <a:schemeClr val="tx1"/>
                </a:solidFill>
                <a:latin typeface="黑体" panose="02010609060101010101" pitchFamily="49" charset="-122"/>
                <a:ea typeface="黑体" panose="02010609060101010101" pitchFamily="49" charset="-122"/>
              </a:rPr>
              <a:t>台账目录登记</a:t>
            </a:r>
            <a:r>
              <a:rPr lang="zh-CN" altLang="zh-CN" sz="2000" dirty="0" smtClean="0">
                <a:solidFill>
                  <a:schemeClr val="tx1"/>
                </a:solidFill>
                <a:latin typeface="黑体" panose="02010609060101010101" pitchFamily="49" charset="-122"/>
                <a:ea typeface="黑体" panose="02010609060101010101" pitchFamily="49" charset="-122"/>
              </a:rPr>
              <a:t>；</a:t>
            </a:r>
            <a:endParaRPr lang="zh-CN" altLang="zh-CN" sz="2000" dirty="0">
              <a:solidFill>
                <a:schemeClr val="tx1"/>
              </a:solidFill>
              <a:latin typeface="黑体" panose="02010609060101010101" pitchFamily="49" charset="-122"/>
              <a:ea typeface="黑体" panose="02010609060101010101" pitchFamily="49" charset="-122"/>
            </a:endParaRPr>
          </a:p>
        </p:txBody>
      </p:sp>
      <p:sp>
        <p:nvSpPr>
          <p:cNvPr id="5" name="矩形 4"/>
          <p:cNvSpPr/>
          <p:nvPr/>
        </p:nvSpPr>
        <p:spPr>
          <a:xfrm>
            <a:off x="389033" y="214289"/>
            <a:ext cx="3262432" cy="584775"/>
          </a:xfrm>
          <a:prstGeom prst="rect">
            <a:avLst/>
          </a:prstGeom>
        </p:spPr>
        <p:txBody>
          <a:bodyPr wrap="none">
            <a:spAutoFit/>
          </a:bodyPr>
          <a:lstStyle/>
          <a:p>
            <a:r>
              <a:rPr lang="zh-CN" altLang="en-US" sz="3200" dirty="0" smtClean="0">
                <a:latin typeface="黑体" panose="02010609060101010101" pitchFamily="49" charset="-122"/>
                <a:ea typeface="黑体" panose="02010609060101010101" pitchFamily="49" charset="-122"/>
              </a:rPr>
              <a:t>第九章 图纸</a:t>
            </a:r>
            <a:r>
              <a:rPr lang="zh-CN" altLang="zh-CN" sz="3200" dirty="0" smtClean="0">
                <a:latin typeface="黑体" panose="02010609060101010101" pitchFamily="49" charset="-122"/>
                <a:ea typeface="黑体" panose="02010609060101010101" pitchFamily="49" charset="-122"/>
              </a:rPr>
              <a:t>管理</a:t>
            </a:r>
            <a:endParaRPr lang="zh-CN" altLang="en-US" sz="3200" dirty="0"/>
          </a:p>
        </p:txBody>
      </p:sp>
      <p:graphicFrame>
        <p:nvGraphicFramePr>
          <p:cNvPr id="6" name="表格 5"/>
          <p:cNvGraphicFramePr>
            <a:graphicFrameLocks noGrp="1"/>
          </p:cNvGraphicFramePr>
          <p:nvPr/>
        </p:nvGraphicFramePr>
        <p:xfrm>
          <a:off x="389032" y="4101991"/>
          <a:ext cx="8503447" cy="2304255"/>
        </p:xfrm>
        <a:graphic>
          <a:graphicData uri="http://schemas.openxmlformats.org/drawingml/2006/table">
            <a:tbl>
              <a:tblPr firstRow="1" firstCol="1" bandRow="1">
                <a:tableStyleId>{5C22544A-7EE6-4342-B048-85BDC9FD1C3A}</a:tableStyleId>
              </a:tblPr>
              <a:tblGrid>
                <a:gridCol w="510560"/>
                <a:gridCol w="304181"/>
                <a:gridCol w="142028"/>
                <a:gridCol w="407851"/>
                <a:gridCol w="408811"/>
                <a:gridCol w="415527"/>
                <a:gridCol w="672713"/>
                <a:gridCol w="641045"/>
                <a:gridCol w="641045"/>
                <a:gridCol w="680391"/>
                <a:gridCol w="142028"/>
                <a:gridCol w="680391"/>
                <a:gridCol w="407851"/>
                <a:gridCol w="680391"/>
                <a:gridCol w="680391"/>
                <a:gridCol w="679432"/>
                <a:gridCol w="408811"/>
              </a:tblGrid>
              <a:tr h="384043">
                <a:tc gridSpan="2">
                  <a:txBody>
                    <a:bodyPr/>
                    <a:lstStyle/>
                    <a:p>
                      <a:pPr algn="ctr">
                        <a:spcAft>
                          <a:spcPts val="0"/>
                        </a:spcAft>
                      </a:pPr>
                      <a:r>
                        <a:rPr lang="zh-CN" sz="1000" kern="0" dirty="0">
                          <a:effectLst/>
                          <a:latin typeface="黑体" panose="02010609060101010101" pitchFamily="49" charset="-122"/>
                          <a:ea typeface="黑体" panose="02010609060101010101" pitchFamily="49" charset="-122"/>
                        </a:rPr>
                        <a:t>工程名称</a:t>
                      </a:r>
                      <a:endParaRPr lang="zh-CN" sz="1000" kern="100" dirty="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hMerge="1">
                  <a:txBody>
                    <a:bodyPr/>
                    <a:lstStyle/>
                    <a:p>
                      <a:endParaRPr lang="zh-CN"/>
                    </a:p>
                  </a:txBody>
                  <a:tcPr/>
                </a:tc>
                <a:tc gridSpan="8">
                  <a:txBody>
                    <a:bodyPr/>
                    <a:lstStyle/>
                    <a:p>
                      <a:pPr algn="ctr">
                        <a:spcAft>
                          <a:spcPts val="0"/>
                        </a:spcAft>
                      </a:pPr>
                      <a:r>
                        <a:rPr lang="en-US" sz="1000" kern="0" dirty="0">
                          <a:effectLst/>
                          <a:latin typeface="黑体" panose="02010609060101010101" pitchFamily="49" charset="-122"/>
                          <a:ea typeface="黑体" panose="02010609060101010101" pitchFamily="49" charset="-122"/>
                        </a:rPr>
                        <a:t> </a:t>
                      </a:r>
                      <a:endParaRPr lang="zh-CN" sz="1000" kern="100" dirty="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gridSpan="2">
                  <a:txBody>
                    <a:bodyPr/>
                    <a:lstStyle/>
                    <a:p>
                      <a:pPr algn="ctr">
                        <a:spcAft>
                          <a:spcPts val="0"/>
                        </a:spcAft>
                      </a:pPr>
                      <a:r>
                        <a:rPr lang="zh-CN" sz="1000" kern="0">
                          <a:effectLst/>
                          <a:latin typeface="黑体" panose="02010609060101010101" pitchFamily="49" charset="-122"/>
                          <a:ea typeface="黑体" panose="02010609060101010101" pitchFamily="49" charset="-122"/>
                        </a:rPr>
                        <a:t>项目名称</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hMerge="1">
                  <a:txBody>
                    <a:bodyPr/>
                    <a:lstStyle/>
                    <a:p>
                      <a:endParaRPr lang="zh-CN"/>
                    </a:p>
                  </a:txBody>
                  <a:tcPr/>
                </a:tc>
                <a:tc gridSpan="5">
                  <a:txBody>
                    <a:bodyPr/>
                    <a:lstStyle/>
                    <a:p>
                      <a:pPr algn="ctr">
                        <a:spcAft>
                          <a:spcPts val="0"/>
                        </a:spcAft>
                      </a:pPr>
                      <a:r>
                        <a:rPr lang="en-US" sz="1000" kern="0">
                          <a:effectLst/>
                          <a:latin typeface="黑体" panose="02010609060101010101" pitchFamily="49" charset="-122"/>
                          <a:ea typeface="黑体" panose="02010609060101010101" pitchFamily="49" charset="-122"/>
                        </a:rPr>
                        <a:t> </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r>
              <a:tr h="384043">
                <a:tc gridSpan="2">
                  <a:txBody>
                    <a:bodyPr/>
                    <a:lstStyle/>
                    <a:p>
                      <a:pPr algn="ctr">
                        <a:spcAft>
                          <a:spcPts val="0"/>
                        </a:spcAft>
                      </a:pPr>
                      <a:r>
                        <a:rPr lang="zh-CN" sz="1000" kern="0">
                          <a:effectLst/>
                          <a:latin typeface="黑体" panose="02010609060101010101" pitchFamily="49" charset="-122"/>
                          <a:ea typeface="黑体" panose="02010609060101010101" pitchFamily="49" charset="-122"/>
                        </a:rPr>
                        <a:t>专</a:t>
                      </a:r>
                      <a:r>
                        <a:rPr lang="en-US" sz="1000" kern="0">
                          <a:effectLst/>
                          <a:latin typeface="黑体" panose="02010609060101010101" pitchFamily="49" charset="-122"/>
                          <a:ea typeface="黑体" panose="02010609060101010101" pitchFamily="49" charset="-122"/>
                        </a:rPr>
                        <a:t>    </a:t>
                      </a:r>
                      <a:r>
                        <a:rPr lang="zh-CN" sz="1000" kern="0">
                          <a:effectLst/>
                          <a:latin typeface="黑体" panose="02010609060101010101" pitchFamily="49" charset="-122"/>
                          <a:ea typeface="黑体" panose="02010609060101010101" pitchFamily="49" charset="-122"/>
                        </a:rPr>
                        <a:t>业</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hMerge="1">
                  <a:txBody>
                    <a:bodyPr/>
                    <a:lstStyle/>
                    <a:p>
                      <a:endParaRPr lang="zh-CN"/>
                    </a:p>
                  </a:txBody>
                  <a:tcPr/>
                </a:tc>
                <a:tc gridSpan="8">
                  <a:txBody>
                    <a:bodyPr/>
                    <a:lstStyle/>
                    <a:p>
                      <a:pPr algn="ctr">
                        <a:spcAft>
                          <a:spcPts val="0"/>
                        </a:spcAft>
                      </a:pPr>
                      <a:r>
                        <a:rPr lang="en-US" sz="1000" kern="0" dirty="0">
                          <a:effectLst/>
                          <a:latin typeface="黑体" panose="02010609060101010101" pitchFamily="49" charset="-122"/>
                          <a:ea typeface="黑体" panose="02010609060101010101" pitchFamily="49" charset="-122"/>
                        </a:rPr>
                        <a:t> </a:t>
                      </a:r>
                      <a:endParaRPr lang="zh-CN" sz="1000" kern="100" dirty="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gridSpan="2">
                  <a:txBody>
                    <a:bodyPr/>
                    <a:lstStyle/>
                    <a:p>
                      <a:pPr algn="ctr">
                        <a:spcAft>
                          <a:spcPts val="0"/>
                        </a:spcAft>
                      </a:pPr>
                      <a:r>
                        <a:rPr lang="zh-CN" sz="1000" kern="0">
                          <a:effectLst/>
                          <a:latin typeface="黑体" panose="02010609060101010101" pitchFamily="49" charset="-122"/>
                          <a:ea typeface="黑体" panose="02010609060101010101" pitchFamily="49" charset="-122"/>
                        </a:rPr>
                        <a:t>设计阶段</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hMerge="1">
                  <a:txBody>
                    <a:bodyPr/>
                    <a:lstStyle/>
                    <a:p>
                      <a:endParaRPr lang="zh-CN"/>
                    </a:p>
                  </a:txBody>
                  <a:tcPr/>
                </a:tc>
                <a:tc gridSpan="5">
                  <a:txBody>
                    <a:bodyPr/>
                    <a:lstStyle/>
                    <a:p>
                      <a:pPr algn="ctr">
                        <a:spcAft>
                          <a:spcPts val="0"/>
                        </a:spcAft>
                      </a:pPr>
                      <a:r>
                        <a:rPr lang="en-US" sz="1000" kern="0">
                          <a:effectLst/>
                          <a:latin typeface="黑体" panose="02010609060101010101" pitchFamily="49" charset="-122"/>
                          <a:ea typeface="黑体" panose="02010609060101010101" pitchFamily="49" charset="-122"/>
                        </a:rPr>
                        <a:t> </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r>
              <a:tr h="192021">
                <a:tc rowSpan="2">
                  <a:txBody>
                    <a:bodyPr/>
                    <a:lstStyle/>
                    <a:p>
                      <a:pPr algn="ctr">
                        <a:spcAft>
                          <a:spcPts val="0"/>
                        </a:spcAft>
                      </a:pPr>
                      <a:r>
                        <a:rPr lang="zh-CN" sz="1000" kern="0">
                          <a:effectLst/>
                          <a:latin typeface="黑体" panose="02010609060101010101" pitchFamily="49" charset="-122"/>
                          <a:ea typeface="黑体" panose="02010609060101010101" pitchFamily="49" charset="-122"/>
                        </a:rPr>
                        <a:t>序号</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rowSpan="2" gridSpan="2">
                  <a:txBody>
                    <a:bodyPr/>
                    <a:lstStyle/>
                    <a:p>
                      <a:pPr algn="ctr">
                        <a:spcAft>
                          <a:spcPts val="0"/>
                        </a:spcAft>
                      </a:pPr>
                      <a:r>
                        <a:rPr lang="zh-CN" sz="1000" kern="0">
                          <a:effectLst/>
                          <a:latin typeface="黑体" panose="02010609060101010101" pitchFamily="49" charset="-122"/>
                          <a:ea typeface="黑体" panose="02010609060101010101" pitchFamily="49" charset="-122"/>
                        </a:rPr>
                        <a:t>图纸名称</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rowSpan="2" hMerge="1">
                  <a:txBody>
                    <a:bodyPr/>
                    <a:lstStyle/>
                    <a:p>
                      <a:endParaRPr lang="zh-CN"/>
                    </a:p>
                  </a:txBody>
                  <a:tcPr/>
                </a:tc>
                <a:tc rowSpan="2">
                  <a:txBody>
                    <a:bodyPr/>
                    <a:lstStyle/>
                    <a:p>
                      <a:pPr algn="ctr">
                        <a:spcAft>
                          <a:spcPts val="0"/>
                        </a:spcAft>
                      </a:pPr>
                      <a:r>
                        <a:rPr lang="zh-CN" sz="1000" kern="0">
                          <a:effectLst/>
                          <a:latin typeface="黑体" panose="02010609060101010101" pitchFamily="49" charset="-122"/>
                          <a:ea typeface="黑体" panose="02010609060101010101" pitchFamily="49" charset="-122"/>
                        </a:rPr>
                        <a:t>图幅</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rowSpan="2">
                  <a:txBody>
                    <a:bodyPr/>
                    <a:lstStyle/>
                    <a:p>
                      <a:pPr algn="ctr">
                        <a:spcAft>
                          <a:spcPts val="0"/>
                        </a:spcAft>
                      </a:pPr>
                      <a:r>
                        <a:rPr lang="zh-CN" sz="1000" kern="0">
                          <a:effectLst/>
                          <a:latin typeface="黑体" panose="02010609060101010101" pitchFamily="49" charset="-122"/>
                          <a:ea typeface="黑体" panose="02010609060101010101" pitchFamily="49" charset="-122"/>
                        </a:rPr>
                        <a:t>图号</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rowSpan="2">
                  <a:txBody>
                    <a:bodyPr/>
                    <a:lstStyle/>
                    <a:p>
                      <a:pPr algn="ctr">
                        <a:spcAft>
                          <a:spcPts val="0"/>
                        </a:spcAft>
                      </a:pPr>
                      <a:r>
                        <a:rPr lang="zh-CN" sz="1000" kern="0">
                          <a:effectLst/>
                          <a:latin typeface="黑体" panose="02010609060101010101" pitchFamily="49" charset="-122"/>
                          <a:ea typeface="黑体" panose="02010609060101010101" pitchFamily="49" charset="-122"/>
                        </a:rPr>
                        <a:t>版次</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gridSpan="5">
                  <a:txBody>
                    <a:bodyPr/>
                    <a:lstStyle/>
                    <a:p>
                      <a:pPr algn="ctr">
                        <a:spcAft>
                          <a:spcPts val="0"/>
                        </a:spcAft>
                      </a:pPr>
                      <a:r>
                        <a:rPr lang="zh-CN" sz="1000" kern="0" dirty="0">
                          <a:effectLst/>
                          <a:latin typeface="黑体" panose="02010609060101010101" pitchFamily="49" charset="-122"/>
                          <a:ea typeface="黑体" panose="02010609060101010101" pitchFamily="49" charset="-122"/>
                        </a:rPr>
                        <a:t>修改内容</a:t>
                      </a:r>
                      <a:endParaRPr lang="zh-CN" sz="1000" kern="100" dirty="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rowSpan="2">
                  <a:txBody>
                    <a:bodyPr/>
                    <a:lstStyle/>
                    <a:p>
                      <a:pPr algn="ctr">
                        <a:spcAft>
                          <a:spcPts val="0"/>
                        </a:spcAft>
                      </a:pPr>
                      <a:r>
                        <a:rPr lang="zh-CN" sz="1000" kern="0">
                          <a:effectLst/>
                          <a:latin typeface="黑体" panose="02010609060101010101" pitchFamily="49" charset="-122"/>
                          <a:ea typeface="黑体" panose="02010609060101010101" pitchFamily="49" charset="-122"/>
                        </a:rPr>
                        <a:t>图纸来文日期</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rowSpan="2">
                  <a:txBody>
                    <a:bodyPr/>
                    <a:lstStyle/>
                    <a:p>
                      <a:pPr algn="ctr">
                        <a:spcAft>
                          <a:spcPts val="0"/>
                        </a:spcAft>
                      </a:pPr>
                      <a:r>
                        <a:rPr lang="zh-CN" sz="1000" kern="0">
                          <a:effectLst/>
                          <a:latin typeface="黑体" panose="02010609060101010101" pitchFamily="49" charset="-122"/>
                          <a:ea typeface="黑体" panose="02010609060101010101" pitchFamily="49" charset="-122"/>
                        </a:rPr>
                        <a:t>收图套数</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gridSpan="3">
                  <a:txBody>
                    <a:bodyPr/>
                    <a:lstStyle/>
                    <a:p>
                      <a:pPr algn="ctr">
                        <a:spcAft>
                          <a:spcPts val="0"/>
                        </a:spcAft>
                      </a:pPr>
                      <a:r>
                        <a:rPr lang="zh-CN" sz="1000" kern="0">
                          <a:effectLst/>
                          <a:latin typeface="黑体" panose="02010609060101010101" pitchFamily="49" charset="-122"/>
                          <a:ea typeface="黑体" panose="02010609060101010101" pitchFamily="49" charset="-122"/>
                        </a:rPr>
                        <a:t>发图情况</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hMerge="1">
                  <a:txBody>
                    <a:bodyPr/>
                    <a:lstStyle/>
                    <a:p>
                      <a:endParaRPr lang="zh-CN"/>
                    </a:p>
                  </a:txBody>
                  <a:tcPr/>
                </a:tc>
                <a:tc hMerge="1">
                  <a:txBody>
                    <a:bodyPr/>
                    <a:lstStyle/>
                    <a:p>
                      <a:endParaRPr lang="zh-CN"/>
                    </a:p>
                  </a:txBody>
                  <a:tcPr/>
                </a:tc>
                <a:tc rowSpan="2">
                  <a:txBody>
                    <a:bodyPr/>
                    <a:lstStyle/>
                    <a:p>
                      <a:pPr algn="ctr">
                        <a:spcAft>
                          <a:spcPts val="0"/>
                        </a:spcAft>
                      </a:pPr>
                      <a:r>
                        <a:rPr lang="zh-CN" sz="1000" kern="0">
                          <a:effectLst/>
                          <a:latin typeface="黑体" panose="02010609060101010101" pitchFamily="49" charset="-122"/>
                          <a:ea typeface="黑体" panose="02010609060101010101" pitchFamily="49" charset="-122"/>
                        </a:rPr>
                        <a:t>备注</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r>
              <a:tr h="576064">
                <a:tc vMerge="1">
                  <a:txBody>
                    <a:bodyPr/>
                    <a:lstStyle/>
                    <a:p>
                      <a:endParaRPr lang="zh-CN"/>
                    </a:p>
                  </a:txBody>
                  <a:tcPr/>
                </a:tc>
                <a:tc gridSpan="2" vMerge="1">
                  <a:txBody>
                    <a:bodyPr/>
                    <a:lstStyle/>
                    <a:p>
                      <a:endParaRPr lang="zh-CN"/>
                    </a:p>
                  </a:txBody>
                  <a:tcPr/>
                </a:tc>
                <a:tc hMerge="1"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c>
                  <a:txBody>
                    <a:bodyPr/>
                    <a:lstStyle/>
                    <a:p>
                      <a:pPr algn="ctr">
                        <a:spcAft>
                          <a:spcPts val="0"/>
                        </a:spcAft>
                      </a:pPr>
                      <a:r>
                        <a:rPr lang="zh-CN" sz="1000" kern="0">
                          <a:effectLst/>
                          <a:latin typeface="黑体" panose="02010609060101010101" pitchFamily="49" charset="-122"/>
                          <a:ea typeface="黑体" panose="02010609060101010101" pitchFamily="49" charset="-122"/>
                        </a:rPr>
                        <a:t>修改替代图纸</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a:txBody>
                    <a:bodyPr/>
                    <a:lstStyle/>
                    <a:p>
                      <a:pPr algn="ctr">
                        <a:spcAft>
                          <a:spcPts val="0"/>
                        </a:spcAft>
                      </a:pPr>
                      <a:r>
                        <a:rPr lang="zh-CN" sz="1000" kern="0">
                          <a:effectLst/>
                          <a:latin typeface="黑体" panose="02010609060101010101" pitchFamily="49" charset="-122"/>
                          <a:ea typeface="黑体" panose="02010609060101010101" pitchFamily="49" charset="-122"/>
                        </a:rPr>
                        <a:t>图纸是否隔离</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a:txBody>
                    <a:bodyPr/>
                    <a:lstStyle/>
                    <a:p>
                      <a:pPr algn="ctr">
                        <a:spcAft>
                          <a:spcPts val="0"/>
                        </a:spcAft>
                      </a:pPr>
                      <a:r>
                        <a:rPr lang="zh-CN" sz="1000" kern="0">
                          <a:effectLst/>
                          <a:latin typeface="黑体" panose="02010609060101010101" pitchFamily="49" charset="-122"/>
                          <a:ea typeface="黑体" panose="02010609060101010101" pitchFamily="49" charset="-122"/>
                        </a:rPr>
                        <a:t>修改设计通知</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gridSpan="2">
                  <a:txBody>
                    <a:bodyPr/>
                    <a:lstStyle/>
                    <a:p>
                      <a:pPr algn="ctr">
                        <a:spcAft>
                          <a:spcPts val="0"/>
                        </a:spcAft>
                      </a:pPr>
                      <a:r>
                        <a:rPr lang="zh-CN" sz="1000" kern="0" dirty="0">
                          <a:effectLst/>
                          <a:latin typeface="黑体" panose="02010609060101010101" pitchFamily="49" charset="-122"/>
                          <a:ea typeface="黑体" panose="02010609060101010101" pitchFamily="49" charset="-122"/>
                        </a:rPr>
                        <a:t>技术核定单</a:t>
                      </a:r>
                      <a:endParaRPr lang="zh-CN" sz="1000" kern="100" dirty="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hMerge="1">
                  <a:txBody>
                    <a:bodyPr/>
                    <a:lstStyle/>
                    <a:p>
                      <a:endParaRPr lang="zh-CN"/>
                    </a:p>
                  </a:txBody>
                  <a:tcPr/>
                </a:tc>
                <a:tc vMerge="1">
                  <a:txBody>
                    <a:bodyPr/>
                    <a:lstStyle/>
                    <a:p>
                      <a:endParaRPr lang="zh-CN"/>
                    </a:p>
                  </a:txBody>
                  <a:tcPr/>
                </a:tc>
                <a:tc vMerge="1">
                  <a:txBody>
                    <a:bodyPr/>
                    <a:lstStyle/>
                    <a:p>
                      <a:endParaRPr lang="zh-CN"/>
                    </a:p>
                  </a:txBody>
                  <a:tcPr/>
                </a:tc>
                <a:tc>
                  <a:txBody>
                    <a:bodyPr/>
                    <a:lstStyle/>
                    <a:p>
                      <a:pPr algn="ctr">
                        <a:spcAft>
                          <a:spcPts val="0"/>
                        </a:spcAft>
                      </a:pPr>
                      <a:r>
                        <a:rPr lang="zh-CN" sz="1000" kern="0" dirty="0">
                          <a:effectLst/>
                          <a:latin typeface="黑体" panose="02010609060101010101" pitchFamily="49" charset="-122"/>
                          <a:ea typeface="黑体" panose="02010609060101010101" pitchFamily="49" charset="-122"/>
                        </a:rPr>
                        <a:t>发送单位</a:t>
                      </a:r>
                      <a:endParaRPr lang="zh-CN" sz="1000" kern="100" dirty="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a:txBody>
                    <a:bodyPr/>
                    <a:lstStyle/>
                    <a:p>
                      <a:pPr algn="ctr">
                        <a:spcAft>
                          <a:spcPts val="0"/>
                        </a:spcAft>
                      </a:pPr>
                      <a:r>
                        <a:rPr lang="zh-CN" sz="1000" kern="0">
                          <a:effectLst/>
                          <a:latin typeface="黑体" panose="02010609060101010101" pitchFamily="49" charset="-122"/>
                          <a:ea typeface="黑体" panose="02010609060101010101" pitchFamily="49" charset="-122"/>
                        </a:rPr>
                        <a:t>发送套数</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a:txBody>
                    <a:bodyPr/>
                    <a:lstStyle/>
                    <a:p>
                      <a:pPr algn="ctr">
                        <a:spcAft>
                          <a:spcPts val="0"/>
                        </a:spcAft>
                      </a:pPr>
                      <a:r>
                        <a:rPr lang="zh-CN" sz="1000" kern="0">
                          <a:effectLst/>
                          <a:latin typeface="黑体" panose="02010609060101010101" pitchFamily="49" charset="-122"/>
                          <a:ea typeface="黑体" panose="02010609060101010101" pitchFamily="49" charset="-122"/>
                        </a:rPr>
                        <a:t>发送日期</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vMerge="1">
                  <a:txBody>
                    <a:bodyPr/>
                    <a:lstStyle/>
                    <a:p>
                      <a:endParaRPr lang="zh-CN"/>
                    </a:p>
                  </a:txBody>
                  <a:tcPr/>
                </a:tc>
              </a:tr>
              <a:tr h="192021">
                <a:tc>
                  <a:txBody>
                    <a:bodyPr/>
                    <a:lstStyle/>
                    <a:p>
                      <a:pPr algn="ctr">
                        <a:spcAft>
                          <a:spcPts val="0"/>
                        </a:spcAft>
                      </a:pPr>
                      <a:r>
                        <a:rPr lang="en-US" sz="1000" kern="0">
                          <a:effectLst/>
                          <a:latin typeface="黑体" panose="02010609060101010101" pitchFamily="49" charset="-122"/>
                          <a:ea typeface="黑体" panose="02010609060101010101" pitchFamily="49" charset="-122"/>
                        </a:rPr>
                        <a:t>1</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gridSpan="2">
                  <a:txBody>
                    <a:bodyPr/>
                    <a:lstStyle/>
                    <a:p>
                      <a:pPr algn="ctr">
                        <a:spcAft>
                          <a:spcPts val="0"/>
                        </a:spcAft>
                      </a:pPr>
                      <a:r>
                        <a:rPr lang="en-US" sz="1000" kern="0">
                          <a:effectLst/>
                          <a:latin typeface="黑体" panose="02010609060101010101" pitchFamily="49" charset="-122"/>
                          <a:ea typeface="黑体" panose="02010609060101010101" pitchFamily="49" charset="-122"/>
                        </a:rPr>
                        <a:t> </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hMerge="1">
                  <a:txBody>
                    <a:bodyPr/>
                    <a:lstStyle/>
                    <a:p>
                      <a:endParaRPr lang="zh-CN"/>
                    </a:p>
                  </a:txBody>
                  <a:tcPr/>
                </a:tc>
                <a:tc>
                  <a:txBody>
                    <a:bodyPr/>
                    <a:lstStyle/>
                    <a:p>
                      <a:pPr algn="ctr">
                        <a:spcAft>
                          <a:spcPts val="0"/>
                        </a:spcAft>
                      </a:pPr>
                      <a:r>
                        <a:rPr lang="en-US" sz="1000" kern="0">
                          <a:effectLst/>
                          <a:latin typeface="黑体" panose="02010609060101010101" pitchFamily="49" charset="-122"/>
                          <a:ea typeface="黑体" panose="02010609060101010101" pitchFamily="49" charset="-122"/>
                        </a:rPr>
                        <a:t> </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a:txBody>
                    <a:bodyPr/>
                    <a:lstStyle/>
                    <a:p>
                      <a:pPr algn="ctr">
                        <a:spcAft>
                          <a:spcPts val="0"/>
                        </a:spcAft>
                      </a:pPr>
                      <a:r>
                        <a:rPr lang="en-US" sz="1000" kern="0">
                          <a:effectLst/>
                          <a:latin typeface="黑体" panose="02010609060101010101" pitchFamily="49" charset="-122"/>
                          <a:ea typeface="黑体" panose="02010609060101010101" pitchFamily="49" charset="-122"/>
                        </a:rPr>
                        <a:t> </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a:txBody>
                    <a:bodyPr/>
                    <a:lstStyle/>
                    <a:p>
                      <a:pPr algn="ctr">
                        <a:spcAft>
                          <a:spcPts val="0"/>
                        </a:spcAft>
                      </a:pPr>
                      <a:r>
                        <a:rPr lang="en-US" sz="1000" kern="0">
                          <a:effectLst/>
                          <a:latin typeface="黑体" panose="02010609060101010101" pitchFamily="49" charset="-122"/>
                          <a:ea typeface="黑体" panose="02010609060101010101" pitchFamily="49" charset="-122"/>
                        </a:rPr>
                        <a:t> </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a:txBody>
                    <a:bodyPr/>
                    <a:lstStyle/>
                    <a:p>
                      <a:pPr algn="ctr">
                        <a:spcAft>
                          <a:spcPts val="0"/>
                        </a:spcAft>
                      </a:pPr>
                      <a:r>
                        <a:rPr lang="en-US" sz="1000" kern="0">
                          <a:effectLst/>
                          <a:latin typeface="黑体" panose="02010609060101010101" pitchFamily="49" charset="-122"/>
                          <a:ea typeface="黑体" panose="02010609060101010101" pitchFamily="49" charset="-122"/>
                        </a:rPr>
                        <a:t> </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a:txBody>
                    <a:bodyPr/>
                    <a:lstStyle/>
                    <a:p>
                      <a:pPr algn="ctr">
                        <a:spcAft>
                          <a:spcPts val="0"/>
                        </a:spcAft>
                      </a:pPr>
                      <a:r>
                        <a:rPr lang="en-US" sz="1000" kern="0">
                          <a:effectLst/>
                          <a:latin typeface="黑体" panose="02010609060101010101" pitchFamily="49" charset="-122"/>
                          <a:ea typeface="黑体" panose="02010609060101010101" pitchFamily="49" charset="-122"/>
                        </a:rPr>
                        <a:t> </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a:txBody>
                    <a:bodyPr/>
                    <a:lstStyle/>
                    <a:p>
                      <a:pPr algn="ctr">
                        <a:spcAft>
                          <a:spcPts val="0"/>
                        </a:spcAft>
                      </a:pPr>
                      <a:r>
                        <a:rPr lang="en-US" sz="1000" kern="0">
                          <a:effectLst/>
                          <a:latin typeface="黑体" panose="02010609060101010101" pitchFamily="49" charset="-122"/>
                          <a:ea typeface="黑体" panose="02010609060101010101" pitchFamily="49" charset="-122"/>
                        </a:rPr>
                        <a:t> </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gridSpan="2">
                  <a:txBody>
                    <a:bodyPr/>
                    <a:lstStyle/>
                    <a:p>
                      <a:pPr algn="ctr">
                        <a:spcAft>
                          <a:spcPts val="0"/>
                        </a:spcAft>
                      </a:pPr>
                      <a:r>
                        <a:rPr lang="en-US" sz="1000" kern="0">
                          <a:effectLst/>
                          <a:latin typeface="黑体" panose="02010609060101010101" pitchFamily="49" charset="-122"/>
                          <a:ea typeface="黑体" panose="02010609060101010101" pitchFamily="49" charset="-122"/>
                        </a:rPr>
                        <a:t> </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hMerge="1">
                  <a:txBody>
                    <a:bodyPr/>
                    <a:lstStyle/>
                    <a:p>
                      <a:endParaRPr lang="zh-CN"/>
                    </a:p>
                  </a:txBody>
                  <a:tcPr/>
                </a:tc>
                <a:tc>
                  <a:txBody>
                    <a:bodyPr/>
                    <a:lstStyle/>
                    <a:p>
                      <a:pPr algn="ctr">
                        <a:spcAft>
                          <a:spcPts val="0"/>
                        </a:spcAft>
                      </a:pPr>
                      <a:r>
                        <a:rPr lang="en-US" sz="1000" kern="0">
                          <a:effectLst/>
                          <a:latin typeface="黑体" panose="02010609060101010101" pitchFamily="49" charset="-122"/>
                          <a:ea typeface="黑体" panose="02010609060101010101" pitchFamily="49" charset="-122"/>
                        </a:rPr>
                        <a:t> </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a:txBody>
                    <a:bodyPr/>
                    <a:lstStyle/>
                    <a:p>
                      <a:pPr algn="ctr">
                        <a:spcAft>
                          <a:spcPts val="0"/>
                        </a:spcAft>
                      </a:pPr>
                      <a:r>
                        <a:rPr lang="en-US" sz="1000" kern="0">
                          <a:effectLst/>
                          <a:latin typeface="黑体" panose="02010609060101010101" pitchFamily="49" charset="-122"/>
                          <a:ea typeface="黑体" panose="02010609060101010101" pitchFamily="49" charset="-122"/>
                        </a:rPr>
                        <a:t> </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a:txBody>
                    <a:bodyPr/>
                    <a:lstStyle/>
                    <a:p>
                      <a:pPr algn="ctr">
                        <a:spcAft>
                          <a:spcPts val="0"/>
                        </a:spcAft>
                      </a:pPr>
                      <a:r>
                        <a:rPr lang="en-US" sz="1000" kern="0" dirty="0">
                          <a:effectLst/>
                          <a:latin typeface="黑体" panose="02010609060101010101" pitchFamily="49" charset="-122"/>
                          <a:ea typeface="黑体" panose="02010609060101010101" pitchFamily="49" charset="-122"/>
                        </a:rPr>
                        <a:t> </a:t>
                      </a:r>
                      <a:endParaRPr lang="zh-CN" sz="1000" kern="100" dirty="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a:txBody>
                    <a:bodyPr/>
                    <a:lstStyle/>
                    <a:p>
                      <a:pPr algn="ctr">
                        <a:spcAft>
                          <a:spcPts val="0"/>
                        </a:spcAft>
                      </a:pPr>
                      <a:r>
                        <a:rPr lang="en-US" sz="1000" kern="0">
                          <a:effectLst/>
                          <a:latin typeface="黑体" panose="02010609060101010101" pitchFamily="49" charset="-122"/>
                          <a:ea typeface="黑体" panose="02010609060101010101" pitchFamily="49" charset="-122"/>
                        </a:rPr>
                        <a:t> </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a:txBody>
                    <a:bodyPr/>
                    <a:lstStyle/>
                    <a:p>
                      <a:pPr algn="ctr">
                        <a:spcAft>
                          <a:spcPts val="0"/>
                        </a:spcAft>
                      </a:pPr>
                      <a:r>
                        <a:rPr lang="en-US" sz="1000" kern="0">
                          <a:effectLst/>
                          <a:latin typeface="黑体" panose="02010609060101010101" pitchFamily="49" charset="-122"/>
                          <a:ea typeface="黑体" panose="02010609060101010101" pitchFamily="49" charset="-122"/>
                        </a:rPr>
                        <a:t> </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a:txBody>
                    <a:bodyPr/>
                    <a:lstStyle/>
                    <a:p>
                      <a:pPr algn="ctr">
                        <a:spcAft>
                          <a:spcPts val="0"/>
                        </a:spcAft>
                      </a:pPr>
                      <a:r>
                        <a:rPr lang="en-US" sz="1000" kern="0">
                          <a:effectLst/>
                          <a:latin typeface="黑体" panose="02010609060101010101" pitchFamily="49" charset="-122"/>
                          <a:ea typeface="黑体" panose="02010609060101010101" pitchFamily="49" charset="-122"/>
                        </a:rPr>
                        <a:t> </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r>
              <a:tr h="192021">
                <a:tc>
                  <a:txBody>
                    <a:bodyPr/>
                    <a:lstStyle/>
                    <a:p>
                      <a:pPr algn="ctr">
                        <a:spcAft>
                          <a:spcPts val="0"/>
                        </a:spcAft>
                      </a:pPr>
                      <a:r>
                        <a:rPr lang="en-US" sz="1000" kern="0">
                          <a:effectLst/>
                          <a:latin typeface="黑体" panose="02010609060101010101" pitchFamily="49" charset="-122"/>
                          <a:ea typeface="黑体" panose="02010609060101010101" pitchFamily="49" charset="-122"/>
                        </a:rPr>
                        <a:t>2</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gridSpan="2">
                  <a:txBody>
                    <a:bodyPr/>
                    <a:lstStyle/>
                    <a:p>
                      <a:pPr algn="ctr">
                        <a:spcAft>
                          <a:spcPts val="0"/>
                        </a:spcAft>
                      </a:pPr>
                      <a:r>
                        <a:rPr lang="en-US" sz="1000" kern="0">
                          <a:effectLst/>
                          <a:latin typeface="黑体" panose="02010609060101010101" pitchFamily="49" charset="-122"/>
                          <a:ea typeface="黑体" panose="02010609060101010101" pitchFamily="49" charset="-122"/>
                        </a:rPr>
                        <a:t> </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hMerge="1">
                  <a:txBody>
                    <a:bodyPr/>
                    <a:lstStyle/>
                    <a:p>
                      <a:endParaRPr lang="zh-CN"/>
                    </a:p>
                  </a:txBody>
                  <a:tcPr/>
                </a:tc>
                <a:tc>
                  <a:txBody>
                    <a:bodyPr/>
                    <a:lstStyle/>
                    <a:p>
                      <a:pPr algn="ctr">
                        <a:spcAft>
                          <a:spcPts val="0"/>
                        </a:spcAft>
                      </a:pPr>
                      <a:r>
                        <a:rPr lang="en-US" sz="1000" kern="0">
                          <a:effectLst/>
                          <a:latin typeface="黑体" panose="02010609060101010101" pitchFamily="49" charset="-122"/>
                          <a:ea typeface="黑体" panose="02010609060101010101" pitchFamily="49" charset="-122"/>
                        </a:rPr>
                        <a:t> </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a:txBody>
                    <a:bodyPr/>
                    <a:lstStyle/>
                    <a:p>
                      <a:pPr algn="ctr">
                        <a:spcAft>
                          <a:spcPts val="0"/>
                        </a:spcAft>
                      </a:pPr>
                      <a:r>
                        <a:rPr lang="en-US" sz="1000" kern="0">
                          <a:effectLst/>
                          <a:latin typeface="黑体" panose="02010609060101010101" pitchFamily="49" charset="-122"/>
                          <a:ea typeface="黑体" panose="02010609060101010101" pitchFamily="49" charset="-122"/>
                        </a:rPr>
                        <a:t> </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a:txBody>
                    <a:bodyPr/>
                    <a:lstStyle/>
                    <a:p>
                      <a:pPr algn="ctr">
                        <a:spcAft>
                          <a:spcPts val="0"/>
                        </a:spcAft>
                      </a:pPr>
                      <a:r>
                        <a:rPr lang="en-US" sz="1000" kern="0">
                          <a:effectLst/>
                          <a:latin typeface="黑体" panose="02010609060101010101" pitchFamily="49" charset="-122"/>
                          <a:ea typeface="黑体" panose="02010609060101010101" pitchFamily="49" charset="-122"/>
                        </a:rPr>
                        <a:t> </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a:txBody>
                    <a:bodyPr/>
                    <a:lstStyle/>
                    <a:p>
                      <a:pPr algn="ctr">
                        <a:spcAft>
                          <a:spcPts val="0"/>
                        </a:spcAft>
                      </a:pPr>
                      <a:r>
                        <a:rPr lang="en-US" sz="1000" kern="0">
                          <a:effectLst/>
                          <a:latin typeface="黑体" panose="02010609060101010101" pitchFamily="49" charset="-122"/>
                          <a:ea typeface="黑体" panose="02010609060101010101" pitchFamily="49" charset="-122"/>
                        </a:rPr>
                        <a:t> </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a:txBody>
                    <a:bodyPr/>
                    <a:lstStyle/>
                    <a:p>
                      <a:pPr algn="ctr">
                        <a:spcAft>
                          <a:spcPts val="0"/>
                        </a:spcAft>
                      </a:pPr>
                      <a:r>
                        <a:rPr lang="en-US" sz="1000" kern="0">
                          <a:effectLst/>
                          <a:latin typeface="黑体" panose="02010609060101010101" pitchFamily="49" charset="-122"/>
                          <a:ea typeface="黑体" panose="02010609060101010101" pitchFamily="49" charset="-122"/>
                        </a:rPr>
                        <a:t> </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a:txBody>
                    <a:bodyPr/>
                    <a:lstStyle/>
                    <a:p>
                      <a:pPr algn="ctr">
                        <a:spcAft>
                          <a:spcPts val="0"/>
                        </a:spcAft>
                      </a:pPr>
                      <a:r>
                        <a:rPr lang="en-US" sz="1000" kern="0">
                          <a:effectLst/>
                          <a:latin typeface="黑体" panose="02010609060101010101" pitchFamily="49" charset="-122"/>
                          <a:ea typeface="黑体" panose="02010609060101010101" pitchFamily="49" charset="-122"/>
                        </a:rPr>
                        <a:t> </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gridSpan="2">
                  <a:txBody>
                    <a:bodyPr/>
                    <a:lstStyle/>
                    <a:p>
                      <a:pPr algn="ctr">
                        <a:spcAft>
                          <a:spcPts val="0"/>
                        </a:spcAft>
                      </a:pPr>
                      <a:r>
                        <a:rPr lang="en-US" sz="1000" kern="0">
                          <a:effectLst/>
                          <a:latin typeface="黑体" panose="02010609060101010101" pitchFamily="49" charset="-122"/>
                          <a:ea typeface="黑体" panose="02010609060101010101" pitchFamily="49" charset="-122"/>
                        </a:rPr>
                        <a:t> </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hMerge="1">
                  <a:txBody>
                    <a:bodyPr/>
                    <a:lstStyle/>
                    <a:p>
                      <a:endParaRPr lang="zh-CN"/>
                    </a:p>
                  </a:txBody>
                  <a:tcPr/>
                </a:tc>
                <a:tc>
                  <a:txBody>
                    <a:bodyPr/>
                    <a:lstStyle/>
                    <a:p>
                      <a:pPr algn="ctr">
                        <a:spcAft>
                          <a:spcPts val="0"/>
                        </a:spcAft>
                      </a:pPr>
                      <a:r>
                        <a:rPr lang="en-US" sz="1000" kern="0">
                          <a:effectLst/>
                          <a:latin typeface="黑体" panose="02010609060101010101" pitchFamily="49" charset="-122"/>
                          <a:ea typeface="黑体" panose="02010609060101010101" pitchFamily="49" charset="-122"/>
                        </a:rPr>
                        <a:t> </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a:txBody>
                    <a:bodyPr/>
                    <a:lstStyle/>
                    <a:p>
                      <a:pPr algn="ctr">
                        <a:spcAft>
                          <a:spcPts val="0"/>
                        </a:spcAft>
                      </a:pPr>
                      <a:r>
                        <a:rPr lang="en-US" sz="1000" kern="0">
                          <a:effectLst/>
                          <a:latin typeface="黑体" panose="02010609060101010101" pitchFamily="49" charset="-122"/>
                          <a:ea typeface="黑体" panose="02010609060101010101" pitchFamily="49" charset="-122"/>
                        </a:rPr>
                        <a:t> </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a:txBody>
                    <a:bodyPr/>
                    <a:lstStyle/>
                    <a:p>
                      <a:pPr algn="ctr">
                        <a:spcAft>
                          <a:spcPts val="0"/>
                        </a:spcAft>
                      </a:pPr>
                      <a:r>
                        <a:rPr lang="en-US" sz="1000" kern="0" dirty="0">
                          <a:effectLst/>
                          <a:latin typeface="黑体" panose="02010609060101010101" pitchFamily="49" charset="-122"/>
                          <a:ea typeface="黑体" panose="02010609060101010101" pitchFamily="49" charset="-122"/>
                        </a:rPr>
                        <a:t> </a:t>
                      </a:r>
                      <a:endParaRPr lang="zh-CN" sz="1000" kern="100" dirty="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a:txBody>
                    <a:bodyPr/>
                    <a:lstStyle/>
                    <a:p>
                      <a:pPr algn="ctr">
                        <a:spcAft>
                          <a:spcPts val="0"/>
                        </a:spcAft>
                      </a:pPr>
                      <a:r>
                        <a:rPr lang="en-US" sz="1000" kern="0" dirty="0">
                          <a:effectLst/>
                          <a:latin typeface="黑体" panose="02010609060101010101" pitchFamily="49" charset="-122"/>
                          <a:ea typeface="黑体" panose="02010609060101010101" pitchFamily="49" charset="-122"/>
                        </a:rPr>
                        <a:t> </a:t>
                      </a:r>
                      <a:endParaRPr lang="zh-CN" sz="1000" kern="100" dirty="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a:txBody>
                    <a:bodyPr/>
                    <a:lstStyle/>
                    <a:p>
                      <a:pPr algn="ctr">
                        <a:spcAft>
                          <a:spcPts val="0"/>
                        </a:spcAft>
                      </a:pPr>
                      <a:r>
                        <a:rPr lang="en-US" sz="1000" kern="0" dirty="0">
                          <a:effectLst/>
                          <a:latin typeface="黑体" panose="02010609060101010101" pitchFamily="49" charset="-122"/>
                          <a:ea typeface="黑体" panose="02010609060101010101" pitchFamily="49" charset="-122"/>
                        </a:rPr>
                        <a:t> </a:t>
                      </a:r>
                      <a:endParaRPr lang="zh-CN" sz="1000" kern="100" dirty="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a:txBody>
                    <a:bodyPr/>
                    <a:lstStyle/>
                    <a:p>
                      <a:pPr algn="ctr">
                        <a:spcAft>
                          <a:spcPts val="0"/>
                        </a:spcAft>
                      </a:pPr>
                      <a:r>
                        <a:rPr lang="en-US" sz="1000" kern="0">
                          <a:effectLst/>
                          <a:latin typeface="黑体" panose="02010609060101010101" pitchFamily="49" charset="-122"/>
                          <a:ea typeface="黑体" panose="02010609060101010101" pitchFamily="49" charset="-122"/>
                        </a:rPr>
                        <a:t> </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r>
              <a:tr h="192021">
                <a:tc>
                  <a:txBody>
                    <a:bodyPr/>
                    <a:lstStyle/>
                    <a:p>
                      <a:pPr algn="ctr">
                        <a:spcAft>
                          <a:spcPts val="0"/>
                        </a:spcAft>
                      </a:pPr>
                      <a:r>
                        <a:rPr lang="en-US" sz="1000" kern="0">
                          <a:effectLst/>
                          <a:latin typeface="黑体" panose="02010609060101010101" pitchFamily="49" charset="-122"/>
                          <a:ea typeface="黑体" panose="02010609060101010101" pitchFamily="49" charset="-122"/>
                        </a:rPr>
                        <a:t>3</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gridSpan="2">
                  <a:txBody>
                    <a:bodyPr/>
                    <a:lstStyle/>
                    <a:p>
                      <a:pPr algn="ctr">
                        <a:spcAft>
                          <a:spcPts val="0"/>
                        </a:spcAft>
                      </a:pPr>
                      <a:r>
                        <a:rPr lang="en-US" sz="1000" kern="0">
                          <a:effectLst/>
                          <a:latin typeface="黑体" panose="02010609060101010101" pitchFamily="49" charset="-122"/>
                          <a:ea typeface="黑体" panose="02010609060101010101" pitchFamily="49" charset="-122"/>
                        </a:rPr>
                        <a:t> </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hMerge="1">
                  <a:txBody>
                    <a:bodyPr/>
                    <a:lstStyle/>
                    <a:p>
                      <a:endParaRPr lang="zh-CN"/>
                    </a:p>
                  </a:txBody>
                  <a:tcPr/>
                </a:tc>
                <a:tc>
                  <a:txBody>
                    <a:bodyPr/>
                    <a:lstStyle/>
                    <a:p>
                      <a:pPr algn="ctr">
                        <a:spcAft>
                          <a:spcPts val="0"/>
                        </a:spcAft>
                      </a:pPr>
                      <a:r>
                        <a:rPr lang="en-US" sz="1000" kern="0">
                          <a:effectLst/>
                          <a:latin typeface="黑体" panose="02010609060101010101" pitchFamily="49" charset="-122"/>
                          <a:ea typeface="黑体" panose="02010609060101010101" pitchFamily="49" charset="-122"/>
                        </a:rPr>
                        <a:t> </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a:txBody>
                    <a:bodyPr/>
                    <a:lstStyle/>
                    <a:p>
                      <a:pPr algn="ctr">
                        <a:spcAft>
                          <a:spcPts val="0"/>
                        </a:spcAft>
                      </a:pPr>
                      <a:r>
                        <a:rPr lang="en-US" sz="1000" kern="0">
                          <a:effectLst/>
                          <a:latin typeface="黑体" panose="02010609060101010101" pitchFamily="49" charset="-122"/>
                          <a:ea typeface="黑体" panose="02010609060101010101" pitchFamily="49" charset="-122"/>
                        </a:rPr>
                        <a:t> </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a:txBody>
                    <a:bodyPr/>
                    <a:lstStyle/>
                    <a:p>
                      <a:pPr algn="ctr">
                        <a:spcAft>
                          <a:spcPts val="0"/>
                        </a:spcAft>
                      </a:pPr>
                      <a:r>
                        <a:rPr lang="en-US" sz="1000" kern="0">
                          <a:effectLst/>
                          <a:latin typeface="黑体" panose="02010609060101010101" pitchFamily="49" charset="-122"/>
                          <a:ea typeface="黑体" panose="02010609060101010101" pitchFamily="49" charset="-122"/>
                        </a:rPr>
                        <a:t> </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a:txBody>
                    <a:bodyPr/>
                    <a:lstStyle/>
                    <a:p>
                      <a:pPr algn="ctr">
                        <a:spcAft>
                          <a:spcPts val="0"/>
                        </a:spcAft>
                      </a:pPr>
                      <a:r>
                        <a:rPr lang="en-US" sz="1000" kern="0">
                          <a:effectLst/>
                          <a:latin typeface="黑体" panose="02010609060101010101" pitchFamily="49" charset="-122"/>
                          <a:ea typeface="黑体" panose="02010609060101010101" pitchFamily="49" charset="-122"/>
                        </a:rPr>
                        <a:t> </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a:txBody>
                    <a:bodyPr/>
                    <a:lstStyle/>
                    <a:p>
                      <a:pPr algn="ctr">
                        <a:spcAft>
                          <a:spcPts val="0"/>
                        </a:spcAft>
                      </a:pPr>
                      <a:r>
                        <a:rPr lang="en-US" sz="1000" kern="0">
                          <a:effectLst/>
                          <a:latin typeface="黑体" panose="02010609060101010101" pitchFamily="49" charset="-122"/>
                          <a:ea typeface="黑体" panose="02010609060101010101" pitchFamily="49" charset="-122"/>
                        </a:rPr>
                        <a:t> </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a:txBody>
                    <a:bodyPr/>
                    <a:lstStyle/>
                    <a:p>
                      <a:pPr algn="ctr">
                        <a:spcAft>
                          <a:spcPts val="0"/>
                        </a:spcAft>
                      </a:pPr>
                      <a:r>
                        <a:rPr lang="en-US" sz="1000" kern="0">
                          <a:effectLst/>
                          <a:latin typeface="黑体" panose="02010609060101010101" pitchFamily="49" charset="-122"/>
                          <a:ea typeface="黑体" panose="02010609060101010101" pitchFamily="49" charset="-122"/>
                        </a:rPr>
                        <a:t> </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gridSpan="2">
                  <a:txBody>
                    <a:bodyPr/>
                    <a:lstStyle/>
                    <a:p>
                      <a:pPr algn="ctr">
                        <a:spcAft>
                          <a:spcPts val="0"/>
                        </a:spcAft>
                      </a:pPr>
                      <a:r>
                        <a:rPr lang="en-US" sz="1000" kern="0">
                          <a:effectLst/>
                          <a:latin typeface="黑体" panose="02010609060101010101" pitchFamily="49" charset="-122"/>
                          <a:ea typeface="黑体" panose="02010609060101010101" pitchFamily="49" charset="-122"/>
                        </a:rPr>
                        <a:t> </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hMerge="1">
                  <a:txBody>
                    <a:bodyPr/>
                    <a:lstStyle/>
                    <a:p>
                      <a:endParaRPr lang="zh-CN"/>
                    </a:p>
                  </a:txBody>
                  <a:tcPr/>
                </a:tc>
                <a:tc>
                  <a:txBody>
                    <a:bodyPr/>
                    <a:lstStyle/>
                    <a:p>
                      <a:pPr algn="ctr">
                        <a:spcAft>
                          <a:spcPts val="0"/>
                        </a:spcAft>
                      </a:pPr>
                      <a:r>
                        <a:rPr lang="en-US" sz="1000" kern="0">
                          <a:effectLst/>
                          <a:latin typeface="黑体" panose="02010609060101010101" pitchFamily="49" charset="-122"/>
                          <a:ea typeface="黑体" panose="02010609060101010101" pitchFamily="49" charset="-122"/>
                        </a:rPr>
                        <a:t> </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a:txBody>
                    <a:bodyPr/>
                    <a:lstStyle/>
                    <a:p>
                      <a:pPr algn="ctr">
                        <a:spcAft>
                          <a:spcPts val="0"/>
                        </a:spcAft>
                      </a:pPr>
                      <a:r>
                        <a:rPr lang="en-US" sz="1000" kern="0">
                          <a:effectLst/>
                          <a:latin typeface="黑体" panose="02010609060101010101" pitchFamily="49" charset="-122"/>
                          <a:ea typeface="黑体" panose="02010609060101010101" pitchFamily="49" charset="-122"/>
                        </a:rPr>
                        <a:t> </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a:txBody>
                    <a:bodyPr/>
                    <a:lstStyle/>
                    <a:p>
                      <a:pPr algn="ctr">
                        <a:spcAft>
                          <a:spcPts val="0"/>
                        </a:spcAft>
                      </a:pPr>
                      <a:r>
                        <a:rPr lang="en-US" sz="1000" kern="0">
                          <a:effectLst/>
                          <a:latin typeface="黑体" panose="02010609060101010101" pitchFamily="49" charset="-122"/>
                          <a:ea typeface="黑体" panose="02010609060101010101" pitchFamily="49" charset="-122"/>
                        </a:rPr>
                        <a:t> </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a:txBody>
                    <a:bodyPr/>
                    <a:lstStyle/>
                    <a:p>
                      <a:pPr algn="ctr">
                        <a:spcAft>
                          <a:spcPts val="0"/>
                        </a:spcAft>
                      </a:pPr>
                      <a:r>
                        <a:rPr lang="en-US" sz="1000" kern="0">
                          <a:effectLst/>
                          <a:latin typeface="黑体" panose="02010609060101010101" pitchFamily="49" charset="-122"/>
                          <a:ea typeface="黑体" panose="02010609060101010101" pitchFamily="49" charset="-122"/>
                        </a:rPr>
                        <a:t> </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a:txBody>
                    <a:bodyPr/>
                    <a:lstStyle/>
                    <a:p>
                      <a:pPr algn="ctr">
                        <a:spcAft>
                          <a:spcPts val="0"/>
                        </a:spcAft>
                      </a:pPr>
                      <a:r>
                        <a:rPr lang="en-US" sz="1000" kern="0" dirty="0">
                          <a:effectLst/>
                          <a:latin typeface="黑体" panose="02010609060101010101" pitchFamily="49" charset="-122"/>
                          <a:ea typeface="黑体" panose="02010609060101010101" pitchFamily="49" charset="-122"/>
                        </a:rPr>
                        <a:t> </a:t>
                      </a:r>
                      <a:endParaRPr lang="zh-CN" sz="1000" kern="100" dirty="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a:txBody>
                    <a:bodyPr/>
                    <a:lstStyle/>
                    <a:p>
                      <a:pPr algn="ctr">
                        <a:spcAft>
                          <a:spcPts val="0"/>
                        </a:spcAft>
                      </a:pPr>
                      <a:r>
                        <a:rPr lang="en-US" sz="1000" kern="0" dirty="0">
                          <a:effectLst/>
                          <a:latin typeface="黑体" panose="02010609060101010101" pitchFamily="49" charset="-122"/>
                          <a:ea typeface="黑体" panose="02010609060101010101" pitchFamily="49" charset="-122"/>
                        </a:rPr>
                        <a:t> </a:t>
                      </a:r>
                      <a:endParaRPr lang="zh-CN" sz="1000" kern="100" dirty="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r>
              <a:tr h="192021">
                <a:tc>
                  <a:txBody>
                    <a:bodyPr/>
                    <a:lstStyle/>
                    <a:p>
                      <a:pPr algn="ctr">
                        <a:spcAft>
                          <a:spcPts val="0"/>
                        </a:spcAft>
                      </a:pPr>
                      <a:r>
                        <a:rPr lang="en-US" sz="1000" kern="0">
                          <a:effectLst/>
                          <a:latin typeface="黑体" panose="02010609060101010101" pitchFamily="49" charset="-122"/>
                          <a:ea typeface="黑体" panose="02010609060101010101" pitchFamily="49" charset="-122"/>
                        </a:rPr>
                        <a:t>…</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gridSpan="2">
                  <a:txBody>
                    <a:bodyPr/>
                    <a:lstStyle/>
                    <a:p>
                      <a:pPr algn="ctr">
                        <a:spcAft>
                          <a:spcPts val="0"/>
                        </a:spcAft>
                      </a:pPr>
                      <a:r>
                        <a:rPr lang="en-US" sz="1000" kern="0">
                          <a:effectLst/>
                          <a:latin typeface="黑体" panose="02010609060101010101" pitchFamily="49" charset="-122"/>
                          <a:ea typeface="黑体" panose="02010609060101010101" pitchFamily="49" charset="-122"/>
                        </a:rPr>
                        <a:t> </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hMerge="1">
                  <a:txBody>
                    <a:bodyPr/>
                    <a:lstStyle/>
                    <a:p>
                      <a:endParaRPr lang="zh-CN"/>
                    </a:p>
                  </a:txBody>
                  <a:tcPr/>
                </a:tc>
                <a:tc>
                  <a:txBody>
                    <a:bodyPr/>
                    <a:lstStyle/>
                    <a:p>
                      <a:pPr algn="ctr">
                        <a:spcAft>
                          <a:spcPts val="0"/>
                        </a:spcAft>
                      </a:pPr>
                      <a:r>
                        <a:rPr lang="en-US" sz="1000" kern="0">
                          <a:effectLst/>
                          <a:latin typeface="黑体" panose="02010609060101010101" pitchFamily="49" charset="-122"/>
                          <a:ea typeface="黑体" panose="02010609060101010101" pitchFamily="49" charset="-122"/>
                        </a:rPr>
                        <a:t> </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a:txBody>
                    <a:bodyPr/>
                    <a:lstStyle/>
                    <a:p>
                      <a:pPr algn="ctr">
                        <a:spcAft>
                          <a:spcPts val="0"/>
                        </a:spcAft>
                      </a:pPr>
                      <a:r>
                        <a:rPr lang="en-US" sz="1000" kern="0">
                          <a:effectLst/>
                          <a:latin typeface="黑体" panose="02010609060101010101" pitchFamily="49" charset="-122"/>
                          <a:ea typeface="黑体" panose="02010609060101010101" pitchFamily="49" charset="-122"/>
                        </a:rPr>
                        <a:t> </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a:txBody>
                    <a:bodyPr/>
                    <a:lstStyle/>
                    <a:p>
                      <a:pPr algn="ctr">
                        <a:spcAft>
                          <a:spcPts val="0"/>
                        </a:spcAft>
                      </a:pPr>
                      <a:r>
                        <a:rPr lang="en-US" sz="1000" kern="0">
                          <a:effectLst/>
                          <a:latin typeface="黑体" panose="02010609060101010101" pitchFamily="49" charset="-122"/>
                          <a:ea typeface="黑体" panose="02010609060101010101" pitchFamily="49" charset="-122"/>
                        </a:rPr>
                        <a:t> </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a:txBody>
                    <a:bodyPr/>
                    <a:lstStyle/>
                    <a:p>
                      <a:pPr algn="ctr">
                        <a:spcAft>
                          <a:spcPts val="0"/>
                        </a:spcAft>
                      </a:pPr>
                      <a:r>
                        <a:rPr lang="en-US" sz="1000" kern="0">
                          <a:effectLst/>
                          <a:latin typeface="黑体" panose="02010609060101010101" pitchFamily="49" charset="-122"/>
                          <a:ea typeface="黑体" panose="02010609060101010101" pitchFamily="49" charset="-122"/>
                        </a:rPr>
                        <a:t> </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a:txBody>
                    <a:bodyPr/>
                    <a:lstStyle/>
                    <a:p>
                      <a:pPr algn="ctr">
                        <a:spcAft>
                          <a:spcPts val="0"/>
                        </a:spcAft>
                      </a:pPr>
                      <a:r>
                        <a:rPr lang="en-US" sz="1000" kern="0" dirty="0">
                          <a:effectLst/>
                          <a:latin typeface="黑体" panose="02010609060101010101" pitchFamily="49" charset="-122"/>
                          <a:ea typeface="黑体" panose="02010609060101010101" pitchFamily="49" charset="-122"/>
                        </a:rPr>
                        <a:t> </a:t>
                      </a:r>
                      <a:endParaRPr lang="zh-CN" sz="1000" kern="100" dirty="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a:txBody>
                    <a:bodyPr/>
                    <a:lstStyle/>
                    <a:p>
                      <a:pPr algn="ctr">
                        <a:spcAft>
                          <a:spcPts val="0"/>
                        </a:spcAft>
                      </a:pPr>
                      <a:r>
                        <a:rPr lang="en-US" sz="1000" kern="0" dirty="0">
                          <a:effectLst/>
                          <a:latin typeface="黑体" panose="02010609060101010101" pitchFamily="49" charset="-122"/>
                          <a:ea typeface="黑体" panose="02010609060101010101" pitchFamily="49" charset="-122"/>
                        </a:rPr>
                        <a:t> </a:t>
                      </a:r>
                      <a:endParaRPr lang="zh-CN" sz="1000" kern="100" dirty="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gridSpan="2">
                  <a:txBody>
                    <a:bodyPr/>
                    <a:lstStyle/>
                    <a:p>
                      <a:pPr algn="ctr">
                        <a:spcAft>
                          <a:spcPts val="0"/>
                        </a:spcAft>
                      </a:pPr>
                      <a:r>
                        <a:rPr lang="en-US" sz="1000" kern="0" dirty="0">
                          <a:effectLst/>
                          <a:latin typeface="黑体" panose="02010609060101010101" pitchFamily="49" charset="-122"/>
                          <a:ea typeface="黑体" panose="02010609060101010101" pitchFamily="49" charset="-122"/>
                        </a:rPr>
                        <a:t> </a:t>
                      </a:r>
                      <a:endParaRPr lang="zh-CN" sz="1000" kern="100" dirty="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hMerge="1">
                  <a:txBody>
                    <a:bodyPr/>
                    <a:lstStyle/>
                    <a:p>
                      <a:endParaRPr lang="zh-CN"/>
                    </a:p>
                  </a:txBody>
                  <a:tcPr/>
                </a:tc>
                <a:tc>
                  <a:txBody>
                    <a:bodyPr/>
                    <a:lstStyle/>
                    <a:p>
                      <a:pPr algn="ctr">
                        <a:spcAft>
                          <a:spcPts val="0"/>
                        </a:spcAft>
                      </a:pPr>
                      <a:r>
                        <a:rPr lang="en-US" sz="1000" kern="0" dirty="0">
                          <a:effectLst/>
                          <a:latin typeface="黑体" panose="02010609060101010101" pitchFamily="49" charset="-122"/>
                          <a:ea typeface="黑体" panose="02010609060101010101" pitchFamily="49" charset="-122"/>
                        </a:rPr>
                        <a:t> </a:t>
                      </a:r>
                      <a:endParaRPr lang="zh-CN" sz="1000" kern="100" dirty="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a:txBody>
                    <a:bodyPr/>
                    <a:lstStyle/>
                    <a:p>
                      <a:pPr algn="ctr">
                        <a:spcAft>
                          <a:spcPts val="0"/>
                        </a:spcAft>
                      </a:pPr>
                      <a:r>
                        <a:rPr lang="en-US" sz="1000" kern="0">
                          <a:effectLst/>
                          <a:latin typeface="黑体" panose="02010609060101010101" pitchFamily="49" charset="-122"/>
                          <a:ea typeface="黑体" panose="02010609060101010101" pitchFamily="49" charset="-122"/>
                        </a:rPr>
                        <a:t> </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a:txBody>
                    <a:bodyPr/>
                    <a:lstStyle/>
                    <a:p>
                      <a:pPr algn="ctr">
                        <a:spcAft>
                          <a:spcPts val="0"/>
                        </a:spcAft>
                      </a:pPr>
                      <a:r>
                        <a:rPr lang="en-US" sz="1000" kern="0">
                          <a:effectLst/>
                          <a:latin typeface="黑体" panose="02010609060101010101" pitchFamily="49" charset="-122"/>
                          <a:ea typeface="黑体" panose="02010609060101010101" pitchFamily="49" charset="-122"/>
                        </a:rPr>
                        <a:t> </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a:txBody>
                    <a:bodyPr/>
                    <a:lstStyle/>
                    <a:p>
                      <a:pPr algn="ctr">
                        <a:spcAft>
                          <a:spcPts val="0"/>
                        </a:spcAft>
                      </a:pPr>
                      <a:r>
                        <a:rPr lang="en-US" sz="1000" kern="0">
                          <a:effectLst/>
                          <a:latin typeface="黑体" panose="02010609060101010101" pitchFamily="49" charset="-122"/>
                          <a:ea typeface="黑体" panose="02010609060101010101" pitchFamily="49" charset="-122"/>
                        </a:rPr>
                        <a:t> </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a:txBody>
                    <a:bodyPr/>
                    <a:lstStyle/>
                    <a:p>
                      <a:pPr algn="ctr">
                        <a:spcAft>
                          <a:spcPts val="0"/>
                        </a:spcAft>
                      </a:pPr>
                      <a:r>
                        <a:rPr lang="en-US" sz="1000" kern="0">
                          <a:effectLst/>
                          <a:latin typeface="黑体" panose="02010609060101010101" pitchFamily="49" charset="-122"/>
                          <a:ea typeface="黑体" panose="02010609060101010101" pitchFamily="49" charset="-122"/>
                        </a:rPr>
                        <a:t> </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a:txBody>
                    <a:bodyPr/>
                    <a:lstStyle/>
                    <a:p>
                      <a:pPr algn="ctr">
                        <a:spcAft>
                          <a:spcPts val="0"/>
                        </a:spcAft>
                      </a:pPr>
                      <a:r>
                        <a:rPr lang="en-US" sz="1000" kern="0" dirty="0">
                          <a:effectLst/>
                          <a:latin typeface="黑体" panose="02010609060101010101" pitchFamily="49" charset="-122"/>
                          <a:ea typeface="黑体" panose="02010609060101010101" pitchFamily="49" charset="-122"/>
                        </a:rPr>
                        <a:t> </a:t>
                      </a:r>
                      <a:endParaRPr lang="zh-CN" sz="1000" kern="100" dirty="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r>
            </a:tbl>
          </a:graphicData>
        </a:graphic>
      </p:graphicFrame>
      <p:sp>
        <p:nvSpPr>
          <p:cNvPr id="7" name="Rectangle 1"/>
          <p:cNvSpPr>
            <a:spLocks noChangeArrowheads="1"/>
          </p:cNvSpPr>
          <p:nvPr/>
        </p:nvSpPr>
        <p:spPr bwMode="auto">
          <a:xfrm>
            <a:off x="3741029" y="3704347"/>
            <a:ext cx="439094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16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宋体" panose="02010600030101010101" pitchFamily="2" charset="-122"/>
              </a:rPr>
              <a:t>图纸台账目录</a:t>
            </a:r>
            <a:r>
              <a:rPr kumimoji="0" lang="zh-CN" altLang="en-US" sz="16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宋体" panose="02010600030101010101" pitchFamily="2" charset="-122"/>
              </a:rPr>
              <a:t>              第  页，共   页</a:t>
            </a: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cSld>
  <p:clrMapOvr>
    <a:masterClrMapping/>
  </p:clrMapOvr>
  <p:transition>
    <p:pull dir="d"/>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7524" y="993306"/>
            <a:ext cx="8568952" cy="2723726"/>
          </a:xfrm>
        </p:spPr>
        <p:txBody>
          <a:bodyPr>
            <a:noAutofit/>
          </a:bodyPr>
          <a:lstStyle/>
          <a:p>
            <a:pPr>
              <a:lnSpc>
                <a:spcPct val="150000"/>
              </a:lnSpc>
            </a:pP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4</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及时</a:t>
            </a:r>
            <a:r>
              <a:rPr lang="zh-CN" altLang="zh-CN" sz="2000" dirty="0">
                <a:solidFill>
                  <a:schemeClr val="tx1"/>
                </a:solidFill>
                <a:latin typeface="黑体" panose="02010609060101010101" pitchFamily="49" charset="-122"/>
                <a:ea typeface="黑体" panose="02010609060101010101" pitchFamily="49" charset="-122"/>
              </a:rPr>
              <a:t>归档并分发各相关单位。</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a:solidFill>
                  <a:schemeClr val="tx1"/>
                </a:solidFill>
                <a:latin typeface="黑体" panose="02010609060101010101" pitchFamily="49" charset="-122"/>
                <a:ea typeface="黑体" panose="02010609060101010101" pitchFamily="49" charset="-122"/>
              </a:rPr>
              <a:t>2</a:t>
            </a:r>
            <a:r>
              <a:rPr lang="zh-CN" altLang="zh-CN" sz="2000" dirty="0">
                <a:solidFill>
                  <a:schemeClr val="tx1"/>
                </a:solidFill>
                <a:latin typeface="黑体" panose="02010609060101010101" pitchFamily="49" charset="-122"/>
                <a:ea typeface="黑体" panose="02010609060101010101" pitchFamily="49" charset="-122"/>
              </a:rPr>
              <a:t>、发图管理</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zh-CN" sz="2000" dirty="0" smtClean="0">
                <a:solidFill>
                  <a:schemeClr val="tx1"/>
                </a:solidFill>
                <a:latin typeface="黑体" panose="02010609060101010101" pitchFamily="49" charset="-122"/>
                <a:ea typeface="黑体" panose="02010609060101010101" pitchFamily="49" charset="-122"/>
              </a:rPr>
              <a:t>发</a:t>
            </a:r>
            <a:r>
              <a:rPr lang="zh-CN" altLang="zh-CN" sz="2000" dirty="0">
                <a:solidFill>
                  <a:schemeClr val="tx1"/>
                </a:solidFill>
                <a:latin typeface="黑体" panose="02010609060101010101" pitchFamily="49" charset="-122"/>
                <a:ea typeface="黑体" panose="02010609060101010101" pitchFamily="49" charset="-122"/>
              </a:rPr>
              <a:t>图是图纸管理的重要节点。</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zh-CN" sz="2000" dirty="0" smtClean="0">
                <a:solidFill>
                  <a:schemeClr val="tx1"/>
                </a:solidFill>
                <a:latin typeface="黑体" panose="02010609060101010101" pitchFamily="49" charset="-122"/>
                <a:ea typeface="黑体" panose="02010609060101010101" pitchFamily="49" charset="-122"/>
              </a:rPr>
              <a:t>管理</a:t>
            </a:r>
            <a:r>
              <a:rPr lang="zh-CN" altLang="zh-CN" sz="2000" dirty="0">
                <a:solidFill>
                  <a:schemeClr val="tx1"/>
                </a:solidFill>
                <a:latin typeface="黑体" panose="02010609060101010101" pitchFamily="49" charset="-122"/>
                <a:ea typeface="黑体" panose="02010609060101010101" pitchFamily="49" charset="-122"/>
              </a:rPr>
              <a:t>流程：</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1</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通知</a:t>
            </a:r>
            <a:r>
              <a:rPr lang="zh-CN" altLang="zh-CN" sz="2000" dirty="0">
                <a:solidFill>
                  <a:schemeClr val="tx1"/>
                </a:solidFill>
                <a:latin typeface="黑体" panose="02010609060101010101" pitchFamily="49" charset="-122"/>
                <a:ea typeface="黑体" panose="02010609060101010101" pitchFamily="49" charset="-122"/>
              </a:rPr>
              <a:t>项目各相关单位领取图纸，控制时间节点；</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2</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领</a:t>
            </a:r>
            <a:r>
              <a:rPr lang="zh-CN" altLang="zh-CN" sz="2000" dirty="0">
                <a:solidFill>
                  <a:schemeClr val="tx1"/>
                </a:solidFill>
                <a:latin typeface="黑体" panose="02010609060101010101" pitchFamily="49" charset="-122"/>
                <a:ea typeface="黑体" panose="02010609060101010101" pitchFamily="49" charset="-122"/>
              </a:rPr>
              <a:t>图单位在图纸发放登记簿上签字确认后发放图纸</a:t>
            </a:r>
            <a:r>
              <a:rPr lang="zh-CN" altLang="zh-CN" sz="2000" dirty="0" smtClean="0">
                <a:solidFill>
                  <a:schemeClr val="tx1"/>
                </a:solidFill>
                <a:latin typeface="黑体" panose="02010609060101010101" pitchFamily="49" charset="-122"/>
                <a:ea typeface="黑体" panose="02010609060101010101" pitchFamily="49" charset="-122"/>
              </a:rPr>
              <a:t>。</a:t>
            </a:r>
            <a:endParaRPr lang="zh-CN" altLang="zh-CN" sz="2000" dirty="0">
              <a:solidFill>
                <a:schemeClr val="tx1"/>
              </a:solidFill>
              <a:latin typeface="黑体" panose="02010609060101010101" pitchFamily="49" charset="-122"/>
              <a:ea typeface="黑体" panose="02010609060101010101" pitchFamily="49" charset="-122"/>
            </a:endParaRPr>
          </a:p>
        </p:txBody>
      </p:sp>
      <p:graphicFrame>
        <p:nvGraphicFramePr>
          <p:cNvPr id="8" name="表格 7"/>
          <p:cNvGraphicFramePr>
            <a:graphicFrameLocks noGrp="1"/>
          </p:cNvGraphicFramePr>
          <p:nvPr/>
        </p:nvGraphicFramePr>
        <p:xfrm>
          <a:off x="489190" y="4365104"/>
          <a:ext cx="8165619" cy="1813720"/>
        </p:xfrm>
        <a:graphic>
          <a:graphicData uri="http://schemas.openxmlformats.org/drawingml/2006/table">
            <a:tbl>
              <a:tblPr firstRow="1" firstCol="1" bandRow="1">
                <a:tableStyleId>{5C22544A-7EE6-4342-B048-85BDC9FD1C3A}</a:tableStyleId>
              </a:tblPr>
              <a:tblGrid>
                <a:gridCol w="464194"/>
                <a:gridCol w="368605"/>
                <a:gridCol w="464194"/>
                <a:gridCol w="2506253"/>
                <a:gridCol w="2506253"/>
                <a:gridCol w="463538"/>
                <a:gridCol w="464194"/>
                <a:gridCol w="464194"/>
                <a:gridCol w="464194"/>
              </a:tblGrid>
              <a:tr h="405008">
                <a:tc gridSpan="2">
                  <a:txBody>
                    <a:bodyPr/>
                    <a:lstStyle/>
                    <a:p>
                      <a:pPr algn="ctr">
                        <a:spcAft>
                          <a:spcPts val="0"/>
                        </a:spcAft>
                      </a:pPr>
                      <a:r>
                        <a:rPr lang="zh-CN" sz="1000" kern="0" dirty="0">
                          <a:effectLst/>
                          <a:latin typeface="黑体" panose="02010609060101010101" pitchFamily="49" charset="-122"/>
                          <a:ea typeface="黑体" panose="02010609060101010101" pitchFamily="49" charset="-122"/>
                        </a:rPr>
                        <a:t>工程名称</a:t>
                      </a:r>
                      <a:endParaRPr lang="zh-CN" sz="1000" kern="100" dirty="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hMerge="1">
                  <a:txBody>
                    <a:bodyPr/>
                    <a:lstStyle/>
                    <a:p>
                      <a:endParaRPr lang="zh-CN"/>
                    </a:p>
                  </a:txBody>
                  <a:tcPr/>
                </a:tc>
                <a:tc gridSpan="7">
                  <a:txBody>
                    <a:bodyPr/>
                    <a:lstStyle/>
                    <a:p>
                      <a:pPr algn="ctr">
                        <a:spcAft>
                          <a:spcPts val="0"/>
                        </a:spcAft>
                      </a:pPr>
                      <a:r>
                        <a:rPr lang="en-US" sz="1000" kern="0" dirty="0">
                          <a:effectLst/>
                          <a:latin typeface="黑体" panose="02010609060101010101" pitchFamily="49" charset="-122"/>
                          <a:ea typeface="黑体" panose="02010609060101010101" pitchFamily="49" charset="-122"/>
                        </a:rPr>
                        <a:t> </a:t>
                      </a:r>
                      <a:endParaRPr lang="zh-CN" sz="1000" kern="100" dirty="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r>
              <a:tr h="183400">
                <a:tc rowSpan="2">
                  <a:txBody>
                    <a:bodyPr/>
                    <a:lstStyle/>
                    <a:p>
                      <a:pPr algn="ctr">
                        <a:spcAft>
                          <a:spcPts val="0"/>
                        </a:spcAft>
                      </a:pPr>
                      <a:r>
                        <a:rPr lang="zh-CN" sz="1000" kern="0">
                          <a:effectLst/>
                          <a:latin typeface="黑体" panose="02010609060101010101" pitchFamily="49" charset="-122"/>
                          <a:ea typeface="黑体" panose="02010609060101010101" pitchFamily="49" charset="-122"/>
                        </a:rPr>
                        <a:t>序号</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rowSpan="2">
                  <a:txBody>
                    <a:bodyPr/>
                    <a:lstStyle/>
                    <a:p>
                      <a:pPr algn="ctr">
                        <a:spcAft>
                          <a:spcPts val="0"/>
                        </a:spcAft>
                      </a:pPr>
                      <a:r>
                        <a:rPr lang="zh-CN" sz="1000" kern="0">
                          <a:effectLst/>
                          <a:latin typeface="黑体" panose="02010609060101010101" pitchFamily="49" charset="-122"/>
                          <a:ea typeface="黑体" panose="02010609060101010101" pitchFamily="49" charset="-122"/>
                        </a:rPr>
                        <a:t>版次</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gridSpan="3">
                  <a:txBody>
                    <a:bodyPr/>
                    <a:lstStyle/>
                    <a:p>
                      <a:pPr algn="ctr">
                        <a:spcAft>
                          <a:spcPts val="0"/>
                        </a:spcAft>
                      </a:pPr>
                      <a:r>
                        <a:rPr lang="zh-CN" sz="1000" kern="0" dirty="0">
                          <a:effectLst/>
                          <a:latin typeface="黑体" panose="02010609060101010101" pitchFamily="49" charset="-122"/>
                          <a:ea typeface="黑体" panose="02010609060101010101" pitchFamily="49" charset="-122"/>
                        </a:rPr>
                        <a:t>图纸名称</a:t>
                      </a:r>
                      <a:endParaRPr lang="zh-CN" sz="1000" kern="100" dirty="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hMerge="1">
                  <a:txBody>
                    <a:bodyPr/>
                    <a:lstStyle/>
                    <a:p>
                      <a:endParaRPr lang="zh-CN"/>
                    </a:p>
                  </a:txBody>
                  <a:tcPr/>
                </a:tc>
                <a:tc hMerge="1">
                  <a:txBody>
                    <a:bodyPr/>
                    <a:lstStyle/>
                    <a:p>
                      <a:endParaRPr lang="zh-CN"/>
                    </a:p>
                  </a:txBody>
                  <a:tcPr/>
                </a:tc>
                <a:tc rowSpan="2">
                  <a:txBody>
                    <a:bodyPr/>
                    <a:lstStyle/>
                    <a:p>
                      <a:pPr algn="ctr">
                        <a:spcAft>
                          <a:spcPts val="0"/>
                        </a:spcAft>
                      </a:pPr>
                      <a:r>
                        <a:rPr lang="zh-CN" sz="1000" kern="0">
                          <a:effectLst/>
                          <a:latin typeface="黑体" panose="02010609060101010101" pitchFamily="49" charset="-122"/>
                          <a:ea typeface="黑体" panose="02010609060101010101" pitchFamily="49" charset="-122"/>
                        </a:rPr>
                        <a:t>发图套数</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rowSpan="2">
                  <a:txBody>
                    <a:bodyPr/>
                    <a:lstStyle/>
                    <a:p>
                      <a:pPr algn="ctr">
                        <a:spcAft>
                          <a:spcPts val="0"/>
                        </a:spcAft>
                      </a:pPr>
                      <a:r>
                        <a:rPr lang="zh-CN" sz="1000" kern="0">
                          <a:effectLst/>
                          <a:latin typeface="黑体" panose="02010609060101010101" pitchFamily="49" charset="-122"/>
                          <a:ea typeface="黑体" panose="02010609060101010101" pitchFamily="49" charset="-122"/>
                        </a:rPr>
                        <a:t>发送单位</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rowSpan="2">
                  <a:txBody>
                    <a:bodyPr/>
                    <a:lstStyle/>
                    <a:p>
                      <a:pPr algn="ctr">
                        <a:spcAft>
                          <a:spcPts val="0"/>
                        </a:spcAft>
                      </a:pPr>
                      <a:r>
                        <a:rPr lang="zh-CN" sz="1000" kern="0">
                          <a:effectLst/>
                          <a:latin typeface="黑体" panose="02010609060101010101" pitchFamily="49" charset="-122"/>
                          <a:ea typeface="黑体" panose="02010609060101010101" pitchFamily="49" charset="-122"/>
                        </a:rPr>
                        <a:t>接收签字</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rowSpan="2">
                  <a:txBody>
                    <a:bodyPr/>
                    <a:lstStyle/>
                    <a:p>
                      <a:pPr algn="ctr">
                        <a:spcAft>
                          <a:spcPts val="0"/>
                        </a:spcAft>
                      </a:pPr>
                      <a:r>
                        <a:rPr lang="zh-CN" sz="1000" kern="0">
                          <a:effectLst/>
                          <a:latin typeface="黑体" panose="02010609060101010101" pitchFamily="49" charset="-122"/>
                          <a:ea typeface="黑体" panose="02010609060101010101" pitchFamily="49" charset="-122"/>
                        </a:rPr>
                        <a:t>备注</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r>
              <a:tr h="491712">
                <a:tc vMerge="1">
                  <a:txBody>
                    <a:bodyPr/>
                    <a:lstStyle/>
                    <a:p>
                      <a:endParaRPr lang="zh-CN"/>
                    </a:p>
                  </a:txBody>
                  <a:tcPr/>
                </a:tc>
                <a:tc vMerge="1">
                  <a:txBody>
                    <a:bodyPr/>
                    <a:lstStyle/>
                    <a:p>
                      <a:endParaRPr lang="zh-CN"/>
                    </a:p>
                  </a:txBody>
                  <a:tcPr/>
                </a:tc>
                <a:tc>
                  <a:txBody>
                    <a:bodyPr/>
                    <a:lstStyle/>
                    <a:p>
                      <a:pPr algn="ctr">
                        <a:spcAft>
                          <a:spcPts val="0"/>
                        </a:spcAft>
                      </a:pPr>
                      <a:r>
                        <a:rPr lang="zh-CN" sz="1000" kern="0">
                          <a:effectLst/>
                          <a:latin typeface="黑体" panose="02010609060101010101" pitchFamily="49" charset="-122"/>
                          <a:ea typeface="黑体" panose="02010609060101010101" pitchFamily="49" charset="-122"/>
                        </a:rPr>
                        <a:t>项目</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a:txBody>
                    <a:bodyPr/>
                    <a:lstStyle/>
                    <a:p>
                      <a:pPr algn="ctr">
                        <a:spcAft>
                          <a:spcPts val="0"/>
                        </a:spcAft>
                      </a:pPr>
                      <a:r>
                        <a:rPr lang="zh-CN" sz="1000" kern="0" dirty="0">
                          <a:effectLst/>
                          <a:latin typeface="黑体" panose="02010609060101010101" pitchFamily="49" charset="-122"/>
                          <a:ea typeface="黑体" panose="02010609060101010101" pitchFamily="49" charset="-122"/>
                        </a:rPr>
                        <a:t>专业</a:t>
                      </a:r>
                      <a:endParaRPr lang="zh-CN" sz="1000" kern="100" dirty="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a:txBody>
                    <a:bodyPr/>
                    <a:lstStyle/>
                    <a:p>
                      <a:pPr algn="ctr">
                        <a:spcAft>
                          <a:spcPts val="0"/>
                        </a:spcAft>
                      </a:pPr>
                      <a:r>
                        <a:rPr lang="en-US" sz="1000" kern="0" dirty="0">
                          <a:effectLst/>
                          <a:latin typeface="黑体" panose="02010609060101010101" pitchFamily="49" charset="-122"/>
                          <a:ea typeface="黑体" panose="02010609060101010101" pitchFamily="49" charset="-122"/>
                        </a:rPr>
                        <a:t> </a:t>
                      </a:r>
                      <a:endParaRPr lang="zh-CN" sz="1000" kern="100" dirty="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r>
              <a:tr h="183400">
                <a:tc>
                  <a:txBody>
                    <a:bodyPr/>
                    <a:lstStyle/>
                    <a:p>
                      <a:pPr algn="ctr">
                        <a:spcAft>
                          <a:spcPts val="0"/>
                        </a:spcAft>
                      </a:pPr>
                      <a:r>
                        <a:rPr lang="en-US" sz="1000" kern="0">
                          <a:effectLst/>
                          <a:latin typeface="黑体" panose="02010609060101010101" pitchFamily="49" charset="-122"/>
                          <a:ea typeface="黑体" panose="02010609060101010101" pitchFamily="49" charset="-122"/>
                        </a:rPr>
                        <a:t>1</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a:txBody>
                    <a:bodyPr/>
                    <a:lstStyle/>
                    <a:p>
                      <a:pPr algn="ctr">
                        <a:spcAft>
                          <a:spcPts val="0"/>
                        </a:spcAft>
                      </a:pPr>
                      <a:r>
                        <a:rPr lang="en-US" sz="1000" kern="0">
                          <a:effectLst/>
                          <a:latin typeface="黑体" panose="02010609060101010101" pitchFamily="49" charset="-122"/>
                          <a:ea typeface="黑体" panose="02010609060101010101" pitchFamily="49" charset="-122"/>
                        </a:rPr>
                        <a:t> </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a:txBody>
                    <a:bodyPr/>
                    <a:lstStyle/>
                    <a:p>
                      <a:pPr algn="ctr">
                        <a:spcAft>
                          <a:spcPts val="0"/>
                        </a:spcAft>
                      </a:pPr>
                      <a:r>
                        <a:rPr lang="en-US" sz="1000" kern="0">
                          <a:effectLst/>
                          <a:latin typeface="黑体" panose="02010609060101010101" pitchFamily="49" charset="-122"/>
                          <a:ea typeface="黑体" panose="02010609060101010101" pitchFamily="49" charset="-122"/>
                        </a:rPr>
                        <a:t> </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a:txBody>
                    <a:bodyPr/>
                    <a:lstStyle/>
                    <a:p>
                      <a:pPr algn="ctr">
                        <a:spcAft>
                          <a:spcPts val="0"/>
                        </a:spcAft>
                      </a:pPr>
                      <a:r>
                        <a:rPr lang="en-US" sz="1000" kern="0">
                          <a:effectLst/>
                          <a:latin typeface="黑体" panose="02010609060101010101" pitchFamily="49" charset="-122"/>
                          <a:ea typeface="黑体" panose="02010609060101010101" pitchFamily="49" charset="-122"/>
                        </a:rPr>
                        <a:t> </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a:txBody>
                    <a:bodyPr/>
                    <a:lstStyle/>
                    <a:p>
                      <a:pPr algn="ctr">
                        <a:spcAft>
                          <a:spcPts val="0"/>
                        </a:spcAft>
                      </a:pPr>
                      <a:r>
                        <a:rPr lang="en-US" sz="1000" kern="0">
                          <a:effectLst/>
                          <a:latin typeface="黑体" panose="02010609060101010101" pitchFamily="49" charset="-122"/>
                          <a:ea typeface="黑体" panose="02010609060101010101" pitchFamily="49" charset="-122"/>
                        </a:rPr>
                        <a:t> </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a:txBody>
                    <a:bodyPr/>
                    <a:lstStyle/>
                    <a:p>
                      <a:pPr algn="ctr">
                        <a:spcAft>
                          <a:spcPts val="0"/>
                        </a:spcAft>
                      </a:pPr>
                      <a:r>
                        <a:rPr lang="en-US" sz="1000" kern="0">
                          <a:effectLst/>
                          <a:latin typeface="黑体" panose="02010609060101010101" pitchFamily="49" charset="-122"/>
                          <a:ea typeface="黑体" panose="02010609060101010101" pitchFamily="49" charset="-122"/>
                        </a:rPr>
                        <a:t> </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a:txBody>
                    <a:bodyPr/>
                    <a:lstStyle/>
                    <a:p>
                      <a:pPr algn="ctr">
                        <a:spcAft>
                          <a:spcPts val="0"/>
                        </a:spcAft>
                      </a:pPr>
                      <a:r>
                        <a:rPr lang="en-US" sz="1000" kern="0">
                          <a:effectLst/>
                          <a:latin typeface="黑体" panose="02010609060101010101" pitchFamily="49" charset="-122"/>
                          <a:ea typeface="黑体" panose="02010609060101010101" pitchFamily="49" charset="-122"/>
                        </a:rPr>
                        <a:t> </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a:txBody>
                    <a:bodyPr/>
                    <a:lstStyle/>
                    <a:p>
                      <a:pPr algn="ctr">
                        <a:spcAft>
                          <a:spcPts val="0"/>
                        </a:spcAft>
                      </a:pPr>
                      <a:r>
                        <a:rPr lang="en-US" sz="1000" kern="0" dirty="0">
                          <a:effectLst/>
                          <a:latin typeface="黑体" panose="02010609060101010101" pitchFamily="49" charset="-122"/>
                          <a:ea typeface="黑体" panose="02010609060101010101" pitchFamily="49" charset="-122"/>
                        </a:rPr>
                        <a:t> </a:t>
                      </a:r>
                      <a:endParaRPr lang="zh-CN" sz="1000" kern="100" dirty="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a:txBody>
                    <a:bodyPr/>
                    <a:lstStyle/>
                    <a:p>
                      <a:pPr algn="ctr">
                        <a:spcAft>
                          <a:spcPts val="0"/>
                        </a:spcAft>
                      </a:pPr>
                      <a:r>
                        <a:rPr lang="en-US" sz="1000" kern="0">
                          <a:effectLst/>
                          <a:latin typeface="黑体" panose="02010609060101010101" pitchFamily="49" charset="-122"/>
                          <a:ea typeface="黑体" panose="02010609060101010101" pitchFamily="49" charset="-122"/>
                        </a:rPr>
                        <a:t> </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r>
              <a:tr h="183400">
                <a:tc>
                  <a:txBody>
                    <a:bodyPr/>
                    <a:lstStyle/>
                    <a:p>
                      <a:pPr algn="ctr">
                        <a:spcAft>
                          <a:spcPts val="0"/>
                        </a:spcAft>
                      </a:pPr>
                      <a:r>
                        <a:rPr lang="en-US" sz="1000" kern="0">
                          <a:effectLst/>
                          <a:latin typeface="黑体" panose="02010609060101010101" pitchFamily="49" charset="-122"/>
                          <a:ea typeface="黑体" panose="02010609060101010101" pitchFamily="49" charset="-122"/>
                        </a:rPr>
                        <a:t>2</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a:txBody>
                    <a:bodyPr/>
                    <a:lstStyle/>
                    <a:p>
                      <a:pPr algn="ctr">
                        <a:spcAft>
                          <a:spcPts val="0"/>
                        </a:spcAft>
                      </a:pPr>
                      <a:r>
                        <a:rPr lang="en-US" sz="1000" kern="0">
                          <a:effectLst/>
                          <a:latin typeface="黑体" panose="02010609060101010101" pitchFamily="49" charset="-122"/>
                          <a:ea typeface="黑体" panose="02010609060101010101" pitchFamily="49" charset="-122"/>
                        </a:rPr>
                        <a:t> </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a:txBody>
                    <a:bodyPr/>
                    <a:lstStyle/>
                    <a:p>
                      <a:pPr algn="ctr">
                        <a:spcAft>
                          <a:spcPts val="0"/>
                        </a:spcAft>
                      </a:pPr>
                      <a:r>
                        <a:rPr lang="en-US" sz="1000" kern="0">
                          <a:effectLst/>
                          <a:latin typeface="黑体" panose="02010609060101010101" pitchFamily="49" charset="-122"/>
                          <a:ea typeface="黑体" panose="02010609060101010101" pitchFamily="49" charset="-122"/>
                        </a:rPr>
                        <a:t> </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a:txBody>
                    <a:bodyPr/>
                    <a:lstStyle/>
                    <a:p>
                      <a:pPr algn="ctr">
                        <a:spcAft>
                          <a:spcPts val="0"/>
                        </a:spcAft>
                      </a:pPr>
                      <a:r>
                        <a:rPr lang="en-US" sz="1000" kern="0">
                          <a:effectLst/>
                          <a:latin typeface="黑体" panose="02010609060101010101" pitchFamily="49" charset="-122"/>
                          <a:ea typeface="黑体" panose="02010609060101010101" pitchFamily="49" charset="-122"/>
                        </a:rPr>
                        <a:t> </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a:txBody>
                    <a:bodyPr/>
                    <a:lstStyle/>
                    <a:p>
                      <a:pPr algn="ctr">
                        <a:spcAft>
                          <a:spcPts val="0"/>
                        </a:spcAft>
                      </a:pPr>
                      <a:r>
                        <a:rPr lang="en-US" sz="1000" kern="0">
                          <a:effectLst/>
                          <a:latin typeface="黑体" panose="02010609060101010101" pitchFamily="49" charset="-122"/>
                          <a:ea typeface="黑体" panose="02010609060101010101" pitchFamily="49" charset="-122"/>
                        </a:rPr>
                        <a:t> </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a:txBody>
                    <a:bodyPr/>
                    <a:lstStyle/>
                    <a:p>
                      <a:pPr algn="ctr">
                        <a:spcAft>
                          <a:spcPts val="0"/>
                        </a:spcAft>
                      </a:pPr>
                      <a:r>
                        <a:rPr lang="en-US" sz="1000" kern="0">
                          <a:effectLst/>
                          <a:latin typeface="黑体" panose="02010609060101010101" pitchFamily="49" charset="-122"/>
                          <a:ea typeface="黑体" panose="02010609060101010101" pitchFamily="49" charset="-122"/>
                        </a:rPr>
                        <a:t> </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a:txBody>
                    <a:bodyPr/>
                    <a:lstStyle/>
                    <a:p>
                      <a:pPr algn="ctr">
                        <a:spcAft>
                          <a:spcPts val="0"/>
                        </a:spcAft>
                      </a:pPr>
                      <a:r>
                        <a:rPr lang="en-US" sz="1000" kern="0">
                          <a:effectLst/>
                          <a:latin typeface="黑体" panose="02010609060101010101" pitchFamily="49" charset="-122"/>
                          <a:ea typeface="黑体" panose="02010609060101010101" pitchFamily="49" charset="-122"/>
                        </a:rPr>
                        <a:t> </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a:txBody>
                    <a:bodyPr/>
                    <a:lstStyle/>
                    <a:p>
                      <a:pPr algn="ctr">
                        <a:spcAft>
                          <a:spcPts val="0"/>
                        </a:spcAft>
                      </a:pPr>
                      <a:r>
                        <a:rPr lang="en-US" sz="1000" kern="0">
                          <a:effectLst/>
                          <a:latin typeface="黑体" panose="02010609060101010101" pitchFamily="49" charset="-122"/>
                          <a:ea typeface="黑体" panose="02010609060101010101" pitchFamily="49" charset="-122"/>
                        </a:rPr>
                        <a:t> </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a:txBody>
                    <a:bodyPr/>
                    <a:lstStyle/>
                    <a:p>
                      <a:pPr algn="ctr">
                        <a:spcAft>
                          <a:spcPts val="0"/>
                        </a:spcAft>
                      </a:pPr>
                      <a:r>
                        <a:rPr lang="en-US" sz="1000" kern="0">
                          <a:effectLst/>
                          <a:latin typeface="黑体" panose="02010609060101010101" pitchFamily="49" charset="-122"/>
                          <a:ea typeface="黑体" panose="02010609060101010101" pitchFamily="49" charset="-122"/>
                        </a:rPr>
                        <a:t> </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r>
              <a:tr h="183400">
                <a:tc>
                  <a:txBody>
                    <a:bodyPr/>
                    <a:lstStyle/>
                    <a:p>
                      <a:pPr algn="ctr">
                        <a:spcAft>
                          <a:spcPts val="0"/>
                        </a:spcAft>
                      </a:pPr>
                      <a:r>
                        <a:rPr lang="en-US" sz="1000" kern="0">
                          <a:effectLst/>
                          <a:latin typeface="黑体" panose="02010609060101010101" pitchFamily="49" charset="-122"/>
                          <a:ea typeface="黑体" panose="02010609060101010101" pitchFamily="49" charset="-122"/>
                        </a:rPr>
                        <a:t>3</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a:txBody>
                    <a:bodyPr/>
                    <a:lstStyle/>
                    <a:p>
                      <a:pPr algn="ctr">
                        <a:spcAft>
                          <a:spcPts val="0"/>
                        </a:spcAft>
                      </a:pPr>
                      <a:r>
                        <a:rPr lang="en-US" sz="1000" kern="0">
                          <a:effectLst/>
                          <a:latin typeface="黑体" panose="02010609060101010101" pitchFamily="49" charset="-122"/>
                          <a:ea typeface="黑体" panose="02010609060101010101" pitchFamily="49" charset="-122"/>
                        </a:rPr>
                        <a:t> </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a:txBody>
                    <a:bodyPr/>
                    <a:lstStyle/>
                    <a:p>
                      <a:pPr algn="ctr">
                        <a:spcAft>
                          <a:spcPts val="0"/>
                        </a:spcAft>
                      </a:pPr>
                      <a:r>
                        <a:rPr lang="en-US" sz="1000" kern="0">
                          <a:effectLst/>
                          <a:latin typeface="黑体" panose="02010609060101010101" pitchFamily="49" charset="-122"/>
                          <a:ea typeface="黑体" panose="02010609060101010101" pitchFamily="49" charset="-122"/>
                        </a:rPr>
                        <a:t> </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a:txBody>
                    <a:bodyPr/>
                    <a:lstStyle/>
                    <a:p>
                      <a:pPr algn="ctr">
                        <a:spcAft>
                          <a:spcPts val="0"/>
                        </a:spcAft>
                      </a:pPr>
                      <a:r>
                        <a:rPr lang="en-US" sz="1000" kern="0">
                          <a:effectLst/>
                          <a:latin typeface="黑体" panose="02010609060101010101" pitchFamily="49" charset="-122"/>
                          <a:ea typeface="黑体" panose="02010609060101010101" pitchFamily="49" charset="-122"/>
                        </a:rPr>
                        <a:t> </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a:txBody>
                    <a:bodyPr/>
                    <a:lstStyle/>
                    <a:p>
                      <a:pPr algn="ctr">
                        <a:spcAft>
                          <a:spcPts val="0"/>
                        </a:spcAft>
                      </a:pPr>
                      <a:r>
                        <a:rPr lang="en-US" sz="1000" kern="0">
                          <a:effectLst/>
                          <a:latin typeface="黑体" panose="02010609060101010101" pitchFamily="49" charset="-122"/>
                          <a:ea typeface="黑体" panose="02010609060101010101" pitchFamily="49" charset="-122"/>
                        </a:rPr>
                        <a:t> </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a:txBody>
                    <a:bodyPr/>
                    <a:lstStyle/>
                    <a:p>
                      <a:pPr algn="ctr">
                        <a:spcAft>
                          <a:spcPts val="0"/>
                        </a:spcAft>
                      </a:pPr>
                      <a:r>
                        <a:rPr lang="en-US" sz="1000" kern="0">
                          <a:effectLst/>
                          <a:latin typeface="黑体" panose="02010609060101010101" pitchFamily="49" charset="-122"/>
                          <a:ea typeface="黑体" panose="02010609060101010101" pitchFamily="49" charset="-122"/>
                        </a:rPr>
                        <a:t> </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a:txBody>
                    <a:bodyPr/>
                    <a:lstStyle/>
                    <a:p>
                      <a:pPr algn="ctr">
                        <a:spcAft>
                          <a:spcPts val="0"/>
                        </a:spcAft>
                      </a:pPr>
                      <a:r>
                        <a:rPr lang="en-US" sz="1000" kern="0">
                          <a:effectLst/>
                          <a:latin typeface="黑体" panose="02010609060101010101" pitchFamily="49" charset="-122"/>
                          <a:ea typeface="黑体" panose="02010609060101010101" pitchFamily="49" charset="-122"/>
                        </a:rPr>
                        <a:t> </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a:txBody>
                    <a:bodyPr/>
                    <a:lstStyle/>
                    <a:p>
                      <a:pPr algn="ctr">
                        <a:spcAft>
                          <a:spcPts val="0"/>
                        </a:spcAft>
                      </a:pPr>
                      <a:r>
                        <a:rPr lang="en-US" sz="1000" kern="0" dirty="0">
                          <a:effectLst/>
                          <a:latin typeface="黑体" panose="02010609060101010101" pitchFamily="49" charset="-122"/>
                          <a:ea typeface="黑体" panose="02010609060101010101" pitchFamily="49" charset="-122"/>
                        </a:rPr>
                        <a:t> </a:t>
                      </a:r>
                      <a:endParaRPr lang="zh-CN" sz="1000" kern="100" dirty="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a:txBody>
                    <a:bodyPr/>
                    <a:lstStyle/>
                    <a:p>
                      <a:pPr algn="ctr">
                        <a:spcAft>
                          <a:spcPts val="0"/>
                        </a:spcAft>
                      </a:pPr>
                      <a:r>
                        <a:rPr lang="en-US" sz="1000" kern="0" dirty="0">
                          <a:effectLst/>
                          <a:latin typeface="黑体" panose="02010609060101010101" pitchFamily="49" charset="-122"/>
                          <a:ea typeface="黑体" panose="02010609060101010101" pitchFamily="49" charset="-122"/>
                        </a:rPr>
                        <a:t> </a:t>
                      </a:r>
                      <a:endParaRPr lang="zh-CN" sz="1000" kern="100" dirty="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r>
              <a:tr h="183400">
                <a:tc>
                  <a:txBody>
                    <a:bodyPr/>
                    <a:lstStyle/>
                    <a:p>
                      <a:pPr algn="ctr">
                        <a:spcAft>
                          <a:spcPts val="0"/>
                        </a:spcAft>
                      </a:pPr>
                      <a:r>
                        <a:rPr lang="en-US" sz="1000" kern="0">
                          <a:effectLst/>
                          <a:latin typeface="黑体" panose="02010609060101010101" pitchFamily="49" charset="-122"/>
                          <a:ea typeface="黑体" panose="02010609060101010101" pitchFamily="49" charset="-122"/>
                        </a:rPr>
                        <a:t>…</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a:txBody>
                    <a:bodyPr/>
                    <a:lstStyle/>
                    <a:p>
                      <a:pPr algn="ctr">
                        <a:spcAft>
                          <a:spcPts val="0"/>
                        </a:spcAft>
                      </a:pPr>
                      <a:r>
                        <a:rPr lang="en-US" sz="1000" kern="0">
                          <a:effectLst/>
                          <a:latin typeface="黑体" panose="02010609060101010101" pitchFamily="49" charset="-122"/>
                          <a:ea typeface="黑体" panose="02010609060101010101" pitchFamily="49" charset="-122"/>
                        </a:rPr>
                        <a:t> </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a:txBody>
                    <a:bodyPr/>
                    <a:lstStyle/>
                    <a:p>
                      <a:pPr algn="ctr">
                        <a:spcAft>
                          <a:spcPts val="0"/>
                        </a:spcAft>
                      </a:pPr>
                      <a:r>
                        <a:rPr lang="en-US" sz="1000" kern="0">
                          <a:effectLst/>
                          <a:latin typeface="黑体" panose="02010609060101010101" pitchFamily="49" charset="-122"/>
                          <a:ea typeface="黑体" panose="02010609060101010101" pitchFamily="49" charset="-122"/>
                        </a:rPr>
                        <a:t> </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a:txBody>
                    <a:bodyPr/>
                    <a:lstStyle/>
                    <a:p>
                      <a:pPr algn="ctr">
                        <a:spcAft>
                          <a:spcPts val="0"/>
                        </a:spcAft>
                      </a:pPr>
                      <a:r>
                        <a:rPr lang="en-US" sz="1000" kern="0">
                          <a:effectLst/>
                          <a:latin typeface="黑体" panose="02010609060101010101" pitchFamily="49" charset="-122"/>
                          <a:ea typeface="黑体" panose="02010609060101010101" pitchFamily="49" charset="-122"/>
                        </a:rPr>
                        <a:t> </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a:txBody>
                    <a:bodyPr/>
                    <a:lstStyle/>
                    <a:p>
                      <a:pPr algn="ctr">
                        <a:spcAft>
                          <a:spcPts val="0"/>
                        </a:spcAft>
                      </a:pPr>
                      <a:r>
                        <a:rPr lang="en-US" sz="1000" kern="0">
                          <a:effectLst/>
                          <a:latin typeface="黑体" panose="02010609060101010101" pitchFamily="49" charset="-122"/>
                          <a:ea typeface="黑体" panose="02010609060101010101" pitchFamily="49" charset="-122"/>
                        </a:rPr>
                        <a:t> </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a:txBody>
                    <a:bodyPr/>
                    <a:lstStyle/>
                    <a:p>
                      <a:pPr algn="ctr">
                        <a:spcAft>
                          <a:spcPts val="0"/>
                        </a:spcAft>
                      </a:pPr>
                      <a:r>
                        <a:rPr lang="en-US" sz="1000" kern="0">
                          <a:effectLst/>
                          <a:latin typeface="黑体" panose="02010609060101010101" pitchFamily="49" charset="-122"/>
                          <a:ea typeface="黑体" panose="02010609060101010101" pitchFamily="49" charset="-122"/>
                        </a:rPr>
                        <a:t> </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a:txBody>
                    <a:bodyPr/>
                    <a:lstStyle/>
                    <a:p>
                      <a:pPr algn="ctr">
                        <a:spcAft>
                          <a:spcPts val="0"/>
                        </a:spcAft>
                      </a:pPr>
                      <a:r>
                        <a:rPr lang="en-US" sz="1000" kern="0">
                          <a:effectLst/>
                          <a:latin typeface="黑体" panose="02010609060101010101" pitchFamily="49" charset="-122"/>
                          <a:ea typeface="黑体" panose="02010609060101010101" pitchFamily="49" charset="-122"/>
                        </a:rPr>
                        <a:t> </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a:txBody>
                    <a:bodyPr/>
                    <a:lstStyle/>
                    <a:p>
                      <a:pPr algn="ctr">
                        <a:spcAft>
                          <a:spcPts val="0"/>
                        </a:spcAft>
                      </a:pPr>
                      <a:r>
                        <a:rPr lang="en-US" sz="1000" kern="0">
                          <a:effectLst/>
                          <a:latin typeface="黑体" panose="02010609060101010101" pitchFamily="49" charset="-122"/>
                          <a:ea typeface="黑体" panose="02010609060101010101" pitchFamily="49" charset="-122"/>
                        </a:rPr>
                        <a:t> </a:t>
                      </a:r>
                      <a:endParaRPr lang="zh-CN" sz="1000" kern="10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c>
                  <a:txBody>
                    <a:bodyPr/>
                    <a:lstStyle/>
                    <a:p>
                      <a:pPr algn="ctr">
                        <a:spcAft>
                          <a:spcPts val="0"/>
                        </a:spcAft>
                      </a:pPr>
                      <a:r>
                        <a:rPr lang="en-US" sz="1000" kern="0" dirty="0">
                          <a:effectLst/>
                          <a:latin typeface="黑体" panose="02010609060101010101" pitchFamily="49" charset="-122"/>
                          <a:ea typeface="黑体" panose="02010609060101010101" pitchFamily="49" charset="-122"/>
                        </a:rPr>
                        <a:t> </a:t>
                      </a:r>
                      <a:endParaRPr lang="zh-CN" sz="1000" kern="100" dirty="0">
                        <a:effectLst/>
                        <a:latin typeface="黑体" panose="02010609060101010101" pitchFamily="49" charset="-122"/>
                        <a:ea typeface="黑体" panose="02010609060101010101" pitchFamily="49" charset="-122"/>
                        <a:cs typeface="Times New Roman" panose="02020603050405020304"/>
                      </a:endParaRPr>
                    </a:p>
                  </a:txBody>
                  <a:tcPr marL="68580" marR="68580" marT="0" marB="0" anchor="ctr"/>
                </a:tc>
              </a:tr>
            </a:tbl>
          </a:graphicData>
        </a:graphic>
      </p:graphicFrame>
      <p:sp>
        <p:nvSpPr>
          <p:cNvPr id="9" name="矩形 8"/>
          <p:cNvSpPr/>
          <p:nvPr/>
        </p:nvSpPr>
        <p:spPr>
          <a:xfrm>
            <a:off x="2771800" y="3861048"/>
            <a:ext cx="5147563" cy="369332"/>
          </a:xfrm>
          <a:prstGeom prst="rect">
            <a:avLst/>
          </a:prstGeom>
        </p:spPr>
        <p:txBody>
          <a:bodyPr wrap="none">
            <a:spAutoFit/>
          </a:bodyPr>
          <a:lstStyle/>
          <a:p>
            <a:r>
              <a:rPr lang="zh-CN" altLang="zh-CN" dirty="0">
                <a:latin typeface="黑体" panose="02010609060101010101" pitchFamily="49" charset="-122"/>
                <a:ea typeface="黑体" panose="02010609060101010101" pitchFamily="49" charset="-122"/>
              </a:rPr>
              <a:t>图纸发放登记簿 </a:t>
            </a:r>
            <a:r>
              <a:rPr lang="en-US" altLang="zh-CN" dirty="0">
                <a:latin typeface="黑体" panose="02010609060101010101" pitchFamily="49" charset="-122"/>
                <a:ea typeface="黑体" panose="02010609060101010101" pitchFamily="49" charset="-122"/>
              </a:rPr>
              <a:t>             </a:t>
            </a:r>
            <a:r>
              <a:rPr lang="zh-CN" altLang="zh-CN" dirty="0">
                <a:latin typeface="黑体" panose="02010609060101010101" pitchFamily="49" charset="-122"/>
                <a:ea typeface="黑体" panose="02010609060101010101" pitchFamily="49" charset="-122"/>
              </a:rPr>
              <a:t>第</a:t>
            </a:r>
            <a:r>
              <a:rPr lang="en-US" altLang="zh-CN" dirty="0">
                <a:latin typeface="黑体" panose="02010609060101010101" pitchFamily="49" charset="-122"/>
                <a:ea typeface="黑体" panose="02010609060101010101" pitchFamily="49" charset="-122"/>
              </a:rPr>
              <a:t>  </a:t>
            </a:r>
            <a:r>
              <a:rPr lang="zh-CN" altLang="zh-CN" dirty="0">
                <a:latin typeface="黑体" panose="02010609060101010101" pitchFamily="49" charset="-122"/>
                <a:ea typeface="黑体" panose="02010609060101010101" pitchFamily="49" charset="-122"/>
              </a:rPr>
              <a:t>页，共</a:t>
            </a:r>
            <a:r>
              <a:rPr lang="en-US" altLang="zh-CN" dirty="0">
                <a:latin typeface="黑体" panose="02010609060101010101" pitchFamily="49" charset="-122"/>
                <a:ea typeface="黑体" panose="02010609060101010101" pitchFamily="49" charset="-122"/>
              </a:rPr>
              <a:t>   </a:t>
            </a:r>
            <a:r>
              <a:rPr lang="zh-CN" altLang="zh-CN" dirty="0">
                <a:latin typeface="黑体" panose="02010609060101010101" pitchFamily="49" charset="-122"/>
                <a:ea typeface="黑体" panose="02010609060101010101" pitchFamily="49" charset="-122"/>
              </a:rPr>
              <a:t>页</a:t>
            </a:r>
            <a:endParaRPr lang="zh-CN" altLang="en-US" dirty="0">
              <a:latin typeface="黑体" panose="02010609060101010101" pitchFamily="49" charset="-122"/>
              <a:ea typeface="黑体" panose="02010609060101010101" pitchFamily="49" charset="-122"/>
            </a:endParaRPr>
          </a:p>
        </p:txBody>
      </p:sp>
      <p:sp>
        <p:nvSpPr>
          <p:cNvPr id="7" name="矩形 6"/>
          <p:cNvSpPr/>
          <p:nvPr/>
        </p:nvSpPr>
        <p:spPr>
          <a:xfrm>
            <a:off x="389033" y="214289"/>
            <a:ext cx="3262432" cy="584775"/>
          </a:xfrm>
          <a:prstGeom prst="rect">
            <a:avLst/>
          </a:prstGeom>
        </p:spPr>
        <p:txBody>
          <a:bodyPr wrap="none">
            <a:spAutoFit/>
          </a:bodyPr>
          <a:lstStyle/>
          <a:p>
            <a:r>
              <a:rPr lang="zh-CN" altLang="en-US" sz="3200" dirty="0" smtClean="0">
                <a:latin typeface="黑体" panose="02010609060101010101" pitchFamily="49" charset="-122"/>
                <a:ea typeface="黑体" panose="02010609060101010101" pitchFamily="49" charset="-122"/>
              </a:rPr>
              <a:t>第九章 图纸</a:t>
            </a:r>
            <a:r>
              <a:rPr lang="zh-CN" altLang="zh-CN" sz="3200" dirty="0" smtClean="0">
                <a:latin typeface="黑体" panose="02010609060101010101" pitchFamily="49" charset="-122"/>
                <a:ea typeface="黑体" panose="02010609060101010101" pitchFamily="49" charset="-122"/>
              </a:rPr>
              <a:t>管理</a:t>
            </a:r>
            <a:endParaRPr lang="zh-CN" altLang="en-US" sz="3200" dirty="0"/>
          </a:p>
        </p:txBody>
      </p:sp>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cSld>
  <p:clrMapOvr>
    <a:masterClrMapping/>
  </p:clrMapOvr>
  <p:transition>
    <p:pull dir="d"/>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7524" y="837027"/>
            <a:ext cx="8568952" cy="5604046"/>
          </a:xfrm>
        </p:spPr>
        <p:txBody>
          <a:bodyPr>
            <a:noAutofit/>
          </a:bodyPr>
          <a:lstStyle/>
          <a:p>
            <a:pPr hangingPunct="1">
              <a:lnSpc>
                <a:spcPct val="150000"/>
              </a:lnSpc>
            </a:pPr>
            <a:r>
              <a:rPr lang="en-US" altLang="zh-CN" sz="2000" dirty="0" smtClean="0">
                <a:solidFill>
                  <a:schemeClr val="tx1"/>
                </a:solidFill>
                <a:latin typeface="黑体" panose="02010609060101010101" pitchFamily="49" charset="-122"/>
                <a:ea typeface="黑体" panose="02010609060101010101" pitchFamily="49" charset="-122"/>
              </a:rPr>
              <a:t>3</a:t>
            </a:r>
            <a:r>
              <a:rPr lang="zh-CN" altLang="zh-CN" sz="2000" dirty="0" smtClean="0">
                <a:solidFill>
                  <a:schemeClr val="tx1"/>
                </a:solidFill>
                <a:latin typeface="黑体" panose="02010609060101010101" pitchFamily="49" charset="-122"/>
                <a:ea typeface="黑体" panose="02010609060101010101" pitchFamily="49" charset="-122"/>
              </a:rPr>
              <a:t>、</a:t>
            </a:r>
            <a:r>
              <a:rPr lang="zh-CN" altLang="zh-CN" sz="2000" dirty="0">
                <a:solidFill>
                  <a:schemeClr val="tx1"/>
                </a:solidFill>
                <a:latin typeface="黑体" panose="02010609060101010101" pitchFamily="49" charset="-122"/>
                <a:ea typeface="黑体" panose="02010609060101010101" pitchFamily="49" charset="-122"/>
              </a:rPr>
              <a:t>图纸变更管理</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a:solidFill>
                  <a:schemeClr val="tx1"/>
                </a:solidFill>
                <a:latin typeface="黑体" panose="02010609060101010101" pitchFamily="49" charset="-122"/>
                <a:ea typeface="黑体" panose="02010609060101010101" pitchFamily="49" charset="-122"/>
              </a:rPr>
              <a:t>    </a:t>
            </a:r>
            <a:r>
              <a:rPr lang="zh-CN" altLang="zh-CN" sz="2000" dirty="0">
                <a:solidFill>
                  <a:schemeClr val="tx1"/>
                </a:solidFill>
                <a:latin typeface="黑体" panose="02010609060101010101" pitchFamily="49" charset="-122"/>
                <a:ea typeface="黑体" panose="02010609060101010101" pitchFamily="49" charset="-122"/>
              </a:rPr>
              <a:t>图纸变更是项目中常见的问题，容易造成图纸混乱，涉及工程进度、质量、投资控制等多方面问题。</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a:solidFill>
                  <a:schemeClr val="tx1"/>
                </a:solidFill>
                <a:latin typeface="黑体" panose="02010609060101010101" pitchFamily="49" charset="-122"/>
                <a:ea typeface="黑体" panose="02010609060101010101" pitchFamily="49" charset="-122"/>
              </a:rPr>
              <a:t>    </a:t>
            </a:r>
            <a:r>
              <a:rPr lang="zh-CN" altLang="zh-CN" sz="2000" dirty="0">
                <a:solidFill>
                  <a:schemeClr val="tx1"/>
                </a:solidFill>
                <a:latin typeface="黑体" panose="02010609060101010101" pitchFamily="49" charset="-122"/>
                <a:ea typeface="黑体" panose="02010609060101010101" pitchFamily="49" charset="-122"/>
              </a:rPr>
              <a:t>管理流程：</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1</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设计</a:t>
            </a:r>
            <a:r>
              <a:rPr lang="zh-CN" altLang="zh-CN" sz="2000" dirty="0">
                <a:solidFill>
                  <a:schemeClr val="tx1"/>
                </a:solidFill>
                <a:latin typeface="黑体" panose="02010609060101010101" pitchFamily="49" charset="-122"/>
                <a:ea typeface="黑体" panose="02010609060101010101" pitchFamily="49" charset="-122"/>
              </a:rPr>
              <a:t>方以书面形式提供图纸变更的理由，并应随图纸提供设计修改通知单或技术核定订单；</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2</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业主</a:t>
            </a:r>
            <a:r>
              <a:rPr lang="zh-CN" altLang="zh-CN" sz="2000" dirty="0">
                <a:solidFill>
                  <a:schemeClr val="tx1"/>
                </a:solidFill>
                <a:latin typeface="黑体" panose="02010609060101010101" pitchFamily="49" charset="-122"/>
                <a:ea typeface="黑体" panose="02010609060101010101" pitchFamily="49" charset="-122"/>
              </a:rPr>
              <a:t>签收图纸，按照收图管理办法执行；</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3</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向</a:t>
            </a:r>
            <a:r>
              <a:rPr lang="zh-CN" altLang="zh-CN" sz="2000" dirty="0">
                <a:solidFill>
                  <a:schemeClr val="tx1"/>
                </a:solidFill>
                <a:latin typeface="黑体" panose="02010609060101010101" pitchFamily="49" charset="-122"/>
                <a:ea typeface="黑体" panose="02010609060101010101" pitchFamily="49" charset="-122"/>
              </a:rPr>
              <a:t>各相关单位发送图纸变更通知说明；</a:t>
            </a:r>
            <a:r>
              <a:rPr lang="en-US" altLang="zh-CN" sz="2000" dirty="0">
                <a:solidFill>
                  <a:schemeClr val="tx1"/>
                </a:solidFill>
                <a:latin typeface="黑体" panose="02010609060101010101" pitchFamily="49" charset="-122"/>
                <a:ea typeface="黑体" panose="02010609060101010101" pitchFamily="49" charset="-122"/>
              </a:rPr>
              <a:t/>
            </a:r>
            <a:br>
              <a:rPr lang="en-US"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4</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按</a:t>
            </a:r>
            <a:r>
              <a:rPr lang="zh-CN" altLang="zh-CN" sz="2000" dirty="0">
                <a:solidFill>
                  <a:schemeClr val="tx1"/>
                </a:solidFill>
                <a:latin typeface="黑体" panose="02010609060101010101" pitchFamily="49" charset="-122"/>
                <a:ea typeface="黑体" panose="02010609060101010101" pitchFamily="49" charset="-122"/>
              </a:rPr>
              <a:t>图纸变更通知说明的要求，从各相关单位收回作废图纸，发放新图纸；发图流程按照发图管理办法执行，作废图纸回收后及时隔离。</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a:solidFill>
                  <a:schemeClr val="tx1"/>
                </a:solidFill>
                <a:latin typeface="黑体" panose="02010609060101010101" pitchFamily="49" charset="-122"/>
                <a:ea typeface="黑体" panose="02010609060101010101" pitchFamily="49" charset="-122"/>
              </a:rPr>
              <a:t>4</a:t>
            </a:r>
            <a:r>
              <a:rPr lang="zh-CN" altLang="zh-CN" sz="2000" dirty="0">
                <a:solidFill>
                  <a:schemeClr val="tx1"/>
                </a:solidFill>
                <a:latin typeface="黑体" panose="02010609060101010101" pitchFamily="49" charset="-122"/>
                <a:ea typeface="黑体" panose="02010609060101010101" pitchFamily="49" charset="-122"/>
              </a:rPr>
              <a:t>、产生文件</a:t>
            </a:r>
            <a:br>
              <a:rPr lang="zh-CN" altLang="zh-CN" sz="2000" dirty="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1</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图纸</a:t>
            </a:r>
            <a:r>
              <a:rPr lang="zh-CN" altLang="zh-CN" sz="2000" dirty="0">
                <a:solidFill>
                  <a:schemeClr val="tx1"/>
                </a:solidFill>
                <a:latin typeface="黑体" panose="02010609060101010101" pitchFamily="49" charset="-122"/>
                <a:ea typeface="黑体" panose="02010609060101010101" pitchFamily="49" charset="-122"/>
              </a:rPr>
              <a:t>台账目录</a:t>
            </a:r>
            <a:r>
              <a:rPr lang="zh-CN" altLang="zh-CN" sz="2000" dirty="0" smtClean="0">
                <a:solidFill>
                  <a:schemeClr val="tx1"/>
                </a:solidFill>
                <a:latin typeface="黑体" panose="02010609060101010101" pitchFamily="49" charset="-122"/>
                <a:ea typeface="黑体" panose="02010609060101010101" pitchFamily="49" charset="-122"/>
              </a:rPr>
              <a:t>；</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2</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图纸</a:t>
            </a:r>
            <a:r>
              <a:rPr lang="zh-CN" altLang="zh-CN" sz="2000" dirty="0">
                <a:solidFill>
                  <a:schemeClr val="tx1"/>
                </a:solidFill>
                <a:latin typeface="黑体" panose="02010609060101010101" pitchFamily="49" charset="-122"/>
                <a:ea typeface="黑体" panose="02010609060101010101" pitchFamily="49" charset="-122"/>
              </a:rPr>
              <a:t>发放登记簿</a:t>
            </a:r>
            <a:r>
              <a:rPr lang="zh-CN" altLang="zh-CN" sz="2000" dirty="0" smtClean="0">
                <a:solidFill>
                  <a:schemeClr val="tx1"/>
                </a:solidFill>
                <a:latin typeface="黑体" panose="02010609060101010101" pitchFamily="49" charset="-122"/>
                <a:ea typeface="黑体" panose="02010609060101010101" pitchFamily="49" charset="-122"/>
              </a:rPr>
              <a:t>；</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3</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图纸</a:t>
            </a:r>
            <a:r>
              <a:rPr lang="zh-CN" altLang="zh-CN" sz="2000" dirty="0">
                <a:solidFill>
                  <a:schemeClr val="tx1"/>
                </a:solidFill>
                <a:latin typeface="黑体" panose="02010609060101010101" pitchFamily="49" charset="-122"/>
                <a:ea typeface="黑体" panose="02010609060101010101" pitchFamily="49" charset="-122"/>
              </a:rPr>
              <a:t>变更通知说明</a:t>
            </a:r>
            <a:r>
              <a:rPr lang="zh-CN" altLang="zh-CN" sz="2000" dirty="0" smtClean="0">
                <a:solidFill>
                  <a:schemeClr val="tx1"/>
                </a:solidFill>
                <a:latin typeface="黑体" panose="02010609060101010101" pitchFamily="49" charset="-122"/>
                <a:ea typeface="黑体" panose="02010609060101010101" pitchFamily="49" charset="-122"/>
              </a:rPr>
              <a:t>。</a:t>
            </a:r>
            <a:endParaRPr lang="zh-CN" altLang="zh-CN" sz="2000" dirty="0">
              <a:solidFill>
                <a:schemeClr val="tx1"/>
              </a:solidFill>
              <a:latin typeface="黑体" panose="02010609060101010101" pitchFamily="49" charset="-122"/>
              <a:ea typeface="黑体" panose="02010609060101010101" pitchFamily="49" charset="-122"/>
            </a:endParaRPr>
          </a:p>
        </p:txBody>
      </p:sp>
      <p:sp>
        <p:nvSpPr>
          <p:cNvPr id="6" name="矩形 5"/>
          <p:cNvSpPr/>
          <p:nvPr/>
        </p:nvSpPr>
        <p:spPr>
          <a:xfrm>
            <a:off x="389033" y="214289"/>
            <a:ext cx="3262432" cy="584775"/>
          </a:xfrm>
          <a:prstGeom prst="rect">
            <a:avLst/>
          </a:prstGeom>
        </p:spPr>
        <p:txBody>
          <a:bodyPr wrap="none">
            <a:spAutoFit/>
          </a:bodyPr>
          <a:lstStyle/>
          <a:p>
            <a:r>
              <a:rPr lang="zh-CN" altLang="en-US" sz="3200" dirty="0" smtClean="0">
                <a:latin typeface="黑体" panose="02010609060101010101" pitchFamily="49" charset="-122"/>
                <a:ea typeface="黑体" panose="02010609060101010101" pitchFamily="49" charset="-122"/>
              </a:rPr>
              <a:t>第九章 图纸</a:t>
            </a:r>
            <a:r>
              <a:rPr lang="zh-CN" altLang="zh-CN" sz="3200" dirty="0" smtClean="0">
                <a:latin typeface="黑体" panose="02010609060101010101" pitchFamily="49" charset="-122"/>
                <a:ea typeface="黑体" panose="02010609060101010101" pitchFamily="49" charset="-122"/>
              </a:rPr>
              <a:t>管理</a:t>
            </a:r>
            <a:endParaRPr lang="zh-CN" altLang="en-US" sz="3200"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cSld>
  <p:clrMapOvr>
    <a:masterClrMapping/>
  </p:clrMapOvr>
  <p:transition>
    <p:pull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23528" y="228622"/>
            <a:ext cx="4134465" cy="523220"/>
          </a:xfrm>
          <a:prstGeom prst="rect">
            <a:avLst/>
          </a:prstGeom>
        </p:spPr>
        <p:txBody>
          <a:bodyPr wrap="none">
            <a:spAutoFit/>
          </a:bodyPr>
          <a:lstStyle/>
          <a:p>
            <a:r>
              <a:rPr lang="en-US" altLang="zh-CN" sz="2800" dirty="0" smtClean="0">
                <a:latin typeface="黑体" panose="02010609060101010101" pitchFamily="49" charset="-122"/>
                <a:ea typeface="黑体" panose="02010609060101010101" pitchFamily="49" charset="-122"/>
              </a:rPr>
              <a:t>1.2 </a:t>
            </a:r>
            <a:r>
              <a:rPr lang="zh-CN" altLang="en-US" sz="2800" dirty="0" smtClean="0">
                <a:latin typeface="黑体" panose="02010609060101010101" pitchFamily="49" charset="-122"/>
                <a:ea typeface="黑体" panose="02010609060101010101" pitchFamily="49" charset="-122"/>
              </a:rPr>
              <a:t>建筑工程项目与管理</a:t>
            </a:r>
            <a:endParaRPr lang="zh-CN" altLang="en-US" sz="2800" dirty="0">
              <a:latin typeface="黑体" panose="02010609060101010101" pitchFamily="49" charset="-122"/>
              <a:ea typeface="黑体" panose="02010609060101010101" pitchFamily="49" charset="-122"/>
            </a:endParaRPr>
          </a:p>
        </p:txBody>
      </p:sp>
      <p:sp>
        <p:nvSpPr>
          <p:cNvPr id="8" name="TextBox 7"/>
          <p:cNvSpPr txBox="1"/>
          <p:nvPr/>
        </p:nvSpPr>
        <p:spPr>
          <a:xfrm>
            <a:off x="539552" y="1628800"/>
            <a:ext cx="864096"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zh-CN" altLang="en-US" sz="1200" dirty="0" smtClean="0">
                <a:latin typeface="黑体" pitchFamily="49" charset="-122"/>
                <a:ea typeface="黑体" pitchFamily="49" charset="-122"/>
              </a:rPr>
              <a:t>分析决策</a:t>
            </a:r>
            <a:endParaRPr lang="zh-CN" altLang="en-US" sz="1200" dirty="0">
              <a:latin typeface="黑体" pitchFamily="49" charset="-122"/>
              <a:ea typeface="黑体" pitchFamily="49" charset="-122"/>
            </a:endParaRPr>
          </a:p>
        </p:txBody>
      </p:sp>
      <p:sp>
        <p:nvSpPr>
          <p:cNvPr id="12" name="TextBox 11"/>
          <p:cNvSpPr txBox="1"/>
          <p:nvPr/>
        </p:nvSpPr>
        <p:spPr>
          <a:xfrm>
            <a:off x="539552" y="3162447"/>
            <a:ext cx="864096"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zh-CN" altLang="en-US" sz="1200" dirty="0" smtClean="0">
                <a:latin typeface="黑体" pitchFamily="49" charset="-122"/>
                <a:ea typeface="黑体" pitchFamily="49" charset="-122"/>
              </a:rPr>
              <a:t>规划设计</a:t>
            </a:r>
            <a:endParaRPr lang="zh-CN" altLang="en-US" sz="1200" dirty="0">
              <a:latin typeface="黑体" pitchFamily="49" charset="-122"/>
              <a:ea typeface="黑体" pitchFamily="49" charset="-122"/>
            </a:endParaRPr>
          </a:p>
        </p:txBody>
      </p:sp>
      <p:sp>
        <p:nvSpPr>
          <p:cNvPr id="13" name="TextBox 12"/>
          <p:cNvSpPr txBox="1"/>
          <p:nvPr/>
        </p:nvSpPr>
        <p:spPr>
          <a:xfrm>
            <a:off x="561256" y="4589712"/>
            <a:ext cx="864096"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zh-CN" altLang="en-US" sz="1200" dirty="0" smtClean="0">
                <a:latin typeface="黑体" pitchFamily="49" charset="-122"/>
                <a:ea typeface="黑体" pitchFamily="49" charset="-122"/>
              </a:rPr>
              <a:t>施工实施</a:t>
            </a:r>
            <a:endParaRPr lang="zh-CN" altLang="en-US" sz="1200" dirty="0">
              <a:latin typeface="黑体" pitchFamily="49" charset="-122"/>
              <a:ea typeface="黑体" pitchFamily="49" charset="-122"/>
            </a:endParaRPr>
          </a:p>
        </p:txBody>
      </p:sp>
      <p:sp>
        <p:nvSpPr>
          <p:cNvPr id="14" name="TextBox 13"/>
          <p:cNvSpPr txBox="1"/>
          <p:nvPr/>
        </p:nvSpPr>
        <p:spPr>
          <a:xfrm>
            <a:off x="561256" y="5815689"/>
            <a:ext cx="864096"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zh-CN" altLang="en-US" sz="1200" dirty="0" smtClean="0">
                <a:latin typeface="黑体" pitchFamily="49" charset="-122"/>
                <a:ea typeface="黑体" pitchFamily="49" charset="-122"/>
              </a:rPr>
              <a:t>竣工收尾</a:t>
            </a:r>
            <a:endParaRPr lang="zh-CN" altLang="en-US" sz="1200" dirty="0">
              <a:latin typeface="黑体" pitchFamily="49" charset="-122"/>
              <a:ea typeface="黑体" pitchFamily="49" charset="-122"/>
            </a:endParaRPr>
          </a:p>
        </p:txBody>
      </p:sp>
      <p:sp>
        <p:nvSpPr>
          <p:cNvPr id="15" name="TextBox 14"/>
          <p:cNvSpPr txBox="1"/>
          <p:nvPr/>
        </p:nvSpPr>
        <p:spPr>
          <a:xfrm>
            <a:off x="2843808" y="1783248"/>
            <a:ext cx="864096"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zh-CN" altLang="en-US" sz="1200" dirty="0" smtClean="0">
                <a:latin typeface="黑体" pitchFamily="49" charset="-122"/>
                <a:ea typeface="黑体" pitchFamily="49" charset="-122"/>
              </a:rPr>
              <a:t>项目评估</a:t>
            </a:r>
            <a:endParaRPr lang="zh-CN" altLang="en-US" sz="1200" dirty="0">
              <a:latin typeface="黑体" pitchFamily="49" charset="-122"/>
              <a:ea typeface="黑体" pitchFamily="49" charset="-122"/>
            </a:endParaRPr>
          </a:p>
        </p:txBody>
      </p:sp>
      <p:sp>
        <p:nvSpPr>
          <p:cNvPr id="16" name="TextBox 15"/>
          <p:cNvSpPr txBox="1"/>
          <p:nvPr/>
        </p:nvSpPr>
        <p:spPr>
          <a:xfrm>
            <a:off x="2771800" y="993306"/>
            <a:ext cx="1008112"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zh-CN" altLang="en-US" sz="1200" dirty="0" smtClean="0">
                <a:latin typeface="黑体" pitchFamily="49" charset="-122"/>
                <a:ea typeface="黑体" pitchFamily="49" charset="-122"/>
              </a:rPr>
              <a:t>项目建议书</a:t>
            </a:r>
            <a:endParaRPr lang="zh-CN" altLang="en-US" sz="1200" dirty="0">
              <a:latin typeface="黑体" pitchFamily="49" charset="-122"/>
              <a:ea typeface="黑体" pitchFamily="49" charset="-122"/>
            </a:endParaRPr>
          </a:p>
        </p:txBody>
      </p:sp>
      <p:sp>
        <p:nvSpPr>
          <p:cNvPr id="17" name="TextBox 16"/>
          <p:cNvSpPr txBox="1"/>
          <p:nvPr/>
        </p:nvSpPr>
        <p:spPr>
          <a:xfrm>
            <a:off x="2853225" y="2199380"/>
            <a:ext cx="864096"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zh-CN" altLang="en-US" sz="1200" dirty="0" smtClean="0">
                <a:latin typeface="黑体" pitchFamily="49" charset="-122"/>
                <a:ea typeface="黑体" pitchFamily="49" charset="-122"/>
              </a:rPr>
              <a:t>项目决策</a:t>
            </a:r>
            <a:endParaRPr lang="zh-CN" altLang="en-US" sz="1200" dirty="0">
              <a:latin typeface="黑体" pitchFamily="49" charset="-122"/>
              <a:ea typeface="黑体" pitchFamily="49" charset="-122"/>
            </a:endParaRPr>
          </a:p>
        </p:txBody>
      </p:sp>
      <p:sp>
        <p:nvSpPr>
          <p:cNvPr id="18" name="TextBox 17"/>
          <p:cNvSpPr txBox="1"/>
          <p:nvPr/>
        </p:nvSpPr>
        <p:spPr>
          <a:xfrm>
            <a:off x="4746151" y="2950756"/>
            <a:ext cx="864096" cy="276999"/>
          </a:xfrm>
          <a:prstGeom prst="rect">
            <a:avLst/>
          </a:prstGeom>
          <a:ln w="3175">
            <a:solidFill>
              <a:schemeClr val="tx1"/>
            </a:solidFill>
            <a:prstDash val="dash"/>
          </a:ln>
        </p:spPr>
        <p:style>
          <a:lnRef idx="2">
            <a:schemeClr val="dk1"/>
          </a:lnRef>
          <a:fillRef idx="1">
            <a:schemeClr val="lt1"/>
          </a:fillRef>
          <a:effectRef idx="0">
            <a:schemeClr val="dk1"/>
          </a:effectRef>
          <a:fontRef idx="minor">
            <a:schemeClr val="dk1"/>
          </a:fontRef>
        </p:style>
        <p:txBody>
          <a:bodyPr wrap="square" rtlCol="0">
            <a:spAutoFit/>
          </a:bodyPr>
          <a:lstStyle/>
          <a:p>
            <a:r>
              <a:rPr lang="zh-CN" altLang="en-US" sz="1200" dirty="0" smtClean="0">
                <a:latin typeface="黑体" pitchFamily="49" charset="-122"/>
                <a:ea typeface="黑体" pitchFamily="49" charset="-122"/>
              </a:rPr>
              <a:t>规划设计</a:t>
            </a:r>
            <a:endParaRPr lang="zh-CN" altLang="en-US" sz="1200" dirty="0">
              <a:latin typeface="黑体" pitchFamily="49" charset="-122"/>
              <a:ea typeface="黑体" pitchFamily="49" charset="-122"/>
            </a:endParaRPr>
          </a:p>
        </p:txBody>
      </p:sp>
      <p:sp>
        <p:nvSpPr>
          <p:cNvPr id="21" name="TextBox 20"/>
          <p:cNvSpPr txBox="1"/>
          <p:nvPr/>
        </p:nvSpPr>
        <p:spPr>
          <a:xfrm>
            <a:off x="4746150" y="3304116"/>
            <a:ext cx="977977" cy="461665"/>
          </a:xfrm>
          <a:prstGeom prst="rect">
            <a:avLst/>
          </a:prstGeom>
          <a:ln w="3175">
            <a:solidFill>
              <a:schemeClr val="tx1"/>
            </a:solidFill>
            <a:prstDash val="dash"/>
          </a:ln>
        </p:spPr>
        <p:style>
          <a:lnRef idx="2">
            <a:schemeClr val="dk1"/>
          </a:lnRef>
          <a:fillRef idx="1">
            <a:schemeClr val="lt1"/>
          </a:fillRef>
          <a:effectRef idx="0">
            <a:schemeClr val="dk1"/>
          </a:effectRef>
          <a:fontRef idx="minor">
            <a:schemeClr val="dk1"/>
          </a:fontRef>
        </p:style>
        <p:txBody>
          <a:bodyPr wrap="square" rtlCol="0">
            <a:spAutoFit/>
          </a:bodyPr>
          <a:lstStyle/>
          <a:p>
            <a:r>
              <a:rPr lang="zh-CN" altLang="en-US" sz="1200" dirty="0" smtClean="0">
                <a:latin typeface="黑体" pitchFamily="49" charset="-122"/>
                <a:ea typeface="黑体" pitchFamily="49" charset="-122"/>
              </a:rPr>
              <a:t>扩初设计</a:t>
            </a:r>
            <a:endParaRPr lang="en-US" altLang="zh-CN" sz="1200" dirty="0" smtClean="0">
              <a:latin typeface="黑体" pitchFamily="49" charset="-122"/>
              <a:ea typeface="黑体" pitchFamily="49" charset="-122"/>
            </a:endParaRPr>
          </a:p>
          <a:p>
            <a:r>
              <a:rPr lang="zh-CN" altLang="en-US" sz="1200" dirty="0">
                <a:latin typeface="黑体" pitchFamily="49" charset="-122"/>
                <a:ea typeface="黑体" pitchFamily="49" charset="-122"/>
              </a:rPr>
              <a:t>或技术设计</a:t>
            </a:r>
          </a:p>
        </p:txBody>
      </p:sp>
      <p:sp>
        <p:nvSpPr>
          <p:cNvPr id="22" name="TextBox 21"/>
          <p:cNvSpPr txBox="1"/>
          <p:nvPr/>
        </p:nvSpPr>
        <p:spPr>
          <a:xfrm>
            <a:off x="4727949" y="2526671"/>
            <a:ext cx="864096"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zh-CN" altLang="en-US" sz="1200" dirty="0" smtClean="0">
                <a:latin typeface="黑体" pitchFamily="49" charset="-122"/>
                <a:ea typeface="黑体" pitchFamily="49" charset="-122"/>
              </a:rPr>
              <a:t>场地勘察</a:t>
            </a:r>
            <a:endParaRPr lang="zh-CN" altLang="en-US" sz="1200" dirty="0">
              <a:latin typeface="黑体" pitchFamily="49" charset="-122"/>
              <a:ea typeface="黑体" pitchFamily="49" charset="-122"/>
            </a:endParaRPr>
          </a:p>
        </p:txBody>
      </p:sp>
      <p:sp>
        <p:nvSpPr>
          <p:cNvPr id="24" name="TextBox 23"/>
          <p:cNvSpPr txBox="1"/>
          <p:nvPr/>
        </p:nvSpPr>
        <p:spPr>
          <a:xfrm>
            <a:off x="4728772" y="4189769"/>
            <a:ext cx="864096" cy="276999"/>
          </a:xfrm>
          <a:prstGeom prst="rect">
            <a:avLst/>
          </a:prstGeom>
          <a:ln w="3175">
            <a:solidFill>
              <a:schemeClr val="tx1"/>
            </a:solidFill>
            <a:prstDash val="dash"/>
          </a:ln>
        </p:spPr>
        <p:style>
          <a:lnRef idx="2">
            <a:schemeClr val="dk1"/>
          </a:lnRef>
          <a:fillRef idx="1">
            <a:schemeClr val="lt1"/>
          </a:fillRef>
          <a:effectRef idx="0">
            <a:schemeClr val="dk1"/>
          </a:effectRef>
          <a:fontRef idx="minor">
            <a:schemeClr val="dk1"/>
          </a:fontRef>
        </p:style>
        <p:txBody>
          <a:bodyPr wrap="square" rtlCol="0">
            <a:spAutoFit/>
          </a:bodyPr>
          <a:lstStyle/>
          <a:p>
            <a:r>
              <a:rPr lang="zh-CN" altLang="en-US" sz="1200" dirty="0" smtClean="0">
                <a:latin typeface="黑体" pitchFamily="49" charset="-122"/>
                <a:ea typeface="黑体" pitchFamily="49" charset="-122"/>
              </a:rPr>
              <a:t>采购订货</a:t>
            </a:r>
            <a:endParaRPr lang="zh-CN" altLang="en-US" sz="1200" dirty="0">
              <a:latin typeface="黑体" pitchFamily="49" charset="-122"/>
              <a:ea typeface="黑体" pitchFamily="49" charset="-122"/>
            </a:endParaRPr>
          </a:p>
        </p:txBody>
      </p:sp>
      <p:sp>
        <p:nvSpPr>
          <p:cNvPr id="25" name="TextBox 24"/>
          <p:cNvSpPr txBox="1"/>
          <p:nvPr/>
        </p:nvSpPr>
        <p:spPr>
          <a:xfrm>
            <a:off x="4728772" y="5029726"/>
            <a:ext cx="864096" cy="276999"/>
          </a:xfrm>
          <a:prstGeom prst="rect">
            <a:avLst/>
          </a:prstGeom>
          <a:ln w="3175">
            <a:solidFill>
              <a:schemeClr val="tx1"/>
            </a:solidFill>
            <a:prstDash val="dash"/>
          </a:ln>
        </p:spPr>
        <p:style>
          <a:lnRef idx="2">
            <a:schemeClr val="dk1"/>
          </a:lnRef>
          <a:fillRef idx="1">
            <a:schemeClr val="lt1"/>
          </a:fillRef>
          <a:effectRef idx="0">
            <a:schemeClr val="dk1"/>
          </a:effectRef>
          <a:fontRef idx="minor">
            <a:schemeClr val="dk1"/>
          </a:fontRef>
        </p:style>
        <p:txBody>
          <a:bodyPr wrap="square" rtlCol="0">
            <a:spAutoFit/>
          </a:bodyPr>
          <a:lstStyle/>
          <a:p>
            <a:r>
              <a:rPr lang="zh-CN" altLang="en-US" sz="1200" dirty="0" smtClean="0">
                <a:latin typeface="黑体" pitchFamily="49" charset="-122"/>
                <a:ea typeface="黑体" pitchFamily="49" charset="-122"/>
              </a:rPr>
              <a:t>生产准备</a:t>
            </a:r>
            <a:endParaRPr lang="zh-CN" altLang="en-US" sz="1200" dirty="0">
              <a:latin typeface="黑体" pitchFamily="49" charset="-122"/>
              <a:ea typeface="黑体" pitchFamily="49" charset="-122"/>
            </a:endParaRPr>
          </a:p>
        </p:txBody>
      </p:sp>
      <p:sp>
        <p:nvSpPr>
          <p:cNvPr id="26" name="TextBox 25"/>
          <p:cNvSpPr txBox="1"/>
          <p:nvPr/>
        </p:nvSpPr>
        <p:spPr>
          <a:xfrm>
            <a:off x="2881908" y="2551281"/>
            <a:ext cx="864096"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zh-CN" altLang="en-US" sz="1200" dirty="0" smtClean="0">
                <a:latin typeface="黑体" pitchFamily="49" charset="-122"/>
                <a:ea typeface="黑体" pitchFamily="49" charset="-122"/>
              </a:rPr>
              <a:t>设计准备</a:t>
            </a:r>
            <a:endParaRPr lang="zh-CN" altLang="en-US" sz="1200" dirty="0">
              <a:latin typeface="黑体" pitchFamily="49" charset="-122"/>
              <a:ea typeface="黑体" pitchFamily="49" charset="-122"/>
            </a:endParaRPr>
          </a:p>
        </p:txBody>
      </p:sp>
      <p:sp>
        <p:nvSpPr>
          <p:cNvPr id="27" name="TextBox 26"/>
          <p:cNvSpPr txBox="1"/>
          <p:nvPr/>
        </p:nvSpPr>
        <p:spPr>
          <a:xfrm>
            <a:off x="2881578" y="2973861"/>
            <a:ext cx="864096"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zh-CN" altLang="en-US" sz="1200" dirty="0" smtClean="0">
                <a:latin typeface="黑体" pitchFamily="49" charset="-122"/>
                <a:ea typeface="黑体" pitchFamily="49" charset="-122"/>
              </a:rPr>
              <a:t>方案设计</a:t>
            </a:r>
            <a:endParaRPr lang="zh-CN" altLang="en-US" sz="1200" dirty="0">
              <a:latin typeface="黑体" pitchFamily="49" charset="-122"/>
              <a:ea typeface="黑体" pitchFamily="49" charset="-122"/>
            </a:endParaRPr>
          </a:p>
        </p:txBody>
      </p:sp>
      <p:sp>
        <p:nvSpPr>
          <p:cNvPr id="28" name="TextBox 27"/>
          <p:cNvSpPr txBox="1"/>
          <p:nvPr/>
        </p:nvSpPr>
        <p:spPr>
          <a:xfrm>
            <a:off x="2895121" y="3372107"/>
            <a:ext cx="864096"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zh-CN" altLang="en-US" sz="1200" dirty="0" smtClean="0">
                <a:latin typeface="黑体" pitchFamily="49" charset="-122"/>
                <a:ea typeface="黑体" pitchFamily="49" charset="-122"/>
              </a:rPr>
              <a:t>初步设计</a:t>
            </a:r>
            <a:endParaRPr lang="zh-CN" altLang="en-US" sz="1200" dirty="0">
              <a:latin typeface="黑体" pitchFamily="49" charset="-122"/>
              <a:ea typeface="黑体" pitchFamily="49" charset="-122"/>
            </a:endParaRPr>
          </a:p>
        </p:txBody>
      </p:sp>
      <p:sp>
        <p:nvSpPr>
          <p:cNvPr id="29" name="TextBox 28"/>
          <p:cNvSpPr txBox="1"/>
          <p:nvPr/>
        </p:nvSpPr>
        <p:spPr>
          <a:xfrm>
            <a:off x="2865512" y="4189768"/>
            <a:ext cx="864096"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zh-CN" altLang="en-US" sz="1200" dirty="0" smtClean="0">
                <a:latin typeface="黑体" pitchFamily="49" charset="-122"/>
                <a:ea typeface="黑体" pitchFamily="49" charset="-122"/>
              </a:rPr>
              <a:t>施工准备</a:t>
            </a:r>
            <a:endParaRPr lang="zh-CN" altLang="en-US" sz="1200" dirty="0">
              <a:latin typeface="黑体" pitchFamily="49" charset="-122"/>
              <a:ea typeface="黑体" pitchFamily="49" charset="-122"/>
            </a:endParaRPr>
          </a:p>
        </p:txBody>
      </p:sp>
      <p:sp>
        <p:nvSpPr>
          <p:cNvPr id="30" name="TextBox 29"/>
          <p:cNvSpPr txBox="1"/>
          <p:nvPr/>
        </p:nvSpPr>
        <p:spPr>
          <a:xfrm>
            <a:off x="2881743" y="4589712"/>
            <a:ext cx="864096"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zh-CN" altLang="en-US" sz="1200" dirty="0" smtClean="0">
                <a:latin typeface="黑体" pitchFamily="49" charset="-122"/>
                <a:ea typeface="黑体" pitchFamily="49" charset="-122"/>
              </a:rPr>
              <a:t>施工许可</a:t>
            </a:r>
            <a:endParaRPr lang="zh-CN" altLang="en-US" sz="1200" dirty="0">
              <a:latin typeface="黑体" pitchFamily="49" charset="-122"/>
              <a:ea typeface="黑体" pitchFamily="49" charset="-122"/>
            </a:endParaRPr>
          </a:p>
        </p:txBody>
      </p:sp>
      <p:sp>
        <p:nvSpPr>
          <p:cNvPr id="31" name="TextBox 30"/>
          <p:cNvSpPr txBox="1"/>
          <p:nvPr/>
        </p:nvSpPr>
        <p:spPr>
          <a:xfrm>
            <a:off x="2865512" y="5029727"/>
            <a:ext cx="864096"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zh-CN" altLang="en-US" sz="1200" dirty="0" smtClean="0">
                <a:latin typeface="黑体" pitchFamily="49" charset="-122"/>
                <a:ea typeface="黑体" pitchFamily="49" charset="-122"/>
              </a:rPr>
              <a:t>施工安装</a:t>
            </a:r>
            <a:endParaRPr lang="zh-CN" altLang="en-US" sz="1200" dirty="0">
              <a:latin typeface="黑体" pitchFamily="49" charset="-122"/>
              <a:ea typeface="黑体" pitchFamily="49" charset="-122"/>
            </a:endParaRPr>
          </a:p>
        </p:txBody>
      </p:sp>
      <p:sp>
        <p:nvSpPr>
          <p:cNvPr id="32" name="TextBox 31"/>
          <p:cNvSpPr txBox="1"/>
          <p:nvPr/>
        </p:nvSpPr>
        <p:spPr>
          <a:xfrm>
            <a:off x="2906953" y="5439706"/>
            <a:ext cx="864096"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zh-CN" altLang="en-US" sz="1200" dirty="0" smtClean="0">
                <a:latin typeface="黑体" pitchFamily="49" charset="-122"/>
                <a:ea typeface="黑体" pitchFamily="49" charset="-122"/>
              </a:rPr>
              <a:t>竣工验收</a:t>
            </a:r>
            <a:endParaRPr lang="zh-CN" altLang="en-US" sz="1200" dirty="0">
              <a:latin typeface="黑体" pitchFamily="49" charset="-122"/>
              <a:ea typeface="黑体" pitchFamily="49" charset="-122"/>
            </a:endParaRPr>
          </a:p>
        </p:txBody>
      </p:sp>
      <p:sp>
        <p:nvSpPr>
          <p:cNvPr id="33" name="TextBox 32"/>
          <p:cNvSpPr txBox="1"/>
          <p:nvPr/>
        </p:nvSpPr>
        <p:spPr>
          <a:xfrm>
            <a:off x="2915511" y="5815689"/>
            <a:ext cx="864096"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zh-CN" altLang="en-US" sz="1200" dirty="0" smtClean="0">
                <a:latin typeface="黑体" pitchFamily="49" charset="-122"/>
                <a:ea typeface="黑体" pitchFamily="49" charset="-122"/>
              </a:rPr>
              <a:t>竣工决算</a:t>
            </a:r>
            <a:endParaRPr lang="zh-CN" altLang="en-US" sz="1200" dirty="0">
              <a:latin typeface="黑体" pitchFamily="49" charset="-122"/>
              <a:ea typeface="黑体" pitchFamily="49" charset="-122"/>
            </a:endParaRPr>
          </a:p>
        </p:txBody>
      </p:sp>
      <p:sp>
        <p:nvSpPr>
          <p:cNvPr id="34" name="TextBox 33"/>
          <p:cNvSpPr txBox="1"/>
          <p:nvPr/>
        </p:nvSpPr>
        <p:spPr>
          <a:xfrm>
            <a:off x="2809900" y="3773614"/>
            <a:ext cx="1008112"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zh-CN" altLang="en-US" sz="1200" dirty="0" smtClean="0">
                <a:latin typeface="黑体" pitchFamily="49" charset="-122"/>
                <a:ea typeface="黑体" pitchFamily="49" charset="-122"/>
              </a:rPr>
              <a:t>施工图设计</a:t>
            </a:r>
            <a:endParaRPr lang="zh-CN" altLang="en-US" sz="1200" dirty="0">
              <a:latin typeface="黑体" pitchFamily="49" charset="-122"/>
              <a:ea typeface="黑体" pitchFamily="49" charset="-122"/>
            </a:endParaRPr>
          </a:p>
        </p:txBody>
      </p:sp>
      <p:sp>
        <p:nvSpPr>
          <p:cNvPr id="35" name="TextBox 34"/>
          <p:cNvSpPr txBox="1"/>
          <p:nvPr/>
        </p:nvSpPr>
        <p:spPr>
          <a:xfrm>
            <a:off x="2843503" y="6269594"/>
            <a:ext cx="1008112"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zh-CN" altLang="en-US" sz="1200" dirty="0" smtClean="0">
                <a:latin typeface="黑体" pitchFamily="49" charset="-122"/>
                <a:ea typeface="黑体" pitchFamily="49" charset="-122"/>
              </a:rPr>
              <a:t>项目后评价</a:t>
            </a:r>
            <a:endParaRPr lang="zh-CN" altLang="en-US" sz="1200" dirty="0">
              <a:latin typeface="黑体" pitchFamily="49" charset="-122"/>
              <a:ea typeface="黑体" pitchFamily="49" charset="-122"/>
            </a:endParaRPr>
          </a:p>
        </p:txBody>
      </p:sp>
      <p:sp>
        <p:nvSpPr>
          <p:cNvPr id="36" name="TextBox 35"/>
          <p:cNvSpPr txBox="1"/>
          <p:nvPr/>
        </p:nvSpPr>
        <p:spPr>
          <a:xfrm>
            <a:off x="2771800" y="1391195"/>
            <a:ext cx="1008112"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zh-CN" altLang="en-US" sz="1200" dirty="0" smtClean="0">
                <a:latin typeface="黑体" pitchFamily="49" charset="-122"/>
                <a:ea typeface="黑体" pitchFamily="49" charset="-122"/>
              </a:rPr>
              <a:t>可行性研究</a:t>
            </a:r>
            <a:endParaRPr lang="zh-CN" altLang="en-US" sz="1200" dirty="0">
              <a:latin typeface="黑体" pitchFamily="49" charset="-122"/>
              <a:ea typeface="黑体" pitchFamily="49" charset="-122"/>
            </a:endParaRPr>
          </a:p>
        </p:txBody>
      </p:sp>
      <p:cxnSp>
        <p:nvCxnSpPr>
          <p:cNvPr id="38" name="直接箭头连接符 37"/>
          <p:cNvCxnSpPr>
            <a:stCxn id="8" idx="2"/>
            <a:endCxn id="12" idx="0"/>
          </p:cNvCxnSpPr>
          <p:nvPr/>
        </p:nvCxnSpPr>
        <p:spPr>
          <a:xfrm>
            <a:off x="971600" y="1905799"/>
            <a:ext cx="0" cy="125664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a:stCxn id="12" idx="2"/>
            <a:endCxn id="13" idx="0"/>
          </p:cNvCxnSpPr>
          <p:nvPr/>
        </p:nvCxnSpPr>
        <p:spPr>
          <a:xfrm>
            <a:off x="971600" y="3439446"/>
            <a:ext cx="21704" cy="11502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a:stCxn id="13" idx="2"/>
            <a:endCxn id="14" idx="0"/>
          </p:cNvCxnSpPr>
          <p:nvPr/>
        </p:nvCxnSpPr>
        <p:spPr>
          <a:xfrm>
            <a:off x="993304" y="4866711"/>
            <a:ext cx="0" cy="94897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a:stCxn id="16" idx="2"/>
            <a:endCxn id="36" idx="0"/>
          </p:cNvCxnSpPr>
          <p:nvPr/>
        </p:nvCxnSpPr>
        <p:spPr>
          <a:xfrm>
            <a:off x="3275856" y="1270305"/>
            <a:ext cx="0" cy="12089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a:stCxn id="36" idx="2"/>
            <a:endCxn id="15" idx="0"/>
          </p:cNvCxnSpPr>
          <p:nvPr/>
        </p:nvCxnSpPr>
        <p:spPr>
          <a:xfrm>
            <a:off x="3275856" y="1668194"/>
            <a:ext cx="0" cy="11505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直接箭头连接符 48"/>
          <p:cNvCxnSpPr>
            <a:stCxn id="15" idx="2"/>
            <a:endCxn id="17" idx="0"/>
          </p:cNvCxnSpPr>
          <p:nvPr/>
        </p:nvCxnSpPr>
        <p:spPr>
          <a:xfrm>
            <a:off x="3275856" y="2060247"/>
            <a:ext cx="9417" cy="13913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直接箭头连接符 51"/>
          <p:cNvCxnSpPr>
            <a:stCxn id="26" idx="2"/>
            <a:endCxn id="27" idx="0"/>
          </p:cNvCxnSpPr>
          <p:nvPr/>
        </p:nvCxnSpPr>
        <p:spPr>
          <a:xfrm flipH="1">
            <a:off x="3313626" y="2828280"/>
            <a:ext cx="330" cy="14558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直接箭头连接符 54"/>
          <p:cNvCxnSpPr>
            <a:stCxn id="27" idx="2"/>
            <a:endCxn id="28" idx="0"/>
          </p:cNvCxnSpPr>
          <p:nvPr/>
        </p:nvCxnSpPr>
        <p:spPr>
          <a:xfrm>
            <a:off x="3313626" y="3250860"/>
            <a:ext cx="13543" cy="1212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直接箭头连接符 58"/>
          <p:cNvCxnSpPr>
            <a:stCxn id="28" idx="2"/>
            <a:endCxn id="34" idx="0"/>
          </p:cNvCxnSpPr>
          <p:nvPr/>
        </p:nvCxnSpPr>
        <p:spPr>
          <a:xfrm flipH="1">
            <a:off x="3313956" y="3649106"/>
            <a:ext cx="13213" cy="12450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直接箭头连接符 61"/>
          <p:cNvCxnSpPr>
            <a:stCxn id="29" idx="2"/>
            <a:endCxn id="30" idx="0"/>
          </p:cNvCxnSpPr>
          <p:nvPr/>
        </p:nvCxnSpPr>
        <p:spPr>
          <a:xfrm>
            <a:off x="3297560" y="4466767"/>
            <a:ext cx="16231" cy="12294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直接箭头连接符 63"/>
          <p:cNvCxnSpPr>
            <a:stCxn id="30" idx="2"/>
            <a:endCxn id="31" idx="0"/>
          </p:cNvCxnSpPr>
          <p:nvPr/>
        </p:nvCxnSpPr>
        <p:spPr>
          <a:xfrm flipH="1">
            <a:off x="3297560" y="4866711"/>
            <a:ext cx="16231" cy="1630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直接箭头连接符 69"/>
          <p:cNvCxnSpPr>
            <a:stCxn id="33" idx="2"/>
            <a:endCxn id="35" idx="0"/>
          </p:cNvCxnSpPr>
          <p:nvPr/>
        </p:nvCxnSpPr>
        <p:spPr>
          <a:xfrm>
            <a:off x="3347559" y="6092688"/>
            <a:ext cx="0" cy="17690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2123728" y="1131805"/>
            <a:ext cx="0" cy="12060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a:stCxn id="8" idx="3"/>
          </p:cNvCxnSpPr>
          <p:nvPr/>
        </p:nvCxnSpPr>
        <p:spPr>
          <a:xfrm flipV="1">
            <a:off x="1403648" y="1767299"/>
            <a:ext cx="720080"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a:endCxn id="16" idx="1"/>
          </p:cNvCxnSpPr>
          <p:nvPr/>
        </p:nvCxnSpPr>
        <p:spPr>
          <a:xfrm>
            <a:off x="2123728" y="1131805"/>
            <a:ext cx="648072"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a:endCxn id="36" idx="1"/>
          </p:cNvCxnSpPr>
          <p:nvPr/>
        </p:nvCxnSpPr>
        <p:spPr>
          <a:xfrm>
            <a:off x="2123728" y="1529694"/>
            <a:ext cx="648072"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a:endCxn id="15" idx="1"/>
          </p:cNvCxnSpPr>
          <p:nvPr/>
        </p:nvCxnSpPr>
        <p:spPr>
          <a:xfrm>
            <a:off x="2123728" y="1921747"/>
            <a:ext cx="720080"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a:endCxn id="17" idx="1"/>
          </p:cNvCxnSpPr>
          <p:nvPr/>
        </p:nvCxnSpPr>
        <p:spPr>
          <a:xfrm>
            <a:off x="2123728" y="2337879"/>
            <a:ext cx="729497"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a:stCxn id="12" idx="3"/>
          </p:cNvCxnSpPr>
          <p:nvPr/>
        </p:nvCxnSpPr>
        <p:spPr>
          <a:xfrm flipV="1">
            <a:off x="1403648" y="3300946"/>
            <a:ext cx="720080"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a:stCxn id="26" idx="1"/>
          </p:cNvCxnSpPr>
          <p:nvPr/>
        </p:nvCxnSpPr>
        <p:spPr>
          <a:xfrm flipH="1">
            <a:off x="2123728" y="2689781"/>
            <a:ext cx="758180"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a:stCxn id="27" idx="1"/>
          </p:cNvCxnSpPr>
          <p:nvPr/>
        </p:nvCxnSpPr>
        <p:spPr>
          <a:xfrm flipH="1">
            <a:off x="2123728" y="3112361"/>
            <a:ext cx="757850" cy="3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a:stCxn id="28" idx="1"/>
          </p:cNvCxnSpPr>
          <p:nvPr/>
        </p:nvCxnSpPr>
        <p:spPr>
          <a:xfrm flipH="1" flipV="1">
            <a:off x="2123728" y="3510606"/>
            <a:ext cx="771393"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a:stCxn id="34" idx="1"/>
          </p:cNvCxnSpPr>
          <p:nvPr/>
        </p:nvCxnSpPr>
        <p:spPr>
          <a:xfrm flipH="1" flipV="1">
            <a:off x="2123728" y="3895827"/>
            <a:ext cx="686172" cy="16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a:off x="2123728" y="2689780"/>
            <a:ext cx="0" cy="12223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a:stCxn id="30" idx="1"/>
          </p:cNvCxnSpPr>
          <p:nvPr/>
        </p:nvCxnSpPr>
        <p:spPr>
          <a:xfrm flipH="1" flipV="1">
            <a:off x="2123728" y="4728211"/>
            <a:ext cx="758015"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a:stCxn id="29" idx="1"/>
          </p:cNvCxnSpPr>
          <p:nvPr/>
        </p:nvCxnSpPr>
        <p:spPr>
          <a:xfrm flipH="1">
            <a:off x="2123728" y="4328268"/>
            <a:ext cx="74178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a:stCxn id="31" idx="1"/>
          </p:cNvCxnSpPr>
          <p:nvPr/>
        </p:nvCxnSpPr>
        <p:spPr>
          <a:xfrm flipH="1" flipV="1">
            <a:off x="2123728" y="5168226"/>
            <a:ext cx="74178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a:off x="2123728" y="4328268"/>
            <a:ext cx="0" cy="8399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a:stCxn id="32" idx="1"/>
          </p:cNvCxnSpPr>
          <p:nvPr/>
        </p:nvCxnSpPr>
        <p:spPr>
          <a:xfrm flipH="1" flipV="1">
            <a:off x="2123728" y="5578205"/>
            <a:ext cx="783225"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a:stCxn id="33" idx="1"/>
          </p:cNvCxnSpPr>
          <p:nvPr/>
        </p:nvCxnSpPr>
        <p:spPr>
          <a:xfrm flipH="1">
            <a:off x="2123729" y="5954189"/>
            <a:ext cx="791782"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a:stCxn id="35" idx="1"/>
          </p:cNvCxnSpPr>
          <p:nvPr/>
        </p:nvCxnSpPr>
        <p:spPr>
          <a:xfrm flipH="1" flipV="1">
            <a:off x="2123728" y="6408093"/>
            <a:ext cx="719775"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直接连接符 127"/>
          <p:cNvCxnSpPr>
            <a:endCxn id="13" idx="3"/>
          </p:cNvCxnSpPr>
          <p:nvPr/>
        </p:nvCxnSpPr>
        <p:spPr>
          <a:xfrm flipH="1">
            <a:off x="1425352" y="4728212"/>
            <a:ext cx="6983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直接连接符 134"/>
          <p:cNvCxnSpPr>
            <a:stCxn id="14" idx="3"/>
          </p:cNvCxnSpPr>
          <p:nvPr/>
        </p:nvCxnSpPr>
        <p:spPr>
          <a:xfrm>
            <a:off x="1425352" y="5954189"/>
            <a:ext cx="698376"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直接箭头连接符 139"/>
          <p:cNvCxnSpPr>
            <a:stCxn id="32" idx="2"/>
            <a:endCxn id="33" idx="0"/>
          </p:cNvCxnSpPr>
          <p:nvPr/>
        </p:nvCxnSpPr>
        <p:spPr>
          <a:xfrm>
            <a:off x="3339001" y="5716705"/>
            <a:ext cx="8558" cy="989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2" name="直接连接符 141"/>
          <p:cNvCxnSpPr/>
          <p:nvPr/>
        </p:nvCxnSpPr>
        <p:spPr>
          <a:xfrm>
            <a:off x="2123728" y="5578206"/>
            <a:ext cx="0" cy="8298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直接箭头连接符 143"/>
          <p:cNvCxnSpPr>
            <a:stCxn id="25" idx="1"/>
            <a:endCxn id="31" idx="3"/>
          </p:cNvCxnSpPr>
          <p:nvPr/>
        </p:nvCxnSpPr>
        <p:spPr>
          <a:xfrm flipH="1">
            <a:off x="3729608" y="5168226"/>
            <a:ext cx="999164"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6" name="直接箭头连接符 145"/>
          <p:cNvCxnSpPr>
            <a:stCxn id="24" idx="1"/>
            <a:endCxn id="29" idx="3"/>
          </p:cNvCxnSpPr>
          <p:nvPr/>
        </p:nvCxnSpPr>
        <p:spPr>
          <a:xfrm flipH="1" flipV="1">
            <a:off x="3729608" y="4328268"/>
            <a:ext cx="999164"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8" name="直接连接符 147"/>
          <p:cNvCxnSpPr>
            <a:stCxn id="21" idx="1"/>
            <a:endCxn id="21" idx="3"/>
          </p:cNvCxnSpPr>
          <p:nvPr/>
        </p:nvCxnSpPr>
        <p:spPr>
          <a:xfrm>
            <a:off x="4746150" y="3534949"/>
            <a:ext cx="977977"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0" name="直接箭头连接符 149"/>
          <p:cNvCxnSpPr>
            <a:stCxn id="21" idx="1"/>
            <a:endCxn id="28" idx="3"/>
          </p:cNvCxnSpPr>
          <p:nvPr/>
        </p:nvCxnSpPr>
        <p:spPr>
          <a:xfrm flipH="1" flipV="1">
            <a:off x="3759217" y="3510607"/>
            <a:ext cx="986933" cy="2434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2" name="直接箭头连接符 151"/>
          <p:cNvCxnSpPr>
            <a:stCxn id="18" idx="1"/>
            <a:endCxn id="27" idx="3"/>
          </p:cNvCxnSpPr>
          <p:nvPr/>
        </p:nvCxnSpPr>
        <p:spPr>
          <a:xfrm flipH="1">
            <a:off x="3745674" y="3089256"/>
            <a:ext cx="1000477" cy="2310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4" name="直接箭头连接符 153"/>
          <p:cNvCxnSpPr>
            <a:stCxn id="22" idx="1"/>
            <a:endCxn id="26" idx="3"/>
          </p:cNvCxnSpPr>
          <p:nvPr/>
        </p:nvCxnSpPr>
        <p:spPr>
          <a:xfrm flipH="1">
            <a:off x="3746004" y="2665171"/>
            <a:ext cx="981945" cy="246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68" name="图片 6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extLst>
      <p:ext uri="{BB962C8B-B14F-4D97-AF65-F5344CB8AC3E}">
        <p14:creationId xmlns:p14="http://schemas.microsoft.com/office/powerpoint/2010/main" val="115160167"/>
      </p:ext>
    </p:extLst>
  </p:cSld>
  <p:clrMapOvr>
    <a:masterClrMapping/>
  </p:clrMapOvr>
  <p:transition>
    <p:pull dir="d"/>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2105025" y="12334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pic>
        <p:nvPicPr>
          <p:cNvPr id="3074" name="Picture 2" descr="C:\Users\hxz\AppData\Roaming\Tencent\Users\706471927\QQ\WinTemp\RichOle\5~3(A5[080W)W0_9%9K76S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9285" y="861147"/>
            <a:ext cx="6645027" cy="5736873"/>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389033" y="214289"/>
            <a:ext cx="3262432" cy="584775"/>
          </a:xfrm>
          <a:prstGeom prst="rect">
            <a:avLst/>
          </a:prstGeom>
        </p:spPr>
        <p:txBody>
          <a:bodyPr wrap="none">
            <a:spAutoFit/>
          </a:bodyPr>
          <a:lstStyle/>
          <a:p>
            <a:r>
              <a:rPr lang="zh-CN" altLang="en-US" sz="3200" dirty="0" smtClean="0">
                <a:latin typeface="黑体" panose="02010609060101010101" pitchFamily="49" charset="-122"/>
                <a:ea typeface="黑体" panose="02010609060101010101" pitchFamily="49" charset="-122"/>
              </a:rPr>
              <a:t>第九章 图纸</a:t>
            </a:r>
            <a:r>
              <a:rPr lang="zh-CN" altLang="zh-CN" sz="3200" dirty="0" smtClean="0">
                <a:latin typeface="黑体" panose="02010609060101010101" pitchFamily="49" charset="-122"/>
                <a:ea typeface="黑体" panose="02010609060101010101" pitchFamily="49" charset="-122"/>
              </a:rPr>
              <a:t>管理</a:t>
            </a:r>
            <a:endParaRPr lang="zh-CN" altLang="en-US" sz="3200" dirty="0"/>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cSld>
  <p:clrMapOvr>
    <a:masterClrMapping/>
  </p:clrMapOvr>
  <p:transition>
    <p:pull dir="d"/>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2105025" y="12334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9" name="矩形 8"/>
          <p:cNvSpPr/>
          <p:nvPr/>
        </p:nvSpPr>
        <p:spPr>
          <a:xfrm>
            <a:off x="389033" y="214289"/>
            <a:ext cx="4083169" cy="584775"/>
          </a:xfrm>
          <a:prstGeom prst="rect">
            <a:avLst/>
          </a:prstGeom>
        </p:spPr>
        <p:txBody>
          <a:bodyPr wrap="none">
            <a:spAutoFit/>
          </a:bodyPr>
          <a:lstStyle/>
          <a:p>
            <a:r>
              <a:rPr lang="zh-CN" altLang="en-US" sz="3200" dirty="0" smtClean="0">
                <a:latin typeface="黑体" panose="02010609060101010101" pitchFamily="49" charset="-122"/>
                <a:ea typeface="黑体" panose="02010609060101010101" pitchFamily="49" charset="-122"/>
              </a:rPr>
              <a:t>第十章 设计沟通</a:t>
            </a:r>
            <a:r>
              <a:rPr lang="zh-CN" altLang="zh-CN" sz="3200" dirty="0" smtClean="0">
                <a:latin typeface="黑体" panose="02010609060101010101" pitchFamily="49" charset="-122"/>
                <a:ea typeface="黑体" panose="02010609060101010101" pitchFamily="49" charset="-122"/>
              </a:rPr>
              <a:t>管理</a:t>
            </a:r>
            <a:endParaRPr lang="zh-CN" altLang="en-US" sz="3200" dirty="0"/>
          </a:p>
        </p:txBody>
      </p:sp>
      <p:sp>
        <p:nvSpPr>
          <p:cNvPr id="6" name="Rectangle 1"/>
          <p:cNvSpPr>
            <a:spLocks noChangeArrowheads="1"/>
          </p:cNvSpPr>
          <p:nvPr/>
        </p:nvSpPr>
        <p:spPr bwMode="auto">
          <a:xfrm>
            <a:off x="214282" y="1000108"/>
            <a:ext cx="857256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zh-CN" sz="2000" b="0" i="0" u="none" strike="noStrike" cap="none" normalizeH="0" baseline="0" dirty="0" smtClean="0">
                <a:ln>
                  <a:noFill/>
                </a:ln>
                <a:solidFill>
                  <a:srgbClr val="000000"/>
                </a:solidFill>
                <a:effectLst/>
                <a:latin typeface="黑体" pitchFamily="49" charset="-122"/>
                <a:ea typeface="黑体" pitchFamily="49" charset="-122"/>
                <a:cs typeface="Arial" pitchFamily="34" charset="0"/>
              </a:rPr>
              <a:t>    </a:t>
            </a:r>
            <a:r>
              <a:rPr kumimoji="0" lang="zh-CN" sz="2000" b="0" i="0" u="none" strike="noStrike" cap="none" normalizeH="0" baseline="0" dirty="0" smtClean="0">
                <a:ln>
                  <a:noFill/>
                </a:ln>
                <a:solidFill>
                  <a:srgbClr val="000000"/>
                </a:solidFill>
                <a:effectLst/>
                <a:latin typeface="黑体" pitchFamily="49" charset="-122"/>
                <a:ea typeface="黑体" pitchFamily="49" charset="-122"/>
                <a:cs typeface="Arial" pitchFamily="34" charset="0"/>
              </a:rPr>
              <a:t>设计阶段的协调管理也是项目设计管理的重要基础环节，设计管理</a:t>
            </a:r>
            <a:r>
              <a:rPr kumimoji="0" lang="zh-CN" altLang="en-US" sz="2000" b="0" i="0" u="none" strike="noStrike" cap="none" normalizeH="0" baseline="0" dirty="0" smtClean="0">
                <a:ln>
                  <a:noFill/>
                </a:ln>
                <a:solidFill>
                  <a:srgbClr val="000000"/>
                </a:solidFill>
                <a:effectLst/>
                <a:latin typeface="黑体" pitchFamily="49" charset="-122"/>
                <a:ea typeface="黑体" pitchFamily="49" charset="-122"/>
                <a:cs typeface="Arial" pitchFamily="34" charset="0"/>
              </a:rPr>
              <a:t>岗位</a:t>
            </a:r>
            <a:r>
              <a:rPr kumimoji="0" lang="zh-CN" sz="2000" b="0" i="0" u="none" strike="noStrike" cap="none" normalizeH="0" baseline="0" dirty="0" smtClean="0">
                <a:ln>
                  <a:noFill/>
                </a:ln>
                <a:solidFill>
                  <a:srgbClr val="000000"/>
                </a:solidFill>
                <a:effectLst/>
                <a:latin typeface="黑体" pitchFamily="49" charset="-122"/>
                <a:ea typeface="黑体" pitchFamily="49" charset="-122"/>
                <a:cs typeface="Arial" pitchFamily="34" charset="0"/>
              </a:rPr>
              <a:t>具有承上启下的作用。通过设计沟通，不仅使得信息畅通，而且团队协作更加和谐，可以获得意想不到的效果。</a:t>
            </a:r>
            <a:endParaRPr kumimoji="0" lang="zh-CN" sz="2000" b="0" i="0" u="none" strike="noStrike" cap="none" normalizeH="0" baseline="0" dirty="0" smtClean="0">
              <a:ln>
                <a:noFill/>
              </a:ln>
              <a:solidFill>
                <a:schemeClr val="tx1"/>
              </a:solidFill>
              <a:effectLst/>
              <a:latin typeface="黑体" pitchFamily="49" charset="-122"/>
              <a:ea typeface="黑体" pitchFamily="49" charset="-122"/>
              <a:cs typeface="宋体" pitchFamily="2" charset="-122"/>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zh-CN" sz="2000" b="0" i="0" u="none" strike="noStrike" cap="none" normalizeH="0" baseline="0" dirty="0" smtClean="0">
                <a:ln>
                  <a:noFill/>
                </a:ln>
                <a:solidFill>
                  <a:srgbClr val="000000"/>
                </a:solidFill>
                <a:effectLst/>
                <a:latin typeface="黑体" pitchFamily="49" charset="-122"/>
                <a:ea typeface="黑体" pitchFamily="49" charset="-122"/>
                <a:cs typeface="Arial" pitchFamily="34" charset="0"/>
              </a:rPr>
              <a:t>    </a:t>
            </a:r>
            <a:r>
              <a:rPr kumimoji="0" lang="zh-CN" sz="2000" b="0" i="0" u="none" strike="noStrike" cap="none" normalizeH="0" baseline="0" dirty="0" smtClean="0">
                <a:ln>
                  <a:noFill/>
                </a:ln>
                <a:solidFill>
                  <a:srgbClr val="000000"/>
                </a:solidFill>
                <a:effectLst/>
                <a:latin typeface="黑体" pitchFamily="49" charset="-122"/>
                <a:ea typeface="黑体" pitchFamily="49" charset="-122"/>
                <a:cs typeface="Arial" pitchFamily="34" charset="0"/>
              </a:rPr>
              <a:t>设计工作是由所有</a:t>
            </a:r>
            <a:r>
              <a:rPr kumimoji="0" lang="zh-CN" altLang="en-US" sz="2000" b="0" i="0" u="none" strike="noStrike" cap="none" normalizeH="0" baseline="0" dirty="0" smtClean="0">
                <a:ln>
                  <a:noFill/>
                </a:ln>
                <a:solidFill>
                  <a:srgbClr val="000000"/>
                </a:solidFill>
                <a:effectLst/>
                <a:latin typeface="黑体" pitchFamily="49" charset="-122"/>
                <a:ea typeface="黑体" pitchFamily="49" charset="-122"/>
                <a:cs typeface="Arial" pitchFamily="34" charset="0"/>
              </a:rPr>
              <a:t>“参与成员”共同协作完成的过程和结果，是由诸多环节所构建和组织起来的一个系统，设计沟通贯穿整个设计管理实践的全过程，项目设计管理的成败与设计沟通的好坏是密不可分的，设计沟通的好和坏也能够反映到设计质量的高或低，并能影响设计项目的成败。有效的设计沟通管理有利于加强团队凝聚力，确保所发送和接收信息精确无误，确保合理和畅通渠道，以保证达到高效的、准确的工作目的。</a:t>
            </a:r>
            <a:endParaRPr kumimoji="0" lang="zh-CN" altLang="en-US" sz="2000" b="0" i="0" u="none" strike="noStrike" cap="none" normalizeH="0" baseline="0" dirty="0" smtClean="0">
              <a:ln>
                <a:noFill/>
              </a:ln>
              <a:solidFill>
                <a:schemeClr val="tx1"/>
              </a:solidFill>
              <a:effectLst/>
              <a:latin typeface="黑体" pitchFamily="49" charset="-122"/>
              <a:ea typeface="黑体" pitchFamily="49" charset="-122"/>
              <a:cs typeface="宋体" pitchFamily="2" charset="-122"/>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zh-CN" altLang="en-US" sz="2000" b="0" i="0" u="none" strike="noStrike" cap="none" normalizeH="0" baseline="0" dirty="0" smtClean="0">
                <a:ln>
                  <a:noFill/>
                </a:ln>
                <a:solidFill>
                  <a:srgbClr val="000000"/>
                </a:solidFill>
                <a:effectLst/>
                <a:latin typeface="黑体" pitchFamily="49" charset="-122"/>
                <a:ea typeface="黑体" pitchFamily="49" charset="-122"/>
                <a:cs typeface="Arial" pitchFamily="34" charset="0"/>
              </a:rPr>
              <a:t>    因此，在所有的设计管理过程中，只有通过有效设计沟通管理才能推动一个项目设计的顺利发展，才能调动成员的主观能动性，才能使得设计组织内部和外部的联系通畅顺利。</a:t>
            </a:r>
            <a:endParaRPr kumimoji="0" lang="zh-CN" altLang="en-US" sz="2000" b="0" i="0" u="none" strike="noStrike" cap="none" normalizeH="0" baseline="0" dirty="0" smtClean="0">
              <a:ln>
                <a:noFill/>
              </a:ln>
              <a:solidFill>
                <a:schemeClr val="tx1"/>
              </a:solidFill>
              <a:effectLst/>
              <a:latin typeface="黑体" pitchFamily="49" charset="-122"/>
              <a:ea typeface="黑体" pitchFamily="49" charset="-122"/>
              <a:cs typeface="宋体" pitchFamily="2" charset="-122"/>
            </a:endParaRP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cSld>
  <p:clrMapOvr>
    <a:masterClrMapping/>
  </p:clrMapOvr>
  <p:transition>
    <p:pull dir="d"/>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2105025" y="12334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9" name="矩形 8"/>
          <p:cNvSpPr/>
          <p:nvPr/>
        </p:nvSpPr>
        <p:spPr>
          <a:xfrm>
            <a:off x="389033" y="214289"/>
            <a:ext cx="4083169" cy="584775"/>
          </a:xfrm>
          <a:prstGeom prst="rect">
            <a:avLst/>
          </a:prstGeom>
        </p:spPr>
        <p:txBody>
          <a:bodyPr wrap="none">
            <a:spAutoFit/>
          </a:bodyPr>
          <a:lstStyle/>
          <a:p>
            <a:r>
              <a:rPr lang="zh-CN" altLang="en-US" sz="3200" dirty="0" smtClean="0">
                <a:latin typeface="黑体" panose="02010609060101010101" pitchFamily="49" charset="-122"/>
                <a:ea typeface="黑体" panose="02010609060101010101" pitchFamily="49" charset="-122"/>
              </a:rPr>
              <a:t>第十章 设计沟通</a:t>
            </a:r>
            <a:r>
              <a:rPr lang="zh-CN" altLang="zh-CN" sz="3200" dirty="0" smtClean="0">
                <a:latin typeface="黑体" panose="02010609060101010101" pitchFamily="49" charset="-122"/>
                <a:ea typeface="黑体" panose="02010609060101010101" pitchFamily="49" charset="-122"/>
              </a:rPr>
              <a:t>管理</a:t>
            </a:r>
            <a:endParaRPr lang="zh-CN" altLang="en-US" sz="3200" dirty="0"/>
          </a:p>
        </p:txBody>
      </p:sp>
      <p:sp>
        <p:nvSpPr>
          <p:cNvPr id="7" name="Rectangle 3"/>
          <p:cNvSpPr>
            <a:spLocks noGrp="1"/>
          </p:cNvSpPr>
          <p:nvPr>
            <p:ph idx="1"/>
          </p:nvPr>
        </p:nvSpPr>
        <p:spPr>
          <a:xfrm>
            <a:off x="468313" y="1125538"/>
            <a:ext cx="8229600" cy="5329237"/>
          </a:xfrm>
          <a:ln/>
        </p:spPr>
        <p:txBody>
          <a:bodyPr wrap="square" lIns="91440" tIns="45720" rIns="91440" bIns="45720" anchor="t"/>
          <a:lstStyle/>
          <a:p>
            <a:pPr eaLnBrk="1" hangingPunct="1">
              <a:lnSpc>
                <a:spcPct val="90000"/>
              </a:lnSpc>
              <a:buNone/>
            </a:pPr>
            <a:r>
              <a:rPr lang="zh-TW" altLang="en-US" sz="1800" dirty="0">
                <a:solidFill>
                  <a:srgbClr val="990000"/>
                </a:solidFill>
                <a:latin typeface="黑体" pitchFamily="49" charset="-122"/>
                <a:ea typeface="黑体" pitchFamily="49" charset="-122"/>
              </a:rPr>
              <a:t>■</a:t>
            </a:r>
            <a:r>
              <a:rPr lang="zh-TW" altLang="zh-CN" sz="1800" dirty="0">
                <a:solidFill>
                  <a:srgbClr val="990000"/>
                </a:solidFill>
                <a:latin typeface="黑体" pitchFamily="49" charset="-122"/>
                <a:ea typeface="黑体" pitchFamily="49" charset="-122"/>
              </a:rPr>
              <a:t> </a:t>
            </a:r>
            <a:r>
              <a:rPr lang="zh-CN" altLang="en-US" sz="1800" dirty="0">
                <a:latin typeface="黑体" pitchFamily="49" charset="-122"/>
                <a:ea typeface="黑体" pitchFamily="49" charset="-122"/>
              </a:rPr>
              <a:t>人与人之间的冲突，</a:t>
            </a:r>
            <a:r>
              <a:rPr lang="en-US" altLang="zh-CN" sz="1800" dirty="0">
                <a:solidFill>
                  <a:srgbClr val="990033"/>
                </a:solidFill>
                <a:latin typeface="黑体" pitchFamily="49" charset="-122"/>
                <a:ea typeface="黑体" pitchFamily="49" charset="-122"/>
              </a:rPr>
              <a:t>98%</a:t>
            </a:r>
            <a:r>
              <a:rPr lang="zh-CN" altLang="en-US" sz="1800" dirty="0">
                <a:latin typeface="黑体" pitchFamily="49" charset="-122"/>
                <a:ea typeface="黑体" pitchFamily="49" charset="-122"/>
              </a:rPr>
              <a:t>是由沟通不畅引起的。</a:t>
            </a:r>
          </a:p>
          <a:p>
            <a:pPr eaLnBrk="1" hangingPunct="1">
              <a:lnSpc>
                <a:spcPct val="90000"/>
              </a:lnSpc>
              <a:buNone/>
            </a:pPr>
            <a:r>
              <a:rPr lang="zh-CN" altLang="en-US" sz="1800" dirty="0">
                <a:latin typeface="黑体" pitchFamily="49" charset="-122"/>
                <a:ea typeface="黑体" pitchFamily="49" charset="-122"/>
              </a:rPr>
              <a:t>所以，制定一份沟通计划，是极其有必要的。</a:t>
            </a:r>
          </a:p>
          <a:p>
            <a:pPr eaLnBrk="1" hangingPunct="1">
              <a:lnSpc>
                <a:spcPct val="90000"/>
              </a:lnSpc>
              <a:buNone/>
            </a:pPr>
            <a:r>
              <a:rPr lang="zh-TW" altLang="en-US" sz="1800" dirty="0">
                <a:solidFill>
                  <a:srgbClr val="990000"/>
                </a:solidFill>
                <a:latin typeface="黑体" pitchFamily="49" charset="-122"/>
                <a:ea typeface="黑体" pitchFamily="49" charset="-122"/>
              </a:rPr>
              <a:t>■</a:t>
            </a:r>
            <a:r>
              <a:rPr lang="zh-TW" altLang="zh-CN" sz="1800" dirty="0">
                <a:solidFill>
                  <a:srgbClr val="990000"/>
                </a:solidFill>
                <a:latin typeface="黑体" pitchFamily="49" charset="-122"/>
                <a:ea typeface="黑体" pitchFamily="49" charset="-122"/>
              </a:rPr>
              <a:t> </a:t>
            </a:r>
            <a:r>
              <a:rPr lang="zh-CN" altLang="en-US" sz="1800" dirty="0">
                <a:latin typeface="黑体" pitchFamily="49" charset="-122"/>
                <a:ea typeface="黑体" pitchFamily="49" charset="-122"/>
              </a:rPr>
              <a:t>沟通计划应该包括（不限于）以下内容：</a:t>
            </a:r>
          </a:p>
          <a:p>
            <a:pPr eaLnBrk="1" hangingPunct="1">
              <a:lnSpc>
                <a:spcPct val="90000"/>
              </a:lnSpc>
              <a:buNone/>
            </a:pPr>
            <a:r>
              <a:rPr lang="en-US" altLang="zh-CN" sz="1800" dirty="0">
                <a:latin typeface="黑体" pitchFamily="49" charset="-122"/>
                <a:ea typeface="黑体" pitchFamily="49" charset="-122"/>
              </a:rPr>
              <a:t>1.</a:t>
            </a:r>
            <a:r>
              <a:rPr lang="zh-CN" altLang="en-US" sz="1800" dirty="0">
                <a:latin typeface="黑体" pitchFamily="49" charset="-122"/>
                <a:ea typeface="黑体" pitchFamily="49" charset="-122"/>
              </a:rPr>
              <a:t>识别具有沟通需求的干系人（客户、发起人等）</a:t>
            </a:r>
            <a:endParaRPr lang="en-US" altLang="zh-CN" sz="1800" dirty="0">
              <a:latin typeface="黑体" pitchFamily="49" charset="-122"/>
              <a:ea typeface="黑体" pitchFamily="49" charset="-122"/>
            </a:endParaRPr>
          </a:p>
          <a:p>
            <a:pPr eaLnBrk="1" hangingPunct="1">
              <a:lnSpc>
                <a:spcPct val="90000"/>
              </a:lnSpc>
              <a:buNone/>
            </a:pPr>
            <a:r>
              <a:rPr lang="en-US" altLang="zh-CN" sz="1800" dirty="0">
                <a:latin typeface="黑体" pitchFamily="49" charset="-122"/>
                <a:ea typeface="黑体" pitchFamily="49" charset="-122"/>
              </a:rPr>
              <a:t>2.</a:t>
            </a:r>
            <a:r>
              <a:rPr lang="zh-CN" altLang="en-US" sz="1800" dirty="0">
                <a:latin typeface="黑体" pitchFamily="49" charset="-122"/>
                <a:ea typeface="黑体" pitchFamily="49" charset="-122"/>
              </a:rPr>
              <a:t>描述干系人的沟通需求（进度、成本、质量等）</a:t>
            </a:r>
          </a:p>
          <a:p>
            <a:pPr eaLnBrk="1" hangingPunct="1">
              <a:lnSpc>
                <a:spcPct val="90000"/>
              </a:lnSpc>
              <a:buNone/>
            </a:pPr>
            <a:r>
              <a:rPr lang="en-US" altLang="zh-CN" sz="1800" dirty="0">
                <a:latin typeface="黑体" pitchFamily="49" charset="-122"/>
                <a:ea typeface="黑体" pitchFamily="49" charset="-122"/>
              </a:rPr>
              <a:t>3.</a:t>
            </a:r>
            <a:r>
              <a:rPr lang="zh-CN" altLang="en-US" sz="1800" dirty="0">
                <a:latin typeface="黑体" pitchFamily="49" charset="-122"/>
                <a:ea typeface="黑体" pitchFamily="49" charset="-122"/>
              </a:rPr>
              <a:t>确定信息收集方式（何时、何地、何种方法）</a:t>
            </a:r>
            <a:endParaRPr lang="en-US" altLang="zh-CN" sz="1800" dirty="0">
              <a:latin typeface="黑体" pitchFamily="49" charset="-122"/>
              <a:ea typeface="黑体" pitchFamily="49" charset="-122"/>
            </a:endParaRPr>
          </a:p>
          <a:p>
            <a:pPr eaLnBrk="1" hangingPunct="1">
              <a:lnSpc>
                <a:spcPct val="90000"/>
              </a:lnSpc>
              <a:buNone/>
            </a:pPr>
            <a:r>
              <a:rPr lang="en-US" altLang="zh-CN" sz="1800" dirty="0">
                <a:latin typeface="黑体" pitchFamily="49" charset="-122"/>
                <a:ea typeface="黑体" pitchFamily="49" charset="-122"/>
              </a:rPr>
              <a:t>4.</a:t>
            </a:r>
            <a:r>
              <a:rPr lang="zh-CN" altLang="en-US" sz="1800" dirty="0">
                <a:latin typeface="黑体" pitchFamily="49" charset="-122"/>
                <a:ea typeface="黑体" pitchFamily="49" charset="-122"/>
              </a:rPr>
              <a:t>确定信息存储方式（记录、保存、查阅）</a:t>
            </a:r>
            <a:endParaRPr lang="en-US" altLang="zh-CN" sz="1800" dirty="0">
              <a:latin typeface="黑体" pitchFamily="49" charset="-122"/>
              <a:ea typeface="黑体" pitchFamily="49" charset="-122"/>
            </a:endParaRPr>
          </a:p>
          <a:p>
            <a:pPr eaLnBrk="1" hangingPunct="1">
              <a:lnSpc>
                <a:spcPct val="90000"/>
              </a:lnSpc>
              <a:buNone/>
            </a:pPr>
            <a:r>
              <a:rPr lang="en-US" altLang="zh-CN" sz="1800" dirty="0">
                <a:latin typeface="黑体" pitchFamily="49" charset="-122"/>
                <a:ea typeface="黑体" pitchFamily="49" charset="-122"/>
              </a:rPr>
              <a:t>5.</a:t>
            </a:r>
            <a:r>
              <a:rPr lang="zh-CN" altLang="en-US" sz="1800" dirty="0">
                <a:latin typeface="黑体" pitchFamily="49" charset="-122"/>
                <a:ea typeface="黑体" pitchFamily="49" charset="-122"/>
              </a:rPr>
              <a:t>确定信息发送方式（会议、电话、文件、短信）</a:t>
            </a:r>
            <a:endParaRPr lang="en-US" altLang="zh-CN" sz="1800" dirty="0">
              <a:latin typeface="黑体" pitchFamily="49" charset="-122"/>
              <a:ea typeface="黑体" pitchFamily="49" charset="-122"/>
            </a:endParaRPr>
          </a:p>
          <a:p>
            <a:pPr eaLnBrk="1" hangingPunct="1">
              <a:lnSpc>
                <a:spcPct val="90000"/>
              </a:lnSpc>
              <a:buNone/>
            </a:pPr>
            <a:r>
              <a:rPr lang="en-US" altLang="zh-CN" sz="1800" dirty="0">
                <a:latin typeface="黑体" pitchFamily="49" charset="-122"/>
                <a:ea typeface="黑体" pitchFamily="49" charset="-122"/>
              </a:rPr>
              <a:t>6.</a:t>
            </a:r>
            <a:r>
              <a:rPr lang="zh-CN" altLang="en-US" sz="1800" dirty="0">
                <a:latin typeface="黑体" pitchFamily="49" charset="-122"/>
                <a:ea typeface="黑体" pitchFamily="49" charset="-122"/>
              </a:rPr>
              <a:t>告知收悉 或 作出反馈 的要求  </a:t>
            </a:r>
            <a:endParaRPr lang="en-US" altLang="zh-CN" sz="1800" dirty="0">
              <a:latin typeface="黑体" pitchFamily="49" charset="-122"/>
              <a:ea typeface="黑体" pitchFamily="49" charset="-122"/>
            </a:endParaRPr>
          </a:p>
          <a:p>
            <a:pPr eaLnBrk="1" hangingPunct="1">
              <a:lnSpc>
                <a:spcPct val="90000"/>
              </a:lnSpc>
              <a:buNone/>
            </a:pPr>
            <a:r>
              <a:rPr lang="en-US" altLang="zh-CN" sz="1800" dirty="0">
                <a:latin typeface="黑体" pitchFamily="49" charset="-122"/>
                <a:ea typeface="黑体" pitchFamily="49" charset="-122"/>
              </a:rPr>
              <a:t>7.</a:t>
            </a:r>
            <a:r>
              <a:rPr lang="zh-CN" altLang="en-US" sz="1800" dirty="0">
                <a:latin typeface="黑体" pitchFamily="49" charset="-122"/>
                <a:ea typeface="黑体" pitchFamily="49" charset="-122"/>
              </a:rPr>
              <a:t>对各种信息发布的时间、频率、地点要求</a:t>
            </a:r>
          </a:p>
          <a:p>
            <a:pPr eaLnBrk="1" hangingPunct="1">
              <a:lnSpc>
                <a:spcPct val="90000"/>
              </a:lnSpc>
              <a:buNone/>
            </a:pPr>
            <a:r>
              <a:rPr lang="en-US" altLang="zh-CN" sz="1800" dirty="0">
                <a:latin typeface="黑体" pitchFamily="49" charset="-122"/>
                <a:ea typeface="黑体" pitchFamily="49" charset="-122"/>
              </a:rPr>
              <a:t>8.</a:t>
            </a:r>
            <a:r>
              <a:rPr lang="zh-CN" altLang="en-US" sz="1800" dirty="0">
                <a:latin typeface="黑体" pitchFamily="49" charset="-122"/>
                <a:ea typeface="黑体" pitchFamily="49" charset="-122"/>
              </a:rPr>
              <a:t>其他，如术语表、制约、冲突处理、问题升级</a:t>
            </a: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extLst>
      <p:ext uri="{BB962C8B-B14F-4D97-AF65-F5344CB8AC3E}">
        <p14:creationId xmlns:p14="http://schemas.microsoft.com/office/powerpoint/2010/main" val="997535721"/>
      </p:ext>
    </p:extLst>
  </p:cSld>
  <p:clrMapOvr>
    <a:masterClrMapping/>
  </p:clrMapOvr>
  <p:transition>
    <p:pull dir="d"/>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2105025" y="12334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9" name="矩形 8"/>
          <p:cNvSpPr/>
          <p:nvPr/>
        </p:nvSpPr>
        <p:spPr>
          <a:xfrm>
            <a:off x="389033" y="214289"/>
            <a:ext cx="4083169" cy="584775"/>
          </a:xfrm>
          <a:prstGeom prst="rect">
            <a:avLst/>
          </a:prstGeom>
        </p:spPr>
        <p:txBody>
          <a:bodyPr wrap="none">
            <a:spAutoFit/>
          </a:bodyPr>
          <a:lstStyle/>
          <a:p>
            <a:r>
              <a:rPr lang="zh-CN" altLang="en-US" sz="3200" dirty="0" smtClean="0">
                <a:latin typeface="黑体" panose="02010609060101010101" pitchFamily="49" charset="-122"/>
                <a:ea typeface="黑体" panose="02010609060101010101" pitchFamily="49" charset="-122"/>
              </a:rPr>
              <a:t>第十章 设计沟通</a:t>
            </a:r>
            <a:r>
              <a:rPr lang="zh-CN" altLang="zh-CN" sz="3200" dirty="0" smtClean="0">
                <a:latin typeface="黑体" panose="02010609060101010101" pitchFamily="49" charset="-122"/>
                <a:ea typeface="黑体" panose="02010609060101010101" pitchFamily="49" charset="-122"/>
              </a:rPr>
              <a:t>管理</a:t>
            </a:r>
            <a:endParaRPr lang="zh-CN" altLang="en-US" sz="3200" dirty="0"/>
          </a:p>
        </p:txBody>
      </p:sp>
      <p:sp>
        <p:nvSpPr>
          <p:cNvPr id="10" name="矩形 207873"/>
          <p:cNvSpPr/>
          <p:nvPr/>
        </p:nvSpPr>
        <p:spPr>
          <a:xfrm>
            <a:off x="611188" y="1072193"/>
            <a:ext cx="7993062" cy="4662815"/>
          </a:xfrm>
          <a:prstGeom prst="rect">
            <a:avLst/>
          </a:prstGeom>
          <a:noFill/>
          <a:ln w="9525">
            <a:noFill/>
          </a:ln>
        </p:spPr>
        <p:txBody>
          <a:bodyPr anchor="ctr">
            <a:spAutoFit/>
          </a:bodyPr>
          <a:lstStyle/>
          <a:p>
            <a:pPr lvl="0" indent="342900">
              <a:lnSpc>
                <a:spcPct val="150000"/>
              </a:lnSpc>
            </a:pPr>
            <a:r>
              <a:rPr lang="zh-CN" altLang="en-US" b="0" dirty="0">
                <a:latin typeface="黑体" pitchFamily="49" charset="-122"/>
                <a:ea typeface="黑体" pitchFamily="49" charset="-122"/>
              </a:rPr>
              <a:t> </a:t>
            </a:r>
            <a:r>
              <a:rPr lang="zh-CN" altLang="en-US" dirty="0" smtClean="0">
                <a:solidFill>
                  <a:srgbClr val="990033"/>
                </a:solidFill>
                <a:latin typeface="黑体" pitchFamily="49" charset="-122"/>
                <a:ea typeface="黑体" pitchFamily="49" charset="-122"/>
              </a:rPr>
              <a:t>案例：</a:t>
            </a:r>
            <a:r>
              <a:rPr lang="zh-CN" altLang="en-US" dirty="0">
                <a:latin typeface="黑体" pitchFamily="49" charset="-122"/>
                <a:ea typeface="黑体" pitchFamily="49" charset="-122"/>
              </a:rPr>
              <a:t>一位教授在精心准备一个重要会议上的演讲。为此，老婆专门为他选购了一套西装。晚饭时，老婆问西装合不合身？教授说上身很好，裤腿长了两厘米。</a:t>
            </a:r>
          </a:p>
          <a:p>
            <a:pPr lvl="0" indent="342900">
              <a:lnSpc>
                <a:spcPct val="150000"/>
              </a:lnSpc>
            </a:pPr>
            <a:r>
              <a:rPr lang="zh-CN" altLang="en-US" dirty="0">
                <a:latin typeface="黑体" pitchFamily="49" charset="-122"/>
                <a:ea typeface="黑体" pitchFamily="49" charset="-122"/>
              </a:rPr>
              <a:t>  晚上教授早早就睡了。</a:t>
            </a:r>
            <a:r>
              <a:rPr lang="zh-CN" altLang="en-US" dirty="0">
                <a:solidFill>
                  <a:srgbClr val="990033"/>
                </a:solidFill>
                <a:latin typeface="黑体" pitchFamily="49" charset="-122"/>
                <a:ea typeface="黑体" pitchFamily="49" charset="-122"/>
              </a:rPr>
              <a:t>老妈 </a:t>
            </a:r>
            <a:r>
              <a:rPr lang="zh-CN" altLang="en-US" dirty="0">
                <a:latin typeface="黑体" pitchFamily="49" charset="-122"/>
                <a:ea typeface="黑体" pitchFamily="49" charset="-122"/>
              </a:rPr>
              <a:t>却睡不着，琢磨着这么隆重的演讲，西裤长了怎么能行。于是翻身下床，把西装的裤腿剪掉了两厘米，缝好烫平，然后安心地入睡了。</a:t>
            </a:r>
          </a:p>
          <a:p>
            <a:pPr lvl="0" indent="342900">
              <a:lnSpc>
                <a:spcPct val="150000"/>
              </a:lnSpc>
            </a:pPr>
            <a:r>
              <a:rPr lang="zh-CN" altLang="en-US" dirty="0">
                <a:latin typeface="黑体" pitchFamily="49" charset="-122"/>
                <a:ea typeface="黑体" pitchFamily="49" charset="-122"/>
              </a:rPr>
              <a:t> 早上五点半，</a:t>
            </a:r>
            <a:r>
              <a:rPr lang="zh-CN" altLang="en-US" dirty="0">
                <a:solidFill>
                  <a:srgbClr val="990033"/>
                </a:solidFill>
                <a:latin typeface="黑体" pitchFamily="49" charset="-122"/>
                <a:ea typeface="黑体" pitchFamily="49" charset="-122"/>
              </a:rPr>
              <a:t>老婆 </a:t>
            </a:r>
            <a:r>
              <a:rPr lang="zh-CN" altLang="en-US" dirty="0">
                <a:latin typeface="黑体" pitchFamily="49" charset="-122"/>
                <a:ea typeface="黑体" pitchFamily="49" charset="-122"/>
              </a:rPr>
              <a:t>睡醒了。当她想起老公的西裤，心想时间还来得及，便拿来西裤又剪掉两厘米，缝好烫平，哼着歌去做早餐了。</a:t>
            </a:r>
          </a:p>
          <a:p>
            <a:pPr lvl="0" indent="342900">
              <a:lnSpc>
                <a:spcPct val="150000"/>
              </a:lnSpc>
            </a:pPr>
            <a:r>
              <a:rPr lang="zh-CN" altLang="en-US" dirty="0">
                <a:latin typeface="黑体" pitchFamily="49" charset="-122"/>
                <a:ea typeface="黑体" pitchFamily="49" charset="-122"/>
              </a:rPr>
              <a:t> 过了一会儿，</a:t>
            </a:r>
            <a:r>
              <a:rPr lang="zh-CN" altLang="en-US" dirty="0">
                <a:solidFill>
                  <a:srgbClr val="990033"/>
                </a:solidFill>
                <a:latin typeface="黑体" pitchFamily="49" charset="-122"/>
                <a:ea typeface="黑体" pitchFamily="49" charset="-122"/>
              </a:rPr>
              <a:t>女儿</a:t>
            </a:r>
            <a:r>
              <a:rPr lang="zh-CN" altLang="en-US" dirty="0">
                <a:latin typeface="黑体" pitchFamily="49" charset="-122"/>
                <a:ea typeface="黑体" pitchFamily="49" charset="-122"/>
              </a:rPr>
              <a:t> 也早早起床了，看妈妈的早餐还没做好，就想起爸爸西裤的事情，寻思自己也要为爸爸做点事了，便拿来西裤，剪短两厘米，缝好烫平</a:t>
            </a:r>
            <a:r>
              <a:rPr lang="en-US" altLang="zh-CN" dirty="0">
                <a:latin typeface="黑体" pitchFamily="49" charset="-122"/>
                <a:ea typeface="黑体" pitchFamily="49" charset="-122"/>
              </a:rPr>
              <a:t>……</a:t>
            </a: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extLst>
      <p:ext uri="{BB962C8B-B14F-4D97-AF65-F5344CB8AC3E}">
        <p14:creationId xmlns:p14="http://schemas.microsoft.com/office/powerpoint/2010/main" val="1179083915"/>
      </p:ext>
    </p:extLst>
  </p:cSld>
  <p:clrMapOvr>
    <a:masterClrMapping/>
  </p:clrMapOvr>
  <p:transition>
    <p:pull dir="d"/>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95537" y="214289"/>
            <a:ext cx="5184575" cy="584775"/>
          </a:xfrm>
          <a:prstGeom prst="rect">
            <a:avLst/>
          </a:prstGeom>
        </p:spPr>
        <p:txBody>
          <a:bodyPr wrap="square">
            <a:spAutoFit/>
          </a:bodyPr>
          <a:lstStyle/>
          <a:p>
            <a:r>
              <a:rPr lang="zh-CN" altLang="en-US" sz="3200" dirty="0" smtClean="0">
                <a:latin typeface="黑体" panose="02010609060101010101" pitchFamily="49" charset="-122"/>
                <a:ea typeface="黑体" panose="02010609060101010101" pitchFamily="49" charset="-122"/>
              </a:rPr>
              <a:t>第十一章 设计风险管理</a:t>
            </a:r>
            <a:endParaRPr lang="zh-CN" altLang="en-US" sz="3200" dirty="0"/>
          </a:p>
        </p:txBody>
      </p:sp>
      <p:sp>
        <p:nvSpPr>
          <p:cNvPr id="3" name="矩形 2"/>
          <p:cNvSpPr/>
          <p:nvPr/>
        </p:nvSpPr>
        <p:spPr>
          <a:xfrm>
            <a:off x="755576" y="1412776"/>
            <a:ext cx="7799075" cy="553998"/>
          </a:xfrm>
          <a:prstGeom prst="rect">
            <a:avLst/>
          </a:prstGeom>
        </p:spPr>
        <p:txBody>
          <a:bodyPr wrap="square">
            <a:spAutoFit/>
          </a:bodyPr>
          <a:lstStyle/>
          <a:p>
            <a:pPr>
              <a:lnSpc>
                <a:spcPct val="150000"/>
              </a:lnSpc>
            </a:pPr>
            <a:r>
              <a:rPr lang="zh-CN" altLang="en-US" sz="2000" dirty="0" smtClean="0">
                <a:latin typeface="黑体" pitchFamily="49" charset="-122"/>
                <a:ea typeface="黑体" pitchFamily="49" charset="-122"/>
              </a:rPr>
              <a:t>借用现代企业项目管理  </a:t>
            </a:r>
            <a:r>
              <a:rPr lang="en-US" altLang="zh-CN" sz="2000" dirty="0" smtClean="0">
                <a:latin typeface="黑体" pitchFamily="49" charset="-122"/>
                <a:ea typeface="黑体" pitchFamily="49" charset="-122"/>
              </a:rPr>
              <a:t>4.7 </a:t>
            </a:r>
            <a:r>
              <a:rPr lang="zh-CN" altLang="en-US" sz="2000" dirty="0" smtClean="0">
                <a:latin typeface="黑体" pitchFamily="49" charset="-122"/>
                <a:ea typeface="黑体" pitchFamily="49" charset="-122"/>
              </a:rPr>
              <a:t>风险管理计划  </a:t>
            </a:r>
            <a:r>
              <a:rPr lang="en-US" altLang="zh-CN" sz="2000" smtClean="0">
                <a:latin typeface="黑体" pitchFamily="49" charset="-122"/>
                <a:ea typeface="黑体" pitchFamily="49" charset="-122"/>
              </a:rPr>
              <a:t>P104-118</a:t>
            </a:r>
            <a:endParaRPr lang="zh-CN" altLang="en-US" sz="2000" dirty="0">
              <a:latin typeface="黑体" pitchFamily="49" charset="-122"/>
              <a:ea typeface="黑体" pitchFamily="49" charset="-122"/>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cSld>
  <p:clrMapOvr>
    <a:masterClrMapping/>
  </p:clrMapOvr>
  <p:transition>
    <p:pull dir="d"/>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95537" y="214289"/>
            <a:ext cx="5184575" cy="584775"/>
          </a:xfrm>
          <a:prstGeom prst="rect">
            <a:avLst/>
          </a:prstGeom>
        </p:spPr>
        <p:txBody>
          <a:bodyPr wrap="square">
            <a:spAutoFit/>
          </a:bodyPr>
          <a:lstStyle/>
          <a:p>
            <a:r>
              <a:rPr lang="zh-CN" altLang="en-US" sz="3200" dirty="0" smtClean="0">
                <a:latin typeface="黑体" panose="02010609060101010101" pitchFamily="49" charset="-122"/>
                <a:ea typeface="黑体" panose="02010609060101010101" pitchFamily="49" charset="-122"/>
              </a:rPr>
              <a:t>第十二章 管理案例与附件</a:t>
            </a:r>
            <a:endParaRPr lang="zh-CN" altLang="en-US" sz="3200" dirty="0"/>
          </a:p>
        </p:txBody>
      </p:sp>
      <p:sp>
        <p:nvSpPr>
          <p:cNvPr id="3" name="矩形 2"/>
          <p:cNvSpPr/>
          <p:nvPr/>
        </p:nvSpPr>
        <p:spPr>
          <a:xfrm>
            <a:off x="755576" y="1412776"/>
            <a:ext cx="7799075" cy="2400657"/>
          </a:xfrm>
          <a:prstGeom prst="rect">
            <a:avLst/>
          </a:prstGeom>
        </p:spPr>
        <p:txBody>
          <a:bodyPr wrap="square">
            <a:spAutoFit/>
          </a:bodyPr>
          <a:lstStyle/>
          <a:p>
            <a:pPr>
              <a:lnSpc>
                <a:spcPct val="150000"/>
              </a:lnSpc>
            </a:pPr>
            <a:r>
              <a:rPr lang="en-US" altLang="zh-CN" sz="2000" dirty="0" smtClean="0">
                <a:latin typeface="黑体" panose="02010609060101010101" pitchFamily="49" charset="-122"/>
                <a:ea typeface="黑体" panose="02010609060101010101" pitchFamily="49" charset="-122"/>
              </a:rPr>
              <a:t>1</a:t>
            </a:r>
            <a:r>
              <a:rPr lang="zh-CN" altLang="en-US" sz="2000" dirty="0" smtClean="0">
                <a:latin typeface="黑体" panose="02010609060101010101" pitchFamily="49" charset="-122"/>
                <a:ea typeface="黑体" panose="02010609060101010101" pitchFamily="49" charset="-122"/>
              </a:rPr>
              <a:t>、设计流程图</a:t>
            </a:r>
            <a:endParaRPr lang="en-US" altLang="zh-CN" sz="2000" dirty="0" smtClean="0">
              <a:latin typeface="黑体" panose="02010609060101010101" pitchFamily="49" charset="-122"/>
              <a:ea typeface="黑体" panose="02010609060101010101" pitchFamily="49" charset="-122"/>
            </a:endParaRPr>
          </a:p>
          <a:p>
            <a:pPr>
              <a:lnSpc>
                <a:spcPct val="150000"/>
              </a:lnSpc>
            </a:pPr>
            <a:r>
              <a:rPr lang="en-US" altLang="zh-CN" sz="2000" dirty="0" smtClean="0">
                <a:latin typeface="黑体" panose="02010609060101010101" pitchFamily="49" charset="-122"/>
                <a:ea typeface="黑体" panose="02010609060101010101" pitchFamily="49" charset="-122"/>
              </a:rPr>
              <a:t>2</a:t>
            </a:r>
            <a:r>
              <a:rPr lang="zh-CN" altLang="en-US" sz="2000" dirty="0" smtClean="0">
                <a:latin typeface="黑体" panose="02010609060101010101" pitchFamily="49" charset="-122"/>
                <a:ea typeface="黑体" panose="02010609060101010101" pitchFamily="49" charset="-122"/>
              </a:rPr>
              <a:t>、三亚</a:t>
            </a:r>
            <a:r>
              <a:rPr lang="zh-CN" altLang="en-US" sz="2000" dirty="0">
                <a:latin typeface="黑体" panose="02010609060101010101" pitchFamily="49" charset="-122"/>
                <a:ea typeface="黑体" panose="02010609060101010101" pitchFamily="49" charset="-122"/>
              </a:rPr>
              <a:t>海棠湾国际</a:t>
            </a:r>
            <a:r>
              <a:rPr lang="zh-CN" altLang="en-US" sz="2000" dirty="0" smtClean="0">
                <a:latin typeface="黑体" panose="02010609060101010101" pitchFamily="49" charset="-122"/>
                <a:ea typeface="黑体" panose="02010609060101010101" pitchFamily="49" charset="-122"/>
              </a:rPr>
              <a:t>购物中心（商业）项目</a:t>
            </a:r>
            <a:r>
              <a:rPr lang="zh-CN" altLang="en-US" sz="2000" dirty="0">
                <a:latin typeface="黑体" panose="02010609060101010101" pitchFamily="49" charset="-122"/>
                <a:ea typeface="黑体" panose="02010609060101010101" pitchFamily="49" charset="-122"/>
              </a:rPr>
              <a:t>北京院</a:t>
            </a:r>
            <a:r>
              <a:rPr lang="zh-CN" altLang="en-US" sz="2000" dirty="0" smtClean="0">
                <a:latin typeface="黑体" panose="02010609060101010101" pitchFamily="49" charset="-122"/>
                <a:ea typeface="黑体" panose="02010609060101010101" pitchFamily="49" charset="-122"/>
              </a:rPr>
              <a:t>设计合同（终稿）</a:t>
            </a:r>
            <a:endParaRPr lang="en-US" altLang="zh-CN" sz="2000" dirty="0" smtClean="0">
              <a:latin typeface="黑体" panose="02010609060101010101" pitchFamily="49" charset="-122"/>
              <a:ea typeface="黑体" panose="02010609060101010101" pitchFamily="49" charset="-122"/>
            </a:endParaRPr>
          </a:p>
          <a:p>
            <a:pPr>
              <a:lnSpc>
                <a:spcPct val="150000"/>
              </a:lnSpc>
            </a:pPr>
            <a:r>
              <a:rPr lang="en-US" altLang="zh-CN" sz="2000" dirty="0" smtClean="0">
                <a:latin typeface="黑体" panose="02010609060101010101" pitchFamily="49" charset="-122"/>
                <a:ea typeface="黑体" panose="02010609060101010101" pitchFamily="49" charset="-122"/>
              </a:rPr>
              <a:t>3</a:t>
            </a:r>
            <a:r>
              <a:rPr lang="zh-CN" altLang="en-US" sz="2000" dirty="0">
                <a:latin typeface="黑体" panose="02010609060101010101" pitchFamily="49" charset="-122"/>
                <a:ea typeface="黑体" panose="02010609060101010101" pitchFamily="49" charset="-122"/>
              </a:rPr>
              <a:t>、深圳医疗器械检测和生物医药中心座谈会汇报</a:t>
            </a:r>
            <a:r>
              <a:rPr lang="zh-CN" altLang="en-US" sz="2000" dirty="0" smtClean="0">
                <a:latin typeface="黑体" panose="02010609060101010101" pitchFamily="49" charset="-122"/>
                <a:ea typeface="黑体" panose="02010609060101010101" pitchFamily="49" charset="-122"/>
              </a:rPr>
              <a:t>资料（设计管理）</a:t>
            </a:r>
            <a:endParaRPr lang="en-US" altLang="zh-CN" sz="2000" dirty="0" smtClean="0">
              <a:latin typeface="黑体" panose="02010609060101010101" pitchFamily="49" charset="-122"/>
              <a:ea typeface="黑体" panose="02010609060101010101" pitchFamily="49" charset="-122"/>
            </a:endParaRPr>
          </a:p>
          <a:p>
            <a:pPr>
              <a:lnSpc>
                <a:spcPct val="150000"/>
              </a:lnSpc>
            </a:pPr>
            <a:r>
              <a:rPr lang="en-US" altLang="zh-CN" sz="2000" dirty="0" smtClean="0">
                <a:latin typeface="黑体" panose="02010609060101010101" pitchFamily="49" charset="-122"/>
                <a:ea typeface="黑体" panose="02010609060101010101" pitchFamily="49" charset="-122"/>
              </a:rPr>
              <a:t>4</a:t>
            </a:r>
            <a:r>
              <a:rPr lang="zh-CN" altLang="en-US" sz="2000" dirty="0">
                <a:latin typeface="黑体" panose="02010609060101010101" pitchFamily="49" charset="-122"/>
                <a:ea typeface="黑体" panose="02010609060101010101" pitchFamily="49" charset="-122"/>
              </a:rPr>
              <a:t>、沈阳奥林匹克体育中心</a:t>
            </a:r>
            <a:r>
              <a:rPr lang="zh-CN" altLang="en-US" sz="2000" dirty="0" smtClean="0">
                <a:latin typeface="黑体" panose="02010609060101010101" pitchFamily="49" charset="-122"/>
                <a:ea typeface="黑体" panose="02010609060101010101" pitchFamily="49" charset="-122"/>
              </a:rPr>
              <a:t>设计任务书及设计计划</a:t>
            </a:r>
            <a:endParaRPr lang="en-US" altLang="zh-CN" sz="2000" dirty="0" smtClean="0">
              <a:latin typeface="黑体" panose="02010609060101010101" pitchFamily="49" charset="-122"/>
              <a:ea typeface="黑体" panose="02010609060101010101" pitchFamily="49" charset="-122"/>
            </a:endParaRPr>
          </a:p>
          <a:p>
            <a:pPr>
              <a:lnSpc>
                <a:spcPct val="150000"/>
              </a:lnSpc>
            </a:pPr>
            <a:r>
              <a:rPr lang="en-US" altLang="zh-CN" sz="2000" dirty="0" smtClean="0">
                <a:latin typeface="黑体" panose="02010609060101010101" pitchFamily="49" charset="-122"/>
                <a:ea typeface="黑体" panose="02010609060101010101" pitchFamily="49" charset="-122"/>
              </a:rPr>
              <a:t>5</a:t>
            </a:r>
            <a:r>
              <a:rPr lang="zh-CN" altLang="en-US" sz="2000" dirty="0">
                <a:latin typeface="黑体" panose="02010609060101010101" pitchFamily="49" charset="-122"/>
                <a:ea typeface="黑体" panose="02010609060101010101" pitchFamily="49" charset="-122"/>
              </a:rPr>
              <a:t>、徐州奥体</a:t>
            </a:r>
            <a:r>
              <a:rPr lang="zh-CN" altLang="en-US" sz="2000" dirty="0" smtClean="0">
                <a:latin typeface="黑体" panose="02010609060101010101" pitchFamily="49" charset="-122"/>
                <a:ea typeface="黑体" panose="02010609060101010101" pitchFamily="49" charset="-122"/>
              </a:rPr>
              <a:t>设计管理工作总结</a:t>
            </a:r>
            <a:endParaRPr lang="zh-CN" altLang="en-US"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extLst>
      <p:ext uri="{BB962C8B-B14F-4D97-AF65-F5344CB8AC3E}">
        <p14:creationId xmlns:p14="http://schemas.microsoft.com/office/powerpoint/2010/main" val="3735576715"/>
      </p:ext>
    </p:extLst>
  </p:cSld>
  <p:clrMapOvr>
    <a:masterClrMapping/>
  </p:clrMapOvr>
  <p:transition>
    <p:pull dir="d"/>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95537" y="214289"/>
            <a:ext cx="5184575" cy="584775"/>
          </a:xfrm>
          <a:prstGeom prst="rect">
            <a:avLst/>
          </a:prstGeom>
        </p:spPr>
        <p:txBody>
          <a:bodyPr wrap="square">
            <a:spAutoFit/>
          </a:bodyPr>
          <a:lstStyle/>
          <a:p>
            <a:r>
              <a:rPr lang="zh-CN" altLang="en-US" sz="3200" dirty="0" smtClean="0">
                <a:latin typeface="黑体" pitchFamily="49" charset="-122"/>
                <a:ea typeface="黑体" pitchFamily="49" charset="-122"/>
              </a:rPr>
              <a:t>交流问题</a:t>
            </a:r>
            <a:endParaRPr lang="zh-CN" altLang="en-US" sz="3200" dirty="0">
              <a:latin typeface="黑体" pitchFamily="49" charset="-122"/>
              <a:ea typeface="黑体" pitchFamily="49" charset="-122"/>
            </a:endParaRPr>
          </a:p>
        </p:txBody>
      </p:sp>
      <p:sp>
        <p:nvSpPr>
          <p:cNvPr id="3" name="矩形 2"/>
          <p:cNvSpPr/>
          <p:nvPr/>
        </p:nvSpPr>
        <p:spPr>
          <a:xfrm>
            <a:off x="755576" y="1412776"/>
            <a:ext cx="7799075" cy="2790187"/>
          </a:xfrm>
          <a:prstGeom prst="rect">
            <a:avLst/>
          </a:prstGeom>
        </p:spPr>
        <p:txBody>
          <a:bodyPr wrap="square">
            <a:spAutoFit/>
          </a:bodyPr>
          <a:lstStyle/>
          <a:p>
            <a:pPr>
              <a:lnSpc>
                <a:spcPct val="150000"/>
              </a:lnSpc>
            </a:pPr>
            <a:r>
              <a:rPr lang="zh-CN" altLang="en-US" sz="2000" dirty="0">
                <a:latin typeface="黑体" pitchFamily="49" charset="-122"/>
                <a:ea typeface="黑体" pitchFamily="49" charset="-122"/>
              </a:rPr>
              <a:t>设计管理互动问题</a:t>
            </a:r>
            <a:r>
              <a:rPr lang="zh-CN" altLang="en-US" sz="2000" dirty="0" smtClean="0">
                <a:latin typeface="黑体" pitchFamily="49" charset="-122"/>
                <a:ea typeface="黑体" pitchFamily="49" charset="-122"/>
              </a:rPr>
              <a:t>：</a:t>
            </a:r>
            <a:endParaRPr lang="en-US" altLang="zh-CN" sz="2000" dirty="0" smtClean="0">
              <a:latin typeface="黑体" pitchFamily="49" charset="-122"/>
              <a:ea typeface="黑体" pitchFamily="49" charset="-122"/>
            </a:endParaRPr>
          </a:p>
          <a:p>
            <a:pPr>
              <a:lnSpc>
                <a:spcPct val="150000"/>
              </a:lnSpc>
            </a:pPr>
            <a:r>
              <a:rPr lang="en-US" altLang="zh-CN" sz="2000" dirty="0" smtClean="0">
                <a:latin typeface="黑体" pitchFamily="49" charset="-122"/>
                <a:ea typeface="黑体" pitchFamily="49" charset="-122"/>
              </a:rPr>
              <a:t>1</a:t>
            </a:r>
            <a:r>
              <a:rPr lang="zh-CN" altLang="en-US" sz="2000" dirty="0">
                <a:latin typeface="黑体" pitchFamily="49" charset="-122"/>
                <a:ea typeface="黑体" pitchFamily="49" charset="-122"/>
              </a:rPr>
              <a:t>、项目管理的设计管理应该管哪些内容</a:t>
            </a:r>
            <a:r>
              <a:rPr lang="zh-CN" altLang="en-US" sz="2000" dirty="0" smtClean="0">
                <a:latin typeface="黑体" pitchFamily="49" charset="-122"/>
                <a:ea typeface="黑体" pitchFamily="49" charset="-122"/>
              </a:rPr>
              <a:t>？</a:t>
            </a:r>
            <a:endParaRPr lang="en-US" altLang="zh-CN" sz="2000" dirty="0" smtClean="0">
              <a:latin typeface="黑体" pitchFamily="49" charset="-122"/>
              <a:ea typeface="黑体" pitchFamily="49" charset="-122"/>
            </a:endParaRPr>
          </a:p>
          <a:p>
            <a:pPr>
              <a:lnSpc>
                <a:spcPct val="150000"/>
              </a:lnSpc>
            </a:pPr>
            <a:r>
              <a:rPr lang="en-US" altLang="zh-CN" sz="2000" dirty="0" smtClean="0">
                <a:latin typeface="黑体" pitchFamily="49" charset="-122"/>
                <a:ea typeface="黑体" pitchFamily="49" charset="-122"/>
              </a:rPr>
              <a:t>2</a:t>
            </a:r>
            <a:r>
              <a:rPr lang="zh-CN" altLang="en-US" sz="2000" dirty="0">
                <a:latin typeface="黑体" pitchFamily="49" charset="-122"/>
                <a:ea typeface="黑体" pitchFamily="49" charset="-122"/>
              </a:rPr>
              <a:t>、选择设计单位时，项目管理的设计管理人员应做哪些准备工作？</a:t>
            </a:r>
            <a:r>
              <a:rPr lang="en-US" altLang="zh-CN" sz="2000" dirty="0">
                <a:latin typeface="黑体" pitchFamily="49" charset="-122"/>
                <a:ea typeface="黑体" pitchFamily="49" charset="-122"/>
              </a:rPr>
              <a:t>3</a:t>
            </a:r>
            <a:r>
              <a:rPr lang="zh-CN" altLang="en-US" sz="2000" dirty="0">
                <a:latin typeface="黑体" pitchFamily="49" charset="-122"/>
                <a:ea typeface="黑体" pitchFamily="49" charset="-122"/>
              </a:rPr>
              <a:t>、项目管理部的设计管理人员与其他管理人员的关系如何处理</a:t>
            </a:r>
            <a:r>
              <a:rPr lang="zh-CN" altLang="en-US" sz="2000" dirty="0" smtClean="0">
                <a:latin typeface="黑体" pitchFamily="49" charset="-122"/>
                <a:ea typeface="黑体" pitchFamily="49" charset="-122"/>
              </a:rPr>
              <a:t>？</a:t>
            </a:r>
            <a:endParaRPr lang="en-US" altLang="zh-CN" sz="2000" dirty="0" smtClean="0">
              <a:latin typeface="黑体" pitchFamily="49" charset="-122"/>
              <a:ea typeface="黑体" pitchFamily="49" charset="-122"/>
            </a:endParaRPr>
          </a:p>
          <a:p>
            <a:pPr>
              <a:lnSpc>
                <a:spcPct val="150000"/>
              </a:lnSpc>
            </a:pPr>
            <a:r>
              <a:rPr lang="en-US" altLang="zh-CN" sz="2000" dirty="0" smtClean="0">
                <a:latin typeface="黑体" pitchFamily="49" charset="-122"/>
                <a:ea typeface="黑体" pitchFamily="49" charset="-122"/>
              </a:rPr>
              <a:t>4</a:t>
            </a:r>
            <a:r>
              <a:rPr lang="zh-CN" altLang="en-US" sz="2000" dirty="0">
                <a:latin typeface="黑体" pitchFamily="49" charset="-122"/>
                <a:ea typeface="黑体" pitchFamily="49" charset="-122"/>
              </a:rPr>
              <a:t>、设计管理人员如何做好设计阶段的造价控制</a:t>
            </a:r>
            <a:r>
              <a:rPr lang="zh-CN" altLang="en-US" sz="2000" dirty="0" smtClean="0">
                <a:latin typeface="黑体" pitchFamily="49" charset="-122"/>
                <a:ea typeface="黑体" pitchFamily="49" charset="-122"/>
              </a:rPr>
              <a:t>？</a:t>
            </a:r>
            <a:endParaRPr lang="en-US" altLang="zh-CN" sz="2000" dirty="0" smtClean="0">
              <a:latin typeface="黑体" pitchFamily="49" charset="-122"/>
              <a:ea typeface="黑体" pitchFamily="49" charset="-122"/>
            </a:endParaRPr>
          </a:p>
          <a:p>
            <a:pPr>
              <a:lnSpc>
                <a:spcPct val="150000"/>
              </a:lnSpc>
            </a:pPr>
            <a:r>
              <a:rPr lang="en-US" altLang="zh-CN" sz="2000" dirty="0" smtClean="0">
                <a:latin typeface="黑体" pitchFamily="49" charset="-122"/>
                <a:ea typeface="黑体" pitchFamily="49" charset="-122"/>
              </a:rPr>
              <a:t>5</a:t>
            </a:r>
            <a:r>
              <a:rPr lang="zh-CN" altLang="en-US" sz="2000" dirty="0">
                <a:latin typeface="黑体" pitchFamily="49" charset="-122"/>
                <a:ea typeface="黑体" pitchFamily="49" charset="-122"/>
              </a:rPr>
              <a:t>、设计阶段，建设单位提出的设计需求，设计管理人员如何处理？</a:t>
            </a: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extLst>
      <p:ext uri="{BB962C8B-B14F-4D97-AF65-F5344CB8AC3E}">
        <p14:creationId xmlns:p14="http://schemas.microsoft.com/office/powerpoint/2010/main" val="943026411"/>
      </p:ext>
    </p:extLst>
  </p:cSld>
  <p:clrMapOvr>
    <a:masterClrMapping/>
  </p:clrMapOvr>
  <p:transition>
    <p:pull dir="d"/>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idx="1"/>
          </p:nvPr>
        </p:nvSpPr>
        <p:spPr>
          <a:xfrm>
            <a:off x="428596" y="2928934"/>
            <a:ext cx="8229600" cy="928694"/>
          </a:xfrm>
        </p:spPr>
        <p:txBody>
          <a:bodyPr/>
          <a:lstStyle/>
          <a:p>
            <a:pPr algn="ctr">
              <a:buFontTx/>
              <a:buNone/>
            </a:pPr>
            <a:r>
              <a:rPr lang="zh-CN" altLang="en-US" sz="6000" dirty="0" smtClean="0">
                <a:solidFill>
                  <a:srgbClr val="FF0000"/>
                </a:solidFill>
                <a:ea typeface="华文新魏" panose="02010800040101010101" pitchFamily="2" charset="-122"/>
              </a:rPr>
              <a:t>谢谢</a:t>
            </a:r>
            <a:r>
              <a:rPr lang="zh-CN" altLang="en-US" sz="6000" dirty="0">
                <a:solidFill>
                  <a:srgbClr val="FF0000"/>
                </a:solidFill>
                <a:ea typeface="华文新魏" panose="02010800040101010101" pitchFamily="2" charset="-122"/>
              </a:rPr>
              <a:t>大家</a:t>
            </a:r>
            <a:r>
              <a:rPr lang="zh-CN" altLang="en-US" sz="6000" dirty="0" smtClean="0">
                <a:solidFill>
                  <a:srgbClr val="FF0000"/>
                </a:solidFill>
                <a:ea typeface="华文新魏" panose="02010800040101010101" pitchFamily="2" charset="-122"/>
              </a:rPr>
              <a:t>！</a:t>
            </a:r>
            <a:endParaRPr lang="en-US" altLang="zh-CN" sz="3600" dirty="0">
              <a:solidFill>
                <a:srgbClr val="FF0000"/>
              </a:solidFill>
              <a:ea typeface="华文新魏" panose="02010800040101010101" pitchFamily="2" charset="-122"/>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23528" y="228622"/>
            <a:ext cx="4134465" cy="523220"/>
          </a:xfrm>
          <a:prstGeom prst="rect">
            <a:avLst/>
          </a:prstGeom>
        </p:spPr>
        <p:txBody>
          <a:bodyPr wrap="none">
            <a:spAutoFit/>
          </a:bodyPr>
          <a:lstStyle/>
          <a:p>
            <a:r>
              <a:rPr lang="en-US" altLang="zh-CN" sz="2800" dirty="0" smtClean="0">
                <a:latin typeface="黑体" panose="02010609060101010101" pitchFamily="49" charset="-122"/>
                <a:ea typeface="黑体" panose="02010609060101010101" pitchFamily="49" charset="-122"/>
              </a:rPr>
              <a:t>1.2 </a:t>
            </a:r>
            <a:r>
              <a:rPr lang="zh-CN" altLang="en-US" sz="2800" dirty="0" smtClean="0">
                <a:latin typeface="黑体" panose="02010609060101010101" pitchFamily="49" charset="-122"/>
                <a:ea typeface="黑体" panose="02010609060101010101" pitchFamily="49" charset="-122"/>
              </a:rPr>
              <a:t>建筑工程项目与管理</a:t>
            </a:r>
            <a:endParaRPr lang="zh-CN" altLang="en-US" sz="2800" dirty="0">
              <a:latin typeface="黑体" panose="02010609060101010101" pitchFamily="49" charset="-122"/>
              <a:ea typeface="黑体" panose="02010609060101010101" pitchFamily="49" charset="-122"/>
            </a:endParaRPr>
          </a:p>
        </p:txBody>
      </p:sp>
      <p:sp>
        <p:nvSpPr>
          <p:cNvPr id="7" name="矩形 6"/>
          <p:cNvSpPr/>
          <p:nvPr/>
        </p:nvSpPr>
        <p:spPr>
          <a:xfrm>
            <a:off x="222164" y="993306"/>
            <a:ext cx="8640960" cy="3416320"/>
          </a:xfrm>
          <a:prstGeom prst="rect">
            <a:avLst/>
          </a:prstGeom>
        </p:spPr>
        <p:txBody>
          <a:bodyPr wrap="square">
            <a:spAutoFit/>
          </a:bodyPr>
          <a:lstStyle/>
          <a:p>
            <a:pPr>
              <a:lnSpc>
                <a:spcPct val="150000"/>
              </a:lnSpc>
            </a:pPr>
            <a:r>
              <a:rPr lang="en-US" altLang="zh-CN" dirty="0" smtClean="0">
                <a:latin typeface="黑体" pitchFamily="49" charset="-122"/>
                <a:ea typeface="黑体" pitchFamily="49" charset="-122"/>
              </a:rPr>
              <a:t>3 </a:t>
            </a:r>
            <a:r>
              <a:rPr lang="zh-CN" altLang="en-US" dirty="0" smtClean="0">
                <a:latin typeface="黑体" pitchFamily="49" charset="-122"/>
                <a:ea typeface="黑体" pitchFamily="49" charset="-122"/>
              </a:rPr>
              <a:t>项目周期内各阶段主要工作</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1</a:t>
            </a:r>
            <a:r>
              <a:rPr lang="zh-CN" altLang="en-US" dirty="0" smtClean="0">
                <a:latin typeface="黑体" pitchFamily="49" charset="-122"/>
                <a:ea typeface="黑体" pitchFamily="49" charset="-122"/>
              </a:rPr>
              <a:t>）分析</a:t>
            </a:r>
            <a:r>
              <a:rPr lang="zh-CN" altLang="en-US" dirty="0">
                <a:latin typeface="黑体" pitchFamily="49" charset="-122"/>
                <a:ea typeface="黑体" pitchFamily="49" charset="-122"/>
              </a:rPr>
              <a:t>决策</a:t>
            </a:r>
            <a:r>
              <a:rPr lang="zh-CN" altLang="en-US" dirty="0" smtClean="0">
                <a:latin typeface="黑体" pitchFamily="49" charset="-122"/>
                <a:ea typeface="黑体" pitchFamily="49" charset="-122"/>
              </a:rPr>
              <a:t>阶段</a:t>
            </a:r>
            <a:endParaRPr lang="en-US" altLang="zh-CN" dirty="0" smtClean="0">
              <a:latin typeface="黑体" pitchFamily="49" charset="-122"/>
              <a:ea typeface="黑体" pitchFamily="49" charset="-122"/>
            </a:endParaRPr>
          </a:p>
          <a:p>
            <a:pPr>
              <a:lnSpc>
                <a:spcPct val="150000"/>
              </a:lnSpc>
            </a:pPr>
            <a:r>
              <a:rPr lang="en-US" altLang="zh-CN" dirty="0" smtClean="0">
                <a:latin typeface="黑体" pitchFamily="49" charset="-122"/>
                <a:ea typeface="黑体" pitchFamily="49" charset="-122"/>
              </a:rPr>
              <a:t>    1</a:t>
            </a:r>
            <a:r>
              <a:rPr lang="zh-CN" altLang="en-US" dirty="0" smtClean="0">
                <a:latin typeface="黑体" pitchFamily="49" charset="-122"/>
                <a:ea typeface="黑体" pitchFamily="49" charset="-122"/>
              </a:rPr>
              <a:t>）根据</a:t>
            </a:r>
            <a:r>
              <a:rPr lang="zh-CN" altLang="en-US" dirty="0">
                <a:latin typeface="黑体" pitchFamily="49" charset="-122"/>
                <a:ea typeface="黑体" pitchFamily="49" charset="-122"/>
              </a:rPr>
              <a:t>国民经济和社会发展长远</a:t>
            </a:r>
            <a:r>
              <a:rPr lang="zh-CN" altLang="en-US" dirty="0" smtClean="0">
                <a:latin typeface="黑体" pitchFamily="49" charset="-122"/>
                <a:ea typeface="黑体" pitchFamily="49" charset="-122"/>
              </a:rPr>
              <a:t>规划</a:t>
            </a:r>
            <a:r>
              <a:rPr lang="en-US" altLang="zh-CN" dirty="0" smtClean="0">
                <a:latin typeface="黑体" pitchFamily="49" charset="-122"/>
                <a:ea typeface="黑体" pitchFamily="49" charset="-122"/>
              </a:rPr>
              <a:t>,</a:t>
            </a:r>
            <a:r>
              <a:rPr lang="zh-CN" altLang="en-US" dirty="0" smtClean="0">
                <a:latin typeface="黑体" pitchFamily="49" charset="-122"/>
                <a:ea typeface="黑体" pitchFamily="49" charset="-122"/>
              </a:rPr>
              <a:t>结合</a:t>
            </a:r>
            <a:r>
              <a:rPr lang="zh-CN" altLang="en-US" dirty="0">
                <a:latin typeface="黑体" pitchFamily="49" charset="-122"/>
                <a:ea typeface="黑体" pitchFamily="49" charset="-122"/>
              </a:rPr>
              <a:t>行业和地区发展规划的要求提出项目建议书</a:t>
            </a:r>
            <a:r>
              <a:rPr lang="zh-CN" altLang="en-US" dirty="0" smtClean="0">
                <a:latin typeface="黑体" pitchFamily="49" charset="-122"/>
                <a:ea typeface="黑体" pitchFamily="49" charset="-122"/>
              </a:rPr>
              <a:t>。</a:t>
            </a:r>
            <a:endParaRPr lang="en-US" altLang="zh-CN" dirty="0" smtClean="0">
              <a:latin typeface="黑体" pitchFamily="49" charset="-122"/>
              <a:ea typeface="黑体" pitchFamily="49" charset="-122"/>
            </a:endParaRPr>
          </a:p>
          <a:p>
            <a:pPr>
              <a:lnSpc>
                <a:spcPct val="150000"/>
              </a:lnSpc>
            </a:pPr>
            <a:r>
              <a:rPr lang="en-US" altLang="zh-CN" dirty="0" smtClean="0">
                <a:latin typeface="黑体" pitchFamily="49" charset="-122"/>
                <a:ea typeface="黑体" pitchFamily="49" charset="-122"/>
              </a:rPr>
              <a:t>    2</a:t>
            </a:r>
            <a:r>
              <a:rPr lang="zh-CN" altLang="en-US" dirty="0" smtClean="0">
                <a:latin typeface="黑体" pitchFamily="49" charset="-122"/>
                <a:ea typeface="黑体" pitchFamily="49" charset="-122"/>
              </a:rPr>
              <a:t>）在</a:t>
            </a:r>
            <a:r>
              <a:rPr lang="zh-CN" altLang="en-US" dirty="0">
                <a:latin typeface="黑体" pitchFamily="49" charset="-122"/>
                <a:ea typeface="黑体" pitchFamily="49" charset="-122"/>
              </a:rPr>
              <a:t>勘察、试验、调查研究及详细技术经济分析论证的基础上编制可行性研究报告</a:t>
            </a:r>
            <a:r>
              <a:rPr lang="zh-CN" altLang="en-US" dirty="0" smtClean="0">
                <a:latin typeface="黑体" pitchFamily="49" charset="-122"/>
                <a:ea typeface="黑体" pitchFamily="49" charset="-122"/>
              </a:rPr>
              <a:t>。</a:t>
            </a:r>
            <a:endParaRPr lang="en-US" altLang="zh-CN" dirty="0" smtClean="0">
              <a:latin typeface="黑体" pitchFamily="49" charset="-122"/>
              <a:ea typeface="黑体" pitchFamily="49" charset="-122"/>
            </a:endParaRPr>
          </a:p>
          <a:p>
            <a:pPr>
              <a:lnSpc>
                <a:spcPct val="150000"/>
              </a:lnSpc>
            </a:pPr>
            <a:r>
              <a:rPr lang="en-US" altLang="zh-CN" dirty="0" smtClean="0">
                <a:latin typeface="黑体" pitchFamily="49" charset="-122"/>
                <a:ea typeface="黑体" pitchFamily="49" charset="-122"/>
              </a:rPr>
              <a:t>    3</a:t>
            </a:r>
            <a:r>
              <a:rPr lang="zh-CN" altLang="en-US" dirty="0" smtClean="0">
                <a:latin typeface="黑体" pitchFamily="49" charset="-122"/>
                <a:ea typeface="黑体" pitchFamily="49" charset="-122"/>
              </a:rPr>
              <a:t>）对</a:t>
            </a:r>
            <a:r>
              <a:rPr lang="zh-CN" altLang="en-US" dirty="0">
                <a:latin typeface="黑体" pitchFamily="49" charset="-122"/>
                <a:ea typeface="黑体" pitchFamily="49" charset="-122"/>
              </a:rPr>
              <a:t>建设进行</a:t>
            </a:r>
            <a:r>
              <a:rPr lang="zh-CN" altLang="en-US" dirty="0" smtClean="0">
                <a:latin typeface="黑体" pitchFamily="49" charset="-122"/>
                <a:ea typeface="黑体" pitchFamily="49" charset="-122"/>
              </a:rPr>
              <a:t>项目评估。</a:t>
            </a:r>
            <a:endParaRPr lang="en-US" altLang="zh-CN" dirty="0" smtClean="0">
              <a:latin typeface="黑体" pitchFamily="49" charset="-122"/>
              <a:ea typeface="黑体" pitchFamily="49" charset="-122"/>
            </a:endParaRPr>
          </a:p>
          <a:p>
            <a:pPr>
              <a:lnSpc>
                <a:spcPct val="150000"/>
              </a:lnSpc>
            </a:pPr>
            <a:r>
              <a:rPr lang="en-US" altLang="zh-CN" dirty="0" smtClean="0">
                <a:latin typeface="黑体" pitchFamily="49" charset="-122"/>
                <a:ea typeface="黑体" pitchFamily="49" charset="-122"/>
              </a:rPr>
              <a:t>    4</a:t>
            </a:r>
            <a:r>
              <a:rPr lang="zh-CN" altLang="en-US" dirty="0" smtClean="0">
                <a:latin typeface="黑体" pitchFamily="49" charset="-122"/>
                <a:ea typeface="黑体" pitchFamily="49" charset="-122"/>
              </a:rPr>
              <a:t>）根据</a:t>
            </a:r>
            <a:r>
              <a:rPr lang="zh-CN" altLang="en-US" dirty="0">
                <a:latin typeface="黑体" pitchFamily="49" charset="-122"/>
                <a:ea typeface="黑体" pitchFamily="49" charset="-122"/>
              </a:rPr>
              <a:t>项目评估情况，对</a:t>
            </a:r>
            <a:r>
              <a:rPr lang="zh-CN" altLang="en-US" dirty="0" smtClean="0">
                <a:latin typeface="黑体" pitchFamily="49" charset="-122"/>
                <a:ea typeface="黑体" pitchFamily="49" charset="-122"/>
              </a:rPr>
              <a:t>建设项目进行</a:t>
            </a:r>
            <a:r>
              <a:rPr lang="zh-CN" altLang="en-US" dirty="0">
                <a:latin typeface="黑体" pitchFamily="49" charset="-122"/>
                <a:ea typeface="黑体" pitchFamily="49" charset="-122"/>
              </a:rPr>
              <a:t>决策与</a:t>
            </a:r>
            <a:r>
              <a:rPr lang="zh-CN" altLang="en-US" dirty="0" smtClean="0">
                <a:latin typeface="黑体" pitchFamily="49" charset="-122"/>
                <a:ea typeface="黑体" pitchFamily="49" charset="-122"/>
              </a:rPr>
              <a:t>审批。</a:t>
            </a:r>
            <a:endParaRPr lang="zh-CN" altLang="en-US" dirty="0">
              <a:latin typeface="黑体" pitchFamily="49" charset="-122"/>
              <a:ea typeface="黑体" pitchFamily="49" charset="-122"/>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extLst>
      <p:ext uri="{BB962C8B-B14F-4D97-AF65-F5344CB8AC3E}">
        <p14:creationId xmlns:p14="http://schemas.microsoft.com/office/powerpoint/2010/main" val="354989286"/>
      </p:ext>
    </p:extLst>
  </p:cSld>
  <p:clrMapOvr>
    <a:masterClrMapping/>
  </p:clrMapOvr>
  <p:transition>
    <p:pull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23528" y="228622"/>
            <a:ext cx="4134465" cy="523220"/>
          </a:xfrm>
          <a:prstGeom prst="rect">
            <a:avLst/>
          </a:prstGeom>
        </p:spPr>
        <p:txBody>
          <a:bodyPr wrap="none">
            <a:spAutoFit/>
          </a:bodyPr>
          <a:lstStyle/>
          <a:p>
            <a:r>
              <a:rPr lang="en-US" altLang="zh-CN" sz="2800" dirty="0" smtClean="0">
                <a:latin typeface="黑体" panose="02010609060101010101" pitchFamily="49" charset="-122"/>
                <a:ea typeface="黑体" panose="02010609060101010101" pitchFamily="49" charset="-122"/>
              </a:rPr>
              <a:t>1.2 </a:t>
            </a:r>
            <a:r>
              <a:rPr lang="zh-CN" altLang="en-US" sz="2800" dirty="0" smtClean="0">
                <a:latin typeface="黑体" panose="02010609060101010101" pitchFamily="49" charset="-122"/>
                <a:ea typeface="黑体" panose="02010609060101010101" pitchFamily="49" charset="-122"/>
              </a:rPr>
              <a:t>建筑工程项目与管理</a:t>
            </a:r>
            <a:endParaRPr lang="zh-CN" altLang="en-US" sz="2800" dirty="0">
              <a:latin typeface="黑体" panose="02010609060101010101" pitchFamily="49" charset="-122"/>
              <a:ea typeface="黑体" panose="02010609060101010101" pitchFamily="49" charset="-122"/>
            </a:endParaRPr>
          </a:p>
        </p:txBody>
      </p:sp>
      <p:sp>
        <p:nvSpPr>
          <p:cNvPr id="7" name="矩形 6"/>
          <p:cNvSpPr/>
          <p:nvPr/>
        </p:nvSpPr>
        <p:spPr>
          <a:xfrm>
            <a:off x="222164" y="993306"/>
            <a:ext cx="8640960" cy="3416320"/>
          </a:xfrm>
          <a:prstGeom prst="rect">
            <a:avLst/>
          </a:prstGeom>
        </p:spPr>
        <p:txBody>
          <a:bodyPr wrap="square">
            <a:spAutoFit/>
          </a:bodyPr>
          <a:lstStyle/>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2</a:t>
            </a:r>
            <a:r>
              <a:rPr lang="zh-CN" altLang="en-US" dirty="0" smtClean="0">
                <a:latin typeface="黑体" pitchFamily="49" charset="-122"/>
                <a:ea typeface="黑体" pitchFamily="49" charset="-122"/>
              </a:rPr>
              <a:t>）</a:t>
            </a:r>
            <a:r>
              <a:rPr lang="zh-CN" altLang="en-US" u="sng" dirty="0" smtClean="0">
                <a:latin typeface="黑体" pitchFamily="49" charset="-122"/>
                <a:ea typeface="黑体" pitchFamily="49" charset="-122"/>
              </a:rPr>
              <a:t>设计阶段</a:t>
            </a:r>
            <a:endParaRPr lang="en-US" altLang="zh-CN" u="sng" dirty="0" smtClean="0">
              <a:latin typeface="黑体" pitchFamily="49" charset="-122"/>
              <a:ea typeface="黑体" pitchFamily="49" charset="-122"/>
            </a:endParaRPr>
          </a:p>
          <a:p>
            <a:pPr>
              <a:lnSpc>
                <a:spcPct val="150000"/>
              </a:lnSpc>
            </a:pPr>
            <a:r>
              <a:rPr lang="en-US" altLang="zh-CN" dirty="0" smtClean="0">
                <a:latin typeface="黑体" pitchFamily="49" charset="-122"/>
                <a:ea typeface="黑体" pitchFamily="49" charset="-122"/>
              </a:rPr>
              <a:t>    1</a:t>
            </a:r>
            <a:r>
              <a:rPr lang="zh-CN" altLang="en-US" dirty="0" smtClean="0">
                <a:latin typeface="黑体" pitchFamily="49" charset="-122"/>
                <a:ea typeface="黑体" pitchFamily="49" charset="-122"/>
              </a:rPr>
              <a:t>）按规定</a:t>
            </a:r>
            <a:r>
              <a:rPr lang="zh-CN" altLang="en-US" dirty="0">
                <a:latin typeface="黑体" pitchFamily="49" charset="-122"/>
                <a:ea typeface="黑体" pitchFamily="49" charset="-122"/>
              </a:rPr>
              <a:t>要求进行适应各设计阶段需要的</a:t>
            </a:r>
            <a:r>
              <a:rPr lang="zh-CN" altLang="en-US" dirty="0" smtClean="0">
                <a:latin typeface="黑体" pitchFamily="49" charset="-122"/>
                <a:ea typeface="黑体" pitchFamily="49" charset="-122"/>
              </a:rPr>
              <a:t>场地勘察、编制设计要求文件、设计方案招标（竞赛）等设计准备工作。</a:t>
            </a:r>
            <a:endParaRPr lang="en-US" altLang="zh-CN" dirty="0" smtClean="0">
              <a:latin typeface="黑体" pitchFamily="49" charset="-122"/>
              <a:ea typeface="黑体" pitchFamily="49" charset="-122"/>
            </a:endParaRPr>
          </a:p>
          <a:p>
            <a:pPr>
              <a:lnSpc>
                <a:spcPct val="150000"/>
              </a:lnSpc>
            </a:pPr>
            <a:r>
              <a:rPr lang="en-US" altLang="zh-CN" dirty="0" smtClean="0">
                <a:latin typeface="黑体" pitchFamily="49" charset="-122"/>
                <a:ea typeface="黑体" pitchFamily="49" charset="-122"/>
              </a:rPr>
              <a:t>    2</a:t>
            </a:r>
            <a:r>
              <a:rPr lang="zh-CN" altLang="en-US" dirty="0" smtClean="0">
                <a:latin typeface="黑体" pitchFamily="49" charset="-122"/>
                <a:ea typeface="黑体" pitchFamily="49" charset="-122"/>
              </a:rPr>
              <a:t>）根据</a:t>
            </a:r>
            <a:r>
              <a:rPr lang="zh-CN" altLang="en-US" dirty="0">
                <a:latin typeface="黑体" pitchFamily="49" charset="-122"/>
                <a:ea typeface="黑体" pitchFamily="49" charset="-122"/>
              </a:rPr>
              <a:t>批准的项目前期文件、规划条件等编制方案设计</a:t>
            </a:r>
            <a:r>
              <a:rPr lang="zh-CN" altLang="en-US" dirty="0" smtClean="0">
                <a:latin typeface="黑体" pitchFamily="49" charset="-122"/>
                <a:ea typeface="黑体" pitchFamily="49" charset="-122"/>
              </a:rPr>
              <a:t>文件。按</a:t>
            </a:r>
            <a:r>
              <a:rPr lang="zh-CN" altLang="en-US" dirty="0">
                <a:latin typeface="黑体" pitchFamily="49" charset="-122"/>
                <a:ea typeface="黑体" pitchFamily="49" charset="-122"/>
              </a:rPr>
              <a:t>项目类型、规模、等级等</a:t>
            </a:r>
            <a:r>
              <a:rPr lang="zh-CN" altLang="en-US" dirty="0" smtClean="0">
                <a:latin typeface="黑体" pitchFamily="49" charset="-122"/>
                <a:ea typeface="黑体" pitchFamily="49" charset="-122"/>
              </a:rPr>
              <a:t>要素，有</a:t>
            </a:r>
            <a:r>
              <a:rPr lang="zh-CN" altLang="en-US" dirty="0">
                <a:latin typeface="黑体" pitchFamily="49" charset="-122"/>
                <a:ea typeface="黑体" pitchFamily="49" charset="-122"/>
              </a:rPr>
              <a:t>必要</a:t>
            </a:r>
            <a:r>
              <a:rPr lang="zh-CN" altLang="en-US" dirty="0" smtClean="0">
                <a:latin typeface="黑体" pitchFamily="49" charset="-122"/>
                <a:ea typeface="黑体" pitchFamily="49" charset="-122"/>
              </a:rPr>
              <a:t>时，在此</a:t>
            </a:r>
            <a:r>
              <a:rPr lang="zh-CN" altLang="en-US" dirty="0">
                <a:latin typeface="黑体" pitchFamily="49" charset="-122"/>
                <a:ea typeface="黑体" pitchFamily="49" charset="-122"/>
              </a:rPr>
              <a:t>之前</a:t>
            </a:r>
            <a:r>
              <a:rPr lang="zh-CN" altLang="en-US" dirty="0" smtClean="0">
                <a:latin typeface="黑体" pitchFamily="49" charset="-122"/>
                <a:ea typeface="黑体" pitchFamily="49" charset="-122"/>
              </a:rPr>
              <a:t>还需要</a:t>
            </a:r>
            <a:r>
              <a:rPr lang="zh-CN" altLang="en-US" dirty="0">
                <a:latin typeface="黑体" pitchFamily="49" charset="-122"/>
                <a:ea typeface="黑体" pitchFamily="49" charset="-122"/>
              </a:rPr>
              <a:t>进行规划设计</a:t>
            </a:r>
            <a:r>
              <a:rPr lang="zh-CN" altLang="en-US" dirty="0" smtClean="0">
                <a:latin typeface="黑体" pitchFamily="49" charset="-122"/>
                <a:ea typeface="黑体" pitchFamily="49" charset="-122"/>
              </a:rPr>
              <a:t>。</a:t>
            </a:r>
            <a:endParaRPr lang="en-US" altLang="zh-CN" dirty="0" smtClean="0">
              <a:latin typeface="黑体" pitchFamily="49" charset="-122"/>
              <a:ea typeface="黑体" pitchFamily="49" charset="-122"/>
            </a:endParaRPr>
          </a:p>
          <a:p>
            <a:pPr>
              <a:lnSpc>
                <a:spcPct val="150000"/>
              </a:lnSpc>
            </a:pPr>
            <a:r>
              <a:rPr lang="en-US" altLang="zh-CN" dirty="0" smtClean="0">
                <a:latin typeface="黑体" pitchFamily="49" charset="-122"/>
                <a:ea typeface="黑体" pitchFamily="49" charset="-122"/>
              </a:rPr>
              <a:t>    3</a:t>
            </a:r>
            <a:r>
              <a:rPr lang="zh-CN" altLang="en-US" dirty="0" smtClean="0">
                <a:latin typeface="黑体" pitchFamily="49" charset="-122"/>
                <a:ea typeface="黑体" pitchFamily="49" charset="-122"/>
              </a:rPr>
              <a:t>）根据</a:t>
            </a:r>
            <a:r>
              <a:rPr lang="zh-CN" altLang="en-US" dirty="0">
                <a:latin typeface="黑体" pitchFamily="49" charset="-122"/>
                <a:ea typeface="黑体" pitchFamily="49" charset="-122"/>
              </a:rPr>
              <a:t>批准的方案设计，进行初步设计并送审</a:t>
            </a:r>
            <a:r>
              <a:rPr lang="zh-CN" altLang="en-US" dirty="0" smtClean="0">
                <a:latin typeface="黑体" pitchFamily="49" charset="-122"/>
                <a:ea typeface="黑体" pitchFamily="49" charset="-122"/>
              </a:rPr>
              <a:t>报批。对于</a:t>
            </a:r>
            <a:r>
              <a:rPr lang="zh-CN" altLang="en-US" dirty="0">
                <a:latin typeface="黑体" pitchFamily="49" charset="-122"/>
                <a:ea typeface="黑体" pitchFamily="49" charset="-122"/>
              </a:rPr>
              <a:t>技术复杂</a:t>
            </a:r>
            <a:r>
              <a:rPr lang="zh-CN" altLang="en-US" dirty="0" smtClean="0">
                <a:latin typeface="黑体" pitchFamily="49" charset="-122"/>
                <a:ea typeface="黑体" pitchFamily="49" charset="-122"/>
              </a:rPr>
              <a:t>、需要</a:t>
            </a:r>
            <a:r>
              <a:rPr lang="zh-CN" altLang="en-US" dirty="0">
                <a:latin typeface="黑体" pitchFamily="49" charset="-122"/>
                <a:ea typeface="黑体" pitchFamily="49" charset="-122"/>
              </a:rPr>
              <a:t>进行技术论证的项目，在进行施工图设计</a:t>
            </a:r>
            <a:r>
              <a:rPr lang="zh-CN" altLang="en-US" dirty="0" smtClean="0">
                <a:latin typeface="黑体" pitchFamily="49" charset="-122"/>
                <a:ea typeface="黑体" pitchFamily="49" charset="-122"/>
              </a:rPr>
              <a:t>之前可进行</a:t>
            </a:r>
            <a:r>
              <a:rPr lang="zh-CN" altLang="en-US" dirty="0">
                <a:latin typeface="黑体" pitchFamily="49" charset="-122"/>
                <a:ea typeface="黑体" pitchFamily="49" charset="-122"/>
              </a:rPr>
              <a:t>扩大初步设计或</a:t>
            </a:r>
            <a:r>
              <a:rPr lang="zh-CN" altLang="en-US" dirty="0" smtClean="0">
                <a:latin typeface="黑体" pitchFamily="49" charset="-122"/>
                <a:ea typeface="黑体" pitchFamily="49" charset="-122"/>
              </a:rPr>
              <a:t>技术设计。</a:t>
            </a:r>
            <a:endParaRPr lang="en-US" altLang="zh-CN" dirty="0" smtClean="0">
              <a:latin typeface="黑体" pitchFamily="49" charset="-122"/>
              <a:ea typeface="黑体" pitchFamily="49" charset="-122"/>
            </a:endParaRPr>
          </a:p>
          <a:p>
            <a:pPr>
              <a:lnSpc>
                <a:spcPct val="150000"/>
              </a:lnSpc>
            </a:pPr>
            <a:r>
              <a:rPr lang="en-US" altLang="zh-CN" dirty="0" smtClean="0">
                <a:latin typeface="黑体" pitchFamily="49" charset="-122"/>
                <a:ea typeface="黑体" pitchFamily="49" charset="-122"/>
              </a:rPr>
              <a:t>    4</a:t>
            </a:r>
            <a:r>
              <a:rPr lang="zh-CN" altLang="en-US" dirty="0" smtClean="0">
                <a:latin typeface="黑体" pitchFamily="49" charset="-122"/>
                <a:ea typeface="黑体" pitchFamily="49" charset="-122"/>
              </a:rPr>
              <a:t>）根据</a:t>
            </a:r>
            <a:r>
              <a:rPr lang="zh-CN" altLang="en-US" dirty="0">
                <a:latin typeface="黑体" pitchFamily="49" charset="-122"/>
                <a:ea typeface="黑体" pitchFamily="49" charset="-122"/>
              </a:rPr>
              <a:t>批准的</a:t>
            </a:r>
            <a:r>
              <a:rPr lang="zh-CN" altLang="en-US" dirty="0" smtClean="0">
                <a:latin typeface="黑体" pitchFamily="49" charset="-122"/>
                <a:ea typeface="黑体" pitchFamily="49" charset="-122"/>
              </a:rPr>
              <a:t>初步设计，进行</a:t>
            </a:r>
            <a:r>
              <a:rPr lang="zh-CN" altLang="en-US" dirty="0">
                <a:latin typeface="黑体" pitchFamily="49" charset="-122"/>
                <a:ea typeface="黑体" pitchFamily="49" charset="-122"/>
              </a:rPr>
              <a:t>施工图设计。施工图设计完成后送审报批</a:t>
            </a:r>
            <a:r>
              <a:rPr lang="zh-CN" altLang="en-US" dirty="0" smtClean="0">
                <a:latin typeface="黑体" pitchFamily="49" charset="-122"/>
                <a:ea typeface="黑体" pitchFamily="49" charset="-122"/>
              </a:rPr>
              <a:t>。</a:t>
            </a:r>
            <a:endParaRPr lang="zh-CN" altLang="en-US" dirty="0">
              <a:latin typeface="黑体" pitchFamily="49" charset="-122"/>
              <a:ea typeface="黑体" pitchFamily="49" charset="-122"/>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extLst>
      <p:ext uri="{BB962C8B-B14F-4D97-AF65-F5344CB8AC3E}">
        <p14:creationId xmlns:p14="http://schemas.microsoft.com/office/powerpoint/2010/main" val="4102475339"/>
      </p:ext>
    </p:extLst>
  </p:cSld>
  <p:clrMapOvr>
    <a:masterClrMapping/>
  </p:clrMapOvr>
  <p:transition>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75656" y="993306"/>
            <a:ext cx="6264213" cy="5436090"/>
          </a:xfrm>
        </p:spPr>
        <p:txBody>
          <a:bodyPr>
            <a:noAutofit/>
          </a:bodyPr>
          <a:lstStyle/>
          <a:p>
            <a:pPr>
              <a:lnSpc>
                <a:spcPct val="150000"/>
              </a:lnSpc>
            </a:pPr>
            <a:r>
              <a:rPr lang="zh-CN" altLang="en-US" sz="2000" dirty="0">
                <a:solidFill>
                  <a:schemeClr val="tx1"/>
                </a:solidFill>
                <a:latin typeface="黑体" panose="02010609060101010101" pitchFamily="49" charset="-122"/>
                <a:ea typeface="黑体" panose="02010609060101010101" pitchFamily="49" charset="-122"/>
              </a:rPr>
              <a:t>第一章 建设工程项目及其</a:t>
            </a:r>
            <a:r>
              <a:rPr lang="zh-CN" altLang="en-US" sz="2000" dirty="0" smtClean="0">
                <a:solidFill>
                  <a:schemeClr val="tx1"/>
                </a:solidFill>
                <a:latin typeface="黑体" panose="02010609060101010101" pitchFamily="49" charset="-122"/>
                <a:ea typeface="黑体" panose="02010609060101010101" pitchFamily="49" charset="-122"/>
              </a:rPr>
              <a:t>管理</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zh-CN" altLang="en-US" sz="2000" dirty="0">
                <a:solidFill>
                  <a:schemeClr val="tx1"/>
                </a:solidFill>
                <a:latin typeface="黑体" panose="02010609060101010101" pitchFamily="49" charset="-122"/>
                <a:ea typeface="黑体" panose="02010609060101010101" pitchFamily="49" charset="-122"/>
              </a:rPr>
              <a:t>第二章 建设工程设计与管理</a:t>
            </a:r>
            <a:r>
              <a:rPr lang="zh-CN" altLang="en-US" sz="2000" dirty="0" smtClean="0">
                <a:solidFill>
                  <a:schemeClr val="tx1"/>
                </a:solidFill>
                <a:latin typeface="黑体" panose="02010609060101010101" pitchFamily="49" charset="-122"/>
                <a:ea typeface="黑体" panose="02010609060101010101" pitchFamily="49" charset="-122"/>
              </a:rPr>
              <a:t>概论</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zh-CN" altLang="en-US" sz="2000" dirty="0" smtClean="0">
                <a:solidFill>
                  <a:schemeClr val="tx1"/>
                </a:solidFill>
                <a:latin typeface="黑体" panose="02010609060101010101" pitchFamily="49" charset="-122"/>
                <a:ea typeface="黑体" panose="02010609060101010101" pitchFamily="49" charset="-122"/>
              </a:rPr>
              <a:t>第三章 项目前期的设计管理</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zh-CN" altLang="en-US" sz="2000" dirty="0" smtClean="0">
                <a:solidFill>
                  <a:schemeClr val="tx1"/>
                </a:solidFill>
                <a:latin typeface="黑体" panose="02010609060101010101" pitchFamily="49" charset="-122"/>
                <a:ea typeface="黑体" panose="02010609060101010101" pitchFamily="49" charset="-122"/>
              </a:rPr>
              <a:t>第四章 勘察管理</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zh-CN" altLang="en-US" sz="2000" dirty="0" smtClean="0">
                <a:solidFill>
                  <a:schemeClr val="tx1"/>
                </a:solidFill>
                <a:latin typeface="黑体" panose="02010609060101010101" pitchFamily="49" charset="-122"/>
                <a:ea typeface="黑体" panose="02010609060101010101" pitchFamily="49" charset="-122"/>
              </a:rPr>
              <a:t>第五章 设计进度管理</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zh-CN" altLang="en-US" sz="2000" dirty="0" smtClean="0">
                <a:solidFill>
                  <a:schemeClr val="tx1"/>
                </a:solidFill>
                <a:latin typeface="黑体" panose="02010609060101010101" pitchFamily="49" charset="-122"/>
                <a:ea typeface="黑体" panose="02010609060101010101" pitchFamily="49" charset="-122"/>
              </a:rPr>
              <a:t>第六章 设计质量管理</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zh-CN" altLang="en-US" sz="2000" dirty="0" smtClean="0">
                <a:solidFill>
                  <a:schemeClr val="tx1"/>
                </a:solidFill>
                <a:latin typeface="黑体" panose="02010609060101010101" pitchFamily="49" charset="-122"/>
                <a:ea typeface="黑体" panose="02010609060101010101" pitchFamily="49" charset="-122"/>
              </a:rPr>
              <a:t>第七章 设计阶段的造价管理</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zh-CN" altLang="en-US" sz="2000" dirty="0" smtClean="0">
                <a:solidFill>
                  <a:schemeClr val="tx1"/>
                </a:solidFill>
                <a:latin typeface="黑体" panose="02010609060101010101" pitchFamily="49" charset="-122"/>
                <a:ea typeface="黑体" panose="02010609060101010101" pitchFamily="49" charset="-122"/>
              </a:rPr>
              <a:t>第八章 施工阶段的设计配合管理</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zh-CN" altLang="en-US" sz="2000" dirty="0" smtClean="0">
                <a:solidFill>
                  <a:schemeClr val="tx1"/>
                </a:solidFill>
                <a:latin typeface="黑体" panose="02010609060101010101" pitchFamily="49" charset="-122"/>
                <a:ea typeface="黑体" panose="02010609060101010101" pitchFamily="49" charset="-122"/>
              </a:rPr>
              <a:t>第九章 图纸管理</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zh-CN" altLang="en-US" sz="2000" dirty="0" smtClean="0">
                <a:solidFill>
                  <a:schemeClr val="tx1"/>
                </a:solidFill>
                <a:latin typeface="黑体" panose="02010609060101010101" pitchFamily="49" charset="-122"/>
                <a:ea typeface="黑体" panose="02010609060101010101" pitchFamily="49" charset="-122"/>
              </a:rPr>
              <a:t>第十章 设计沟通</a:t>
            </a:r>
            <a:r>
              <a:rPr lang="zh-CN" altLang="zh-CN" sz="2000" dirty="0" smtClean="0">
                <a:solidFill>
                  <a:schemeClr val="tx1"/>
                </a:solidFill>
                <a:latin typeface="黑体" panose="02010609060101010101" pitchFamily="49" charset="-122"/>
                <a:ea typeface="黑体" panose="02010609060101010101" pitchFamily="49" charset="-122"/>
              </a:rPr>
              <a:t>管理</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zh-CN" altLang="en-US" sz="2000" dirty="0" smtClean="0">
                <a:solidFill>
                  <a:schemeClr val="tx1"/>
                </a:solidFill>
                <a:latin typeface="黑体" panose="02010609060101010101" pitchFamily="49" charset="-122"/>
                <a:ea typeface="黑体" panose="02010609060101010101" pitchFamily="49" charset="-122"/>
              </a:rPr>
              <a:t>第十一章 设计风险管理</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zh-CN" altLang="en-US" sz="2000" dirty="0" smtClean="0">
                <a:solidFill>
                  <a:schemeClr val="tx1"/>
                </a:solidFill>
                <a:latin typeface="黑体" panose="02010609060101010101" pitchFamily="49" charset="-122"/>
                <a:ea typeface="黑体" panose="02010609060101010101" pitchFamily="49" charset="-122"/>
              </a:rPr>
              <a:t>第十二章 管理案例</a:t>
            </a:r>
            <a:endParaRPr lang="zh-CN" altLang="en-US" sz="2000" dirty="0">
              <a:solidFill>
                <a:schemeClr val="tx1"/>
              </a:solidFill>
              <a:latin typeface="黑体" panose="02010609060101010101" pitchFamily="49" charset="-122"/>
              <a:ea typeface="黑体" panose="02010609060101010101" pitchFamily="49" charset="-122"/>
            </a:endParaRPr>
          </a:p>
        </p:txBody>
      </p:sp>
      <p:sp>
        <p:nvSpPr>
          <p:cNvPr id="5" name="矩形 4"/>
          <p:cNvSpPr/>
          <p:nvPr/>
        </p:nvSpPr>
        <p:spPr>
          <a:xfrm>
            <a:off x="428596" y="214290"/>
            <a:ext cx="1826141" cy="584775"/>
          </a:xfrm>
          <a:prstGeom prst="rect">
            <a:avLst/>
          </a:prstGeom>
        </p:spPr>
        <p:txBody>
          <a:bodyPr wrap="none">
            <a:spAutoFit/>
          </a:bodyPr>
          <a:lstStyle/>
          <a:p>
            <a:r>
              <a:rPr lang="zh-CN" altLang="en-US" sz="3200" b="1" dirty="0" smtClean="0">
                <a:latin typeface="华文细黑" panose="02010600040101010101" pitchFamily="2" charset="-122"/>
                <a:ea typeface="华文细黑" panose="02010600040101010101" pitchFamily="2" charset="-122"/>
              </a:rPr>
              <a:t>主要内容</a:t>
            </a:r>
            <a:endParaRPr lang="zh-CN" altLang="en-US" sz="3200" dirty="0"/>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cSld>
  <p:clrMapOvr>
    <a:masterClrMapping/>
  </p:clrMapOvr>
  <p:transition>
    <p:pull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23528" y="228622"/>
            <a:ext cx="4134465" cy="523220"/>
          </a:xfrm>
          <a:prstGeom prst="rect">
            <a:avLst/>
          </a:prstGeom>
        </p:spPr>
        <p:txBody>
          <a:bodyPr wrap="none">
            <a:spAutoFit/>
          </a:bodyPr>
          <a:lstStyle/>
          <a:p>
            <a:r>
              <a:rPr lang="en-US" altLang="zh-CN" sz="2800" dirty="0" smtClean="0">
                <a:latin typeface="黑体" panose="02010609060101010101" pitchFamily="49" charset="-122"/>
                <a:ea typeface="黑体" panose="02010609060101010101" pitchFamily="49" charset="-122"/>
              </a:rPr>
              <a:t>1.2 </a:t>
            </a:r>
            <a:r>
              <a:rPr lang="zh-CN" altLang="en-US" sz="2800" dirty="0" smtClean="0">
                <a:latin typeface="黑体" panose="02010609060101010101" pitchFamily="49" charset="-122"/>
                <a:ea typeface="黑体" panose="02010609060101010101" pitchFamily="49" charset="-122"/>
              </a:rPr>
              <a:t>建筑工程项目与管理</a:t>
            </a:r>
            <a:endParaRPr lang="zh-CN" altLang="en-US" sz="2800" dirty="0">
              <a:latin typeface="黑体" panose="02010609060101010101" pitchFamily="49" charset="-122"/>
              <a:ea typeface="黑体" panose="02010609060101010101" pitchFamily="49" charset="-122"/>
            </a:endParaRPr>
          </a:p>
        </p:txBody>
      </p:sp>
      <p:sp>
        <p:nvSpPr>
          <p:cNvPr id="7" name="矩形 6"/>
          <p:cNvSpPr/>
          <p:nvPr/>
        </p:nvSpPr>
        <p:spPr>
          <a:xfrm>
            <a:off x="222164" y="1025344"/>
            <a:ext cx="8640960" cy="5493812"/>
          </a:xfrm>
          <a:prstGeom prst="rect">
            <a:avLst/>
          </a:prstGeom>
        </p:spPr>
        <p:txBody>
          <a:bodyPr wrap="square">
            <a:spAutoFit/>
          </a:bodyPr>
          <a:lstStyle/>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3</a:t>
            </a:r>
            <a:r>
              <a:rPr lang="zh-CN" altLang="en-US" dirty="0" smtClean="0">
                <a:latin typeface="黑体" pitchFamily="49" charset="-122"/>
                <a:ea typeface="黑体" pitchFamily="49" charset="-122"/>
              </a:rPr>
              <a:t>）施工</a:t>
            </a:r>
            <a:r>
              <a:rPr lang="zh-CN" altLang="en-US" dirty="0">
                <a:latin typeface="黑体" pitchFamily="49" charset="-122"/>
                <a:ea typeface="黑体" pitchFamily="49" charset="-122"/>
              </a:rPr>
              <a:t>实施</a:t>
            </a:r>
            <a:r>
              <a:rPr lang="zh-CN" altLang="en-US" dirty="0" smtClean="0">
                <a:latin typeface="黑体" pitchFamily="49" charset="-122"/>
                <a:ea typeface="黑体" pitchFamily="49" charset="-122"/>
              </a:rPr>
              <a:t>阶段</a:t>
            </a:r>
            <a:endParaRPr lang="en-US" altLang="zh-CN" dirty="0" smtClean="0">
              <a:latin typeface="黑体" pitchFamily="49" charset="-122"/>
              <a:ea typeface="黑体" pitchFamily="49" charset="-122"/>
            </a:endParaRPr>
          </a:p>
          <a:p>
            <a:pPr>
              <a:lnSpc>
                <a:spcPct val="150000"/>
              </a:lnSpc>
            </a:pPr>
            <a:r>
              <a:rPr lang="en-US" altLang="zh-CN" dirty="0" smtClean="0">
                <a:latin typeface="黑体" pitchFamily="49" charset="-122"/>
                <a:ea typeface="黑体" pitchFamily="49" charset="-122"/>
              </a:rPr>
              <a:t>    1</a:t>
            </a:r>
            <a:r>
              <a:rPr lang="zh-CN" altLang="en-US" dirty="0" smtClean="0">
                <a:latin typeface="黑体" pitchFamily="49" charset="-122"/>
                <a:ea typeface="黑体" pitchFamily="49" charset="-122"/>
              </a:rPr>
              <a:t>）施工图设计</a:t>
            </a:r>
            <a:r>
              <a:rPr lang="zh-CN" altLang="en-US" dirty="0">
                <a:latin typeface="黑体" pitchFamily="49" charset="-122"/>
                <a:ea typeface="黑体" pitchFamily="49" charset="-122"/>
              </a:rPr>
              <a:t>文件经审查批准后，</a:t>
            </a:r>
            <a:r>
              <a:rPr lang="zh-CN" altLang="en-US" dirty="0" smtClean="0">
                <a:latin typeface="黑体" pitchFamily="49" charset="-122"/>
                <a:ea typeface="黑体" pitchFamily="49" charset="-122"/>
              </a:rPr>
              <a:t>即可进行</a:t>
            </a:r>
            <a:r>
              <a:rPr lang="zh-CN" altLang="en-US" dirty="0">
                <a:latin typeface="黑体" pitchFamily="49" charset="-122"/>
                <a:ea typeface="黑体" pitchFamily="49" charset="-122"/>
              </a:rPr>
              <a:t>施工前的各项准备工作，包括：施工许可申请；组织</a:t>
            </a:r>
            <a:r>
              <a:rPr lang="zh-CN" altLang="en-US" dirty="0" smtClean="0">
                <a:latin typeface="黑体" pitchFamily="49" charset="-122"/>
                <a:ea typeface="黑体" pitchFamily="49" charset="-122"/>
              </a:rPr>
              <a:t>招标，选择施工</a:t>
            </a:r>
            <a:r>
              <a:rPr lang="zh-CN" altLang="en-US" dirty="0">
                <a:latin typeface="黑体" pitchFamily="49" charset="-122"/>
                <a:ea typeface="黑体" pitchFamily="49" charset="-122"/>
              </a:rPr>
              <a:t>单位、监理单位及设备、材料供应商；若手进行设备等物资采购与订货</a:t>
            </a:r>
            <a:r>
              <a:rPr lang="zh-CN" altLang="en-US" dirty="0" smtClean="0">
                <a:latin typeface="黑体" pitchFamily="49" charset="-122"/>
                <a:ea typeface="黑体" pitchFamily="49" charset="-122"/>
              </a:rPr>
              <a:t>工作；施工许可申请</a:t>
            </a:r>
            <a:r>
              <a:rPr lang="zh-CN" altLang="en-US" dirty="0">
                <a:latin typeface="黑体" pitchFamily="49" charset="-122"/>
                <a:ea typeface="黑体" pitchFamily="49" charset="-122"/>
              </a:rPr>
              <a:t>；完成场地平整；施工用水、电、通信、</a:t>
            </a:r>
            <a:r>
              <a:rPr lang="zh-CN" altLang="en-US" dirty="0" smtClean="0">
                <a:latin typeface="黑体" pitchFamily="49" charset="-122"/>
                <a:ea typeface="黑体" pitchFamily="49" charset="-122"/>
              </a:rPr>
              <a:t>道路接通</a:t>
            </a:r>
            <a:r>
              <a:rPr lang="zh-CN" altLang="en-US" dirty="0">
                <a:latin typeface="黑体" pitchFamily="49" charset="-122"/>
                <a:ea typeface="黑体" pitchFamily="49" charset="-122"/>
              </a:rPr>
              <a:t>等施工准备工作</a:t>
            </a:r>
            <a:r>
              <a:rPr lang="zh-CN" altLang="en-US" dirty="0" smtClean="0">
                <a:latin typeface="黑体" pitchFamily="49" charset="-122"/>
                <a:ea typeface="黑体" pitchFamily="49" charset="-122"/>
              </a:rPr>
              <a:t>。</a:t>
            </a:r>
            <a:endParaRPr lang="en-US" altLang="zh-CN" dirty="0" smtClean="0">
              <a:latin typeface="黑体" pitchFamily="49" charset="-122"/>
              <a:ea typeface="黑体" pitchFamily="49" charset="-122"/>
            </a:endParaRPr>
          </a:p>
          <a:p>
            <a:pPr>
              <a:lnSpc>
                <a:spcPct val="150000"/>
              </a:lnSpc>
            </a:pPr>
            <a:r>
              <a:rPr lang="en-US" altLang="zh-CN" dirty="0" smtClean="0">
                <a:latin typeface="黑体" pitchFamily="49" charset="-122"/>
                <a:ea typeface="黑体" pitchFamily="49" charset="-122"/>
              </a:rPr>
              <a:t>    2</a:t>
            </a:r>
            <a:r>
              <a:rPr lang="zh-CN" altLang="en-US" dirty="0" smtClean="0">
                <a:latin typeface="黑体" pitchFamily="49" charset="-122"/>
                <a:ea typeface="黑体" pitchFamily="49" charset="-122"/>
              </a:rPr>
              <a:t>）办理</a:t>
            </a:r>
            <a:r>
              <a:rPr lang="zh-CN" altLang="en-US" dirty="0">
                <a:latin typeface="黑体" pitchFamily="49" charset="-122"/>
                <a:ea typeface="黑体" pitchFamily="49" charset="-122"/>
              </a:rPr>
              <a:t>施工许可证后，组织工程施工及机电设备安装</a:t>
            </a:r>
            <a:r>
              <a:rPr lang="zh-CN" altLang="en-US" dirty="0" smtClean="0">
                <a:latin typeface="黑体" pitchFamily="49" charset="-122"/>
                <a:ea typeface="黑体" pitchFamily="49" charset="-122"/>
              </a:rPr>
              <a:t>。</a:t>
            </a:r>
            <a:endParaRPr lang="en-US" altLang="zh-CN" dirty="0" smtClean="0">
              <a:latin typeface="黑体" pitchFamily="49" charset="-122"/>
              <a:ea typeface="黑体" pitchFamily="49" charset="-122"/>
            </a:endParaRPr>
          </a:p>
          <a:p>
            <a:pPr>
              <a:lnSpc>
                <a:spcPct val="150000"/>
              </a:lnSpc>
            </a:pPr>
            <a:r>
              <a:rPr lang="en-US" altLang="zh-CN" dirty="0" smtClean="0">
                <a:latin typeface="黑体" pitchFamily="49" charset="-122"/>
                <a:ea typeface="黑体" pitchFamily="49" charset="-122"/>
              </a:rPr>
              <a:t>    3</a:t>
            </a:r>
            <a:r>
              <a:rPr lang="zh-CN" altLang="en-US" dirty="0" smtClean="0">
                <a:latin typeface="黑体" pitchFamily="49" charset="-122"/>
                <a:ea typeface="黑体" pitchFamily="49" charset="-122"/>
              </a:rPr>
              <a:t>）对于</a:t>
            </a:r>
            <a:r>
              <a:rPr lang="zh-CN" altLang="en-US" dirty="0">
                <a:latin typeface="黑体" pitchFamily="49" charset="-122"/>
                <a:ea typeface="黑体" pitchFamily="49" charset="-122"/>
              </a:rPr>
              <a:t>生产性项目，还需要根据施工进度安排，做好生产或动用前的各项准备工作。如试运行后方可正式</a:t>
            </a:r>
            <a:r>
              <a:rPr lang="zh-CN" altLang="en-US" dirty="0" smtClean="0">
                <a:latin typeface="黑体" pitchFamily="49" charset="-122"/>
                <a:ea typeface="黑体" pitchFamily="49" charset="-122"/>
              </a:rPr>
              <a:t>投产。</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4</a:t>
            </a:r>
            <a:r>
              <a:rPr lang="zh-CN" altLang="en-US" dirty="0" smtClean="0">
                <a:latin typeface="黑体" pitchFamily="49" charset="-122"/>
                <a:ea typeface="黑体" pitchFamily="49" charset="-122"/>
              </a:rPr>
              <a:t>）竣工收收阶段</a:t>
            </a:r>
            <a:endParaRPr lang="en-US" altLang="zh-CN" dirty="0" smtClean="0">
              <a:latin typeface="黑体" pitchFamily="49" charset="-122"/>
              <a:ea typeface="黑体" pitchFamily="49" charset="-122"/>
            </a:endParaRPr>
          </a:p>
          <a:p>
            <a:pPr>
              <a:lnSpc>
                <a:spcPct val="150000"/>
              </a:lnSpc>
            </a:pPr>
            <a:r>
              <a:rPr lang="en-US" altLang="zh-CN" dirty="0" smtClean="0">
                <a:latin typeface="黑体" pitchFamily="49" charset="-122"/>
                <a:ea typeface="黑体" pitchFamily="49" charset="-122"/>
              </a:rPr>
              <a:t>    1</a:t>
            </a:r>
            <a:r>
              <a:rPr lang="zh-CN" altLang="en-US" dirty="0" smtClean="0">
                <a:latin typeface="黑体" pitchFamily="49" charset="-122"/>
                <a:ea typeface="黑体" pitchFamily="49" charset="-122"/>
              </a:rPr>
              <a:t>）项目</a:t>
            </a:r>
            <a:r>
              <a:rPr lang="zh-CN" altLang="en-US" dirty="0">
                <a:latin typeface="黑体" pitchFamily="49" charset="-122"/>
                <a:ea typeface="黑体" pitchFamily="49" charset="-122"/>
              </a:rPr>
              <a:t>按批准的设计文件建成，进行竣工验收，验收合格后即可交付使用</a:t>
            </a:r>
            <a:r>
              <a:rPr lang="zh-CN" altLang="en-US" dirty="0" smtClean="0">
                <a:latin typeface="黑体" pitchFamily="49" charset="-122"/>
                <a:ea typeface="黑体" pitchFamily="49" charset="-122"/>
              </a:rPr>
              <a:t>。</a:t>
            </a:r>
            <a:endParaRPr lang="en-US" altLang="zh-CN" dirty="0" smtClean="0">
              <a:latin typeface="黑体" pitchFamily="49" charset="-122"/>
              <a:ea typeface="黑体" pitchFamily="49" charset="-122"/>
            </a:endParaRPr>
          </a:p>
          <a:p>
            <a:pPr>
              <a:lnSpc>
                <a:spcPct val="150000"/>
              </a:lnSpc>
            </a:pPr>
            <a:r>
              <a:rPr lang="en-US" altLang="zh-CN" dirty="0" smtClean="0">
                <a:latin typeface="黑体" pitchFamily="49" charset="-122"/>
                <a:ea typeface="黑体" pitchFamily="49" charset="-122"/>
              </a:rPr>
              <a:t>    2</a:t>
            </a:r>
            <a:r>
              <a:rPr lang="zh-CN" altLang="en-US" dirty="0" smtClean="0">
                <a:latin typeface="黑体" pitchFamily="49" charset="-122"/>
                <a:ea typeface="黑体" pitchFamily="49" charset="-122"/>
              </a:rPr>
              <a:t>）竣工</a:t>
            </a:r>
            <a:r>
              <a:rPr lang="zh-CN" altLang="en-US" dirty="0">
                <a:latin typeface="黑体" pitchFamily="49" charset="-122"/>
                <a:ea typeface="黑体" pitchFamily="49" charset="-122"/>
              </a:rPr>
              <a:t>验收合格后，需要进行施工结算与竣工决算，并办埋资产移交手续。</a:t>
            </a:r>
          </a:p>
          <a:p>
            <a:pPr>
              <a:lnSpc>
                <a:spcPct val="150000"/>
              </a:lnSpc>
            </a:pPr>
            <a:r>
              <a:rPr lang="en-US" altLang="zh-CN" dirty="0" smtClean="0">
                <a:latin typeface="黑体" pitchFamily="49" charset="-122"/>
                <a:ea typeface="黑体" pitchFamily="49" charset="-122"/>
              </a:rPr>
              <a:t>    3</a:t>
            </a:r>
            <a:r>
              <a:rPr lang="zh-CN" altLang="en-US" dirty="0" smtClean="0">
                <a:latin typeface="黑体" pitchFamily="49" charset="-122"/>
                <a:ea typeface="黑体" pitchFamily="49" charset="-122"/>
              </a:rPr>
              <a:t>）进行项目后评价（工业建筑项目生产运营一段时间后进行，一般为</a:t>
            </a:r>
            <a:r>
              <a:rPr lang="en-US" altLang="zh-CN" dirty="0">
                <a:latin typeface="黑体" pitchFamily="49" charset="-122"/>
                <a:ea typeface="黑体" pitchFamily="49" charset="-122"/>
              </a:rPr>
              <a:t>1</a:t>
            </a:r>
            <a:r>
              <a:rPr lang="zh-CN" altLang="en-US" dirty="0" smtClean="0">
                <a:latin typeface="黑体" pitchFamily="49" charset="-122"/>
                <a:ea typeface="黑体" pitchFamily="49" charset="-122"/>
              </a:rPr>
              <a:t>年或一个生产周期）。</a:t>
            </a:r>
            <a:endParaRPr lang="zh-CN" altLang="en-US" dirty="0">
              <a:latin typeface="黑体" pitchFamily="49" charset="-122"/>
              <a:ea typeface="黑体" pitchFamily="49" charset="-122"/>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extLst>
      <p:ext uri="{BB962C8B-B14F-4D97-AF65-F5344CB8AC3E}">
        <p14:creationId xmlns:p14="http://schemas.microsoft.com/office/powerpoint/2010/main" val="815019057"/>
      </p:ext>
    </p:extLst>
  </p:cSld>
  <p:clrMapOvr>
    <a:masterClrMapping/>
  </p:clrMapOvr>
  <p:transition>
    <p:pull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23528" y="228622"/>
            <a:ext cx="4134465" cy="523220"/>
          </a:xfrm>
          <a:prstGeom prst="rect">
            <a:avLst/>
          </a:prstGeom>
        </p:spPr>
        <p:txBody>
          <a:bodyPr wrap="none">
            <a:spAutoFit/>
          </a:bodyPr>
          <a:lstStyle/>
          <a:p>
            <a:r>
              <a:rPr lang="en-US" altLang="zh-CN" sz="2800" dirty="0" smtClean="0">
                <a:latin typeface="黑体" panose="02010609060101010101" pitchFamily="49" charset="-122"/>
                <a:ea typeface="黑体" panose="02010609060101010101" pitchFamily="49" charset="-122"/>
              </a:rPr>
              <a:t>1.2 </a:t>
            </a:r>
            <a:r>
              <a:rPr lang="zh-CN" altLang="en-US" sz="2800" dirty="0" smtClean="0">
                <a:latin typeface="黑体" panose="02010609060101010101" pitchFamily="49" charset="-122"/>
                <a:ea typeface="黑体" panose="02010609060101010101" pitchFamily="49" charset="-122"/>
              </a:rPr>
              <a:t>建筑工程项目与管理</a:t>
            </a:r>
            <a:endParaRPr lang="zh-CN" altLang="en-US" sz="2800" dirty="0">
              <a:latin typeface="黑体" panose="02010609060101010101" pitchFamily="49" charset="-122"/>
              <a:ea typeface="黑体" panose="02010609060101010101" pitchFamily="49" charset="-122"/>
            </a:endParaRPr>
          </a:p>
        </p:txBody>
      </p:sp>
      <p:sp>
        <p:nvSpPr>
          <p:cNvPr id="7" name="矩形 6"/>
          <p:cNvSpPr/>
          <p:nvPr/>
        </p:nvSpPr>
        <p:spPr>
          <a:xfrm>
            <a:off x="222164" y="993306"/>
            <a:ext cx="8640960" cy="5078313"/>
          </a:xfrm>
          <a:prstGeom prst="rect">
            <a:avLst/>
          </a:prstGeom>
        </p:spPr>
        <p:txBody>
          <a:bodyPr wrap="square">
            <a:spAutoFit/>
          </a:bodyPr>
          <a:lstStyle/>
          <a:p>
            <a:pPr>
              <a:lnSpc>
                <a:spcPct val="150000"/>
              </a:lnSpc>
            </a:pPr>
            <a:r>
              <a:rPr lang="en-US" altLang="zh-CN" dirty="0" smtClean="0">
                <a:latin typeface="黑体" pitchFamily="49" charset="-122"/>
                <a:ea typeface="黑体" pitchFamily="49" charset="-122"/>
              </a:rPr>
              <a:t>1.2.4 </a:t>
            </a:r>
            <a:r>
              <a:rPr lang="zh-CN" altLang="en-US" dirty="0" smtClean="0">
                <a:latin typeface="黑体" pitchFamily="49" charset="-122"/>
                <a:ea typeface="黑体" pitchFamily="49" charset="-122"/>
              </a:rPr>
              <a:t>项目管理概述</a:t>
            </a:r>
            <a:endParaRPr lang="en-US" altLang="zh-CN" dirty="0" smtClean="0">
              <a:latin typeface="黑体" pitchFamily="49" charset="-122"/>
              <a:ea typeface="黑体" pitchFamily="49" charset="-122"/>
            </a:endParaRPr>
          </a:p>
          <a:p>
            <a:pPr>
              <a:lnSpc>
                <a:spcPct val="150000"/>
              </a:lnSpc>
            </a:pPr>
            <a:r>
              <a:rPr lang="en-US" altLang="zh-CN" dirty="0" smtClean="0">
                <a:latin typeface="黑体" pitchFamily="49" charset="-122"/>
                <a:ea typeface="黑体" pitchFamily="49" charset="-122"/>
              </a:rPr>
              <a:t>1 </a:t>
            </a:r>
            <a:r>
              <a:rPr lang="zh-CN" altLang="en-US" dirty="0" smtClean="0">
                <a:latin typeface="黑体" pitchFamily="49" charset="-122"/>
                <a:ea typeface="黑体" pitchFamily="49" charset="-122"/>
              </a:rPr>
              <a:t>项目管理概念</a:t>
            </a:r>
            <a:endParaRPr lang="en-US" altLang="zh-CN" dirty="0" smtClean="0">
              <a:latin typeface="黑体" pitchFamily="49" charset="-122"/>
              <a:ea typeface="黑体" pitchFamily="49" charset="-122"/>
            </a:endParaRPr>
          </a:p>
          <a:p>
            <a:pPr>
              <a:lnSpc>
                <a:spcPct val="150000"/>
              </a:lnSpc>
            </a:pPr>
            <a:r>
              <a:rPr lang="en-US" altLang="zh-CN" dirty="0">
                <a:latin typeface="黑体" pitchFamily="49" charset="-122"/>
                <a:ea typeface="黑体" pitchFamily="49" charset="-122"/>
              </a:rPr>
              <a:t> </a:t>
            </a:r>
            <a:r>
              <a:rPr lang="en-US" altLang="zh-CN" dirty="0" smtClean="0">
                <a:latin typeface="黑体" pitchFamily="49" charset="-122"/>
                <a:ea typeface="黑体" pitchFamily="49" charset="-122"/>
              </a:rPr>
              <a:t>   </a:t>
            </a:r>
            <a:r>
              <a:rPr lang="zh-CN" altLang="en-US" dirty="0" smtClean="0">
                <a:latin typeface="黑体" pitchFamily="49" charset="-122"/>
                <a:ea typeface="黑体" pitchFamily="49" charset="-122"/>
              </a:rPr>
              <a:t>建筑工程项目管理是最具有普遍</a:t>
            </a:r>
            <a:r>
              <a:rPr lang="zh-CN" altLang="en-US" dirty="0">
                <a:latin typeface="黑体" pitchFamily="49" charset="-122"/>
                <a:ea typeface="黑体" pitchFamily="49" charset="-122"/>
              </a:rPr>
              <a:t>意义</a:t>
            </a:r>
            <a:r>
              <a:rPr lang="zh-CN" altLang="en-US" dirty="0" smtClean="0">
                <a:latin typeface="黑体" pitchFamily="49" charset="-122"/>
                <a:ea typeface="黑体" pitchFamily="49" charset="-122"/>
              </a:rPr>
              <a:t>的工程建设项目管理。建筑工程</a:t>
            </a:r>
            <a:r>
              <a:rPr lang="zh-CN" altLang="en-US" dirty="0">
                <a:latin typeface="黑体" pitchFamily="49" charset="-122"/>
                <a:ea typeface="黑体" pitchFamily="49" charset="-122"/>
              </a:rPr>
              <a:t>项目管理是指组织运用</a:t>
            </a:r>
            <a:r>
              <a:rPr lang="zh-CN" altLang="en-US" dirty="0" smtClean="0">
                <a:latin typeface="黑体" pitchFamily="49" charset="-122"/>
                <a:ea typeface="黑体" pitchFamily="49" charset="-122"/>
              </a:rPr>
              <a:t>系统工程的</a:t>
            </a:r>
            <a:r>
              <a:rPr lang="zh-CN" altLang="en-US" dirty="0">
                <a:latin typeface="黑体" pitchFamily="49" charset="-122"/>
                <a:ea typeface="黑体" pitchFamily="49" charset="-122"/>
              </a:rPr>
              <a:t>理论和</a:t>
            </a:r>
            <a:r>
              <a:rPr lang="zh-CN" altLang="en-US" dirty="0" smtClean="0">
                <a:latin typeface="黑体" pitchFamily="49" charset="-122"/>
                <a:ea typeface="黑体" pitchFamily="49" charset="-122"/>
              </a:rPr>
              <a:t>方法，对项门周期内的所有工作（包括</a:t>
            </a:r>
            <a:r>
              <a:rPr lang="zh-CN" altLang="en-US" dirty="0">
                <a:latin typeface="黑体" pitchFamily="49" charset="-122"/>
                <a:ea typeface="黑体" pitchFamily="49" charset="-122"/>
              </a:rPr>
              <a:t>项目建议书</a:t>
            </a:r>
            <a:r>
              <a:rPr lang="zh-CN" altLang="en-US" dirty="0" smtClean="0">
                <a:latin typeface="黑体" pitchFamily="49" charset="-122"/>
                <a:ea typeface="黑体" pitchFamily="49" charset="-122"/>
              </a:rPr>
              <a:t>、可行性研究</a:t>
            </a:r>
            <a:r>
              <a:rPr lang="zh-CN" altLang="en-US" dirty="0">
                <a:latin typeface="黑体" pitchFamily="49" charset="-122"/>
                <a:ea typeface="黑体" pitchFamily="49" charset="-122"/>
              </a:rPr>
              <a:t>、评估论证、设计、采购、施工、验收、</a:t>
            </a:r>
            <a:r>
              <a:rPr lang="zh-CN" altLang="en-US" dirty="0" smtClean="0">
                <a:latin typeface="黑体" pitchFamily="49" charset="-122"/>
                <a:ea typeface="黑体" pitchFamily="49" charset="-122"/>
              </a:rPr>
              <a:t>交付使用</a:t>
            </a:r>
            <a:r>
              <a:rPr lang="zh-CN" altLang="en-US" dirty="0">
                <a:latin typeface="黑体" pitchFamily="49" charset="-122"/>
                <a:ea typeface="黑体" pitchFamily="49" charset="-122"/>
              </a:rPr>
              <a:t>和</a:t>
            </a:r>
            <a:r>
              <a:rPr lang="zh-CN" altLang="en-US" dirty="0" smtClean="0">
                <a:latin typeface="黑体" pitchFamily="49" charset="-122"/>
                <a:ea typeface="黑体" pitchFamily="49" charset="-122"/>
              </a:rPr>
              <a:t>后评价等）进行的计划、组织</a:t>
            </a:r>
            <a:r>
              <a:rPr lang="zh-CN" altLang="en-US" dirty="0">
                <a:latin typeface="黑体" pitchFamily="49" charset="-122"/>
                <a:ea typeface="黑体" pitchFamily="49" charset="-122"/>
              </a:rPr>
              <a:t>、指挥、</a:t>
            </a:r>
            <a:r>
              <a:rPr lang="zh-CN" altLang="en-US" dirty="0" smtClean="0">
                <a:latin typeface="黑体" pitchFamily="49" charset="-122"/>
                <a:ea typeface="黑体" pitchFamily="49" charset="-122"/>
              </a:rPr>
              <a:t>协调和控制</a:t>
            </a:r>
            <a:r>
              <a:rPr lang="zh-CN" altLang="en-US" dirty="0">
                <a:latin typeface="黑体" pitchFamily="49" charset="-122"/>
                <a:ea typeface="黑体" pitchFamily="49" charset="-122"/>
              </a:rPr>
              <a:t>等</a:t>
            </a:r>
            <a:r>
              <a:rPr lang="zh-CN" altLang="en-US" dirty="0" smtClean="0">
                <a:latin typeface="黑体" pitchFamily="49" charset="-122"/>
                <a:ea typeface="黑体" pitchFamily="49" charset="-122"/>
              </a:rPr>
              <a:t>专业化活动过程。</a:t>
            </a:r>
            <a:endParaRPr lang="en-US" altLang="zh-CN" dirty="0" smtClean="0">
              <a:latin typeface="黑体" pitchFamily="49" charset="-122"/>
              <a:ea typeface="黑体" pitchFamily="49" charset="-122"/>
            </a:endParaRPr>
          </a:p>
          <a:p>
            <a:pPr>
              <a:lnSpc>
                <a:spcPct val="150000"/>
              </a:lnSpc>
            </a:pPr>
            <a:r>
              <a:rPr lang="en-US" altLang="zh-CN" dirty="0">
                <a:latin typeface="黑体" pitchFamily="49" charset="-122"/>
                <a:ea typeface="黑体" pitchFamily="49" charset="-122"/>
              </a:rPr>
              <a:t> </a:t>
            </a:r>
            <a:r>
              <a:rPr lang="en-US" altLang="zh-CN" dirty="0" smtClean="0">
                <a:latin typeface="黑体" pitchFamily="49" charset="-122"/>
                <a:ea typeface="黑体" pitchFamily="49" charset="-122"/>
              </a:rPr>
              <a:t>   </a:t>
            </a:r>
            <a:r>
              <a:rPr lang="zh-CN" altLang="en-US" dirty="0" smtClean="0">
                <a:latin typeface="黑体" pitchFamily="49" charset="-122"/>
                <a:ea typeface="黑体" pitchFamily="49" charset="-122"/>
              </a:rPr>
              <a:t>在项目管理所具有的</a:t>
            </a:r>
            <a:r>
              <a:rPr lang="zh-CN" altLang="en-US" u="sng" dirty="0" smtClean="0">
                <a:latin typeface="黑体" pitchFamily="49" charset="-122"/>
                <a:ea typeface="黑体" pitchFamily="49" charset="-122"/>
              </a:rPr>
              <a:t>计划、组织</a:t>
            </a:r>
            <a:r>
              <a:rPr lang="zh-CN" altLang="en-US" u="sng" dirty="0">
                <a:latin typeface="黑体" pitchFamily="49" charset="-122"/>
                <a:ea typeface="黑体" pitchFamily="49" charset="-122"/>
              </a:rPr>
              <a:t>、指挥、</a:t>
            </a:r>
            <a:r>
              <a:rPr lang="zh-CN" altLang="en-US" u="sng" dirty="0" smtClean="0">
                <a:latin typeface="黑体" pitchFamily="49" charset="-122"/>
                <a:ea typeface="黑体" pitchFamily="49" charset="-122"/>
              </a:rPr>
              <a:t>协调和控制</a:t>
            </a:r>
            <a:r>
              <a:rPr lang="zh-CN" altLang="en-US" dirty="0" smtClean="0">
                <a:latin typeface="黑体" pitchFamily="49" charset="-122"/>
                <a:ea typeface="黑体" pitchFamily="49" charset="-122"/>
              </a:rPr>
              <a:t>五大基本职能中，计划、控制和组织的理论与方法</a:t>
            </a:r>
            <a:r>
              <a:rPr lang="zh-CN" altLang="en-US" dirty="0">
                <a:latin typeface="黑体" pitchFamily="49" charset="-122"/>
                <a:ea typeface="黑体" pitchFamily="49" charset="-122"/>
              </a:rPr>
              <a:t>是建筑工程</a:t>
            </a:r>
            <a:r>
              <a:rPr lang="zh-CN" altLang="en-US" dirty="0" smtClean="0">
                <a:latin typeface="黑体" pitchFamily="49" charset="-122"/>
                <a:ea typeface="黑体" pitchFamily="49" charset="-122"/>
              </a:rPr>
              <a:t>项目管理</a:t>
            </a:r>
            <a:r>
              <a:rPr lang="zh-CN" altLang="en-US" dirty="0">
                <a:latin typeface="黑体" pitchFamily="49" charset="-122"/>
                <a:ea typeface="黑体" pitchFamily="49" charset="-122"/>
              </a:rPr>
              <a:t>的核心内容</a:t>
            </a:r>
            <a:r>
              <a:rPr lang="zh-CN" altLang="en-US" dirty="0" smtClean="0">
                <a:latin typeface="黑体" pitchFamily="49" charset="-122"/>
                <a:ea typeface="黑体" pitchFamily="49" charset="-122"/>
              </a:rPr>
              <a:t>。</a:t>
            </a:r>
            <a:endParaRPr lang="en-US" altLang="zh-CN" dirty="0" smtClean="0">
              <a:latin typeface="黑体" pitchFamily="49" charset="-122"/>
              <a:ea typeface="黑体" pitchFamily="49" charset="-122"/>
            </a:endParaRPr>
          </a:p>
          <a:p>
            <a:pPr>
              <a:lnSpc>
                <a:spcPct val="150000"/>
              </a:lnSpc>
            </a:pPr>
            <a:r>
              <a:rPr lang="en-US" altLang="zh-CN" dirty="0" smtClean="0">
                <a:latin typeface="黑体" pitchFamily="49" charset="-122"/>
                <a:ea typeface="黑体" pitchFamily="49" charset="-122"/>
              </a:rPr>
              <a:t>    1</a:t>
            </a:r>
            <a:r>
              <a:rPr lang="zh-CN" altLang="en-US" dirty="0" smtClean="0">
                <a:latin typeface="黑体" pitchFamily="49" charset="-122"/>
                <a:ea typeface="黑体" pitchFamily="49" charset="-122"/>
              </a:rPr>
              <a:t>）计划是基础。</a:t>
            </a:r>
            <a:endParaRPr lang="en-US" altLang="zh-CN" dirty="0" smtClean="0">
              <a:latin typeface="黑体" pitchFamily="49" charset="-122"/>
              <a:ea typeface="黑体" pitchFamily="49" charset="-122"/>
            </a:endParaRPr>
          </a:p>
          <a:p>
            <a:pPr>
              <a:lnSpc>
                <a:spcPct val="150000"/>
              </a:lnSpc>
            </a:pPr>
            <a:r>
              <a:rPr lang="en-US" altLang="zh-CN" dirty="0" smtClean="0">
                <a:latin typeface="黑体" pitchFamily="49" charset="-122"/>
                <a:ea typeface="黑体" pitchFamily="49" charset="-122"/>
              </a:rPr>
              <a:t>    2</a:t>
            </a:r>
            <a:r>
              <a:rPr lang="zh-CN" altLang="en-US" dirty="0" smtClean="0">
                <a:latin typeface="黑体" pitchFamily="49" charset="-122"/>
                <a:ea typeface="黑体" pitchFamily="49" charset="-122"/>
              </a:rPr>
              <a:t>）组织是要件。</a:t>
            </a:r>
            <a:endParaRPr lang="en-US" altLang="zh-CN" dirty="0" smtClean="0">
              <a:latin typeface="黑体" pitchFamily="49" charset="-122"/>
              <a:ea typeface="黑体" pitchFamily="49" charset="-122"/>
            </a:endParaRPr>
          </a:p>
          <a:p>
            <a:pPr>
              <a:lnSpc>
                <a:spcPct val="150000"/>
              </a:lnSpc>
            </a:pPr>
            <a:r>
              <a:rPr lang="en-US" altLang="zh-CN" dirty="0" smtClean="0">
                <a:latin typeface="黑体" pitchFamily="49" charset="-122"/>
                <a:ea typeface="黑体" pitchFamily="49" charset="-122"/>
              </a:rPr>
              <a:t>    3</a:t>
            </a:r>
            <a:r>
              <a:rPr lang="zh-CN" altLang="en-US" dirty="0" smtClean="0">
                <a:latin typeface="黑体" pitchFamily="49" charset="-122"/>
                <a:ea typeface="黑体" pitchFamily="49" charset="-122"/>
              </a:rPr>
              <a:t>）控制</a:t>
            </a:r>
            <a:r>
              <a:rPr lang="zh-CN" altLang="en-US" dirty="0">
                <a:latin typeface="黑体" pitchFamily="49" charset="-122"/>
                <a:ea typeface="黑体" pitchFamily="49" charset="-122"/>
              </a:rPr>
              <a:t>是基本内容。目标管理方法要求进行目标</a:t>
            </a:r>
            <a:r>
              <a:rPr lang="zh-CN" altLang="en-US" dirty="0" smtClean="0">
                <a:latin typeface="黑体" pitchFamily="49" charset="-122"/>
                <a:ea typeface="黑体" pitchFamily="49" charset="-122"/>
              </a:rPr>
              <a:t>控制，即</a:t>
            </a:r>
            <a:r>
              <a:rPr lang="zh-CN" altLang="en-US" dirty="0">
                <a:latin typeface="黑体" pitchFamily="49" charset="-122"/>
                <a:ea typeface="黑体" pitchFamily="49" charset="-122"/>
              </a:rPr>
              <a:t>控制质量、</a:t>
            </a:r>
            <a:r>
              <a:rPr lang="zh-CN" altLang="en-US" dirty="0" smtClean="0">
                <a:latin typeface="黑体" pitchFamily="49" charset="-122"/>
                <a:ea typeface="黑体" pitchFamily="49" charset="-122"/>
              </a:rPr>
              <a:t>投资（费用</a:t>
            </a:r>
            <a:r>
              <a:rPr lang="zh-CN" altLang="en-US" dirty="0">
                <a:latin typeface="黑体" pitchFamily="49" charset="-122"/>
                <a:ea typeface="黑体" pitchFamily="49" charset="-122"/>
              </a:rPr>
              <a:t>、</a:t>
            </a:r>
            <a:r>
              <a:rPr lang="zh-CN" altLang="en-US" dirty="0" smtClean="0">
                <a:latin typeface="黑体" pitchFamily="49" charset="-122"/>
                <a:ea typeface="黑体" pitchFamily="49" charset="-122"/>
              </a:rPr>
              <a:t>成本）和</a:t>
            </a:r>
            <a:r>
              <a:rPr lang="zh-CN" altLang="en-US" dirty="0">
                <a:latin typeface="黑体" pitchFamily="49" charset="-122"/>
                <a:ea typeface="黑体" pitchFamily="49" charset="-122"/>
              </a:rPr>
              <a:t>进度三大</a:t>
            </a:r>
            <a:r>
              <a:rPr lang="zh-CN" altLang="en-US" dirty="0" smtClean="0">
                <a:latin typeface="黑体" pitchFamily="49" charset="-122"/>
                <a:ea typeface="黑体" pitchFamily="49" charset="-122"/>
              </a:rPr>
              <a:t>目标。</a:t>
            </a:r>
            <a:endParaRPr lang="en-US" altLang="zh-CN" dirty="0" smtClean="0">
              <a:latin typeface="黑体" pitchFamily="49" charset="-122"/>
              <a:ea typeface="黑体" pitchFamily="49" charset="-122"/>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extLst>
      <p:ext uri="{BB962C8B-B14F-4D97-AF65-F5344CB8AC3E}">
        <p14:creationId xmlns:p14="http://schemas.microsoft.com/office/powerpoint/2010/main" val="1790991526"/>
      </p:ext>
    </p:extLst>
  </p:cSld>
  <p:clrMapOvr>
    <a:masterClrMapping/>
  </p:clrMapOvr>
  <p:transition>
    <p:pull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23528" y="228622"/>
            <a:ext cx="4134465" cy="523220"/>
          </a:xfrm>
          <a:prstGeom prst="rect">
            <a:avLst/>
          </a:prstGeom>
        </p:spPr>
        <p:txBody>
          <a:bodyPr wrap="none">
            <a:spAutoFit/>
          </a:bodyPr>
          <a:lstStyle/>
          <a:p>
            <a:r>
              <a:rPr lang="en-US" altLang="zh-CN" sz="2800" dirty="0" smtClean="0">
                <a:latin typeface="黑体" panose="02010609060101010101" pitchFamily="49" charset="-122"/>
                <a:ea typeface="黑体" panose="02010609060101010101" pitchFamily="49" charset="-122"/>
              </a:rPr>
              <a:t>1.2 </a:t>
            </a:r>
            <a:r>
              <a:rPr lang="zh-CN" altLang="en-US" sz="2800" dirty="0" smtClean="0">
                <a:latin typeface="黑体" panose="02010609060101010101" pitchFamily="49" charset="-122"/>
                <a:ea typeface="黑体" panose="02010609060101010101" pitchFamily="49" charset="-122"/>
              </a:rPr>
              <a:t>建筑工程项目与管理</a:t>
            </a:r>
            <a:endParaRPr lang="zh-CN" altLang="en-US" sz="2800" dirty="0">
              <a:latin typeface="黑体" panose="02010609060101010101" pitchFamily="49" charset="-122"/>
              <a:ea typeface="黑体" panose="02010609060101010101" pitchFamily="49" charset="-122"/>
            </a:endParaRPr>
          </a:p>
        </p:txBody>
      </p:sp>
      <p:sp>
        <p:nvSpPr>
          <p:cNvPr id="7" name="矩形 6"/>
          <p:cNvSpPr/>
          <p:nvPr/>
        </p:nvSpPr>
        <p:spPr>
          <a:xfrm>
            <a:off x="222164" y="941871"/>
            <a:ext cx="8786746" cy="5493812"/>
          </a:xfrm>
          <a:prstGeom prst="rect">
            <a:avLst/>
          </a:prstGeom>
        </p:spPr>
        <p:txBody>
          <a:bodyPr wrap="square">
            <a:spAutoFit/>
          </a:bodyPr>
          <a:lstStyle/>
          <a:p>
            <a:pPr>
              <a:lnSpc>
                <a:spcPct val="150000"/>
              </a:lnSpc>
            </a:pPr>
            <a:r>
              <a:rPr lang="en-US" altLang="zh-CN" dirty="0" smtClean="0">
                <a:latin typeface="黑体" pitchFamily="49" charset="-122"/>
                <a:ea typeface="黑体" pitchFamily="49" charset="-122"/>
              </a:rPr>
              <a:t>2 </a:t>
            </a:r>
            <a:r>
              <a:rPr lang="zh-CN" altLang="en-US" dirty="0" smtClean="0">
                <a:latin typeface="黑体" pitchFamily="49" charset="-122"/>
                <a:ea typeface="黑体" pitchFamily="49" charset="-122"/>
              </a:rPr>
              <a:t>项目管理特点</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    项目管理</a:t>
            </a:r>
            <a:r>
              <a:rPr lang="zh-CN" altLang="en-US" dirty="0">
                <a:latin typeface="黑体" pitchFamily="49" charset="-122"/>
                <a:ea typeface="黑体" pitchFamily="49" charset="-122"/>
              </a:rPr>
              <a:t>贯穿于项目建设的全过程，涉及开发建设领域、流通领域乃至消费</a:t>
            </a:r>
            <a:r>
              <a:rPr lang="zh-CN" altLang="en-US" dirty="0" smtClean="0">
                <a:latin typeface="黑体" pitchFamily="49" charset="-122"/>
                <a:ea typeface="黑体" pitchFamily="49" charset="-122"/>
              </a:rPr>
              <a:t>领域，是</a:t>
            </a:r>
            <a:r>
              <a:rPr lang="zh-CN" altLang="en-US" dirty="0">
                <a:latin typeface="黑体" pitchFamily="49" charset="-122"/>
                <a:ea typeface="黑体" pitchFamily="49" charset="-122"/>
              </a:rPr>
              <a:t>一个综合性的系统管理过程，有其自身的特点</a:t>
            </a:r>
            <a:r>
              <a:rPr lang="zh-CN" altLang="en-US" dirty="0" smtClean="0">
                <a:latin typeface="黑体" pitchFamily="49" charset="-122"/>
                <a:ea typeface="黑体" pitchFamily="49" charset="-122"/>
              </a:rPr>
              <a:t>：</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1</a:t>
            </a:r>
            <a:r>
              <a:rPr lang="zh-CN" altLang="en-US" dirty="0" smtClean="0">
                <a:latin typeface="黑体" pitchFamily="49" charset="-122"/>
                <a:ea typeface="黑体" pitchFamily="49" charset="-122"/>
              </a:rPr>
              <a:t>）项目管理</a:t>
            </a:r>
            <a:r>
              <a:rPr lang="zh-CN" altLang="en-US" dirty="0">
                <a:latin typeface="黑体" pitchFamily="49" charset="-122"/>
                <a:ea typeface="黑体" pitchFamily="49" charset="-122"/>
              </a:rPr>
              <a:t>是一门</a:t>
            </a:r>
            <a:r>
              <a:rPr lang="zh-CN" altLang="en-US" dirty="0" smtClean="0">
                <a:latin typeface="黑体" pitchFamily="49" charset="-122"/>
                <a:ea typeface="黑体" pitchFamily="49" charset="-122"/>
              </a:rPr>
              <a:t>系统理论学科。</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2</a:t>
            </a:r>
            <a:r>
              <a:rPr lang="zh-CN" altLang="en-US" dirty="0" smtClean="0">
                <a:latin typeface="黑体" pitchFamily="49" charset="-122"/>
                <a:ea typeface="黑体" pitchFamily="49" charset="-122"/>
              </a:rPr>
              <a:t>）项目管理</a:t>
            </a:r>
            <a:r>
              <a:rPr lang="zh-CN" altLang="en-US" dirty="0">
                <a:latin typeface="黑体" pitchFamily="49" charset="-122"/>
                <a:ea typeface="黑体" pitchFamily="49" charset="-122"/>
              </a:rPr>
              <a:t>是一种任务型的</a:t>
            </a:r>
            <a:r>
              <a:rPr lang="zh-CN" altLang="en-US" dirty="0" smtClean="0">
                <a:latin typeface="黑体" pitchFamily="49" charset="-122"/>
                <a:ea typeface="黑体" pitchFamily="49" charset="-122"/>
              </a:rPr>
              <a:t>管理。</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3</a:t>
            </a:r>
            <a:r>
              <a:rPr lang="zh-CN" altLang="en-US" dirty="0" smtClean="0">
                <a:latin typeface="黑体" pitchFamily="49" charset="-122"/>
                <a:ea typeface="黑体" pitchFamily="49" charset="-122"/>
              </a:rPr>
              <a:t>）按系统对</a:t>
            </a:r>
            <a:r>
              <a:rPr lang="zh-CN" altLang="en-US" dirty="0">
                <a:latin typeface="黑体" pitchFamily="49" charset="-122"/>
                <a:ea typeface="黑体" pitchFamily="49" charset="-122"/>
              </a:rPr>
              <a:t>项</a:t>
            </a:r>
            <a:r>
              <a:rPr lang="zh-CN" altLang="en-US" dirty="0" smtClean="0">
                <a:latin typeface="黑体" pitchFamily="49" charset="-122"/>
                <a:ea typeface="黑体" pitchFamily="49" charset="-122"/>
              </a:rPr>
              <a:t>目建设</a:t>
            </a:r>
            <a:r>
              <a:rPr lang="zh-CN" altLang="en-US" dirty="0">
                <a:latin typeface="黑体" pitchFamily="49" charset="-122"/>
                <a:ea typeface="黑体" pitchFamily="49" charset="-122"/>
              </a:rPr>
              <a:t>进行全方位管理</a:t>
            </a:r>
            <a:r>
              <a:rPr lang="zh-CN" altLang="en-US" dirty="0" smtClean="0">
                <a:latin typeface="黑体" pitchFamily="49" charset="-122"/>
                <a:ea typeface="黑体" pitchFamily="49" charset="-122"/>
              </a:rPr>
              <a:t>。</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4</a:t>
            </a:r>
            <a:r>
              <a:rPr lang="zh-CN" altLang="en-US" dirty="0" smtClean="0">
                <a:latin typeface="黑体" pitchFamily="49" charset="-122"/>
                <a:ea typeface="黑体" pitchFamily="49" charset="-122"/>
              </a:rPr>
              <a:t>）项目</a:t>
            </a:r>
            <a:r>
              <a:rPr lang="zh-CN" altLang="en-US" dirty="0">
                <a:latin typeface="黑体" pitchFamily="49" charset="-122"/>
                <a:ea typeface="黑体" pitchFamily="49" charset="-122"/>
              </a:rPr>
              <a:t>建设实施的参与方是项目管理的主体</a:t>
            </a:r>
            <a:r>
              <a:rPr lang="zh-CN" altLang="en-US" dirty="0" smtClean="0">
                <a:latin typeface="黑体" pitchFamily="49" charset="-122"/>
                <a:ea typeface="黑体" pitchFamily="49" charset="-122"/>
              </a:rPr>
              <a:t>。</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5</a:t>
            </a:r>
            <a:r>
              <a:rPr lang="zh-CN" altLang="en-US" dirty="0" smtClean="0">
                <a:latin typeface="黑体" pitchFamily="49" charset="-122"/>
                <a:ea typeface="黑体" pitchFamily="49" charset="-122"/>
              </a:rPr>
              <a:t>）项目管理</a:t>
            </a:r>
            <a:r>
              <a:rPr lang="zh-CN" altLang="en-US" dirty="0">
                <a:latin typeface="黑体" pitchFamily="49" charset="-122"/>
                <a:ea typeface="黑体" pitchFamily="49" charset="-122"/>
              </a:rPr>
              <a:t>具有很强的实践性和</a:t>
            </a:r>
            <a:r>
              <a:rPr lang="zh-CN" altLang="en-US" dirty="0" smtClean="0">
                <a:latin typeface="黑体" pitchFamily="49" charset="-122"/>
                <a:ea typeface="黑体" pitchFamily="49" charset="-122"/>
              </a:rPr>
              <a:t>经营性。</a:t>
            </a:r>
            <a:endParaRPr lang="zh-CN" altLang="en-US" dirty="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6</a:t>
            </a:r>
            <a:r>
              <a:rPr lang="zh-CN" altLang="en-US" dirty="0" smtClean="0">
                <a:latin typeface="黑体" pitchFamily="49" charset="-122"/>
                <a:ea typeface="黑体" pitchFamily="49" charset="-122"/>
              </a:rPr>
              <a:t>）项管理</a:t>
            </a:r>
            <a:r>
              <a:rPr lang="zh-CN" altLang="en-US" dirty="0">
                <a:latin typeface="黑体" pitchFamily="49" charset="-122"/>
                <a:ea typeface="黑体" pitchFamily="49" charset="-122"/>
              </a:rPr>
              <a:t>过程与行为的</a:t>
            </a:r>
            <a:r>
              <a:rPr lang="zh-CN" altLang="en-US" dirty="0" smtClean="0">
                <a:latin typeface="黑体" pitchFamily="49" charset="-122"/>
                <a:ea typeface="黑体" pitchFamily="49" charset="-122"/>
              </a:rPr>
              <a:t>规范化。</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7</a:t>
            </a:r>
            <a:r>
              <a:rPr lang="zh-CN" altLang="en-US" dirty="0" smtClean="0">
                <a:latin typeface="黑体" pitchFamily="49" charset="-122"/>
                <a:ea typeface="黑体" pitchFamily="49" charset="-122"/>
              </a:rPr>
              <a:t>）项目管理采用严格的目标管理</a:t>
            </a:r>
            <a:r>
              <a:rPr lang="zh-CN" altLang="en-US" dirty="0">
                <a:latin typeface="黑体" pitchFamily="49" charset="-122"/>
                <a:ea typeface="黑体" pitchFamily="49" charset="-122"/>
              </a:rPr>
              <a:t>方法。目标管理方法主要体现在：</a:t>
            </a:r>
            <a:r>
              <a:rPr lang="en-US" altLang="zh-CN" dirty="0" smtClean="0">
                <a:latin typeface="黑体" pitchFamily="49" charset="-122"/>
                <a:ea typeface="黑体" pitchFamily="49" charset="-122"/>
              </a:rPr>
              <a:t>1</a:t>
            </a:r>
            <a:r>
              <a:rPr lang="zh-CN" altLang="en-US" dirty="0" smtClean="0">
                <a:latin typeface="黑体" pitchFamily="49" charset="-122"/>
                <a:ea typeface="黑体" pitchFamily="49" charset="-122"/>
              </a:rPr>
              <a:t>）在项目前期</a:t>
            </a:r>
            <a:r>
              <a:rPr lang="zh-CN" altLang="en-US" dirty="0">
                <a:latin typeface="黑体" pitchFamily="49" charset="-122"/>
                <a:ea typeface="黑体" pitchFamily="49" charset="-122"/>
              </a:rPr>
              <a:t>确定明确</a:t>
            </a:r>
            <a:r>
              <a:rPr lang="zh-CN" altLang="en-US" dirty="0" smtClean="0">
                <a:latin typeface="黑体" pitchFamily="49" charset="-122"/>
                <a:ea typeface="黑体" pitchFamily="49" charset="-122"/>
              </a:rPr>
              <a:t>的目标。</a:t>
            </a:r>
            <a:r>
              <a:rPr lang="en-US" altLang="zh-CN" dirty="0" smtClean="0">
                <a:latin typeface="黑体" pitchFamily="49" charset="-122"/>
                <a:ea typeface="黑体" pitchFamily="49" charset="-122"/>
              </a:rPr>
              <a:t>2</a:t>
            </a:r>
            <a:r>
              <a:rPr lang="zh-CN" altLang="en-US" dirty="0" smtClean="0">
                <a:latin typeface="黑体" pitchFamily="49" charset="-122"/>
                <a:ea typeface="黑体" pitchFamily="49" charset="-122"/>
              </a:rPr>
              <a:t>）项目目标设计必须</a:t>
            </a:r>
            <a:r>
              <a:rPr lang="zh-CN" altLang="en-US" dirty="0">
                <a:latin typeface="黑体" pitchFamily="49" charset="-122"/>
                <a:ea typeface="黑体" pitchFamily="49" charset="-122"/>
              </a:rPr>
              <a:t>按系统工作方法</a:t>
            </a:r>
            <a:r>
              <a:rPr lang="zh-CN" altLang="en-US" dirty="0" smtClean="0">
                <a:latin typeface="黑体" pitchFamily="49" charset="-122"/>
                <a:ea typeface="黑体" pitchFamily="49" charset="-122"/>
              </a:rPr>
              <a:t>有步骤地进行。</a:t>
            </a:r>
            <a:r>
              <a:rPr lang="en-US" altLang="zh-CN" dirty="0" smtClean="0">
                <a:latin typeface="黑体" pitchFamily="49" charset="-122"/>
                <a:ea typeface="黑体" pitchFamily="49" charset="-122"/>
              </a:rPr>
              <a:t>3</a:t>
            </a:r>
            <a:r>
              <a:rPr lang="zh-CN" altLang="en-US" dirty="0" smtClean="0">
                <a:latin typeface="黑体" pitchFamily="49" charset="-122"/>
                <a:ea typeface="黑体" pitchFamily="49" charset="-122"/>
              </a:rPr>
              <a:t>）项目</a:t>
            </a:r>
            <a:r>
              <a:rPr lang="zh-CN" altLang="en-US" dirty="0">
                <a:latin typeface="黑体" pitchFamily="49" charset="-122"/>
                <a:ea typeface="黑体" pitchFamily="49" charset="-122"/>
              </a:rPr>
              <a:t>目标实行</a:t>
            </a:r>
            <a:r>
              <a:rPr lang="zh-CN" altLang="en-US" dirty="0" smtClean="0">
                <a:latin typeface="黑体" pitchFamily="49" charset="-122"/>
                <a:ea typeface="黑体" pitchFamily="49" charset="-122"/>
              </a:rPr>
              <a:t>生命周期管理。</a:t>
            </a:r>
            <a:r>
              <a:rPr lang="en-US" altLang="zh-CN" dirty="0" smtClean="0">
                <a:latin typeface="黑体" pitchFamily="49" charset="-122"/>
                <a:ea typeface="黑体" pitchFamily="49" charset="-122"/>
              </a:rPr>
              <a:t>4</a:t>
            </a:r>
            <a:r>
              <a:rPr lang="zh-CN" altLang="en-US" dirty="0" smtClean="0">
                <a:latin typeface="黑体" pitchFamily="49" charset="-122"/>
                <a:ea typeface="黑体" pitchFamily="49" charset="-122"/>
              </a:rPr>
              <a:t>）项目</a:t>
            </a:r>
            <a:r>
              <a:rPr lang="zh-CN" altLang="en-US" dirty="0">
                <a:latin typeface="黑体" pitchFamily="49" charset="-122"/>
                <a:ea typeface="黑体" pitchFamily="49" charset="-122"/>
              </a:rPr>
              <a:t>目标实行动态</a:t>
            </a:r>
            <a:r>
              <a:rPr lang="zh-CN" altLang="en-US" dirty="0" smtClean="0">
                <a:latin typeface="黑体" pitchFamily="49" charset="-122"/>
                <a:ea typeface="黑体" pitchFamily="49" charset="-122"/>
              </a:rPr>
              <a:t>管理。</a:t>
            </a:r>
            <a:r>
              <a:rPr lang="en-US" altLang="zh-CN" dirty="0" smtClean="0">
                <a:latin typeface="黑体" pitchFamily="49" charset="-122"/>
                <a:ea typeface="黑体" pitchFamily="49" charset="-122"/>
              </a:rPr>
              <a:t>5</a:t>
            </a:r>
            <a:r>
              <a:rPr lang="zh-CN" altLang="en-US" dirty="0" smtClean="0">
                <a:latin typeface="黑体" pitchFamily="49" charset="-122"/>
                <a:ea typeface="黑体" pitchFamily="49" charset="-122"/>
              </a:rPr>
              <a:t>）将目标管理同职能</a:t>
            </a:r>
            <a:r>
              <a:rPr lang="zh-CN" altLang="en-US" dirty="0">
                <a:latin typeface="黑体" pitchFamily="49" charset="-122"/>
                <a:ea typeface="黑体" pitchFamily="49" charset="-122"/>
              </a:rPr>
              <a:t>管理高度结合</a:t>
            </a:r>
            <a:r>
              <a:rPr lang="zh-CN" altLang="en-US" dirty="0" smtClean="0">
                <a:latin typeface="黑体" pitchFamily="49" charset="-122"/>
                <a:ea typeface="黑体" pitchFamily="49" charset="-122"/>
              </a:rPr>
              <a:t>。</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8</a:t>
            </a:r>
            <a:r>
              <a:rPr lang="zh-CN" altLang="en-US" dirty="0" smtClean="0">
                <a:latin typeface="黑体" pitchFamily="49" charset="-122"/>
                <a:ea typeface="黑体" pitchFamily="49" charset="-122"/>
              </a:rPr>
              <a:t>）项目管理</a:t>
            </a:r>
            <a:r>
              <a:rPr lang="zh-CN" altLang="en-US" dirty="0">
                <a:latin typeface="黑体" pitchFamily="49" charset="-122"/>
                <a:ea typeface="黑体" pitchFamily="49" charset="-122"/>
              </a:rPr>
              <a:t>手段必须实现信息化</a:t>
            </a:r>
            <a:r>
              <a:rPr lang="zh-CN" altLang="en-US" dirty="0" smtClean="0">
                <a:latin typeface="黑体" pitchFamily="49" charset="-122"/>
                <a:ea typeface="黑体" pitchFamily="49" charset="-122"/>
              </a:rPr>
              <a:t>。</a:t>
            </a:r>
            <a:endParaRPr lang="zh-CN" altLang="en-US" dirty="0">
              <a:latin typeface="黑体" pitchFamily="49" charset="-122"/>
              <a:ea typeface="黑体" pitchFamily="49" charset="-122"/>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extLst>
      <p:ext uri="{BB962C8B-B14F-4D97-AF65-F5344CB8AC3E}">
        <p14:creationId xmlns:p14="http://schemas.microsoft.com/office/powerpoint/2010/main" val="4155662667"/>
      </p:ext>
    </p:extLst>
  </p:cSld>
  <p:clrMapOvr>
    <a:masterClrMapping/>
  </p:clrMapOvr>
  <p:transition>
    <p:pull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23528" y="228622"/>
            <a:ext cx="4134465" cy="523220"/>
          </a:xfrm>
          <a:prstGeom prst="rect">
            <a:avLst/>
          </a:prstGeom>
        </p:spPr>
        <p:txBody>
          <a:bodyPr wrap="none">
            <a:spAutoFit/>
          </a:bodyPr>
          <a:lstStyle/>
          <a:p>
            <a:r>
              <a:rPr lang="en-US" altLang="zh-CN" sz="2800" dirty="0" smtClean="0">
                <a:latin typeface="黑体" panose="02010609060101010101" pitchFamily="49" charset="-122"/>
                <a:ea typeface="黑体" panose="02010609060101010101" pitchFamily="49" charset="-122"/>
              </a:rPr>
              <a:t>1.2 </a:t>
            </a:r>
            <a:r>
              <a:rPr lang="zh-CN" altLang="en-US" sz="2800" dirty="0" smtClean="0">
                <a:latin typeface="黑体" panose="02010609060101010101" pitchFamily="49" charset="-122"/>
                <a:ea typeface="黑体" panose="02010609060101010101" pitchFamily="49" charset="-122"/>
              </a:rPr>
              <a:t>建筑工程项目与管理</a:t>
            </a:r>
            <a:endParaRPr lang="zh-CN" altLang="en-US" sz="2800" dirty="0">
              <a:latin typeface="黑体" panose="02010609060101010101" pitchFamily="49" charset="-122"/>
              <a:ea typeface="黑体" panose="02010609060101010101" pitchFamily="49" charset="-122"/>
            </a:endParaRPr>
          </a:p>
        </p:txBody>
      </p:sp>
      <p:sp>
        <p:nvSpPr>
          <p:cNvPr id="7" name="矩形 6"/>
          <p:cNvSpPr/>
          <p:nvPr/>
        </p:nvSpPr>
        <p:spPr>
          <a:xfrm>
            <a:off x="256469" y="1124744"/>
            <a:ext cx="8786746" cy="5078313"/>
          </a:xfrm>
          <a:prstGeom prst="rect">
            <a:avLst/>
          </a:prstGeom>
        </p:spPr>
        <p:txBody>
          <a:bodyPr wrap="square">
            <a:spAutoFit/>
          </a:bodyPr>
          <a:lstStyle/>
          <a:p>
            <a:pPr>
              <a:lnSpc>
                <a:spcPct val="150000"/>
              </a:lnSpc>
            </a:pPr>
            <a:r>
              <a:rPr lang="en-US" altLang="zh-CN" dirty="0" smtClean="0">
                <a:latin typeface="黑体" pitchFamily="49" charset="-122"/>
                <a:ea typeface="黑体" pitchFamily="49" charset="-122"/>
              </a:rPr>
              <a:t>3 </a:t>
            </a:r>
            <a:r>
              <a:rPr lang="zh-CN" altLang="en-US" dirty="0" smtClean="0">
                <a:latin typeface="黑体" pitchFamily="49" charset="-122"/>
                <a:ea typeface="黑体" pitchFamily="49" charset="-122"/>
              </a:rPr>
              <a:t>我国建设</a:t>
            </a:r>
            <a:r>
              <a:rPr lang="zh-CN" altLang="en-US" dirty="0">
                <a:latin typeface="黑体" pitchFamily="49" charset="-122"/>
                <a:ea typeface="黑体" pitchFamily="49" charset="-122"/>
              </a:rPr>
              <a:t>工程项目管理基木框架</a:t>
            </a:r>
            <a:r>
              <a:rPr lang="zh-CN" altLang="en-US" dirty="0" smtClean="0">
                <a:latin typeface="黑体" pitchFamily="49" charset="-122"/>
                <a:ea typeface="黑体" pitchFamily="49" charset="-122"/>
              </a:rPr>
              <a:t>体系</a:t>
            </a:r>
            <a:endParaRPr lang="en-US" altLang="zh-CN" dirty="0" smtClean="0">
              <a:latin typeface="黑体" pitchFamily="49" charset="-122"/>
              <a:ea typeface="黑体" pitchFamily="49" charset="-122"/>
            </a:endParaRPr>
          </a:p>
          <a:p>
            <a:pPr>
              <a:lnSpc>
                <a:spcPct val="150000"/>
              </a:lnSpc>
            </a:pPr>
            <a:r>
              <a:rPr lang="en-US" altLang="zh-CN" dirty="0">
                <a:latin typeface="黑体" pitchFamily="49" charset="-122"/>
                <a:ea typeface="黑体" pitchFamily="49" charset="-122"/>
              </a:rPr>
              <a:t> </a:t>
            </a:r>
            <a:r>
              <a:rPr lang="en-US" altLang="zh-CN" dirty="0" smtClean="0">
                <a:latin typeface="黑体" pitchFamily="49" charset="-122"/>
                <a:ea typeface="黑体" pitchFamily="49" charset="-122"/>
              </a:rPr>
              <a:t>   </a:t>
            </a:r>
            <a:r>
              <a:rPr lang="zh-CN" altLang="en-US" dirty="0" smtClean="0">
                <a:latin typeface="黑体" pitchFamily="49" charset="-122"/>
                <a:ea typeface="黑体" pitchFamily="49" charset="-122"/>
              </a:rPr>
              <a:t>我国</a:t>
            </a:r>
            <a:r>
              <a:rPr lang="zh-CN" altLang="en-US" dirty="0">
                <a:latin typeface="黑体" pitchFamily="49" charset="-122"/>
                <a:ea typeface="黑体" pitchFamily="49" charset="-122"/>
              </a:rPr>
              <a:t>建设工程项目管理结合</a:t>
            </a:r>
            <a:r>
              <a:rPr lang="zh-CN" altLang="en-US" dirty="0" smtClean="0">
                <a:latin typeface="黑体" pitchFamily="49" charset="-122"/>
                <a:ea typeface="黑体" pitchFamily="49" charset="-122"/>
              </a:rPr>
              <a:t>我国国情</a:t>
            </a:r>
            <a:r>
              <a:rPr lang="zh-CN" altLang="en-US" dirty="0">
                <a:latin typeface="黑体" pitchFamily="49" charset="-122"/>
                <a:ea typeface="黑体" pitchFamily="49" charset="-122"/>
              </a:rPr>
              <a:t>和工程</a:t>
            </a:r>
            <a:r>
              <a:rPr lang="zh-CN" altLang="en-US" dirty="0" smtClean="0">
                <a:latin typeface="黑体" pitchFamily="49" charset="-122"/>
                <a:ea typeface="黑体" pitchFamily="49" charset="-122"/>
              </a:rPr>
              <a:t>建设项目的特点，通过</a:t>
            </a:r>
            <a:r>
              <a:rPr lang="zh-CN" altLang="en-US" dirty="0">
                <a:latin typeface="黑体" pitchFamily="49" charset="-122"/>
                <a:ea typeface="黑体" pitchFamily="49" charset="-122"/>
              </a:rPr>
              <a:t>不断探索，努力</a:t>
            </a:r>
            <a:r>
              <a:rPr lang="zh-CN" altLang="en-US" dirty="0" smtClean="0">
                <a:latin typeface="黑体" pitchFamily="49" charset="-122"/>
                <a:ea typeface="黑体" pitchFamily="49" charset="-122"/>
              </a:rPr>
              <a:t>实践，形成一套</a:t>
            </a:r>
            <a:r>
              <a:rPr lang="zh-CN" altLang="en-US" dirty="0">
                <a:latin typeface="黑体" pitchFamily="49" charset="-122"/>
                <a:ea typeface="黑体" pitchFamily="49" charset="-122"/>
              </a:rPr>
              <a:t>具有中国特色并能</a:t>
            </a:r>
            <a:r>
              <a:rPr lang="zh-CN" altLang="en-US" dirty="0" smtClean="0">
                <a:latin typeface="黑体" pitchFamily="49" charset="-122"/>
                <a:ea typeface="黑体" pitchFamily="49" charset="-122"/>
              </a:rPr>
              <a:t>与国际与</a:t>
            </a:r>
            <a:r>
              <a:rPr lang="zh-CN" altLang="en-US" dirty="0">
                <a:latin typeface="黑体" pitchFamily="49" charset="-122"/>
                <a:ea typeface="黑体" pitchFamily="49" charset="-122"/>
              </a:rPr>
              <a:t>际接轨的、适应市场经济需求、操作性强且比较系统</a:t>
            </a:r>
            <a:r>
              <a:rPr lang="zh-CN" altLang="en-US" dirty="0" smtClean="0">
                <a:latin typeface="黑体" pitchFamily="49" charset="-122"/>
                <a:ea typeface="黑体" pitchFamily="49" charset="-122"/>
              </a:rPr>
              <a:t>的工程项目管理基本</a:t>
            </a:r>
            <a:r>
              <a:rPr lang="zh-CN" altLang="en-US" dirty="0">
                <a:latin typeface="黑体" pitchFamily="49" charset="-122"/>
                <a:ea typeface="黑体" pitchFamily="49" charset="-122"/>
              </a:rPr>
              <a:t>框架</a:t>
            </a:r>
            <a:r>
              <a:rPr lang="zh-CN" altLang="en-US" dirty="0" smtClean="0">
                <a:latin typeface="黑体" pitchFamily="49" charset="-122"/>
                <a:ea typeface="黑体" pitchFamily="49" charset="-122"/>
              </a:rPr>
              <a:t>体系。</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1</a:t>
            </a:r>
            <a:r>
              <a:rPr lang="zh-CN" altLang="en-US" dirty="0" smtClean="0">
                <a:latin typeface="黑体" pitchFamily="49" charset="-122"/>
                <a:ea typeface="黑体" pitchFamily="49" charset="-122"/>
              </a:rPr>
              <a:t>）我国项目管理</a:t>
            </a:r>
            <a:r>
              <a:rPr lang="zh-CN" altLang="en-US" dirty="0">
                <a:latin typeface="黑体" pitchFamily="49" charset="-122"/>
                <a:ea typeface="黑体" pitchFamily="49" charset="-122"/>
              </a:rPr>
              <a:t>基本框架体系</a:t>
            </a:r>
            <a:r>
              <a:rPr lang="zh-CN" altLang="en-US" dirty="0" smtClean="0">
                <a:latin typeface="黑体" pitchFamily="49" charset="-122"/>
                <a:ea typeface="黑体" pitchFamily="49" charset="-122"/>
              </a:rPr>
              <a:t>走向。我国建设工程项目管理正在</a:t>
            </a:r>
            <a:r>
              <a:rPr lang="zh-CN" altLang="en-US" dirty="0">
                <a:latin typeface="黑体" pitchFamily="49" charset="-122"/>
                <a:ea typeface="黑体" pitchFamily="49" charset="-122"/>
              </a:rPr>
              <a:t>克服</a:t>
            </a:r>
            <a:r>
              <a:rPr lang="zh-CN" altLang="en-US" dirty="0" smtClean="0">
                <a:latin typeface="黑体" pitchFamily="49" charset="-122"/>
                <a:ea typeface="黑体" pitchFamily="49" charset="-122"/>
              </a:rPr>
              <a:t>负面因素，继续深化</a:t>
            </a:r>
            <a:r>
              <a:rPr lang="zh-CN" altLang="en-US" dirty="0">
                <a:latin typeface="黑体" pitchFamily="49" charset="-122"/>
                <a:ea typeface="黑体" pitchFamily="49" charset="-122"/>
              </a:rPr>
              <a:t>推行</a:t>
            </a:r>
            <a:r>
              <a:rPr lang="zh-CN" altLang="en-US" dirty="0" smtClean="0">
                <a:latin typeface="黑体" pitchFamily="49" charset="-122"/>
                <a:ea typeface="黑体" pitchFamily="49" charset="-122"/>
              </a:rPr>
              <a:t>建设工程项目管理</a:t>
            </a:r>
            <a:r>
              <a:rPr lang="zh-CN" altLang="en-US" dirty="0">
                <a:latin typeface="黑体" pitchFamily="49" charset="-122"/>
                <a:ea typeface="黑体" pitchFamily="49" charset="-122"/>
              </a:rPr>
              <a:t>工作，使之走向</a:t>
            </a:r>
            <a:r>
              <a:rPr lang="zh-CN" altLang="en-US" u="sng" dirty="0">
                <a:latin typeface="黑体" pitchFamily="49" charset="-122"/>
                <a:ea typeface="黑体" pitchFamily="49" charset="-122"/>
              </a:rPr>
              <a:t>科学化、规范化、制度化和国际化</a:t>
            </a:r>
            <a:r>
              <a:rPr lang="zh-CN" altLang="en-US" dirty="0" smtClean="0">
                <a:latin typeface="黑体" pitchFamily="49" charset="-122"/>
                <a:ea typeface="黑体" pitchFamily="49" charset="-122"/>
              </a:rPr>
              <a:t>。</a:t>
            </a:r>
            <a:endParaRPr lang="en-US" altLang="zh-CN" dirty="0" smtClean="0">
              <a:latin typeface="黑体" pitchFamily="49" charset="-122"/>
              <a:ea typeface="黑体" pitchFamily="49" charset="-122"/>
            </a:endParaRPr>
          </a:p>
          <a:p>
            <a:pPr>
              <a:lnSpc>
                <a:spcPct val="150000"/>
              </a:lnSpc>
            </a:pPr>
            <a:r>
              <a:rPr lang="en-US" altLang="zh-CN" dirty="0" smtClean="0">
                <a:latin typeface="黑体" pitchFamily="49" charset="-122"/>
                <a:ea typeface="黑体" pitchFamily="49" charset="-122"/>
              </a:rPr>
              <a:t>    1</a:t>
            </a:r>
            <a:r>
              <a:rPr lang="zh-CN" altLang="en-US" dirty="0" smtClean="0">
                <a:latin typeface="黑体" pitchFamily="49" charset="-122"/>
                <a:ea typeface="黑体" pitchFamily="49" charset="-122"/>
              </a:rPr>
              <a:t>）科学化。科学化</a:t>
            </a:r>
            <a:r>
              <a:rPr lang="zh-CN" altLang="en-US" dirty="0">
                <a:latin typeface="黑体" pitchFamily="49" charset="-122"/>
                <a:ea typeface="黑体" pitchFamily="49" charset="-122"/>
              </a:rPr>
              <a:t>指规范</a:t>
            </a:r>
            <a:r>
              <a:rPr lang="zh-CN" altLang="en-US" dirty="0" smtClean="0">
                <a:latin typeface="黑体" pitchFamily="49" charset="-122"/>
                <a:ea typeface="黑体" pitchFamily="49" charset="-122"/>
              </a:rPr>
              <a:t>遵循了建设工程项目管理的规律，把</a:t>
            </a:r>
            <a:r>
              <a:rPr lang="zh-CN" altLang="en-US" dirty="0">
                <a:latin typeface="黑体" pitchFamily="49" charset="-122"/>
                <a:ea typeface="黑体" pitchFamily="49" charset="-122"/>
              </a:rPr>
              <a:t>它作为</a:t>
            </a:r>
            <a:r>
              <a:rPr lang="zh-CN" altLang="en-US" dirty="0" smtClean="0">
                <a:latin typeface="黑体" pitchFamily="49" charset="-122"/>
                <a:ea typeface="黑体" pitchFamily="49" charset="-122"/>
              </a:rPr>
              <a:t>一门学科和一</a:t>
            </a:r>
            <a:r>
              <a:rPr lang="zh-CN" altLang="en-US" dirty="0">
                <a:latin typeface="黑体" pitchFamily="49" charset="-122"/>
                <a:ea typeface="黑体" pitchFamily="49" charset="-122"/>
              </a:rPr>
              <a:t>种</a:t>
            </a:r>
            <a:r>
              <a:rPr lang="zh-CN" altLang="en-US" dirty="0" smtClean="0">
                <a:latin typeface="黑体" pitchFamily="49" charset="-122"/>
                <a:ea typeface="黑体" pitchFamily="49" charset="-122"/>
              </a:rPr>
              <a:t>知识体系。</a:t>
            </a:r>
            <a:endParaRPr lang="en-US" altLang="zh-CN" dirty="0" smtClean="0">
              <a:latin typeface="黑体" pitchFamily="49" charset="-122"/>
              <a:ea typeface="黑体" pitchFamily="49" charset="-122"/>
            </a:endParaRPr>
          </a:p>
          <a:p>
            <a:pPr>
              <a:lnSpc>
                <a:spcPct val="150000"/>
              </a:lnSpc>
            </a:pPr>
            <a:r>
              <a:rPr lang="en-US" altLang="zh-CN" dirty="0" smtClean="0">
                <a:latin typeface="黑体" pitchFamily="49" charset="-122"/>
                <a:ea typeface="黑体" pitchFamily="49" charset="-122"/>
              </a:rPr>
              <a:t>    2</a:t>
            </a:r>
            <a:r>
              <a:rPr lang="zh-CN" altLang="en-US" dirty="0" smtClean="0">
                <a:latin typeface="黑体" pitchFamily="49" charset="-122"/>
                <a:ea typeface="黑体" pitchFamily="49" charset="-122"/>
              </a:rPr>
              <a:t>）规范化</a:t>
            </a:r>
            <a:r>
              <a:rPr lang="zh-CN" altLang="en-US" dirty="0">
                <a:latin typeface="黑体" pitchFamily="49" charset="-122"/>
                <a:ea typeface="黑体" pitchFamily="49" charset="-122"/>
              </a:rPr>
              <a:t>。规范化的实质是统一</a:t>
            </a:r>
            <a:r>
              <a:rPr lang="zh-CN" altLang="en-US" dirty="0" smtClean="0">
                <a:latin typeface="黑体" pitchFamily="49" charset="-122"/>
                <a:ea typeface="黑体" pitchFamily="49" charset="-122"/>
              </a:rPr>
              <a:t>全国的</a:t>
            </a:r>
            <a:r>
              <a:rPr lang="zh-CN" altLang="en-US" dirty="0">
                <a:latin typeface="黑体" pitchFamily="49" charset="-122"/>
                <a:ea typeface="黑体" pitchFamily="49" charset="-122"/>
              </a:rPr>
              <a:t>建设工程项目管理行为规则</a:t>
            </a:r>
            <a:r>
              <a:rPr lang="zh-CN" altLang="en-US" dirty="0" smtClean="0">
                <a:latin typeface="黑体" pitchFamily="49" charset="-122"/>
                <a:ea typeface="黑体" pitchFamily="49" charset="-122"/>
              </a:rPr>
              <a:t>。</a:t>
            </a:r>
            <a:endParaRPr lang="en-US" altLang="zh-CN" dirty="0" smtClean="0">
              <a:latin typeface="黑体" pitchFamily="49" charset="-122"/>
              <a:ea typeface="黑体" pitchFamily="49" charset="-122"/>
            </a:endParaRPr>
          </a:p>
          <a:p>
            <a:pPr>
              <a:lnSpc>
                <a:spcPct val="150000"/>
              </a:lnSpc>
            </a:pPr>
            <a:r>
              <a:rPr lang="en-US" altLang="zh-CN" dirty="0" smtClean="0">
                <a:latin typeface="黑体" pitchFamily="49" charset="-122"/>
                <a:ea typeface="黑体" pitchFamily="49" charset="-122"/>
              </a:rPr>
              <a:t>    3</a:t>
            </a:r>
            <a:r>
              <a:rPr lang="zh-CN" altLang="en-US" dirty="0" smtClean="0">
                <a:latin typeface="黑体" pitchFamily="49" charset="-122"/>
                <a:ea typeface="黑体" pitchFamily="49" charset="-122"/>
              </a:rPr>
              <a:t>）制度化。制度化是指把工程项目管理作为一项重要的管理制度</a:t>
            </a:r>
            <a:r>
              <a:rPr lang="zh-CN" altLang="en-US" dirty="0">
                <a:latin typeface="黑体" pitchFamily="49" charset="-122"/>
                <a:ea typeface="黑体" pitchFamily="49" charset="-122"/>
              </a:rPr>
              <a:t>，</a:t>
            </a:r>
            <a:r>
              <a:rPr lang="zh-CN" altLang="en-US" dirty="0" smtClean="0">
                <a:latin typeface="黑体" pitchFamily="49" charset="-122"/>
                <a:ea typeface="黑体" pitchFamily="49" charset="-122"/>
              </a:rPr>
              <a:t>凡有条件的工程项目都必须进行</a:t>
            </a:r>
            <a:r>
              <a:rPr lang="zh-CN" altLang="en-US" dirty="0">
                <a:latin typeface="黑体" pitchFamily="49" charset="-122"/>
                <a:ea typeface="黑体" pitchFamily="49" charset="-122"/>
              </a:rPr>
              <a:t>顶目</a:t>
            </a:r>
            <a:r>
              <a:rPr lang="zh-CN" altLang="en-US" dirty="0" smtClean="0">
                <a:latin typeface="黑体" pitchFamily="49" charset="-122"/>
                <a:ea typeface="黑体" pitchFamily="49" charset="-122"/>
              </a:rPr>
              <a:t>管理，实行项目经理责任制。</a:t>
            </a:r>
            <a:endParaRPr lang="en-US" altLang="zh-CN" dirty="0" smtClean="0">
              <a:latin typeface="黑体" pitchFamily="49" charset="-122"/>
              <a:ea typeface="黑体" pitchFamily="49" charset="-122"/>
            </a:endParaRPr>
          </a:p>
          <a:p>
            <a:pPr>
              <a:lnSpc>
                <a:spcPct val="150000"/>
              </a:lnSpc>
            </a:pPr>
            <a:r>
              <a:rPr lang="en-US" altLang="zh-CN" dirty="0" smtClean="0">
                <a:latin typeface="黑体" pitchFamily="49" charset="-122"/>
                <a:ea typeface="黑体" pitchFamily="49" charset="-122"/>
              </a:rPr>
              <a:t>    4</a:t>
            </a:r>
            <a:r>
              <a:rPr lang="zh-CN" altLang="en-US" dirty="0" smtClean="0">
                <a:latin typeface="黑体" pitchFamily="49" charset="-122"/>
                <a:ea typeface="黑体" pitchFamily="49" charset="-122"/>
              </a:rPr>
              <a:t>）国际化。</a:t>
            </a:r>
            <a:endParaRPr lang="zh-CN" altLang="en-US" dirty="0">
              <a:latin typeface="黑体" pitchFamily="49" charset="-122"/>
              <a:ea typeface="黑体" pitchFamily="49" charset="-122"/>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extLst>
      <p:ext uri="{BB962C8B-B14F-4D97-AF65-F5344CB8AC3E}">
        <p14:creationId xmlns:p14="http://schemas.microsoft.com/office/powerpoint/2010/main" val="1375265405"/>
      </p:ext>
    </p:extLst>
  </p:cSld>
  <p:clrMapOvr>
    <a:masterClrMapping/>
  </p:clrMapOvr>
  <p:transition>
    <p:pull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23528" y="228622"/>
            <a:ext cx="4134465" cy="523220"/>
          </a:xfrm>
          <a:prstGeom prst="rect">
            <a:avLst/>
          </a:prstGeom>
        </p:spPr>
        <p:txBody>
          <a:bodyPr wrap="none">
            <a:spAutoFit/>
          </a:bodyPr>
          <a:lstStyle/>
          <a:p>
            <a:r>
              <a:rPr lang="en-US" altLang="zh-CN" sz="2800" dirty="0" smtClean="0">
                <a:latin typeface="黑体" panose="02010609060101010101" pitchFamily="49" charset="-122"/>
                <a:ea typeface="黑体" panose="02010609060101010101" pitchFamily="49" charset="-122"/>
              </a:rPr>
              <a:t>1.2 </a:t>
            </a:r>
            <a:r>
              <a:rPr lang="zh-CN" altLang="en-US" sz="2800" dirty="0" smtClean="0">
                <a:latin typeface="黑体" panose="02010609060101010101" pitchFamily="49" charset="-122"/>
                <a:ea typeface="黑体" panose="02010609060101010101" pitchFamily="49" charset="-122"/>
              </a:rPr>
              <a:t>建筑工程项目与管理</a:t>
            </a:r>
            <a:endParaRPr lang="zh-CN" altLang="en-US" sz="2800" dirty="0">
              <a:latin typeface="黑体" panose="02010609060101010101" pitchFamily="49" charset="-122"/>
              <a:ea typeface="黑体" panose="02010609060101010101" pitchFamily="49" charset="-122"/>
            </a:endParaRPr>
          </a:p>
        </p:txBody>
      </p:sp>
      <p:sp>
        <p:nvSpPr>
          <p:cNvPr id="7" name="矩形 6"/>
          <p:cNvSpPr/>
          <p:nvPr/>
        </p:nvSpPr>
        <p:spPr>
          <a:xfrm>
            <a:off x="256469" y="1124744"/>
            <a:ext cx="8786746" cy="5078313"/>
          </a:xfrm>
          <a:prstGeom prst="rect">
            <a:avLst/>
          </a:prstGeom>
        </p:spPr>
        <p:txBody>
          <a:bodyPr wrap="square">
            <a:spAutoFit/>
          </a:bodyPr>
          <a:lstStyle/>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2</a:t>
            </a:r>
            <a:r>
              <a:rPr lang="zh-CN" altLang="en-US" dirty="0" smtClean="0">
                <a:latin typeface="黑体" pitchFamily="49" charset="-122"/>
                <a:ea typeface="黑体" pitchFamily="49" charset="-122"/>
              </a:rPr>
              <a:t>）</a:t>
            </a:r>
            <a:r>
              <a:rPr lang="zh-CN" altLang="en-US" u="sng" dirty="0" smtClean="0">
                <a:latin typeface="黑体" pitchFamily="49" charset="-122"/>
                <a:ea typeface="黑体" pitchFamily="49" charset="-122"/>
              </a:rPr>
              <a:t>我国项目管理基本</a:t>
            </a:r>
            <a:r>
              <a:rPr lang="zh-CN" altLang="en-US" u="sng" dirty="0">
                <a:latin typeface="黑体" pitchFamily="49" charset="-122"/>
                <a:ea typeface="黑体" pitchFamily="49" charset="-122"/>
              </a:rPr>
              <a:t>框架体系的</a:t>
            </a:r>
            <a:r>
              <a:rPr lang="zh-CN" altLang="en-US" u="sng" dirty="0" smtClean="0">
                <a:latin typeface="黑体" pitchFamily="49" charset="-122"/>
                <a:ea typeface="黑体" pitchFamily="49" charset="-122"/>
              </a:rPr>
              <a:t>特色</a:t>
            </a:r>
            <a:r>
              <a:rPr lang="zh-CN" altLang="en-US" dirty="0" smtClean="0">
                <a:latin typeface="黑体" pitchFamily="49" charset="-122"/>
                <a:ea typeface="黑体" pitchFamily="49" charset="-122"/>
              </a:rPr>
              <a:t>。</a:t>
            </a:r>
            <a:endParaRPr lang="en-US" altLang="zh-CN" dirty="0" smtClean="0">
              <a:latin typeface="黑体" pitchFamily="49" charset="-122"/>
              <a:ea typeface="黑体" pitchFamily="49" charset="-122"/>
            </a:endParaRPr>
          </a:p>
          <a:p>
            <a:pPr>
              <a:lnSpc>
                <a:spcPct val="150000"/>
              </a:lnSpc>
            </a:pPr>
            <a:r>
              <a:rPr lang="en-US" altLang="zh-CN" dirty="0" smtClean="0">
                <a:latin typeface="黑体" pitchFamily="49" charset="-122"/>
                <a:ea typeface="黑体" pitchFamily="49" charset="-122"/>
              </a:rPr>
              <a:t>    1</a:t>
            </a:r>
            <a:r>
              <a:rPr lang="zh-CN" altLang="en-US" dirty="0" smtClean="0">
                <a:latin typeface="黑体" pitchFamily="49" charset="-122"/>
                <a:ea typeface="黑体" pitchFamily="49" charset="-122"/>
              </a:rPr>
              <a:t>）主要特征：“动态管理，优化配置，目标控制</a:t>
            </a:r>
            <a:r>
              <a:rPr lang="zh-CN" altLang="en-US" dirty="0">
                <a:latin typeface="黑体" pitchFamily="49" charset="-122"/>
                <a:ea typeface="黑体" pitchFamily="49" charset="-122"/>
              </a:rPr>
              <a:t>，节点考核</a:t>
            </a:r>
            <a:r>
              <a:rPr lang="zh-CN" altLang="en-US" dirty="0" smtClean="0">
                <a:latin typeface="黑体" pitchFamily="49" charset="-122"/>
                <a:ea typeface="黑体" pitchFamily="49" charset="-122"/>
              </a:rPr>
              <a:t>”。</a:t>
            </a:r>
            <a:endParaRPr lang="en-US" altLang="zh-CN" dirty="0" smtClean="0">
              <a:latin typeface="黑体" pitchFamily="49" charset="-122"/>
              <a:ea typeface="黑体" pitchFamily="49" charset="-122"/>
            </a:endParaRPr>
          </a:p>
          <a:p>
            <a:pPr>
              <a:lnSpc>
                <a:spcPct val="150000"/>
              </a:lnSpc>
            </a:pPr>
            <a:r>
              <a:rPr lang="en-US" altLang="zh-CN" dirty="0" smtClean="0">
                <a:latin typeface="黑体" pitchFamily="49" charset="-122"/>
                <a:ea typeface="黑体" pitchFamily="49" charset="-122"/>
              </a:rPr>
              <a:t>    2</a:t>
            </a:r>
            <a:r>
              <a:rPr lang="zh-CN" altLang="en-US" dirty="0" smtClean="0">
                <a:latin typeface="黑体" pitchFamily="49" charset="-122"/>
                <a:ea typeface="黑体" pitchFamily="49" charset="-122"/>
              </a:rPr>
              <a:t>）运行</a:t>
            </a:r>
            <a:r>
              <a:rPr lang="zh-CN" altLang="en-US" dirty="0">
                <a:latin typeface="黑体" pitchFamily="49" charset="-122"/>
                <a:ea typeface="黑体" pitchFamily="49" charset="-122"/>
              </a:rPr>
              <a:t>机制：总部</a:t>
            </a:r>
            <a:r>
              <a:rPr lang="zh-CN" altLang="en-US" dirty="0" smtClean="0">
                <a:latin typeface="黑体" pitchFamily="49" charset="-122"/>
                <a:ea typeface="黑体" pitchFamily="49" charset="-122"/>
              </a:rPr>
              <a:t>宏观调控，项目委托管理</a:t>
            </a:r>
            <a:r>
              <a:rPr lang="zh-CN" altLang="en-US" dirty="0">
                <a:latin typeface="黑体" pitchFamily="49" charset="-122"/>
                <a:ea typeface="黑体" pitchFamily="49" charset="-122"/>
              </a:rPr>
              <a:t>，专业施工保障，社会力量</a:t>
            </a:r>
            <a:r>
              <a:rPr lang="zh-CN" altLang="en-US" dirty="0" smtClean="0">
                <a:latin typeface="黑体" pitchFamily="49" charset="-122"/>
                <a:ea typeface="黑体" pitchFamily="49" charset="-122"/>
              </a:rPr>
              <a:t>协调。</a:t>
            </a:r>
            <a:endParaRPr lang="en-US" altLang="zh-CN" dirty="0" smtClean="0">
              <a:latin typeface="黑体" pitchFamily="49" charset="-122"/>
              <a:ea typeface="黑体" pitchFamily="49" charset="-122"/>
            </a:endParaRPr>
          </a:p>
          <a:p>
            <a:pPr>
              <a:lnSpc>
                <a:spcPct val="150000"/>
              </a:lnSpc>
            </a:pPr>
            <a:r>
              <a:rPr lang="en-US" altLang="zh-CN" dirty="0" smtClean="0">
                <a:latin typeface="黑体" pitchFamily="49" charset="-122"/>
                <a:ea typeface="黑体" pitchFamily="49" charset="-122"/>
              </a:rPr>
              <a:t>    3</a:t>
            </a:r>
            <a:r>
              <a:rPr lang="zh-CN" altLang="en-US" dirty="0" smtClean="0">
                <a:latin typeface="黑体" pitchFamily="49" charset="-122"/>
                <a:ea typeface="黑体" pitchFamily="49" charset="-122"/>
              </a:rPr>
              <a:t>）组织结构：“两层以分离，三层</a:t>
            </a:r>
            <a:r>
              <a:rPr lang="zh-CN" altLang="en-US" dirty="0">
                <a:latin typeface="黑体" pitchFamily="49" charset="-122"/>
                <a:ea typeface="黑体" pitchFamily="49" charset="-122"/>
              </a:rPr>
              <a:t>关系</a:t>
            </a:r>
            <a:r>
              <a:rPr lang="zh-CN" altLang="en-US" dirty="0" smtClean="0">
                <a:latin typeface="黑体" pitchFamily="49" charset="-122"/>
                <a:ea typeface="黑体" pitchFamily="49" charset="-122"/>
              </a:rPr>
              <a:t>”，即“管理层与作业</a:t>
            </a:r>
            <a:r>
              <a:rPr lang="zh-CN" altLang="en-US" dirty="0">
                <a:latin typeface="黑体" pitchFamily="49" charset="-122"/>
                <a:ea typeface="黑体" pitchFamily="49" charset="-122"/>
              </a:rPr>
              <a:t>层</a:t>
            </a:r>
            <a:r>
              <a:rPr lang="zh-CN" altLang="en-US" dirty="0" smtClean="0">
                <a:latin typeface="黑体" pitchFamily="49" charset="-122"/>
                <a:ea typeface="黑体" pitchFamily="49" charset="-122"/>
              </a:rPr>
              <a:t>分离”，项目层次</a:t>
            </a:r>
            <a:r>
              <a:rPr lang="zh-CN" altLang="en-US" dirty="0">
                <a:latin typeface="黑体" pitchFamily="49" charset="-122"/>
                <a:ea typeface="黑体" pitchFamily="49" charset="-122"/>
              </a:rPr>
              <a:t>与企业层次的</a:t>
            </a:r>
            <a:r>
              <a:rPr lang="zh-CN" altLang="en-US" dirty="0" smtClean="0">
                <a:latin typeface="黑体" pitchFamily="49" charset="-122"/>
                <a:ea typeface="黑体" pitchFamily="49" charset="-122"/>
              </a:rPr>
              <a:t>关系，项目</a:t>
            </a:r>
            <a:r>
              <a:rPr lang="zh-CN" altLang="en-US" dirty="0">
                <a:latin typeface="黑体" pitchFamily="49" charset="-122"/>
                <a:ea typeface="黑体" pitchFamily="49" charset="-122"/>
              </a:rPr>
              <a:t>经理与企业法人代表的</a:t>
            </a:r>
            <a:r>
              <a:rPr lang="zh-CN" altLang="en-US" dirty="0" smtClean="0">
                <a:latin typeface="黑体" pitchFamily="49" charset="-122"/>
                <a:ea typeface="黑体" pitchFamily="49" charset="-122"/>
              </a:rPr>
              <a:t>关系，项目经理部</a:t>
            </a:r>
            <a:r>
              <a:rPr lang="zh-CN" altLang="en-US" dirty="0">
                <a:latin typeface="黑体" pitchFamily="49" charset="-122"/>
                <a:ea typeface="黑体" pitchFamily="49" charset="-122"/>
              </a:rPr>
              <a:t>与劳务</a:t>
            </a:r>
            <a:r>
              <a:rPr lang="zh-CN" altLang="en-US" dirty="0" smtClean="0">
                <a:latin typeface="黑体" pitchFamily="49" charset="-122"/>
                <a:ea typeface="黑体" pitchFamily="49" charset="-122"/>
              </a:rPr>
              <a:t>作业层的关系。</a:t>
            </a:r>
            <a:endParaRPr lang="en-US" altLang="zh-CN" dirty="0" smtClean="0">
              <a:latin typeface="黑体" pitchFamily="49" charset="-122"/>
              <a:ea typeface="黑体" pitchFamily="49" charset="-122"/>
            </a:endParaRPr>
          </a:p>
          <a:p>
            <a:pPr>
              <a:lnSpc>
                <a:spcPct val="150000"/>
              </a:lnSpc>
            </a:pPr>
            <a:r>
              <a:rPr lang="en-US" altLang="zh-CN" dirty="0" smtClean="0">
                <a:latin typeface="黑体" pitchFamily="49" charset="-122"/>
                <a:ea typeface="黑体" pitchFamily="49" charset="-122"/>
              </a:rPr>
              <a:t>    4</a:t>
            </a:r>
            <a:r>
              <a:rPr lang="zh-CN" altLang="en-US" dirty="0" smtClean="0">
                <a:latin typeface="黑体" pitchFamily="49" charset="-122"/>
                <a:ea typeface="黑体" pitchFamily="49" charset="-122"/>
              </a:rPr>
              <a:t>）推行</a:t>
            </a:r>
            <a:r>
              <a:rPr lang="zh-CN" altLang="en-US" dirty="0">
                <a:latin typeface="黑体" pitchFamily="49" charset="-122"/>
                <a:ea typeface="黑体" pitchFamily="49" charset="-122"/>
              </a:rPr>
              <a:t>主体</a:t>
            </a:r>
            <a:r>
              <a:rPr lang="zh-CN" altLang="en-US" dirty="0" smtClean="0">
                <a:latin typeface="黑体" pitchFamily="49" charset="-122"/>
                <a:ea typeface="黑体" pitchFamily="49" charset="-122"/>
              </a:rPr>
              <a:t>：“两制</a:t>
            </a:r>
            <a:r>
              <a:rPr lang="zh-CN" altLang="en-US" dirty="0">
                <a:latin typeface="黑体" pitchFamily="49" charset="-122"/>
                <a:ea typeface="黑体" pitchFamily="49" charset="-122"/>
              </a:rPr>
              <a:t>建设，三个升级</a:t>
            </a:r>
            <a:r>
              <a:rPr lang="zh-CN" altLang="en-US" dirty="0" smtClean="0">
                <a:latin typeface="黑体" pitchFamily="49" charset="-122"/>
                <a:ea typeface="黑体" pitchFamily="49" charset="-122"/>
              </a:rPr>
              <a:t>”，即项目经理</a:t>
            </a:r>
            <a:r>
              <a:rPr lang="zh-CN" altLang="en-US" dirty="0">
                <a:latin typeface="黑体" pitchFamily="49" charset="-122"/>
                <a:ea typeface="黑体" pitchFamily="49" charset="-122"/>
              </a:rPr>
              <a:t>责任制和</a:t>
            </a:r>
            <a:r>
              <a:rPr lang="zh-CN" altLang="en-US" dirty="0" smtClean="0">
                <a:latin typeface="黑体" pitchFamily="49" charset="-122"/>
                <a:ea typeface="黑体" pitchFamily="49" charset="-122"/>
              </a:rPr>
              <a:t>项目成本核算制；技术</a:t>
            </a:r>
            <a:r>
              <a:rPr lang="zh-CN" altLang="en-US" dirty="0">
                <a:latin typeface="黑体" pitchFamily="49" charset="-122"/>
                <a:ea typeface="黑体" pitchFamily="49" charset="-122"/>
              </a:rPr>
              <a:t>进步、科学管理</a:t>
            </a:r>
            <a:r>
              <a:rPr lang="zh-CN" altLang="en-US" dirty="0" smtClean="0">
                <a:latin typeface="黑体" pitchFamily="49" charset="-122"/>
                <a:ea typeface="黑体" pitchFamily="49" charset="-122"/>
              </a:rPr>
              <a:t>升级，总</a:t>
            </a:r>
            <a:r>
              <a:rPr lang="zh-CN" altLang="en-US" dirty="0">
                <a:latin typeface="黑体" pitchFamily="49" charset="-122"/>
                <a:ea typeface="黑体" pitchFamily="49" charset="-122"/>
              </a:rPr>
              <a:t>承包管理能力升级，智力结构和</a:t>
            </a:r>
            <a:r>
              <a:rPr lang="zh-CN" altLang="en-US" dirty="0" smtClean="0">
                <a:latin typeface="黑体" pitchFamily="49" charset="-122"/>
                <a:ea typeface="黑体" pitchFamily="49" charset="-122"/>
              </a:rPr>
              <a:t>资本运营</a:t>
            </a:r>
            <a:r>
              <a:rPr lang="zh-CN" altLang="en-US" dirty="0">
                <a:latin typeface="黑体" pitchFamily="49" charset="-122"/>
                <a:ea typeface="黑体" pitchFamily="49" charset="-122"/>
              </a:rPr>
              <a:t>升级</a:t>
            </a:r>
            <a:r>
              <a:rPr lang="zh-CN" altLang="en-US" dirty="0" smtClean="0">
                <a:latin typeface="黑体" pitchFamily="49" charset="-122"/>
                <a:ea typeface="黑体" pitchFamily="49" charset="-122"/>
              </a:rPr>
              <a:t>。</a:t>
            </a:r>
            <a:endParaRPr lang="en-US" altLang="zh-CN" dirty="0" smtClean="0">
              <a:latin typeface="黑体" pitchFamily="49" charset="-122"/>
              <a:ea typeface="黑体" pitchFamily="49" charset="-122"/>
            </a:endParaRPr>
          </a:p>
          <a:p>
            <a:pPr>
              <a:lnSpc>
                <a:spcPct val="150000"/>
              </a:lnSpc>
            </a:pPr>
            <a:r>
              <a:rPr lang="en-US" altLang="zh-CN" dirty="0" smtClean="0">
                <a:latin typeface="黑体" pitchFamily="49" charset="-122"/>
                <a:ea typeface="黑体" pitchFamily="49" charset="-122"/>
              </a:rPr>
              <a:t>    5</a:t>
            </a:r>
            <a:r>
              <a:rPr lang="zh-CN" altLang="en-US" dirty="0" smtClean="0">
                <a:latin typeface="黑体" pitchFamily="49" charset="-122"/>
                <a:ea typeface="黑体" pitchFamily="49" charset="-122"/>
              </a:rPr>
              <a:t>）基本</a:t>
            </a:r>
            <a:r>
              <a:rPr lang="zh-CN" altLang="en-US" dirty="0">
                <a:latin typeface="黑体" pitchFamily="49" charset="-122"/>
                <a:ea typeface="黑体" pitchFamily="49" charset="-122"/>
              </a:rPr>
              <a:t>内容</a:t>
            </a:r>
            <a:r>
              <a:rPr lang="zh-CN" altLang="en-US" dirty="0" smtClean="0">
                <a:latin typeface="黑体" pitchFamily="49" charset="-122"/>
                <a:ea typeface="黑体" pitchFamily="49" charset="-122"/>
              </a:rPr>
              <a:t>：“四控制，三管理，一协调”，即</a:t>
            </a:r>
            <a:r>
              <a:rPr lang="zh-CN" altLang="en-US" dirty="0">
                <a:latin typeface="黑体" pitchFamily="49" charset="-122"/>
                <a:ea typeface="黑体" pitchFamily="49" charset="-122"/>
              </a:rPr>
              <a:t>进度、质量、成本、安全</a:t>
            </a:r>
            <a:r>
              <a:rPr lang="zh-CN" altLang="en-US" dirty="0" smtClean="0">
                <a:latin typeface="黑体" pitchFamily="49" charset="-122"/>
                <a:ea typeface="黑体" pitchFamily="49" charset="-122"/>
              </a:rPr>
              <a:t>控制，合同</a:t>
            </a:r>
            <a:r>
              <a:rPr lang="zh-CN" altLang="en-US" dirty="0">
                <a:latin typeface="黑体" pitchFamily="49" charset="-122"/>
                <a:ea typeface="黑体" pitchFamily="49" charset="-122"/>
              </a:rPr>
              <a:t>、生产</a:t>
            </a:r>
            <a:r>
              <a:rPr lang="zh-CN" altLang="en-US" dirty="0" smtClean="0">
                <a:latin typeface="黑体" pitchFamily="49" charset="-122"/>
                <a:ea typeface="黑体" pitchFamily="49" charset="-122"/>
              </a:rPr>
              <a:t>要素、信息管理</a:t>
            </a:r>
            <a:r>
              <a:rPr lang="zh-CN" altLang="en-US" dirty="0">
                <a:latin typeface="黑体" pitchFamily="49" charset="-122"/>
                <a:ea typeface="黑体" pitchFamily="49" charset="-122"/>
              </a:rPr>
              <a:t>和组织</a:t>
            </a:r>
            <a:r>
              <a:rPr lang="zh-CN" altLang="en-US" dirty="0" smtClean="0">
                <a:latin typeface="黑体" pitchFamily="49" charset="-122"/>
                <a:ea typeface="黑体" pitchFamily="49" charset="-122"/>
              </a:rPr>
              <a:t>协调。</a:t>
            </a:r>
            <a:endParaRPr lang="en-US" altLang="zh-CN" dirty="0" smtClean="0">
              <a:latin typeface="黑体" pitchFamily="49" charset="-122"/>
              <a:ea typeface="黑体" pitchFamily="49" charset="-122"/>
            </a:endParaRPr>
          </a:p>
          <a:p>
            <a:pPr>
              <a:lnSpc>
                <a:spcPct val="150000"/>
              </a:lnSpc>
            </a:pPr>
            <a:r>
              <a:rPr lang="en-US" altLang="zh-CN" dirty="0" smtClean="0">
                <a:latin typeface="黑体" pitchFamily="49" charset="-122"/>
                <a:ea typeface="黑体" pitchFamily="49" charset="-122"/>
              </a:rPr>
              <a:t>    6</a:t>
            </a:r>
            <a:r>
              <a:rPr lang="zh-CN" altLang="en-US" dirty="0" smtClean="0">
                <a:latin typeface="黑体" pitchFamily="49" charset="-122"/>
                <a:ea typeface="黑体" pitchFamily="49" charset="-122"/>
              </a:rPr>
              <a:t>）管理目标</a:t>
            </a:r>
            <a:r>
              <a:rPr lang="zh-CN" altLang="en-US" dirty="0">
                <a:latin typeface="黑体" pitchFamily="49" charset="-122"/>
                <a:ea typeface="黑体" pitchFamily="49" charset="-122"/>
              </a:rPr>
              <a:t>：</a:t>
            </a:r>
            <a:r>
              <a:rPr lang="zh-CN" altLang="en-US" dirty="0" smtClean="0">
                <a:latin typeface="黑体" pitchFamily="49" charset="-122"/>
                <a:ea typeface="黑体" pitchFamily="49" charset="-122"/>
              </a:rPr>
              <a:t>“四个一”，即</a:t>
            </a:r>
            <a:r>
              <a:rPr lang="zh-CN" altLang="en-US" dirty="0">
                <a:latin typeface="黑体" pitchFamily="49" charset="-122"/>
                <a:ea typeface="黑体" pitchFamily="49" charset="-122"/>
              </a:rPr>
              <a:t>一套新方法，一支新队伍，一代新技术，一批好工程。</a:t>
            </a: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extLst>
      <p:ext uri="{BB962C8B-B14F-4D97-AF65-F5344CB8AC3E}">
        <p14:creationId xmlns:p14="http://schemas.microsoft.com/office/powerpoint/2010/main" val="3250208002"/>
      </p:ext>
    </p:extLst>
  </p:cSld>
  <p:clrMapOvr>
    <a:masterClrMapping/>
  </p:clrMapOvr>
  <p:transition>
    <p:pull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23528" y="228622"/>
            <a:ext cx="4134465" cy="523220"/>
          </a:xfrm>
          <a:prstGeom prst="rect">
            <a:avLst/>
          </a:prstGeom>
        </p:spPr>
        <p:txBody>
          <a:bodyPr wrap="none">
            <a:spAutoFit/>
          </a:bodyPr>
          <a:lstStyle/>
          <a:p>
            <a:r>
              <a:rPr lang="en-US" altLang="zh-CN" sz="2800" dirty="0" smtClean="0">
                <a:latin typeface="黑体" panose="02010609060101010101" pitchFamily="49" charset="-122"/>
                <a:ea typeface="黑体" panose="02010609060101010101" pitchFamily="49" charset="-122"/>
              </a:rPr>
              <a:t>1.2 </a:t>
            </a:r>
            <a:r>
              <a:rPr lang="zh-CN" altLang="en-US" sz="2800" dirty="0" smtClean="0">
                <a:latin typeface="黑体" panose="02010609060101010101" pitchFamily="49" charset="-122"/>
                <a:ea typeface="黑体" panose="02010609060101010101" pitchFamily="49" charset="-122"/>
              </a:rPr>
              <a:t>建筑工程项目与管理</a:t>
            </a:r>
            <a:endParaRPr lang="zh-CN" altLang="en-US" sz="2800" dirty="0">
              <a:latin typeface="黑体" panose="02010609060101010101" pitchFamily="49" charset="-122"/>
              <a:ea typeface="黑体" panose="02010609060101010101" pitchFamily="49" charset="-122"/>
            </a:endParaRPr>
          </a:p>
        </p:txBody>
      </p:sp>
      <p:sp>
        <p:nvSpPr>
          <p:cNvPr id="7" name="矩形 6"/>
          <p:cNvSpPr/>
          <p:nvPr/>
        </p:nvSpPr>
        <p:spPr>
          <a:xfrm>
            <a:off x="256469" y="1124744"/>
            <a:ext cx="8786746" cy="4247317"/>
          </a:xfrm>
          <a:prstGeom prst="rect">
            <a:avLst/>
          </a:prstGeom>
        </p:spPr>
        <p:txBody>
          <a:bodyPr wrap="square">
            <a:spAutoFit/>
          </a:bodyPr>
          <a:lstStyle/>
          <a:p>
            <a:pPr>
              <a:lnSpc>
                <a:spcPct val="150000"/>
              </a:lnSpc>
            </a:pPr>
            <a:r>
              <a:rPr lang="en-US" altLang="zh-CN" dirty="0" smtClean="0">
                <a:latin typeface="黑体" pitchFamily="49" charset="-122"/>
                <a:ea typeface="黑体" pitchFamily="49" charset="-122"/>
              </a:rPr>
              <a:t>1.2.5 </a:t>
            </a:r>
            <a:r>
              <a:rPr lang="zh-CN" altLang="en-US" dirty="0" smtClean="0">
                <a:latin typeface="黑体" pitchFamily="49" charset="-122"/>
                <a:ea typeface="黑体" pitchFamily="49" charset="-122"/>
              </a:rPr>
              <a:t>建筑工程项目管理类型</a:t>
            </a:r>
            <a:endParaRPr lang="en-US" altLang="zh-CN" dirty="0" smtClean="0">
              <a:latin typeface="黑体" pitchFamily="49" charset="-122"/>
              <a:ea typeface="黑体" pitchFamily="49" charset="-122"/>
            </a:endParaRPr>
          </a:p>
          <a:p>
            <a:pPr>
              <a:lnSpc>
                <a:spcPct val="150000"/>
              </a:lnSpc>
            </a:pPr>
            <a:r>
              <a:rPr lang="en-US" altLang="zh-CN" dirty="0" smtClean="0">
                <a:latin typeface="黑体" pitchFamily="49" charset="-122"/>
                <a:ea typeface="黑体" pitchFamily="49" charset="-122"/>
              </a:rPr>
              <a:t>1.2.6 </a:t>
            </a:r>
            <a:r>
              <a:rPr lang="zh-CN" altLang="en-US" dirty="0" smtClean="0">
                <a:latin typeface="黑体" pitchFamily="49" charset="-122"/>
                <a:ea typeface="黑体" pitchFamily="49" charset="-122"/>
              </a:rPr>
              <a:t>工程项目管理（工程咨询）企业的项目管理</a:t>
            </a:r>
            <a:endParaRPr lang="en-US" altLang="zh-CN" dirty="0" smtClean="0">
              <a:latin typeface="黑体" pitchFamily="49" charset="-122"/>
              <a:ea typeface="黑体" pitchFamily="49" charset="-122"/>
            </a:endParaRPr>
          </a:p>
          <a:p>
            <a:pPr>
              <a:lnSpc>
                <a:spcPct val="150000"/>
              </a:lnSpc>
            </a:pPr>
            <a:r>
              <a:rPr lang="en-US" altLang="zh-CN" dirty="0" smtClean="0">
                <a:latin typeface="黑体" pitchFamily="49" charset="-122"/>
                <a:ea typeface="黑体" pitchFamily="49" charset="-122"/>
              </a:rPr>
              <a:t>1.2.7 </a:t>
            </a:r>
            <a:r>
              <a:rPr lang="zh-CN" altLang="en-US" dirty="0" smtClean="0">
                <a:latin typeface="黑体" pitchFamily="49" charset="-122"/>
                <a:ea typeface="黑体" pitchFamily="49" charset="-122"/>
              </a:rPr>
              <a:t>项目管理的基本制度</a:t>
            </a:r>
            <a:r>
              <a:rPr lang="en-US" altLang="zh-CN" dirty="0" smtClean="0">
                <a:latin typeface="黑体" pitchFamily="49" charset="-122"/>
                <a:ea typeface="黑体" pitchFamily="49" charset="-122"/>
              </a:rPr>
              <a:t>——</a:t>
            </a:r>
            <a:r>
              <a:rPr lang="zh-CN" altLang="en-US" dirty="0" smtClean="0">
                <a:latin typeface="黑体" pitchFamily="49" charset="-122"/>
                <a:ea typeface="黑体" pitchFamily="49" charset="-122"/>
              </a:rPr>
              <a:t>项目经理责任制</a:t>
            </a:r>
            <a:endParaRPr lang="en-US" altLang="zh-CN" dirty="0" smtClean="0">
              <a:latin typeface="黑体" pitchFamily="49" charset="-122"/>
              <a:ea typeface="黑体" pitchFamily="49" charset="-122"/>
            </a:endParaRPr>
          </a:p>
          <a:p>
            <a:pPr>
              <a:lnSpc>
                <a:spcPct val="150000"/>
              </a:lnSpc>
            </a:pPr>
            <a:r>
              <a:rPr lang="en-US" altLang="zh-CN" dirty="0" smtClean="0">
                <a:latin typeface="黑体" pitchFamily="49" charset="-122"/>
                <a:ea typeface="黑体" pitchFamily="49" charset="-122"/>
              </a:rPr>
              <a:t>1.3 </a:t>
            </a:r>
            <a:r>
              <a:rPr lang="zh-CN" altLang="en-US" dirty="0" smtClean="0">
                <a:latin typeface="黑体" pitchFamily="49" charset="-122"/>
                <a:ea typeface="黑体" pitchFamily="49" charset="-122"/>
              </a:rPr>
              <a:t>项目管理的职能管理</a:t>
            </a:r>
            <a:endParaRPr lang="en-US" altLang="zh-CN" dirty="0" smtClean="0">
              <a:latin typeface="黑体" pitchFamily="49" charset="-122"/>
              <a:ea typeface="黑体" pitchFamily="49" charset="-122"/>
            </a:endParaRPr>
          </a:p>
          <a:p>
            <a:pPr>
              <a:lnSpc>
                <a:spcPct val="150000"/>
              </a:lnSpc>
            </a:pPr>
            <a:r>
              <a:rPr lang="en-US" altLang="zh-CN" dirty="0" smtClean="0">
                <a:latin typeface="黑体" pitchFamily="49" charset="-122"/>
                <a:ea typeface="黑体" pitchFamily="49" charset="-122"/>
              </a:rPr>
              <a:t>1.3.1 </a:t>
            </a:r>
            <a:r>
              <a:rPr lang="zh-CN" altLang="en-US" dirty="0" smtClean="0">
                <a:latin typeface="黑体" pitchFamily="49" charset="-122"/>
                <a:ea typeface="黑体" pitchFamily="49" charset="-122"/>
              </a:rPr>
              <a:t>项目职能管理概述</a:t>
            </a:r>
            <a:endParaRPr lang="en-US" altLang="zh-CN" dirty="0" smtClean="0">
              <a:latin typeface="黑体" pitchFamily="49" charset="-122"/>
              <a:ea typeface="黑体" pitchFamily="49" charset="-122"/>
            </a:endParaRPr>
          </a:p>
          <a:p>
            <a:pPr>
              <a:lnSpc>
                <a:spcPct val="150000"/>
              </a:lnSpc>
            </a:pPr>
            <a:r>
              <a:rPr lang="en-US" altLang="zh-CN" dirty="0" smtClean="0">
                <a:latin typeface="黑体" pitchFamily="49" charset="-122"/>
                <a:ea typeface="黑体" pitchFamily="49" charset="-122"/>
              </a:rPr>
              <a:t>1.3.2 </a:t>
            </a:r>
            <a:r>
              <a:rPr lang="zh-CN" altLang="en-US" dirty="0" smtClean="0">
                <a:latin typeface="黑体" pitchFamily="49" charset="-122"/>
                <a:ea typeface="黑体" pitchFamily="49" charset="-122"/>
              </a:rPr>
              <a:t>项目范围管理</a:t>
            </a:r>
            <a:endParaRPr lang="en-US" altLang="zh-CN" dirty="0" smtClean="0">
              <a:latin typeface="黑体" pitchFamily="49" charset="-122"/>
              <a:ea typeface="黑体" pitchFamily="49" charset="-122"/>
            </a:endParaRPr>
          </a:p>
          <a:p>
            <a:pPr>
              <a:lnSpc>
                <a:spcPct val="150000"/>
              </a:lnSpc>
            </a:pPr>
            <a:r>
              <a:rPr lang="en-US" altLang="zh-CN" dirty="0" smtClean="0">
                <a:latin typeface="黑体" pitchFamily="49" charset="-122"/>
                <a:ea typeface="黑体" pitchFamily="49" charset="-122"/>
              </a:rPr>
              <a:t>1.3.3 </a:t>
            </a:r>
            <a:r>
              <a:rPr lang="zh-CN" altLang="en-US" dirty="0" smtClean="0">
                <a:latin typeface="黑体" pitchFamily="49" charset="-122"/>
                <a:ea typeface="黑体" pitchFamily="49" charset="-122"/>
              </a:rPr>
              <a:t>项目管理规划管理</a:t>
            </a:r>
            <a:endParaRPr lang="en-US" altLang="zh-CN" dirty="0" smtClean="0">
              <a:latin typeface="黑体" pitchFamily="49" charset="-122"/>
              <a:ea typeface="黑体" pitchFamily="49" charset="-122"/>
            </a:endParaRPr>
          </a:p>
          <a:p>
            <a:pPr>
              <a:lnSpc>
                <a:spcPct val="150000"/>
              </a:lnSpc>
            </a:pPr>
            <a:r>
              <a:rPr lang="en-US" altLang="zh-CN" dirty="0" smtClean="0">
                <a:latin typeface="黑体" pitchFamily="49" charset="-122"/>
                <a:ea typeface="黑体" pitchFamily="49" charset="-122"/>
              </a:rPr>
              <a:t>1.3.4 </a:t>
            </a:r>
            <a:r>
              <a:rPr lang="zh-CN" altLang="en-US" dirty="0" smtClean="0">
                <a:latin typeface="黑体" pitchFamily="49" charset="-122"/>
                <a:ea typeface="黑体" pitchFamily="49" charset="-122"/>
              </a:rPr>
              <a:t>项目管理组织管理</a:t>
            </a:r>
            <a:endParaRPr lang="en-US" altLang="zh-CN" dirty="0" smtClean="0">
              <a:latin typeface="黑体" pitchFamily="49" charset="-122"/>
              <a:ea typeface="黑体" pitchFamily="49" charset="-122"/>
            </a:endParaRPr>
          </a:p>
          <a:p>
            <a:pPr>
              <a:lnSpc>
                <a:spcPct val="150000"/>
              </a:lnSpc>
            </a:pPr>
            <a:r>
              <a:rPr lang="en-US" altLang="zh-CN" dirty="0" smtClean="0">
                <a:latin typeface="黑体" pitchFamily="49" charset="-122"/>
                <a:ea typeface="黑体" pitchFamily="49" charset="-122"/>
              </a:rPr>
              <a:t>1.3.5 </a:t>
            </a:r>
            <a:r>
              <a:rPr lang="zh-CN" altLang="en-US" dirty="0" smtClean="0">
                <a:latin typeface="黑体" pitchFamily="49" charset="-122"/>
                <a:ea typeface="黑体" pitchFamily="49" charset="-122"/>
              </a:rPr>
              <a:t>项目目标管理</a:t>
            </a:r>
            <a:endParaRPr lang="en-US" altLang="zh-CN" dirty="0" smtClean="0">
              <a:latin typeface="黑体" pitchFamily="49" charset="-122"/>
              <a:ea typeface="黑体" pitchFamily="49" charset="-122"/>
            </a:endParaRPr>
          </a:p>
          <a:p>
            <a:pPr>
              <a:lnSpc>
                <a:spcPct val="150000"/>
              </a:lnSpc>
            </a:pPr>
            <a:r>
              <a:rPr lang="en-US" altLang="zh-CN" dirty="0" smtClean="0">
                <a:latin typeface="黑体" pitchFamily="49" charset="-122"/>
                <a:ea typeface="黑体" pitchFamily="49" charset="-122"/>
              </a:rPr>
              <a:t>1.3.6 </a:t>
            </a:r>
            <a:r>
              <a:rPr lang="zh-CN" altLang="en-US" dirty="0" smtClean="0">
                <a:latin typeface="黑体" pitchFamily="49" charset="-122"/>
                <a:ea typeface="黑体" pitchFamily="49" charset="-122"/>
              </a:rPr>
              <a:t>相关设计管理的项目职能管理</a:t>
            </a:r>
            <a:endParaRPr lang="zh-CN" altLang="en-US" dirty="0">
              <a:latin typeface="黑体" pitchFamily="49" charset="-122"/>
              <a:ea typeface="黑体" pitchFamily="49" charset="-122"/>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extLst>
      <p:ext uri="{BB962C8B-B14F-4D97-AF65-F5344CB8AC3E}">
        <p14:creationId xmlns:p14="http://schemas.microsoft.com/office/powerpoint/2010/main" val="875473651"/>
      </p:ext>
    </p:extLst>
  </p:cSld>
  <p:clrMapOvr>
    <a:masterClrMapping/>
  </p:clrMapOvr>
  <p:transition>
    <p:pull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23528" y="228622"/>
            <a:ext cx="4134465" cy="523220"/>
          </a:xfrm>
          <a:prstGeom prst="rect">
            <a:avLst/>
          </a:prstGeom>
        </p:spPr>
        <p:txBody>
          <a:bodyPr wrap="none">
            <a:spAutoFit/>
          </a:bodyPr>
          <a:lstStyle/>
          <a:p>
            <a:r>
              <a:rPr lang="en-US" altLang="zh-CN" sz="2800" dirty="0" smtClean="0">
                <a:latin typeface="黑体" panose="02010609060101010101" pitchFamily="49" charset="-122"/>
                <a:ea typeface="黑体" panose="02010609060101010101" pitchFamily="49" charset="-122"/>
              </a:rPr>
              <a:t>1.3 </a:t>
            </a:r>
            <a:r>
              <a:rPr lang="zh-CN" altLang="en-US" sz="2800" dirty="0" smtClean="0">
                <a:latin typeface="黑体" panose="02010609060101010101" pitchFamily="49" charset="-122"/>
                <a:ea typeface="黑体" panose="02010609060101010101" pitchFamily="49" charset="-122"/>
              </a:rPr>
              <a:t>项目管理的职能管理</a:t>
            </a:r>
            <a:endParaRPr lang="zh-CN" altLang="en-US" sz="2800" dirty="0">
              <a:latin typeface="黑体" panose="02010609060101010101" pitchFamily="49" charset="-122"/>
              <a:ea typeface="黑体" panose="02010609060101010101" pitchFamily="49" charset="-122"/>
            </a:endParaRPr>
          </a:p>
        </p:txBody>
      </p:sp>
      <p:sp>
        <p:nvSpPr>
          <p:cNvPr id="7" name="矩形 6"/>
          <p:cNvSpPr/>
          <p:nvPr/>
        </p:nvSpPr>
        <p:spPr>
          <a:xfrm>
            <a:off x="256469" y="1013150"/>
            <a:ext cx="8786746" cy="5493812"/>
          </a:xfrm>
          <a:prstGeom prst="rect">
            <a:avLst/>
          </a:prstGeom>
        </p:spPr>
        <p:txBody>
          <a:bodyPr wrap="square">
            <a:spAutoFit/>
          </a:bodyPr>
          <a:lstStyle/>
          <a:p>
            <a:pPr>
              <a:lnSpc>
                <a:spcPct val="150000"/>
              </a:lnSpc>
            </a:pPr>
            <a:r>
              <a:rPr lang="en-US" altLang="zh-CN" dirty="0" smtClean="0">
                <a:latin typeface="黑体" pitchFamily="49" charset="-122"/>
                <a:ea typeface="黑体" pitchFamily="49" charset="-122"/>
              </a:rPr>
              <a:t>1.3.3 </a:t>
            </a:r>
            <a:r>
              <a:rPr lang="zh-CN" altLang="en-US" dirty="0" smtClean="0">
                <a:latin typeface="黑体" pitchFamily="49" charset="-122"/>
                <a:ea typeface="黑体" pitchFamily="49" charset="-122"/>
              </a:rPr>
              <a:t>项目管理规划管理</a:t>
            </a:r>
            <a:endParaRPr lang="en-US" altLang="zh-CN" dirty="0" smtClean="0">
              <a:latin typeface="黑体" pitchFamily="49" charset="-122"/>
              <a:ea typeface="黑体" pitchFamily="49" charset="-122"/>
            </a:endParaRPr>
          </a:p>
          <a:p>
            <a:pPr>
              <a:lnSpc>
                <a:spcPct val="150000"/>
              </a:lnSpc>
            </a:pPr>
            <a:r>
              <a:rPr lang="en-US" altLang="zh-CN" dirty="0" smtClean="0">
                <a:latin typeface="黑体" pitchFamily="49" charset="-122"/>
                <a:ea typeface="黑体" pitchFamily="49" charset="-122"/>
              </a:rPr>
              <a:t>1 </a:t>
            </a:r>
            <a:r>
              <a:rPr lang="zh-CN" altLang="en-US" dirty="0" smtClean="0">
                <a:latin typeface="黑体" pitchFamily="49" charset="-122"/>
                <a:ea typeface="黑体" pitchFamily="49" charset="-122"/>
              </a:rPr>
              <a:t>项目管理规的概念</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1</a:t>
            </a:r>
            <a:r>
              <a:rPr lang="zh-CN" altLang="en-US" dirty="0" smtClean="0">
                <a:latin typeface="黑体" pitchFamily="49" charset="-122"/>
                <a:ea typeface="黑体" pitchFamily="49" charset="-122"/>
              </a:rPr>
              <a:t>）释义</a:t>
            </a:r>
            <a:r>
              <a:rPr lang="zh-CN" altLang="en-US" dirty="0">
                <a:latin typeface="黑体" pitchFamily="49" charset="-122"/>
                <a:ea typeface="黑体" pitchFamily="49" charset="-122"/>
              </a:rPr>
              <a:t>：项目管理规划是指对项目全过程中的各种管理职能工作、各种管理过程以及各种管理要素进行</a:t>
            </a:r>
            <a:r>
              <a:rPr lang="zh-CN" altLang="en-US" dirty="0" smtClean="0">
                <a:latin typeface="黑体" pitchFamily="49" charset="-122"/>
                <a:ea typeface="黑体" pitchFamily="49" charset="-122"/>
              </a:rPr>
              <a:t>完整的</a:t>
            </a:r>
            <a:r>
              <a:rPr lang="zh-CN" altLang="en-US" dirty="0">
                <a:latin typeface="黑体" pitchFamily="49" charset="-122"/>
                <a:ea typeface="黑体" pitchFamily="49" charset="-122"/>
              </a:rPr>
              <a:t>、全面的</a:t>
            </a:r>
            <a:r>
              <a:rPr lang="zh-CN" altLang="en-US" dirty="0" smtClean="0">
                <a:latin typeface="黑体" pitchFamily="49" charset="-122"/>
                <a:ea typeface="黑体" pitchFamily="49" charset="-122"/>
              </a:rPr>
              <a:t>、整体的</a:t>
            </a:r>
            <a:r>
              <a:rPr lang="zh-CN" altLang="en-US" dirty="0">
                <a:latin typeface="黑体" pitchFamily="49" charset="-122"/>
                <a:ea typeface="黑体" pitchFamily="49" charset="-122"/>
              </a:rPr>
              <a:t>计划</a:t>
            </a:r>
            <a:r>
              <a:rPr lang="zh-CN" altLang="en-US" dirty="0" smtClean="0">
                <a:latin typeface="黑体" pitchFamily="49" charset="-122"/>
                <a:ea typeface="黑体" pitchFamily="49" charset="-122"/>
              </a:rPr>
              <a:t>。因此</a:t>
            </a:r>
            <a:r>
              <a:rPr lang="zh-CN" altLang="en-US" dirty="0">
                <a:latin typeface="黑体" pitchFamily="49" charset="-122"/>
                <a:ea typeface="黑体" pitchFamily="49" charset="-122"/>
              </a:rPr>
              <a:t>，</a:t>
            </a:r>
            <a:r>
              <a:rPr lang="zh-CN" altLang="en-US" dirty="0" smtClean="0">
                <a:latin typeface="黑体" pitchFamily="49" charset="-122"/>
                <a:ea typeface="黑体" pitchFamily="49" charset="-122"/>
              </a:rPr>
              <a:t>项目管理规划</a:t>
            </a:r>
            <a:r>
              <a:rPr lang="zh-CN" altLang="en-US" dirty="0">
                <a:latin typeface="黑体" pitchFamily="49" charset="-122"/>
                <a:ea typeface="黑体" pitchFamily="49" charset="-122"/>
              </a:rPr>
              <a:t>的目的是确定项目管理的目标、依据、内容、组织、资源、方法、程序和控制</a:t>
            </a:r>
            <a:r>
              <a:rPr lang="zh-CN" altLang="en-US" dirty="0" smtClean="0">
                <a:latin typeface="黑体" pitchFamily="49" charset="-122"/>
                <a:ea typeface="黑体" pitchFamily="49" charset="-122"/>
              </a:rPr>
              <a:t>措施，以</a:t>
            </a:r>
            <a:r>
              <a:rPr lang="zh-CN" altLang="en-US" dirty="0">
                <a:latin typeface="黑体" pitchFamily="49" charset="-122"/>
                <a:ea typeface="黑体" pitchFamily="49" charset="-122"/>
              </a:rPr>
              <a:t>保证项目管理的正常进行和项目成功</a:t>
            </a:r>
            <a:r>
              <a:rPr lang="zh-CN" altLang="en-US" dirty="0" smtClean="0">
                <a:latin typeface="黑体" pitchFamily="49" charset="-122"/>
                <a:ea typeface="黑体" pitchFamily="49" charset="-122"/>
              </a:rPr>
              <a:t>。</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2</a:t>
            </a:r>
            <a:r>
              <a:rPr lang="zh-CN" altLang="en-US" dirty="0" smtClean="0">
                <a:latin typeface="黑体" pitchFamily="49" charset="-122"/>
                <a:ea typeface="黑体" pitchFamily="49" charset="-122"/>
              </a:rPr>
              <a:t>）参与项目</a:t>
            </a:r>
            <a:r>
              <a:rPr lang="zh-CN" altLang="en-US" dirty="0">
                <a:latin typeface="黑体" pitchFamily="49" charset="-122"/>
                <a:ea typeface="黑体" pitchFamily="49" charset="-122"/>
              </a:rPr>
              <a:t>建设的各参与方按目的和任务的</a:t>
            </a:r>
            <a:r>
              <a:rPr lang="zh-CN" altLang="en-US" dirty="0" smtClean="0">
                <a:latin typeface="黑体" pitchFamily="49" charset="-122"/>
                <a:ea typeface="黑体" pitchFamily="49" charset="-122"/>
              </a:rPr>
              <a:t>不同都应编制</a:t>
            </a:r>
            <a:r>
              <a:rPr lang="zh-CN" altLang="en-US" dirty="0">
                <a:latin typeface="黑体" pitchFamily="49" charset="-122"/>
                <a:ea typeface="黑体" pitchFamily="49" charset="-122"/>
              </a:rPr>
              <a:t>项目管理</a:t>
            </a:r>
            <a:r>
              <a:rPr lang="zh-CN" altLang="en-US" dirty="0" smtClean="0">
                <a:latin typeface="黑体" pitchFamily="49" charset="-122"/>
                <a:ea typeface="黑体" pitchFamily="49" charset="-122"/>
              </a:rPr>
              <a:t>规划。由于建设单位</a:t>
            </a:r>
            <a:r>
              <a:rPr lang="zh-CN" altLang="en-US" dirty="0">
                <a:latin typeface="黑体" pitchFamily="49" charset="-122"/>
                <a:ea typeface="黑体" pitchFamily="49" charset="-122"/>
              </a:rPr>
              <a:t>是建设工程项目管理的核心</a:t>
            </a:r>
            <a:r>
              <a:rPr lang="zh-CN" altLang="en-US" dirty="0" smtClean="0">
                <a:latin typeface="黑体" pitchFamily="49" charset="-122"/>
                <a:ea typeface="黑体" pitchFamily="49" charset="-122"/>
              </a:rPr>
              <a:t>组织，故</a:t>
            </a:r>
            <a:r>
              <a:rPr lang="zh-CN" altLang="en-US" dirty="0">
                <a:latin typeface="黑体" pitchFamily="49" charset="-122"/>
                <a:ea typeface="黑体" pitchFamily="49" charset="-122"/>
              </a:rPr>
              <a:t>建设工程项目管理规划大纲应</a:t>
            </a:r>
            <a:r>
              <a:rPr lang="zh-CN" altLang="en-US" dirty="0" smtClean="0">
                <a:latin typeface="黑体" pitchFamily="49" charset="-122"/>
                <a:ea typeface="黑体" pitchFamily="49" charset="-122"/>
              </a:rPr>
              <a:t>能对各相关单位</a:t>
            </a:r>
            <a:r>
              <a:rPr lang="zh-CN" altLang="en-US" dirty="0">
                <a:latin typeface="黑体" pitchFamily="49" charset="-122"/>
                <a:ea typeface="黑体" pitchFamily="49" charset="-122"/>
              </a:rPr>
              <a:t>的项目管理规划起指导作用。建设单位除了自己编制以外，也可委托</a:t>
            </a:r>
            <a:r>
              <a:rPr lang="zh-CN" altLang="en-US" dirty="0" smtClean="0">
                <a:latin typeface="黑体" pitchFamily="49" charset="-122"/>
                <a:ea typeface="黑体" pitchFamily="49" charset="-122"/>
              </a:rPr>
              <a:t>项目管理（咨询）单位</a:t>
            </a:r>
            <a:r>
              <a:rPr lang="zh-CN" altLang="en-US" dirty="0">
                <a:latin typeface="黑体" pitchFamily="49" charset="-122"/>
                <a:ea typeface="黑体" pitchFamily="49" charset="-122"/>
              </a:rPr>
              <a:t>进行编制</a:t>
            </a:r>
            <a:r>
              <a:rPr lang="zh-CN" altLang="en-US" dirty="0" smtClean="0">
                <a:latin typeface="黑体" pitchFamily="49" charset="-122"/>
                <a:ea typeface="黑体" pitchFamily="49" charset="-122"/>
              </a:rPr>
              <a:t>。</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3</a:t>
            </a:r>
            <a:r>
              <a:rPr lang="zh-CN" altLang="en-US" dirty="0" smtClean="0">
                <a:latin typeface="黑体" pitchFamily="49" charset="-122"/>
                <a:ea typeface="黑体" pitchFamily="49" charset="-122"/>
              </a:rPr>
              <a:t>）局部</a:t>
            </a:r>
            <a:r>
              <a:rPr lang="zh-CN" altLang="en-US" dirty="0">
                <a:latin typeface="黑体" pitchFamily="49" charset="-122"/>
                <a:ea typeface="黑体" pitchFamily="49" charset="-122"/>
              </a:rPr>
              <a:t>项目管理规划和全面</a:t>
            </a:r>
            <a:r>
              <a:rPr lang="zh-CN" altLang="en-US" dirty="0" smtClean="0">
                <a:latin typeface="黑体" pitchFamily="49" charset="-122"/>
                <a:ea typeface="黑体" pitchFamily="49" charset="-122"/>
              </a:rPr>
              <a:t>项目管理规划。局部</a:t>
            </a:r>
            <a:r>
              <a:rPr lang="zh-CN" altLang="en-US" dirty="0">
                <a:latin typeface="黑体" pitchFamily="49" charset="-122"/>
                <a:ea typeface="黑体" pitchFamily="49" charset="-122"/>
              </a:rPr>
              <a:t>项目管理规划是针对</a:t>
            </a:r>
            <a:r>
              <a:rPr lang="zh-CN" altLang="en-US" dirty="0" smtClean="0">
                <a:latin typeface="黑体" pitchFamily="49" charset="-122"/>
                <a:ea typeface="黑体" pitchFamily="49" charset="-122"/>
              </a:rPr>
              <a:t>项目管理中</a:t>
            </a:r>
            <a:r>
              <a:rPr lang="zh-CN" altLang="en-US" dirty="0">
                <a:latin typeface="黑体" pitchFamily="49" charset="-122"/>
                <a:ea typeface="黑体" pitchFamily="49" charset="-122"/>
              </a:rPr>
              <a:t>的某个部分或某个专业进行规划。例如</a:t>
            </a:r>
            <a:r>
              <a:rPr lang="zh-CN" altLang="en-US" dirty="0" smtClean="0">
                <a:latin typeface="黑体" pitchFamily="49" charset="-122"/>
                <a:ea typeface="黑体" pitchFamily="49" charset="-122"/>
              </a:rPr>
              <a:t>设计单位的</a:t>
            </a:r>
            <a:r>
              <a:rPr lang="zh-CN" altLang="en-US" dirty="0">
                <a:latin typeface="黑体" pitchFamily="49" charset="-122"/>
                <a:ea typeface="黑体" pitchFamily="49" charset="-122"/>
              </a:rPr>
              <a:t>项目</a:t>
            </a:r>
            <a:r>
              <a:rPr lang="zh-CN" altLang="en-US" dirty="0" smtClean="0">
                <a:latin typeface="黑体" pitchFamily="49" charset="-122"/>
                <a:ea typeface="黑体" pitchFamily="49" charset="-122"/>
              </a:rPr>
              <a:t>工程设计或</a:t>
            </a:r>
            <a:r>
              <a:rPr lang="zh-CN" altLang="en-US" dirty="0">
                <a:latin typeface="黑体" pitchFamily="49" charset="-122"/>
                <a:ea typeface="黑体" pitchFamily="49" charset="-122"/>
              </a:rPr>
              <a:t>设计</a:t>
            </a:r>
            <a:r>
              <a:rPr lang="zh-CN" altLang="en-US" dirty="0" smtClean="0">
                <a:latin typeface="黑体" pitchFamily="49" charset="-122"/>
                <a:ea typeface="黑体" pitchFamily="49" charset="-122"/>
              </a:rPr>
              <a:t>质量管理</a:t>
            </a:r>
            <a:r>
              <a:rPr lang="zh-CN" altLang="en-US" dirty="0">
                <a:latin typeface="黑体" pitchFamily="49" charset="-122"/>
                <a:ea typeface="黑体" pitchFamily="49" charset="-122"/>
              </a:rPr>
              <a:t>规划；</a:t>
            </a:r>
            <a:r>
              <a:rPr lang="zh-CN" altLang="en-US" dirty="0" smtClean="0">
                <a:latin typeface="黑体" pitchFamily="49" charset="-122"/>
                <a:ea typeface="黑体" pitchFamily="49" charset="-122"/>
              </a:rPr>
              <a:t>项目管理（咨询）单位</a:t>
            </a:r>
            <a:r>
              <a:rPr lang="zh-CN" altLang="en-US" dirty="0">
                <a:latin typeface="黑体" pitchFamily="49" charset="-122"/>
                <a:ea typeface="黑体" pitchFamily="49" charset="-122"/>
              </a:rPr>
              <a:t>的组织</a:t>
            </a:r>
            <a:r>
              <a:rPr lang="zh-CN" altLang="en-US" dirty="0" smtClean="0">
                <a:latin typeface="黑体" pitchFamily="49" charset="-122"/>
                <a:ea typeface="黑体" pitchFamily="49" charset="-122"/>
              </a:rPr>
              <a:t>管理规划或</a:t>
            </a:r>
            <a:r>
              <a:rPr lang="zh-CN" altLang="en-US" dirty="0">
                <a:latin typeface="黑体" pitchFamily="49" charset="-122"/>
                <a:ea typeface="黑体" pitchFamily="49" charset="-122"/>
              </a:rPr>
              <a:t>目标管理规划等</a:t>
            </a:r>
            <a:r>
              <a:rPr lang="zh-CN" altLang="en-US" dirty="0" smtClean="0">
                <a:latin typeface="黑体" pitchFamily="49" charset="-122"/>
                <a:ea typeface="黑体" pitchFamily="49" charset="-122"/>
              </a:rPr>
              <a:t>。</a:t>
            </a:r>
            <a:endParaRPr lang="zh-CN" altLang="en-US" dirty="0">
              <a:latin typeface="黑体" pitchFamily="49" charset="-122"/>
              <a:ea typeface="黑体" pitchFamily="49" charset="-122"/>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extLst>
      <p:ext uri="{BB962C8B-B14F-4D97-AF65-F5344CB8AC3E}">
        <p14:creationId xmlns:p14="http://schemas.microsoft.com/office/powerpoint/2010/main" val="375346397"/>
      </p:ext>
    </p:extLst>
  </p:cSld>
  <p:clrMapOvr>
    <a:masterClrMapping/>
  </p:clrMapOvr>
  <p:transition>
    <p:pull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56469" y="1013150"/>
            <a:ext cx="8786746" cy="5493812"/>
          </a:xfrm>
          <a:prstGeom prst="rect">
            <a:avLst/>
          </a:prstGeom>
        </p:spPr>
        <p:txBody>
          <a:bodyPr wrap="square">
            <a:spAutoFit/>
          </a:bodyPr>
          <a:lstStyle/>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4</a:t>
            </a:r>
            <a:r>
              <a:rPr lang="zh-CN" altLang="en-US" dirty="0" smtClean="0">
                <a:latin typeface="黑体" pitchFamily="49" charset="-122"/>
                <a:ea typeface="黑体" pitchFamily="49" charset="-122"/>
              </a:rPr>
              <a:t>）项目管理</a:t>
            </a:r>
            <a:r>
              <a:rPr lang="zh-CN" altLang="en-US" dirty="0">
                <a:latin typeface="黑体" pitchFamily="49" charset="-122"/>
                <a:ea typeface="黑体" pitchFamily="49" charset="-122"/>
              </a:rPr>
              <a:t>规划大纲和项目管理实施规划。项目管理规划应包括项目管理规划大纲和项目管理实施规划两类</a:t>
            </a:r>
            <a:r>
              <a:rPr lang="zh-CN" altLang="en-US" dirty="0" smtClean="0">
                <a:latin typeface="黑体" pitchFamily="49" charset="-122"/>
                <a:ea typeface="黑体" pitchFamily="49" charset="-122"/>
              </a:rPr>
              <a:t>文件。</a:t>
            </a:r>
            <a:endParaRPr lang="en-US" altLang="zh-CN" dirty="0" smtClean="0">
              <a:latin typeface="黑体" pitchFamily="49" charset="-122"/>
              <a:ea typeface="黑体" pitchFamily="49" charset="-122"/>
            </a:endParaRPr>
          </a:p>
          <a:p>
            <a:pPr>
              <a:lnSpc>
                <a:spcPct val="150000"/>
              </a:lnSpc>
            </a:pPr>
            <a:r>
              <a:rPr lang="en-US" altLang="zh-CN" dirty="0" smtClean="0">
                <a:latin typeface="黑体" pitchFamily="49" charset="-122"/>
                <a:ea typeface="黑体" pitchFamily="49" charset="-122"/>
              </a:rPr>
              <a:t>    1</a:t>
            </a:r>
            <a:r>
              <a:rPr lang="zh-CN" altLang="en-US" dirty="0" smtClean="0">
                <a:latin typeface="黑体" pitchFamily="49" charset="-122"/>
                <a:ea typeface="黑体" pitchFamily="49" charset="-122"/>
              </a:rPr>
              <a:t>）项目管理</a:t>
            </a:r>
            <a:r>
              <a:rPr lang="zh-CN" altLang="en-US" dirty="0">
                <a:latin typeface="黑体" pitchFamily="49" charset="-122"/>
                <a:ea typeface="黑体" pitchFamily="49" charset="-122"/>
              </a:rPr>
              <a:t>规划大纲。它是项目管群工作中具有战略性、全局性和宏观性的指导</a:t>
            </a:r>
            <a:r>
              <a:rPr lang="zh-CN" altLang="en-US" dirty="0" smtClean="0">
                <a:latin typeface="黑体" pitchFamily="49" charset="-122"/>
                <a:ea typeface="黑体" pitchFamily="49" charset="-122"/>
              </a:rPr>
              <a:t>文件。</a:t>
            </a:r>
            <a:r>
              <a:rPr lang="en-US" altLang="zh-CN" dirty="0" smtClean="0">
                <a:latin typeface="黑体" pitchFamily="49" charset="-122"/>
                <a:ea typeface="黑体" pitchFamily="49" charset="-122"/>
              </a:rPr>
              <a:t>2</a:t>
            </a:r>
            <a:r>
              <a:rPr lang="zh-CN" altLang="en-US" dirty="0" smtClean="0">
                <a:latin typeface="黑体" pitchFamily="49" charset="-122"/>
                <a:ea typeface="黑体" pitchFamily="49" charset="-122"/>
              </a:rPr>
              <a:t>）项目管理</a:t>
            </a:r>
            <a:r>
              <a:rPr lang="zh-CN" altLang="en-US" dirty="0">
                <a:latin typeface="黑体" pitchFamily="49" charset="-122"/>
                <a:ea typeface="黑体" pitchFamily="49" charset="-122"/>
              </a:rPr>
              <a:t>实施规划</a:t>
            </a:r>
            <a:r>
              <a:rPr lang="zh-CN" altLang="en-US" dirty="0" smtClean="0">
                <a:latin typeface="黑体" pitchFamily="49" charset="-122"/>
                <a:ea typeface="黑体" pitchFamily="49" charset="-122"/>
              </a:rPr>
              <a:t>。它</a:t>
            </a:r>
            <a:r>
              <a:rPr lang="zh-CN" altLang="en-US" dirty="0">
                <a:latin typeface="黑体" pitchFamily="49" charset="-122"/>
                <a:ea typeface="黑体" pitchFamily="49" charset="-122"/>
              </a:rPr>
              <a:t>编制在项目实施前，为指导项目实施而</a:t>
            </a:r>
            <a:r>
              <a:rPr lang="zh-CN" altLang="en-US" dirty="0" smtClean="0">
                <a:latin typeface="黑体" pitchFamily="49" charset="-122"/>
                <a:ea typeface="黑体" pitchFamily="49" charset="-122"/>
              </a:rPr>
              <a:t>编制。因此，它</a:t>
            </a:r>
            <a:r>
              <a:rPr lang="zh-CN" altLang="en-US" dirty="0">
                <a:latin typeface="黑体" pitchFamily="49" charset="-122"/>
                <a:ea typeface="黑体" pitchFamily="49" charset="-122"/>
              </a:rPr>
              <a:t>是</a:t>
            </a:r>
            <a:r>
              <a:rPr lang="zh-CN" altLang="en-US" dirty="0" smtClean="0">
                <a:latin typeface="黑体" pitchFamily="49" charset="-122"/>
                <a:ea typeface="黑体" pitchFamily="49" charset="-122"/>
              </a:rPr>
              <a:t>对项目管理</a:t>
            </a:r>
            <a:r>
              <a:rPr lang="zh-CN" altLang="en-US" dirty="0">
                <a:latin typeface="黑体" pitchFamily="49" charset="-122"/>
                <a:ea typeface="黑体" pitchFamily="49" charset="-122"/>
              </a:rPr>
              <a:t>规划大纲的具体化和细化</a:t>
            </a:r>
            <a:r>
              <a:rPr lang="zh-CN" altLang="en-US" dirty="0" smtClean="0">
                <a:latin typeface="黑体" pitchFamily="49" charset="-122"/>
                <a:ea typeface="黑体" pitchFamily="49" charset="-122"/>
              </a:rPr>
              <a:t>。</a:t>
            </a:r>
            <a:endParaRPr lang="en-US" altLang="zh-CN" dirty="0" smtClean="0">
              <a:latin typeface="黑体" pitchFamily="49" charset="-122"/>
              <a:ea typeface="黑体" pitchFamily="49" charset="-122"/>
            </a:endParaRPr>
          </a:p>
          <a:p>
            <a:pPr>
              <a:lnSpc>
                <a:spcPct val="150000"/>
              </a:lnSpc>
            </a:pPr>
            <a:r>
              <a:rPr lang="en-US" altLang="zh-CN" dirty="0" smtClean="0">
                <a:latin typeface="黑体" pitchFamily="49" charset="-122"/>
                <a:ea typeface="黑体" pitchFamily="49" charset="-122"/>
              </a:rPr>
              <a:t>2 </a:t>
            </a:r>
            <a:r>
              <a:rPr lang="zh-CN" altLang="en-US" dirty="0" smtClean="0">
                <a:latin typeface="黑体" pitchFamily="49" charset="-122"/>
                <a:ea typeface="黑体" pitchFamily="49" charset="-122"/>
              </a:rPr>
              <a:t>项目管理</a:t>
            </a:r>
            <a:r>
              <a:rPr lang="zh-CN" altLang="en-US" dirty="0">
                <a:latin typeface="黑体" pitchFamily="49" charset="-122"/>
                <a:ea typeface="黑体" pitchFamily="49" charset="-122"/>
              </a:rPr>
              <a:t>规划的</a:t>
            </a:r>
            <a:r>
              <a:rPr lang="zh-CN" altLang="en-US" dirty="0" smtClean="0">
                <a:latin typeface="黑体" pitchFamily="49" charset="-122"/>
                <a:ea typeface="黑体" pitchFamily="49" charset="-122"/>
              </a:rPr>
              <a:t>编制</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1</a:t>
            </a:r>
            <a:r>
              <a:rPr lang="zh-CN" altLang="en-US" dirty="0" smtClean="0">
                <a:latin typeface="黑体" pitchFamily="49" charset="-122"/>
                <a:ea typeface="黑体" pitchFamily="49" charset="-122"/>
              </a:rPr>
              <a:t>）</a:t>
            </a:r>
            <a:r>
              <a:rPr lang="zh-CN" altLang="en-US" u="sng" dirty="0" smtClean="0">
                <a:latin typeface="黑体" pitchFamily="49" charset="-122"/>
                <a:ea typeface="黑体" pitchFamily="49" charset="-122"/>
              </a:rPr>
              <a:t>项目管理规划</a:t>
            </a:r>
            <a:r>
              <a:rPr lang="zh-CN" altLang="en-US" dirty="0" smtClean="0">
                <a:latin typeface="黑体" pitchFamily="49" charset="-122"/>
                <a:ea typeface="黑体" pitchFamily="49" charset="-122"/>
              </a:rPr>
              <a:t>作为指导项目管理工作的纲领性文件，</a:t>
            </a:r>
            <a:r>
              <a:rPr lang="zh-CN" altLang="en-US" u="sng" dirty="0" smtClean="0">
                <a:latin typeface="黑体" pitchFamily="49" charset="-122"/>
                <a:ea typeface="黑体" pitchFamily="49" charset="-122"/>
              </a:rPr>
              <a:t>应对</a:t>
            </a:r>
            <a:r>
              <a:rPr lang="zh-CN" altLang="en-US" u="sng" dirty="0">
                <a:latin typeface="黑体" pitchFamily="49" charset="-122"/>
                <a:ea typeface="黑体" pitchFamily="49" charset="-122"/>
              </a:rPr>
              <a:t>项目管理的目标、依据、内容、组织、资源、方法、程序和控制措施进行</a:t>
            </a:r>
            <a:r>
              <a:rPr lang="zh-CN" altLang="en-US" u="sng" dirty="0" smtClean="0">
                <a:latin typeface="黑体" pitchFamily="49" charset="-122"/>
                <a:ea typeface="黑体" pitchFamily="49" charset="-122"/>
              </a:rPr>
              <a:t>确定</a:t>
            </a:r>
            <a:r>
              <a:rPr lang="zh-CN" altLang="en-US" dirty="0" smtClean="0">
                <a:latin typeface="黑体" pitchFamily="49" charset="-122"/>
                <a:ea typeface="黑体" pitchFamily="49" charset="-122"/>
              </a:rPr>
              <a:t>。</a:t>
            </a:r>
            <a:endParaRPr lang="en-US" altLang="zh-CN" dirty="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2</a:t>
            </a:r>
            <a:r>
              <a:rPr lang="zh-CN" altLang="en-US" dirty="0" smtClean="0">
                <a:latin typeface="黑体" pitchFamily="49" charset="-122"/>
                <a:ea typeface="黑体" pitchFamily="49" charset="-122"/>
              </a:rPr>
              <a:t>）项目管理</a:t>
            </a:r>
            <a:r>
              <a:rPr lang="zh-CN" altLang="en-US" dirty="0">
                <a:latin typeface="黑体" pitchFamily="49" charset="-122"/>
                <a:ea typeface="黑体" pitchFamily="49" charset="-122"/>
              </a:rPr>
              <a:t>规划应包括项目管理规划大纲和项目管理实施规划两类文件。项目管理规划大纲应由组织的管理层或组织委托的项目管理单位编制。</a:t>
            </a:r>
            <a:endParaRPr lang="en-US" altLang="zh-CN" dirty="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3</a:t>
            </a:r>
            <a:r>
              <a:rPr lang="zh-CN" altLang="en-US" dirty="0" smtClean="0">
                <a:latin typeface="黑体" pitchFamily="49" charset="-122"/>
                <a:ea typeface="黑体" pitchFamily="49" charset="-122"/>
              </a:rPr>
              <a:t>）项目管理</a:t>
            </a:r>
            <a:r>
              <a:rPr lang="zh-CN" altLang="en-US" dirty="0">
                <a:latin typeface="黑体" pitchFamily="49" charset="-122"/>
                <a:ea typeface="黑体" pitchFamily="49" charset="-122"/>
              </a:rPr>
              <a:t>实施规划应由项目经理组织编制。</a:t>
            </a:r>
            <a:endParaRPr lang="en-US" altLang="zh-CN" dirty="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4</a:t>
            </a:r>
            <a:r>
              <a:rPr lang="zh-CN" altLang="en-US" dirty="0" smtClean="0">
                <a:latin typeface="黑体" pitchFamily="49" charset="-122"/>
                <a:ea typeface="黑体" pitchFamily="49" charset="-122"/>
              </a:rPr>
              <a:t>）大中型</a:t>
            </a:r>
            <a:r>
              <a:rPr lang="zh-CN" altLang="en-US" dirty="0">
                <a:latin typeface="黑体" pitchFamily="49" charset="-122"/>
                <a:ea typeface="黑体" pitchFamily="49" charset="-122"/>
              </a:rPr>
              <a:t>项目应单独编制项目管理实施规划；</a:t>
            </a:r>
            <a:r>
              <a:rPr lang="zh-CN" altLang="en-US" u="sng" dirty="0">
                <a:latin typeface="黑体" pitchFamily="49" charset="-122"/>
                <a:ea typeface="黑体" pitchFamily="49" charset="-122"/>
              </a:rPr>
              <a:t>承包人的项目管理实施规划可以用施工组织设计或质量计划代替</a:t>
            </a:r>
            <a:r>
              <a:rPr lang="zh-CN" altLang="en-US" dirty="0">
                <a:latin typeface="黑体" pitchFamily="49" charset="-122"/>
                <a:ea typeface="黑体" pitchFamily="49" charset="-122"/>
              </a:rPr>
              <a:t>，但应能够满足项目管理实施规划的要求</a:t>
            </a:r>
            <a:r>
              <a:rPr lang="zh-CN" altLang="en-US" dirty="0" smtClean="0">
                <a:latin typeface="黑体" pitchFamily="49" charset="-122"/>
                <a:ea typeface="黑体" pitchFamily="49" charset="-122"/>
              </a:rPr>
              <a:t>。</a:t>
            </a:r>
            <a:endParaRPr lang="zh-CN" altLang="en-US" dirty="0">
              <a:latin typeface="黑体" pitchFamily="49" charset="-122"/>
              <a:ea typeface="黑体" pitchFamily="49" charset="-122"/>
            </a:endParaRPr>
          </a:p>
        </p:txBody>
      </p:sp>
      <p:sp>
        <p:nvSpPr>
          <p:cNvPr id="5" name="矩形 4"/>
          <p:cNvSpPr/>
          <p:nvPr/>
        </p:nvSpPr>
        <p:spPr>
          <a:xfrm>
            <a:off x="323528" y="228622"/>
            <a:ext cx="4134465" cy="523220"/>
          </a:xfrm>
          <a:prstGeom prst="rect">
            <a:avLst/>
          </a:prstGeom>
        </p:spPr>
        <p:txBody>
          <a:bodyPr wrap="none">
            <a:spAutoFit/>
          </a:bodyPr>
          <a:lstStyle/>
          <a:p>
            <a:r>
              <a:rPr lang="en-US" altLang="zh-CN" sz="2800" dirty="0" smtClean="0">
                <a:latin typeface="黑体" panose="02010609060101010101" pitchFamily="49" charset="-122"/>
                <a:ea typeface="黑体" panose="02010609060101010101" pitchFamily="49" charset="-122"/>
              </a:rPr>
              <a:t>1.3 </a:t>
            </a:r>
            <a:r>
              <a:rPr lang="zh-CN" altLang="en-US" sz="2800" dirty="0" smtClean="0">
                <a:latin typeface="黑体" panose="02010609060101010101" pitchFamily="49" charset="-122"/>
                <a:ea typeface="黑体" panose="02010609060101010101" pitchFamily="49" charset="-122"/>
              </a:rPr>
              <a:t>项目管理的职能管理</a:t>
            </a:r>
            <a:endParaRPr lang="zh-CN" altLang="en-US" sz="2800" dirty="0">
              <a:latin typeface="黑体" panose="02010609060101010101" pitchFamily="49" charset="-122"/>
              <a:ea typeface="黑体" panose="02010609060101010101" pitchFamily="49" charset="-122"/>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extLst>
      <p:ext uri="{BB962C8B-B14F-4D97-AF65-F5344CB8AC3E}">
        <p14:creationId xmlns:p14="http://schemas.microsoft.com/office/powerpoint/2010/main" val="685311199"/>
      </p:ext>
    </p:extLst>
  </p:cSld>
  <p:clrMapOvr>
    <a:masterClrMapping/>
  </p:clrMapOvr>
  <p:transition>
    <p:pull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56469" y="1013150"/>
            <a:ext cx="8786746" cy="5493812"/>
          </a:xfrm>
          <a:prstGeom prst="rect">
            <a:avLst/>
          </a:prstGeom>
        </p:spPr>
        <p:txBody>
          <a:bodyPr wrap="square">
            <a:spAutoFit/>
          </a:bodyPr>
          <a:lstStyle/>
          <a:p>
            <a:pPr>
              <a:lnSpc>
                <a:spcPct val="150000"/>
              </a:lnSpc>
            </a:pPr>
            <a:r>
              <a:rPr lang="en-US" altLang="zh-CN" dirty="0" smtClean="0">
                <a:latin typeface="黑体" pitchFamily="49" charset="-122"/>
                <a:ea typeface="黑体" pitchFamily="49" charset="-122"/>
              </a:rPr>
              <a:t>3 </a:t>
            </a:r>
            <a:r>
              <a:rPr lang="zh-CN" altLang="en-US" dirty="0" smtClean="0">
                <a:latin typeface="黑体" pitchFamily="49" charset="-122"/>
                <a:ea typeface="黑体" pitchFamily="49" charset="-122"/>
              </a:rPr>
              <a:t>项目管理</a:t>
            </a:r>
            <a:r>
              <a:rPr lang="zh-CN" altLang="en-US" dirty="0">
                <a:latin typeface="黑体" pitchFamily="49" charset="-122"/>
                <a:ea typeface="黑体" pitchFamily="49" charset="-122"/>
              </a:rPr>
              <a:t>规划</a:t>
            </a:r>
            <a:r>
              <a:rPr lang="zh-CN" altLang="en-US" dirty="0" smtClean="0">
                <a:latin typeface="黑体" pitchFamily="49" charset="-122"/>
                <a:ea typeface="黑体" pitchFamily="49" charset="-122"/>
              </a:rPr>
              <a:t>大纲</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1</a:t>
            </a:r>
            <a:r>
              <a:rPr lang="zh-CN" altLang="en-US" dirty="0" smtClean="0">
                <a:latin typeface="黑体" pitchFamily="49" charset="-122"/>
                <a:ea typeface="黑体" pitchFamily="49" charset="-122"/>
              </a:rPr>
              <a:t>）编制</a:t>
            </a:r>
            <a:r>
              <a:rPr lang="zh-CN" altLang="en-US" dirty="0">
                <a:latin typeface="黑体" pitchFamily="49" charset="-122"/>
                <a:ea typeface="黑体" pitchFamily="49" charset="-122"/>
              </a:rPr>
              <a:t>项目管理规划大纲应遵循下列程序</a:t>
            </a:r>
            <a:r>
              <a:rPr lang="zh-CN" altLang="en-US" dirty="0" smtClean="0">
                <a:latin typeface="黑体" pitchFamily="49" charset="-122"/>
                <a:ea typeface="黑体" pitchFamily="49" charset="-122"/>
              </a:rPr>
              <a:t>：</a:t>
            </a:r>
            <a:endParaRPr lang="en-US" altLang="zh-CN" dirty="0" smtClean="0">
              <a:latin typeface="黑体" pitchFamily="49" charset="-122"/>
              <a:ea typeface="黑体" pitchFamily="49" charset="-122"/>
            </a:endParaRPr>
          </a:p>
          <a:p>
            <a:pPr>
              <a:lnSpc>
                <a:spcPct val="150000"/>
              </a:lnSpc>
            </a:pPr>
            <a:r>
              <a:rPr lang="en-US" altLang="zh-CN" dirty="0" smtClean="0">
                <a:latin typeface="黑体" pitchFamily="49" charset="-122"/>
                <a:ea typeface="黑体" pitchFamily="49" charset="-122"/>
              </a:rPr>
              <a:t>    1</a:t>
            </a:r>
            <a:r>
              <a:rPr lang="zh-CN" altLang="en-US" dirty="0" smtClean="0">
                <a:latin typeface="黑体" pitchFamily="49" charset="-122"/>
                <a:ea typeface="黑体" pitchFamily="49" charset="-122"/>
              </a:rPr>
              <a:t>）明确项目目标；</a:t>
            </a:r>
            <a:r>
              <a:rPr lang="en-US" altLang="zh-CN" dirty="0" smtClean="0">
                <a:latin typeface="黑体" pitchFamily="49" charset="-122"/>
                <a:ea typeface="黑体" pitchFamily="49" charset="-122"/>
              </a:rPr>
              <a:t>2</a:t>
            </a:r>
            <a:r>
              <a:rPr lang="zh-CN" altLang="en-US" dirty="0" smtClean="0">
                <a:latin typeface="黑体" pitchFamily="49" charset="-122"/>
                <a:ea typeface="黑体" pitchFamily="49" charset="-122"/>
              </a:rPr>
              <a:t>）分析项目环境</a:t>
            </a:r>
            <a:r>
              <a:rPr lang="zh-CN" altLang="en-US" dirty="0">
                <a:latin typeface="黑体" pitchFamily="49" charset="-122"/>
                <a:ea typeface="黑体" pitchFamily="49" charset="-122"/>
              </a:rPr>
              <a:t>和条件；</a:t>
            </a:r>
            <a:r>
              <a:rPr lang="en-US" altLang="zh-CN" dirty="0" smtClean="0">
                <a:latin typeface="黑体" pitchFamily="49" charset="-122"/>
                <a:ea typeface="黑体" pitchFamily="49" charset="-122"/>
              </a:rPr>
              <a:t>3</a:t>
            </a:r>
            <a:r>
              <a:rPr lang="zh-CN" altLang="en-US" dirty="0" smtClean="0">
                <a:latin typeface="黑体" pitchFamily="49" charset="-122"/>
                <a:ea typeface="黑体" pitchFamily="49" charset="-122"/>
              </a:rPr>
              <a:t>）收集</a:t>
            </a:r>
            <a:r>
              <a:rPr lang="zh-CN" altLang="en-US" dirty="0">
                <a:latin typeface="黑体" pitchFamily="49" charset="-122"/>
                <a:ea typeface="黑体" pitchFamily="49" charset="-122"/>
              </a:rPr>
              <a:t>项目</a:t>
            </a:r>
            <a:r>
              <a:rPr lang="zh-CN" altLang="en-US" dirty="0" smtClean="0">
                <a:latin typeface="黑体" pitchFamily="49" charset="-122"/>
                <a:ea typeface="黑体" pitchFamily="49" charset="-122"/>
              </a:rPr>
              <a:t>的有关</a:t>
            </a:r>
            <a:r>
              <a:rPr lang="zh-CN" altLang="en-US" dirty="0">
                <a:latin typeface="黑体" pitchFamily="49" charset="-122"/>
                <a:ea typeface="黑体" pitchFamily="49" charset="-122"/>
              </a:rPr>
              <a:t>资料和信息</a:t>
            </a: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4</a:t>
            </a:r>
            <a:r>
              <a:rPr lang="zh-CN" altLang="en-US" dirty="0" smtClean="0">
                <a:latin typeface="黑体" pitchFamily="49" charset="-122"/>
                <a:ea typeface="黑体" pitchFamily="49" charset="-122"/>
              </a:rPr>
              <a:t>）确定项目管理</a:t>
            </a:r>
            <a:r>
              <a:rPr lang="zh-CN" altLang="en-US" dirty="0">
                <a:latin typeface="黑体" pitchFamily="49" charset="-122"/>
                <a:ea typeface="黑体" pitchFamily="49" charset="-122"/>
              </a:rPr>
              <a:t>组织模式、结构和职责；</a:t>
            </a:r>
            <a:r>
              <a:rPr lang="en-US" altLang="zh-CN" dirty="0" smtClean="0">
                <a:latin typeface="黑体" pitchFamily="49" charset="-122"/>
                <a:ea typeface="黑体" pitchFamily="49" charset="-122"/>
              </a:rPr>
              <a:t>5</a:t>
            </a:r>
            <a:r>
              <a:rPr lang="zh-CN" altLang="en-US" dirty="0" smtClean="0">
                <a:latin typeface="黑体" pitchFamily="49" charset="-122"/>
                <a:ea typeface="黑体" pitchFamily="49" charset="-122"/>
              </a:rPr>
              <a:t>）明确项目管理内容；</a:t>
            </a:r>
            <a:r>
              <a:rPr lang="en-US" altLang="zh-CN" dirty="0" smtClean="0">
                <a:latin typeface="黑体" pitchFamily="49" charset="-122"/>
                <a:ea typeface="黑体" pitchFamily="49" charset="-122"/>
              </a:rPr>
              <a:t>6</a:t>
            </a:r>
            <a:r>
              <a:rPr lang="zh-CN" altLang="en-US" dirty="0" smtClean="0">
                <a:latin typeface="黑体" pitchFamily="49" charset="-122"/>
                <a:ea typeface="黑体" pitchFamily="49" charset="-122"/>
              </a:rPr>
              <a:t>）编制项目目标计划和</a:t>
            </a:r>
            <a:r>
              <a:rPr lang="zh-CN" altLang="en-US" dirty="0">
                <a:latin typeface="黑体" pitchFamily="49" charset="-122"/>
                <a:ea typeface="黑体" pitchFamily="49" charset="-122"/>
              </a:rPr>
              <a:t>资源</a:t>
            </a:r>
            <a:r>
              <a:rPr lang="zh-CN" altLang="en-US" dirty="0" smtClean="0">
                <a:latin typeface="黑体" pitchFamily="49" charset="-122"/>
                <a:ea typeface="黑体" pitchFamily="49" charset="-122"/>
              </a:rPr>
              <a:t>计划；</a:t>
            </a:r>
            <a:r>
              <a:rPr lang="en-US" altLang="zh-CN" dirty="0" smtClean="0">
                <a:latin typeface="黑体" pitchFamily="49" charset="-122"/>
                <a:ea typeface="黑体" pitchFamily="49" charset="-122"/>
              </a:rPr>
              <a:t>7</a:t>
            </a:r>
            <a:r>
              <a:rPr lang="zh-CN" altLang="en-US" dirty="0" smtClean="0">
                <a:latin typeface="黑体" pitchFamily="49" charset="-122"/>
                <a:ea typeface="黑体" pitchFamily="49" charset="-122"/>
              </a:rPr>
              <a:t>）汇总中理，报送</a:t>
            </a:r>
            <a:r>
              <a:rPr lang="zh-CN" altLang="en-US" dirty="0">
                <a:latin typeface="黑体" pitchFamily="49" charset="-122"/>
                <a:ea typeface="黑体" pitchFamily="49" charset="-122"/>
              </a:rPr>
              <a:t>审批</a:t>
            </a:r>
            <a:r>
              <a:rPr lang="zh-CN" altLang="en-US" dirty="0" smtClean="0">
                <a:latin typeface="黑体" pitchFamily="49" charset="-122"/>
                <a:ea typeface="黑体" pitchFamily="49" charset="-122"/>
              </a:rPr>
              <a:t>。</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2</a:t>
            </a:r>
            <a:r>
              <a:rPr lang="zh-CN" altLang="en-US" dirty="0" smtClean="0">
                <a:latin typeface="黑体" pitchFamily="49" charset="-122"/>
                <a:ea typeface="黑体" pitchFamily="49" charset="-122"/>
              </a:rPr>
              <a:t>）项目管理</a:t>
            </a:r>
            <a:r>
              <a:rPr lang="zh-CN" altLang="en-US" dirty="0">
                <a:latin typeface="黑体" pitchFamily="49" charset="-122"/>
                <a:ea typeface="黑体" pitchFamily="49" charset="-122"/>
              </a:rPr>
              <a:t>规划</a:t>
            </a:r>
            <a:r>
              <a:rPr lang="zh-CN" altLang="en-US" dirty="0" smtClean="0">
                <a:latin typeface="黑体" pitchFamily="49" charset="-122"/>
                <a:ea typeface="黑体" pitchFamily="49" charset="-122"/>
              </a:rPr>
              <a:t>大纲可依据下列</a:t>
            </a:r>
            <a:r>
              <a:rPr lang="zh-CN" altLang="en-US" dirty="0">
                <a:latin typeface="黑体" pitchFamily="49" charset="-122"/>
                <a:ea typeface="黑体" pitchFamily="49" charset="-122"/>
              </a:rPr>
              <a:t>资料编制</a:t>
            </a:r>
            <a:r>
              <a:rPr lang="zh-CN" altLang="en-US" dirty="0" smtClean="0">
                <a:latin typeface="黑体" pitchFamily="49" charset="-122"/>
                <a:ea typeface="黑体" pitchFamily="49" charset="-122"/>
              </a:rPr>
              <a:t>：</a:t>
            </a:r>
            <a:endParaRPr lang="en-US" altLang="zh-CN" dirty="0" smtClean="0">
              <a:latin typeface="黑体" pitchFamily="49" charset="-122"/>
              <a:ea typeface="黑体" pitchFamily="49" charset="-122"/>
            </a:endParaRPr>
          </a:p>
          <a:p>
            <a:pPr>
              <a:lnSpc>
                <a:spcPct val="150000"/>
              </a:lnSpc>
            </a:pPr>
            <a:r>
              <a:rPr lang="en-US" altLang="zh-CN" dirty="0" smtClean="0">
                <a:latin typeface="黑体" pitchFamily="49" charset="-122"/>
                <a:ea typeface="黑体" pitchFamily="49" charset="-122"/>
              </a:rPr>
              <a:t>    1</a:t>
            </a:r>
            <a:r>
              <a:rPr lang="zh-CN" altLang="en-US" dirty="0" smtClean="0">
                <a:latin typeface="黑体" pitchFamily="49" charset="-122"/>
                <a:ea typeface="黑体" pitchFamily="49" charset="-122"/>
              </a:rPr>
              <a:t>）可行性研究报告；</a:t>
            </a:r>
            <a:r>
              <a:rPr lang="en-US" altLang="zh-CN" dirty="0" smtClean="0">
                <a:latin typeface="黑体" pitchFamily="49" charset="-122"/>
                <a:ea typeface="黑体" pitchFamily="49" charset="-122"/>
              </a:rPr>
              <a:t>2</a:t>
            </a:r>
            <a:r>
              <a:rPr lang="zh-CN" altLang="en-US" dirty="0" smtClean="0">
                <a:latin typeface="黑体" pitchFamily="49" charset="-122"/>
                <a:ea typeface="黑体" pitchFamily="49" charset="-122"/>
              </a:rPr>
              <a:t>）设计文件</a:t>
            </a:r>
            <a:r>
              <a:rPr lang="zh-CN" altLang="en-US" dirty="0">
                <a:latin typeface="黑体" pitchFamily="49" charset="-122"/>
                <a:ea typeface="黑体" pitchFamily="49" charset="-122"/>
              </a:rPr>
              <a:t>、标准、规范与有关</a:t>
            </a:r>
            <a:r>
              <a:rPr lang="zh-CN" altLang="en-US" dirty="0" smtClean="0">
                <a:latin typeface="黑体" pitchFamily="49" charset="-122"/>
                <a:ea typeface="黑体" pitchFamily="49" charset="-122"/>
              </a:rPr>
              <a:t>规定；</a:t>
            </a:r>
            <a:r>
              <a:rPr lang="en-US" altLang="zh-CN" dirty="0" smtClean="0">
                <a:latin typeface="黑体" pitchFamily="49" charset="-122"/>
                <a:ea typeface="黑体" pitchFamily="49" charset="-122"/>
              </a:rPr>
              <a:t>3</a:t>
            </a:r>
            <a:r>
              <a:rPr lang="zh-CN" altLang="en-US" dirty="0" smtClean="0">
                <a:latin typeface="黑体" pitchFamily="49" charset="-122"/>
                <a:ea typeface="黑体" pitchFamily="49" charset="-122"/>
              </a:rPr>
              <a:t>）招标文件</a:t>
            </a:r>
            <a:r>
              <a:rPr lang="zh-CN" altLang="en-US" dirty="0">
                <a:latin typeface="黑体" pitchFamily="49" charset="-122"/>
                <a:ea typeface="黑体" pitchFamily="49" charset="-122"/>
              </a:rPr>
              <a:t>及有关合同文件；</a:t>
            </a:r>
            <a:r>
              <a:rPr lang="en-US" altLang="zh-CN" dirty="0" smtClean="0">
                <a:latin typeface="黑体" pitchFamily="49" charset="-122"/>
                <a:ea typeface="黑体" pitchFamily="49" charset="-122"/>
              </a:rPr>
              <a:t>4</a:t>
            </a:r>
            <a:r>
              <a:rPr lang="zh-CN" altLang="en-US" dirty="0" smtClean="0">
                <a:latin typeface="黑体" pitchFamily="49" charset="-122"/>
                <a:ea typeface="黑体" pitchFamily="49" charset="-122"/>
              </a:rPr>
              <a:t>）相关</a:t>
            </a:r>
            <a:r>
              <a:rPr lang="zh-CN" altLang="en-US" dirty="0">
                <a:latin typeface="黑体" pitchFamily="49" charset="-122"/>
                <a:ea typeface="黑体" pitchFamily="49" charset="-122"/>
              </a:rPr>
              <a:t>市场信息与</a:t>
            </a:r>
            <a:r>
              <a:rPr lang="zh-CN" altLang="en-US" dirty="0" smtClean="0">
                <a:latin typeface="黑体" pitchFamily="49" charset="-122"/>
                <a:ea typeface="黑体" pitchFamily="49" charset="-122"/>
              </a:rPr>
              <a:t>环境信息。</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3</a:t>
            </a:r>
            <a:r>
              <a:rPr lang="zh-CN" altLang="en-US" dirty="0" smtClean="0">
                <a:latin typeface="黑体" pitchFamily="49" charset="-122"/>
                <a:ea typeface="黑体" pitchFamily="49" charset="-122"/>
              </a:rPr>
              <a:t>）</a:t>
            </a:r>
            <a:r>
              <a:rPr lang="zh-CN" altLang="en-US" u="sng" dirty="0" smtClean="0">
                <a:latin typeface="黑体" pitchFamily="49" charset="-122"/>
                <a:ea typeface="黑体" pitchFamily="49" charset="-122"/>
              </a:rPr>
              <a:t>项目管理</a:t>
            </a:r>
            <a:r>
              <a:rPr lang="zh-CN" altLang="en-US" u="sng" dirty="0">
                <a:latin typeface="黑体" pitchFamily="49" charset="-122"/>
                <a:ea typeface="黑体" pitchFamily="49" charset="-122"/>
              </a:rPr>
              <a:t>规划</a:t>
            </a:r>
            <a:r>
              <a:rPr lang="zh-CN" altLang="en-US" u="sng" dirty="0" smtClean="0">
                <a:latin typeface="黑体" pitchFamily="49" charset="-122"/>
                <a:ea typeface="黑体" pitchFamily="49" charset="-122"/>
              </a:rPr>
              <a:t>大纲</a:t>
            </a:r>
            <a:r>
              <a:rPr lang="zh-CN" altLang="en-US" dirty="0" smtClean="0">
                <a:latin typeface="黑体" pitchFamily="49" charset="-122"/>
                <a:ea typeface="黑体" pitchFamily="49" charset="-122"/>
              </a:rPr>
              <a:t>可包括</a:t>
            </a:r>
            <a:r>
              <a:rPr lang="zh-CN" altLang="en-US" dirty="0">
                <a:latin typeface="黑体" pitchFamily="49" charset="-122"/>
                <a:ea typeface="黑体" pitchFamily="49" charset="-122"/>
              </a:rPr>
              <a:t>下列</a:t>
            </a:r>
            <a:r>
              <a:rPr lang="zh-CN" altLang="en-US" dirty="0" smtClean="0">
                <a:latin typeface="黑体" pitchFamily="49" charset="-122"/>
                <a:ea typeface="黑体" pitchFamily="49" charset="-122"/>
              </a:rPr>
              <a:t>内容，组织</a:t>
            </a:r>
            <a:r>
              <a:rPr lang="zh-CN" altLang="en-US" dirty="0">
                <a:latin typeface="黑体" pitchFamily="49" charset="-122"/>
                <a:ea typeface="黑体" pitchFamily="49" charset="-122"/>
              </a:rPr>
              <a:t>应</a:t>
            </a:r>
            <a:r>
              <a:rPr lang="zh-CN" altLang="en-US" dirty="0" smtClean="0">
                <a:latin typeface="黑体" pitchFamily="49" charset="-122"/>
                <a:ea typeface="黑体" pitchFamily="49" charset="-122"/>
              </a:rPr>
              <a:t>根据需要选定：</a:t>
            </a:r>
            <a:endParaRPr lang="en-US" altLang="zh-CN" dirty="0" smtClean="0">
              <a:latin typeface="黑体" pitchFamily="49" charset="-122"/>
              <a:ea typeface="黑体" pitchFamily="49" charset="-122"/>
            </a:endParaRPr>
          </a:p>
          <a:p>
            <a:pPr>
              <a:lnSpc>
                <a:spcPct val="150000"/>
              </a:lnSpc>
            </a:pPr>
            <a:r>
              <a:rPr lang="en-US" altLang="zh-CN" dirty="0" smtClean="0">
                <a:latin typeface="黑体" pitchFamily="49" charset="-122"/>
                <a:ea typeface="黑体" pitchFamily="49" charset="-122"/>
              </a:rPr>
              <a:t>    1</a:t>
            </a:r>
            <a:r>
              <a:rPr lang="zh-CN" altLang="en-US" dirty="0" smtClean="0">
                <a:latin typeface="黑体" pitchFamily="49" charset="-122"/>
                <a:ea typeface="黑体" pitchFamily="49" charset="-122"/>
              </a:rPr>
              <a:t>）项目</a:t>
            </a:r>
            <a:r>
              <a:rPr lang="zh-CN" altLang="en-US" dirty="0">
                <a:latin typeface="黑体" pitchFamily="49" charset="-122"/>
                <a:ea typeface="黑体" pitchFamily="49" charset="-122"/>
              </a:rPr>
              <a:t>概况；</a:t>
            </a:r>
            <a:r>
              <a:rPr lang="en-US" altLang="zh-CN" dirty="0" smtClean="0">
                <a:latin typeface="黑体" pitchFamily="49" charset="-122"/>
                <a:ea typeface="黑体" pitchFamily="49" charset="-122"/>
              </a:rPr>
              <a:t>2</a:t>
            </a:r>
            <a:r>
              <a:rPr lang="zh-CN" altLang="en-US" dirty="0" smtClean="0">
                <a:latin typeface="黑体" pitchFamily="49" charset="-122"/>
                <a:ea typeface="黑体" pitchFamily="49" charset="-122"/>
              </a:rPr>
              <a:t>）项目范围管理规划；</a:t>
            </a:r>
            <a:r>
              <a:rPr lang="en-US" altLang="zh-CN" dirty="0" smtClean="0">
                <a:latin typeface="黑体" pitchFamily="49" charset="-122"/>
                <a:ea typeface="黑体" pitchFamily="49" charset="-122"/>
              </a:rPr>
              <a:t>3</a:t>
            </a:r>
            <a:r>
              <a:rPr lang="zh-CN" altLang="en-US" dirty="0" smtClean="0">
                <a:latin typeface="黑体" pitchFamily="49" charset="-122"/>
                <a:ea typeface="黑体" pitchFamily="49" charset="-122"/>
              </a:rPr>
              <a:t>）项目管理</a:t>
            </a:r>
            <a:r>
              <a:rPr lang="zh-CN" altLang="en-US" dirty="0">
                <a:latin typeface="黑体" pitchFamily="49" charset="-122"/>
                <a:ea typeface="黑体" pitchFamily="49" charset="-122"/>
              </a:rPr>
              <a:t>目标规划；</a:t>
            </a:r>
            <a:r>
              <a:rPr lang="en-US" altLang="zh-CN" dirty="0" smtClean="0">
                <a:latin typeface="黑体" pitchFamily="49" charset="-122"/>
                <a:ea typeface="黑体" pitchFamily="49" charset="-122"/>
              </a:rPr>
              <a:t>4</a:t>
            </a:r>
            <a:r>
              <a:rPr lang="zh-CN" altLang="en-US" dirty="0" smtClean="0">
                <a:latin typeface="黑体" pitchFamily="49" charset="-122"/>
                <a:ea typeface="黑体" pitchFamily="49" charset="-122"/>
              </a:rPr>
              <a:t>）项目管理</a:t>
            </a:r>
            <a:r>
              <a:rPr lang="zh-CN" altLang="en-US" dirty="0">
                <a:latin typeface="黑体" pitchFamily="49" charset="-122"/>
                <a:ea typeface="黑体" pitchFamily="49" charset="-122"/>
              </a:rPr>
              <a:t>组织规划；</a:t>
            </a:r>
            <a:r>
              <a:rPr lang="en-US" altLang="zh-CN" dirty="0" smtClean="0">
                <a:latin typeface="黑体" pitchFamily="49" charset="-122"/>
                <a:ea typeface="黑体" pitchFamily="49" charset="-122"/>
              </a:rPr>
              <a:t>5</a:t>
            </a:r>
            <a:r>
              <a:rPr lang="zh-CN" altLang="en-US" dirty="0" smtClean="0">
                <a:latin typeface="黑体" pitchFamily="49" charset="-122"/>
                <a:ea typeface="黑体" pitchFamily="49" charset="-122"/>
              </a:rPr>
              <a:t>）项目投资（成本）管理</a:t>
            </a:r>
            <a:r>
              <a:rPr lang="zh-CN" altLang="en-US" dirty="0">
                <a:latin typeface="黑体" pitchFamily="49" charset="-122"/>
                <a:ea typeface="黑体" pitchFamily="49" charset="-122"/>
              </a:rPr>
              <a:t>规划；</a:t>
            </a:r>
            <a:r>
              <a:rPr lang="en-US" altLang="zh-CN" dirty="0" smtClean="0">
                <a:latin typeface="黑体" pitchFamily="49" charset="-122"/>
                <a:ea typeface="黑体" pitchFamily="49" charset="-122"/>
              </a:rPr>
              <a:t>6</a:t>
            </a:r>
            <a:r>
              <a:rPr lang="zh-CN" altLang="en-US" dirty="0" smtClean="0">
                <a:latin typeface="黑体" pitchFamily="49" charset="-122"/>
                <a:ea typeface="黑体" pitchFamily="49" charset="-122"/>
              </a:rPr>
              <a:t>）项目进度管理规话；</a:t>
            </a:r>
            <a:r>
              <a:rPr lang="en-US" altLang="zh-CN" dirty="0" smtClean="0">
                <a:latin typeface="黑体" pitchFamily="49" charset="-122"/>
                <a:ea typeface="黑体" pitchFamily="49" charset="-122"/>
              </a:rPr>
              <a:t>7</a:t>
            </a:r>
            <a:r>
              <a:rPr lang="zh-CN" altLang="en-US" dirty="0" smtClean="0">
                <a:latin typeface="黑体" pitchFamily="49" charset="-122"/>
                <a:ea typeface="黑体" pitchFamily="49" charset="-122"/>
              </a:rPr>
              <a:t>）项目质量管理规划；</a:t>
            </a:r>
            <a:r>
              <a:rPr lang="en-US" altLang="zh-CN" dirty="0" smtClean="0">
                <a:latin typeface="黑体" pitchFamily="49" charset="-122"/>
                <a:ea typeface="黑体" pitchFamily="49" charset="-122"/>
              </a:rPr>
              <a:t>8</a:t>
            </a:r>
            <a:r>
              <a:rPr lang="zh-CN" altLang="en-US" dirty="0" smtClean="0">
                <a:latin typeface="黑体" pitchFamily="49" charset="-122"/>
                <a:ea typeface="黑体" pitchFamily="49" charset="-122"/>
              </a:rPr>
              <a:t>）项目</a:t>
            </a:r>
            <a:r>
              <a:rPr lang="zh-CN" altLang="en-US" dirty="0">
                <a:latin typeface="黑体" pitchFamily="49" charset="-122"/>
                <a:ea typeface="黑体" pitchFamily="49" charset="-122"/>
              </a:rPr>
              <a:t>职业健康安全与环境管理</a:t>
            </a:r>
            <a:r>
              <a:rPr lang="zh-CN" altLang="en-US" dirty="0" smtClean="0">
                <a:latin typeface="黑体" pitchFamily="49" charset="-122"/>
                <a:ea typeface="黑体" pitchFamily="49" charset="-122"/>
              </a:rPr>
              <a:t>规划；</a:t>
            </a:r>
            <a:r>
              <a:rPr lang="en-US" altLang="zh-CN" dirty="0" smtClean="0">
                <a:latin typeface="黑体" pitchFamily="49" charset="-122"/>
                <a:ea typeface="黑体" pitchFamily="49" charset="-122"/>
              </a:rPr>
              <a:t>9</a:t>
            </a:r>
            <a:r>
              <a:rPr lang="zh-CN" altLang="en-US" dirty="0" smtClean="0">
                <a:latin typeface="黑体" pitchFamily="49" charset="-122"/>
                <a:ea typeface="黑体" pitchFamily="49" charset="-122"/>
              </a:rPr>
              <a:t>）项目</a:t>
            </a:r>
            <a:r>
              <a:rPr lang="zh-CN" altLang="en-US" dirty="0">
                <a:latin typeface="黑体" pitchFamily="49" charset="-122"/>
                <a:ea typeface="黑体" pitchFamily="49" charset="-122"/>
              </a:rPr>
              <a:t>采购与资源管理规划；</a:t>
            </a:r>
            <a:r>
              <a:rPr lang="en-US" altLang="zh-CN" dirty="0" smtClean="0">
                <a:latin typeface="黑体" pitchFamily="49" charset="-122"/>
                <a:ea typeface="黑体" pitchFamily="49" charset="-122"/>
              </a:rPr>
              <a:t>10</a:t>
            </a:r>
            <a:r>
              <a:rPr lang="zh-CN" altLang="en-US" dirty="0" smtClean="0">
                <a:latin typeface="黑体" pitchFamily="49" charset="-122"/>
                <a:ea typeface="黑体" pitchFamily="49" charset="-122"/>
              </a:rPr>
              <a:t>）项目</a:t>
            </a:r>
            <a:r>
              <a:rPr lang="zh-CN" altLang="en-US" dirty="0">
                <a:latin typeface="黑体" pitchFamily="49" charset="-122"/>
                <a:ea typeface="黑体" pitchFamily="49" charset="-122"/>
              </a:rPr>
              <a:t>信息管理</a:t>
            </a:r>
            <a:r>
              <a:rPr lang="zh-CN" altLang="en-US" dirty="0" smtClean="0">
                <a:latin typeface="黑体" pitchFamily="49" charset="-122"/>
                <a:ea typeface="黑体" pitchFamily="49" charset="-122"/>
              </a:rPr>
              <a:t>规划；</a:t>
            </a:r>
            <a:r>
              <a:rPr lang="en-US" altLang="zh-CN" dirty="0" smtClean="0">
                <a:latin typeface="黑体" pitchFamily="49" charset="-122"/>
                <a:ea typeface="黑体" pitchFamily="49" charset="-122"/>
              </a:rPr>
              <a:t>11</a:t>
            </a:r>
            <a:r>
              <a:rPr lang="zh-CN" altLang="en-US" dirty="0" smtClean="0">
                <a:latin typeface="黑体" pitchFamily="49" charset="-122"/>
                <a:ea typeface="黑体" pitchFamily="49" charset="-122"/>
              </a:rPr>
              <a:t>）项目</a:t>
            </a:r>
            <a:r>
              <a:rPr lang="zh-CN" altLang="en-US" dirty="0">
                <a:latin typeface="黑体" pitchFamily="49" charset="-122"/>
                <a:ea typeface="黑体" pitchFamily="49" charset="-122"/>
              </a:rPr>
              <a:t>沟通管理规划；</a:t>
            </a:r>
            <a:r>
              <a:rPr lang="en-US" altLang="zh-CN" dirty="0" smtClean="0">
                <a:latin typeface="黑体" pitchFamily="49" charset="-122"/>
                <a:ea typeface="黑体" pitchFamily="49" charset="-122"/>
              </a:rPr>
              <a:t>12</a:t>
            </a:r>
            <a:r>
              <a:rPr lang="zh-CN" altLang="en-US" dirty="0" smtClean="0">
                <a:latin typeface="黑体" pitchFamily="49" charset="-122"/>
                <a:ea typeface="黑体" pitchFamily="49" charset="-122"/>
              </a:rPr>
              <a:t>）项目风险</a:t>
            </a:r>
            <a:r>
              <a:rPr lang="zh-CN" altLang="en-US" dirty="0">
                <a:latin typeface="黑体" pitchFamily="49" charset="-122"/>
                <a:ea typeface="黑体" pitchFamily="49" charset="-122"/>
              </a:rPr>
              <a:t>管理规划；</a:t>
            </a:r>
            <a:r>
              <a:rPr lang="en-US" altLang="zh-CN" dirty="0" smtClean="0">
                <a:latin typeface="黑体" pitchFamily="49" charset="-122"/>
                <a:ea typeface="黑体" pitchFamily="49" charset="-122"/>
              </a:rPr>
              <a:t>13</a:t>
            </a:r>
            <a:r>
              <a:rPr lang="zh-CN" altLang="en-US" dirty="0" smtClean="0">
                <a:latin typeface="黑体" pitchFamily="49" charset="-122"/>
                <a:ea typeface="黑体" pitchFamily="49" charset="-122"/>
              </a:rPr>
              <a:t>）项目</a:t>
            </a:r>
            <a:r>
              <a:rPr lang="zh-CN" altLang="en-US" dirty="0">
                <a:latin typeface="黑体" pitchFamily="49" charset="-122"/>
                <a:ea typeface="黑体" pitchFamily="49" charset="-122"/>
              </a:rPr>
              <a:t>收尾管理</a:t>
            </a:r>
            <a:r>
              <a:rPr lang="zh-CN" altLang="en-US" dirty="0" smtClean="0">
                <a:latin typeface="黑体" pitchFamily="49" charset="-122"/>
                <a:ea typeface="黑体" pitchFamily="49" charset="-122"/>
              </a:rPr>
              <a:t>规划。</a:t>
            </a:r>
            <a:endParaRPr lang="zh-CN" altLang="en-US" dirty="0">
              <a:latin typeface="黑体" pitchFamily="49" charset="-122"/>
              <a:ea typeface="黑体" pitchFamily="49" charset="-122"/>
            </a:endParaRPr>
          </a:p>
        </p:txBody>
      </p:sp>
      <p:sp>
        <p:nvSpPr>
          <p:cNvPr id="5" name="矩形 4"/>
          <p:cNvSpPr/>
          <p:nvPr/>
        </p:nvSpPr>
        <p:spPr>
          <a:xfrm>
            <a:off x="323528" y="228622"/>
            <a:ext cx="4134465" cy="523220"/>
          </a:xfrm>
          <a:prstGeom prst="rect">
            <a:avLst/>
          </a:prstGeom>
        </p:spPr>
        <p:txBody>
          <a:bodyPr wrap="none">
            <a:spAutoFit/>
          </a:bodyPr>
          <a:lstStyle/>
          <a:p>
            <a:r>
              <a:rPr lang="en-US" altLang="zh-CN" sz="2800" dirty="0" smtClean="0">
                <a:latin typeface="黑体" panose="02010609060101010101" pitchFamily="49" charset="-122"/>
                <a:ea typeface="黑体" panose="02010609060101010101" pitchFamily="49" charset="-122"/>
              </a:rPr>
              <a:t>1.3 </a:t>
            </a:r>
            <a:r>
              <a:rPr lang="zh-CN" altLang="en-US" sz="2800" dirty="0" smtClean="0">
                <a:latin typeface="黑体" panose="02010609060101010101" pitchFamily="49" charset="-122"/>
                <a:ea typeface="黑体" panose="02010609060101010101" pitchFamily="49" charset="-122"/>
              </a:rPr>
              <a:t>项目管理的职能管理</a:t>
            </a:r>
            <a:endParaRPr lang="zh-CN" altLang="en-US" sz="2800" dirty="0">
              <a:latin typeface="黑体" panose="02010609060101010101" pitchFamily="49" charset="-122"/>
              <a:ea typeface="黑体" panose="02010609060101010101" pitchFamily="49" charset="-122"/>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extLst>
      <p:ext uri="{BB962C8B-B14F-4D97-AF65-F5344CB8AC3E}">
        <p14:creationId xmlns:p14="http://schemas.microsoft.com/office/powerpoint/2010/main" val="470711349"/>
      </p:ext>
    </p:extLst>
  </p:cSld>
  <p:clrMapOvr>
    <a:masterClrMapping/>
  </p:clrMapOvr>
  <p:transition>
    <p:pull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56469" y="1013150"/>
            <a:ext cx="8786746" cy="5366534"/>
          </a:xfrm>
          <a:prstGeom prst="rect">
            <a:avLst/>
          </a:prstGeom>
        </p:spPr>
        <p:txBody>
          <a:bodyPr wrap="square">
            <a:spAutoFit/>
          </a:bodyPr>
          <a:lstStyle/>
          <a:p>
            <a:pPr>
              <a:lnSpc>
                <a:spcPct val="120000"/>
              </a:lnSpc>
            </a:pPr>
            <a:r>
              <a:rPr lang="en-US" altLang="zh-CN" dirty="0" smtClean="0">
                <a:latin typeface="黑体" pitchFamily="49" charset="-122"/>
                <a:ea typeface="黑体" pitchFamily="49" charset="-122"/>
              </a:rPr>
              <a:t>4 </a:t>
            </a:r>
            <a:r>
              <a:rPr lang="zh-CN" altLang="en-US" dirty="0" smtClean="0">
                <a:latin typeface="黑体" pitchFamily="49" charset="-122"/>
                <a:ea typeface="黑体" pitchFamily="49" charset="-122"/>
              </a:rPr>
              <a:t>项目管理实施规划</a:t>
            </a:r>
            <a:endParaRPr lang="en-US" altLang="zh-CN" dirty="0" smtClean="0">
              <a:latin typeface="黑体" pitchFamily="49" charset="-122"/>
              <a:ea typeface="黑体" pitchFamily="49" charset="-122"/>
            </a:endParaRPr>
          </a:p>
          <a:p>
            <a:pPr>
              <a:lnSpc>
                <a:spcPct val="12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1</a:t>
            </a:r>
            <a:r>
              <a:rPr lang="zh-CN" altLang="en-US" dirty="0" smtClean="0">
                <a:latin typeface="黑体" pitchFamily="49" charset="-122"/>
                <a:ea typeface="黑体" pitchFamily="49" charset="-122"/>
              </a:rPr>
              <a:t>）项目管理</a:t>
            </a:r>
            <a:r>
              <a:rPr lang="zh-CN" altLang="en-US" dirty="0">
                <a:latin typeface="黑体" pitchFamily="49" charset="-122"/>
                <a:ea typeface="黑体" pitchFamily="49" charset="-122"/>
              </a:rPr>
              <a:t>实施规划应对项目管理规划大纲进行细化，使其具有</a:t>
            </a:r>
            <a:r>
              <a:rPr lang="zh-CN" altLang="en-US" dirty="0" smtClean="0">
                <a:latin typeface="黑体" pitchFamily="49" charset="-122"/>
                <a:ea typeface="黑体" pitchFamily="49" charset="-122"/>
              </a:rPr>
              <a:t>可操作性。</a:t>
            </a:r>
            <a:endParaRPr lang="en-US" altLang="zh-CN" dirty="0" smtClean="0">
              <a:latin typeface="黑体" pitchFamily="49" charset="-122"/>
              <a:ea typeface="黑体" pitchFamily="49" charset="-122"/>
            </a:endParaRPr>
          </a:p>
          <a:p>
            <a:pPr>
              <a:lnSpc>
                <a:spcPct val="12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2</a:t>
            </a:r>
            <a:r>
              <a:rPr lang="zh-CN" altLang="en-US" dirty="0" smtClean="0">
                <a:latin typeface="黑体" pitchFamily="49" charset="-122"/>
                <a:ea typeface="黑体" pitchFamily="49" charset="-122"/>
              </a:rPr>
              <a:t>）编制</a:t>
            </a:r>
            <a:r>
              <a:rPr lang="zh-CN" altLang="en-US" dirty="0">
                <a:latin typeface="黑体" pitchFamily="49" charset="-122"/>
                <a:ea typeface="黑体" pitchFamily="49" charset="-122"/>
              </a:rPr>
              <a:t>项目管理实施规划应遵循下列程序</a:t>
            </a:r>
            <a:r>
              <a:rPr lang="zh-CN" altLang="en-US" dirty="0" smtClean="0">
                <a:latin typeface="黑体" pitchFamily="49" charset="-122"/>
                <a:ea typeface="黑体" pitchFamily="49" charset="-122"/>
              </a:rPr>
              <a:t>：</a:t>
            </a:r>
            <a:endParaRPr lang="en-US" altLang="zh-CN" dirty="0" smtClean="0">
              <a:latin typeface="黑体" pitchFamily="49" charset="-122"/>
              <a:ea typeface="黑体" pitchFamily="49" charset="-122"/>
            </a:endParaRPr>
          </a:p>
          <a:p>
            <a:pPr>
              <a:lnSpc>
                <a:spcPct val="120000"/>
              </a:lnSpc>
            </a:pPr>
            <a:r>
              <a:rPr lang="en-US" altLang="zh-CN" dirty="0" smtClean="0">
                <a:latin typeface="黑体" pitchFamily="49" charset="-122"/>
                <a:ea typeface="黑体" pitchFamily="49" charset="-122"/>
              </a:rPr>
              <a:t>    1</a:t>
            </a:r>
            <a:r>
              <a:rPr lang="zh-CN" altLang="en-US" dirty="0" smtClean="0">
                <a:latin typeface="黑体" pitchFamily="49" charset="-122"/>
                <a:ea typeface="黑体" pitchFamily="49" charset="-122"/>
              </a:rPr>
              <a:t>）了解</a:t>
            </a:r>
            <a:r>
              <a:rPr lang="zh-CN" altLang="en-US" dirty="0">
                <a:latin typeface="黑体" pitchFamily="49" charset="-122"/>
                <a:ea typeface="黑体" pitchFamily="49" charset="-122"/>
              </a:rPr>
              <a:t>项目相关各方的要求；</a:t>
            </a:r>
            <a:r>
              <a:rPr lang="en-US" altLang="zh-CN" dirty="0" smtClean="0">
                <a:latin typeface="黑体" pitchFamily="49" charset="-122"/>
                <a:ea typeface="黑体" pitchFamily="49" charset="-122"/>
              </a:rPr>
              <a:t>2</a:t>
            </a:r>
            <a:r>
              <a:rPr lang="zh-CN" altLang="en-US" dirty="0" smtClean="0">
                <a:latin typeface="黑体" pitchFamily="49" charset="-122"/>
                <a:ea typeface="黑体" pitchFamily="49" charset="-122"/>
              </a:rPr>
              <a:t>）分析</a:t>
            </a:r>
            <a:r>
              <a:rPr lang="zh-CN" altLang="en-US" dirty="0">
                <a:latin typeface="黑体" pitchFamily="49" charset="-122"/>
                <a:ea typeface="黑体" pitchFamily="49" charset="-122"/>
              </a:rPr>
              <a:t>项目条件和环境；</a:t>
            </a:r>
            <a:r>
              <a:rPr lang="en-US" altLang="zh-CN" dirty="0" smtClean="0">
                <a:latin typeface="黑体" pitchFamily="49" charset="-122"/>
                <a:ea typeface="黑体" pitchFamily="49" charset="-122"/>
              </a:rPr>
              <a:t>3</a:t>
            </a:r>
            <a:r>
              <a:rPr lang="zh-CN" altLang="en-US" dirty="0" smtClean="0">
                <a:latin typeface="黑体" pitchFamily="49" charset="-122"/>
                <a:ea typeface="黑体" pitchFamily="49" charset="-122"/>
              </a:rPr>
              <a:t>）熟悉</a:t>
            </a:r>
            <a:r>
              <a:rPr lang="zh-CN" altLang="en-US" dirty="0">
                <a:latin typeface="黑体" pitchFamily="49" charset="-122"/>
                <a:ea typeface="黑体" pitchFamily="49" charset="-122"/>
              </a:rPr>
              <a:t>相关的法规和文件；</a:t>
            </a:r>
            <a:r>
              <a:rPr lang="en-US" altLang="zh-CN" dirty="0" smtClean="0">
                <a:latin typeface="黑体" pitchFamily="49" charset="-122"/>
                <a:ea typeface="黑体" pitchFamily="49" charset="-122"/>
              </a:rPr>
              <a:t>4</a:t>
            </a:r>
            <a:r>
              <a:rPr lang="zh-CN" altLang="en-US" dirty="0" smtClean="0">
                <a:latin typeface="黑体" pitchFamily="49" charset="-122"/>
                <a:ea typeface="黑体" pitchFamily="49" charset="-122"/>
              </a:rPr>
              <a:t>）组织</a:t>
            </a:r>
            <a:r>
              <a:rPr lang="zh-CN" altLang="en-US" dirty="0">
                <a:latin typeface="黑体" pitchFamily="49" charset="-122"/>
                <a:ea typeface="黑体" pitchFamily="49" charset="-122"/>
              </a:rPr>
              <a:t>编制；</a:t>
            </a:r>
            <a:r>
              <a:rPr lang="en-US" altLang="zh-CN" dirty="0" smtClean="0">
                <a:latin typeface="黑体" pitchFamily="49" charset="-122"/>
                <a:ea typeface="黑体" pitchFamily="49" charset="-122"/>
              </a:rPr>
              <a:t>5</a:t>
            </a:r>
            <a:r>
              <a:rPr lang="zh-CN" altLang="en-US" dirty="0" smtClean="0">
                <a:latin typeface="黑体" pitchFamily="49" charset="-122"/>
                <a:ea typeface="黑体" pitchFamily="49" charset="-122"/>
              </a:rPr>
              <a:t>）履行报批</a:t>
            </a:r>
            <a:r>
              <a:rPr lang="zh-CN" altLang="en-US" dirty="0">
                <a:latin typeface="黑体" pitchFamily="49" charset="-122"/>
                <a:ea typeface="黑体" pitchFamily="49" charset="-122"/>
              </a:rPr>
              <a:t>手续</a:t>
            </a:r>
            <a:r>
              <a:rPr lang="zh-CN" altLang="en-US" dirty="0" smtClean="0">
                <a:latin typeface="黑体" pitchFamily="49" charset="-122"/>
                <a:ea typeface="黑体" pitchFamily="49" charset="-122"/>
              </a:rPr>
              <a:t>。</a:t>
            </a:r>
            <a:endParaRPr lang="en-US" altLang="zh-CN" dirty="0" smtClean="0">
              <a:latin typeface="黑体" pitchFamily="49" charset="-122"/>
              <a:ea typeface="黑体" pitchFamily="49" charset="-122"/>
            </a:endParaRPr>
          </a:p>
          <a:p>
            <a:pPr>
              <a:lnSpc>
                <a:spcPct val="12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3</a:t>
            </a:r>
            <a:r>
              <a:rPr lang="zh-CN" altLang="en-US" dirty="0" smtClean="0">
                <a:latin typeface="黑体" pitchFamily="49" charset="-122"/>
                <a:ea typeface="黑体" pitchFamily="49" charset="-122"/>
              </a:rPr>
              <a:t>）项目管理</a:t>
            </a:r>
            <a:r>
              <a:rPr lang="zh-CN" altLang="en-US" dirty="0">
                <a:latin typeface="黑体" pitchFamily="49" charset="-122"/>
                <a:ea typeface="黑体" pitchFamily="49" charset="-122"/>
              </a:rPr>
              <a:t>实施规划可依据下列资料</a:t>
            </a:r>
            <a:r>
              <a:rPr lang="zh-CN" altLang="en-US" dirty="0" smtClean="0">
                <a:latin typeface="黑体" pitchFamily="49" charset="-122"/>
                <a:ea typeface="黑体" pitchFamily="49" charset="-122"/>
              </a:rPr>
              <a:t>编制：</a:t>
            </a:r>
            <a:endParaRPr lang="en-US" altLang="zh-CN" dirty="0" smtClean="0">
              <a:latin typeface="黑体" pitchFamily="49" charset="-122"/>
              <a:ea typeface="黑体" pitchFamily="49" charset="-122"/>
            </a:endParaRPr>
          </a:p>
          <a:p>
            <a:pPr>
              <a:lnSpc>
                <a:spcPct val="120000"/>
              </a:lnSpc>
            </a:pPr>
            <a:r>
              <a:rPr lang="en-US" altLang="zh-CN" dirty="0" smtClean="0">
                <a:latin typeface="黑体" pitchFamily="49" charset="-122"/>
                <a:ea typeface="黑体" pitchFamily="49" charset="-122"/>
              </a:rPr>
              <a:t>    1</a:t>
            </a:r>
            <a:r>
              <a:rPr lang="zh-CN" altLang="en-US" dirty="0" smtClean="0">
                <a:latin typeface="黑体" pitchFamily="49" charset="-122"/>
                <a:ea typeface="黑体" pitchFamily="49" charset="-122"/>
              </a:rPr>
              <a:t>）项目管理</a:t>
            </a:r>
            <a:r>
              <a:rPr lang="zh-CN" altLang="en-US" dirty="0">
                <a:latin typeface="黑体" pitchFamily="49" charset="-122"/>
                <a:ea typeface="黑体" pitchFamily="49" charset="-122"/>
              </a:rPr>
              <a:t>规划</a:t>
            </a:r>
            <a:r>
              <a:rPr lang="zh-CN" altLang="en-US" dirty="0" smtClean="0">
                <a:latin typeface="黑体" pitchFamily="49" charset="-122"/>
                <a:ea typeface="黑体" pitchFamily="49" charset="-122"/>
              </a:rPr>
              <a:t>大纲；</a:t>
            </a:r>
            <a:r>
              <a:rPr lang="en-US" altLang="zh-CN" dirty="0" smtClean="0">
                <a:latin typeface="黑体" pitchFamily="49" charset="-122"/>
                <a:ea typeface="黑体" pitchFamily="49" charset="-122"/>
              </a:rPr>
              <a:t>2</a:t>
            </a:r>
            <a:r>
              <a:rPr lang="zh-CN" altLang="en-US" dirty="0" smtClean="0">
                <a:latin typeface="黑体" pitchFamily="49" charset="-122"/>
                <a:ea typeface="黑体" pitchFamily="49" charset="-122"/>
              </a:rPr>
              <a:t>）项目</a:t>
            </a:r>
            <a:r>
              <a:rPr lang="zh-CN" altLang="en-US" dirty="0">
                <a:latin typeface="黑体" pitchFamily="49" charset="-122"/>
                <a:ea typeface="黑体" pitchFamily="49" charset="-122"/>
              </a:rPr>
              <a:t>条件和环境分析资料；</a:t>
            </a:r>
            <a:r>
              <a:rPr lang="en-US" altLang="zh-CN" dirty="0" smtClean="0">
                <a:latin typeface="黑体" pitchFamily="49" charset="-122"/>
                <a:ea typeface="黑体" pitchFamily="49" charset="-122"/>
              </a:rPr>
              <a:t>3</a:t>
            </a:r>
            <a:r>
              <a:rPr lang="zh-CN" altLang="en-US" dirty="0" smtClean="0">
                <a:latin typeface="黑体" pitchFamily="49" charset="-122"/>
                <a:ea typeface="黑体" pitchFamily="49" charset="-122"/>
              </a:rPr>
              <a:t>）工程</a:t>
            </a:r>
            <a:r>
              <a:rPr lang="zh-CN" altLang="en-US" dirty="0">
                <a:latin typeface="黑体" pitchFamily="49" charset="-122"/>
                <a:ea typeface="黑体" pitchFamily="49" charset="-122"/>
              </a:rPr>
              <a:t>合同及相关文件；</a:t>
            </a:r>
            <a:r>
              <a:rPr lang="en-US" altLang="zh-CN" dirty="0" smtClean="0">
                <a:latin typeface="黑体" pitchFamily="49" charset="-122"/>
                <a:ea typeface="黑体" pitchFamily="49" charset="-122"/>
              </a:rPr>
              <a:t>4</a:t>
            </a:r>
            <a:r>
              <a:rPr lang="zh-CN" altLang="en-US" dirty="0" smtClean="0">
                <a:latin typeface="黑体" pitchFamily="49" charset="-122"/>
                <a:ea typeface="黑体" pitchFamily="49" charset="-122"/>
              </a:rPr>
              <a:t>）同类</a:t>
            </a:r>
            <a:r>
              <a:rPr lang="zh-CN" altLang="en-US" dirty="0">
                <a:latin typeface="黑体" pitchFamily="49" charset="-122"/>
                <a:ea typeface="黑体" pitchFamily="49" charset="-122"/>
              </a:rPr>
              <a:t>项目的相关</a:t>
            </a:r>
            <a:r>
              <a:rPr lang="zh-CN" altLang="en-US" dirty="0" smtClean="0">
                <a:latin typeface="黑体" pitchFamily="49" charset="-122"/>
                <a:ea typeface="黑体" pitchFamily="49" charset="-122"/>
              </a:rPr>
              <a:t>资料。</a:t>
            </a:r>
            <a:endParaRPr lang="en-US" altLang="zh-CN" dirty="0" smtClean="0">
              <a:latin typeface="黑体" pitchFamily="49" charset="-122"/>
              <a:ea typeface="黑体" pitchFamily="49" charset="-122"/>
            </a:endParaRPr>
          </a:p>
          <a:p>
            <a:pPr>
              <a:lnSpc>
                <a:spcPct val="12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4</a:t>
            </a:r>
            <a:r>
              <a:rPr lang="zh-CN" altLang="en-US" dirty="0" smtClean="0">
                <a:latin typeface="黑体" pitchFamily="49" charset="-122"/>
                <a:ea typeface="黑体" pitchFamily="49" charset="-122"/>
              </a:rPr>
              <a:t>）</a:t>
            </a:r>
            <a:r>
              <a:rPr lang="zh-CN" altLang="en-US" u="sng" dirty="0" smtClean="0">
                <a:latin typeface="黑体" pitchFamily="49" charset="-122"/>
                <a:ea typeface="黑体" pitchFamily="49" charset="-122"/>
              </a:rPr>
              <a:t>项目管理</a:t>
            </a:r>
            <a:r>
              <a:rPr lang="zh-CN" altLang="en-US" u="sng" dirty="0">
                <a:latin typeface="黑体" pitchFamily="49" charset="-122"/>
                <a:ea typeface="黑体" pitchFamily="49" charset="-122"/>
              </a:rPr>
              <a:t>实施规划</a:t>
            </a:r>
            <a:r>
              <a:rPr lang="zh-CN" altLang="en-US" dirty="0">
                <a:latin typeface="黑体" pitchFamily="49" charset="-122"/>
                <a:ea typeface="黑体" pitchFamily="49" charset="-122"/>
              </a:rPr>
              <a:t>应包括下列内容</a:t>
            </a:r>
            <a:r>
              <a:rPr lang="zh-CN" altLang="en-US" dirty="0" smtClean="0">
                <a:latin typeface="黑体" pitchFamily="49" charset="-122"/>
                <a:ea typeface="黑体" pitchFamily="49" charset="-122"/>
              </a:rPr>
              <a:t>：</a:t>
            </a:r>
            <a:endParaRPr lang="en-US" altLang="zh-CN" dirty="0" smtClean="0">
              <a:latin typeface="黑体" pitchFamily="49" charset="-122"/>
              <a:ea typeface="黑体" pitchFamily="49" charset="-122"/>
            </a:endParaRPr>
          </a:p>
          <a:p>
            <a:pPr>
              <a:lnSpc>
                <a:spcPct val="120000"/>
              </a:lnSpc>
            </a:pPr>
            <a:r>
              <a:rPr lang="en-US" altLang="zh-CN" dirty="0" smtClean="0">
                <a:latin typeface="黑体" pitchFamily="49" charset="-122"/>
                <a:ea typeface="黑体" pitchFamily="49" charset="-122"/>
              </a:rPr>
              <a:t>    1</a:t>
            </a:r>
            <a:r>
              <a:rPr lang="zh-CN" altLang="en-US" dirty="0" smtClean="0">
                <a:latin typeface="黑体" pitchFamily="49" charset="-122"/>
                <a:ea typeface="黑体" pitchFamily="49" charset="-122"/>
              </a:rPr>
              <a:t>）项目</a:t>
            </a:r>
            <a:r>
              <a:rPr lang="zh-CN" altLang="en-US" dirty="0">
                <a:latin typeface="黑体" pitchFamily="49" charset="-122"/>
                <a:ea typeface="黑体" pitchFamily="49" charset="-122"/>
              </a:rPr>
              <a:t>概况；</a:t>
            </a:r>
            <a:r>
              <a:rPr lang="en-US" altLang="zh-CN" dirty="0" smtClean="0">
                <a:latin typeface="黑体" pitchFamily="49" charset="-122"/>
                <a:ea typeface="黑体" pitchFamily="49" charset="-122"/>
              </a:rPr>
              <a:t>2</a:t>
            </a:r>
            <a:r>
              <a:rPr lang="zh-CN" altLang="en-US" dirty="0" smtClean="0">
                <a:latin typeface="黑体" pitchFamily="49" charset="-122"/>
                <a:ea typeface="黑体" pitchFamily="49" charset="-122"/>
              </a:rPr>
              <a:t>）总体</a:t>
            </a:r>
            <a:r>
              <a:rPr lang="zh-CN" altLang="en-US" dirty="0">
                <a:latin typeface="黑体" pitchFamily="49" charset="-122"/>
                <a:ea typeface="黑体" pitchFamily="49" charset="-122"/>
              </a:rPr>
              <a:t>工作</a:t>
            </a:r>
            <a:r>
              <a:rPr lang="zh-CN" altLang="en-US" dirty="0" smtClean="0">
                <a:latin typeface="黑体" pitchFamily="49" charset="-122"/>
                <a:ea typeface="黑体" pitchFamily="49" charset="-122"/>
              </a:rPr>
              <a:t>计划；</a:t>
            </a:r>
            <a:r>
              <a:rPr lang="en-US" altLang="zh-CN" dirty="0" smtClean="0">
                <a:latin typeface="黑体" pitchFamily="49" charset="-122"/>
                <a:ea typeface="黑体" pitchFamily="49" charset="-122"/>
              </a:rPr>
              <a:t>3</a:t>
            </a:r>
            <a:r>
              <a:rPr lang="zh-CN" altLang="en-US" dirty="0" smtClean="0">
                <a:latin typeface="黑体" pitchFamily="49" charset="-122"/>
                <a:ea typeface="黑体" pitchFamily="49" charset="-122"/>
              </a:rPr>
              <a:t>）组织</a:t>
            </a:r>
            <a:r>
              <a:rPr lang="zh-CN" altLang="en-US" dirty="0">
                <a:latin typeface="黑体" pitchFamily="49" charset="-122"/>
                <a:ea typeface="黑体" pitchFamily="49" charset="-122"/>
              </a:rPr>
              <a:t>方案；</a:t>
            </a:r>
            <a:r>
              <a:rPr lang="en-US" altLang="zh-CN" dirty="0" smtClean="0">
                <a:latin typeface="黑体" pitchFamily="49" charset="-122"/>
                <a:ea typeface="黑体" pitchFamily="49" charset="-122"/>
              </a:rPr>
              <a:t>4</a:t>
            </a:r>
            <a:r>
              <a:rPr lang="zh-CN" altLang="en-US" dirty="0" smtClean="0">
                <a:latin typeface="黑体" pitchFamily="49" charset="-122"/>
                <a:ea typeface="黑体" pitchFamily="49" charset="-122"/>
              </a:rPr>
              <a:t>）技术</a:t>
            </a:r>
            <a:r>
              <a:rPr lang="zh-CN" altLang="en-US" dirty="0">
                <a:latin typeface="黑体" pitchFamily="49" charset="-122"/>
                <a:ea typeface="黑体" pitchFamily="49" charset="-122"/>
              </a:rPr>
              <a:t>方案；</a:t>
            </a:r>
            <a:r>
              <a:rPr lang="en-US" altLang="zh-CN" dirty="0" smtClean="0">
                <a:latin typeface="黑体" pitchFamily="49" charset="-122"/>
                <a:ea typeface="黑体" pitchFamily="49" charset="-122"/>
              </a:rPr>
              <a:t>5</a:t>
            </a:r>
            <a:r>
              <a:rPr lang="zh-CN" altLang="en-US" dirty="0" smtClean="0">
                <a:latin typeface="黑体" pitchFamily="49" charset="-122"/>
                <a:ea typeface="黑体" pitchFamily="49" charset="-122"/>
              </a:rPr>
              <a:t>）进度计划；</a:t>
            </a:r>
            <a:r>
              <a:rPr lang="en-US" altLang="zh-CN" dirty="0" smtClean="0">
                <a:latin typeface="黑体" pitchFamily="49" charset="-122"/>
                <a:ea typeface="黑体" pitchFamily="49" charset="-122"/>
              </a:rPr>
              <a:t>6</a:t>
            </a:r>
            <a:r>
              <a:rPr lang="zh-CN" altLang="en-US" dirty="0" smtClean="0">
                <a:latin typeface="黑体" pitchFamily="49" charset="-122"/>
                <a:ea typeface="黑体" pitchFamily="49" charset="-122"/>
              </a:rPr>
              <a:t>）质量计划；</a:t>
            </a:r>
            <a:r>
              <a:rPr lang="en-US" altLang="zh-CN" dirty="0" smtClean="0">
                <a:latin typeface="黑体" pitchFamily="49" charset="-122"/>
                <a:ea typeface="黑体" pitchFamily="49" charset="-122"/>
              </a:rPr>
              <a:t>7</a:t>
            </a:r>
            <a:r>
              <a:rPr lang="zh-CN" altLang="en-US" dirty="0" smtClean="0">
                <a:latin typeface="黑体" pitchFamily="49" charset="-122"/>
                <a:ea typeface="黑体" pitchFamily="49" charset="-122"/>
              </a:rPr>
              <a:t>）职业</a:t>
            </a:r>
            <a:r>
              <a:rPr lang="zh-CN" altLang="en-US" dirty="0">
                <a:latin typeface="黑体" pitchFamily="49" charset="-122"/>
                <a:ea typeface="黑体" pitchFamily="49" charset="-122"/>
              </a:rPr>
              <a:t>健康安全与环境管理计划；</a:t>
            </a:r>
            <a:r>
              <a:rPr lang="en-US" altLang="zh-CN" dirty="0" smtClean="0">
                <a:latin typeface="黑体" pitchFamily="49" charset="-122"/>
                <a:ea typeface="黑体" pitchFamily="49" charset="-122"/>
              </a:rPr>
              <a:t>8</a:t>
            </a:r>
            <a:r>
              <a:rPr lang="zh-CN" altLang="en-US" dirty="0" smtClean="0">
                <a:latin typeface="黑体" pitchFamily="49" charset="-122"/>
                <a:ea typeface="黑体" pitchFamily="49" charset="-122"/>
              </a:rPr>
              <a:t>）投资（成本）计划</a:t>
            </a:r>
            <a:r>
              <a:rPr lang="zh-CN" altLang="en-US" dirty="0">
                <a:latin typeface="黑体" pitchFamily="49" charset="-122"/>
                <a:ea typeface="黑体" pitchFamily="49" charset="-122"/>
              </a:rPr>
              <a:t>；</a:t>
            </a:r>
            <a:r>
              <a:rPr lang="en-US" altLang="zh-CN" dirty="0" smtClean="0">
                <a:latin typeface="黑体" pitchFamily="49" charset="-122"/>
                <a:ea typeface="黑体" pitchFamily="49" charset="-122"/>
              </a:rPr>
              <a:t>9</a:t>
            </a:r>
            <a:r>
              <a:rPr lang="zh-CN" altLang="en-US" dirty="0" smtClean="0">
                <a:latin typeface="黑体" pitchFamily="49" charset="-122"/>
                <a:ea typeface="黑体" pitchFamily="49" charset="-122"/>
              </a:rPr>
              <a:t>）资源</a:t>
            </a:r>
            <a:r>
              <a:rPr lang="zh-CN" altLang="en-US" dirty="0">
                <a:latin typeface="黑体" pitchFamily="49" charset="-122"/>
                <a:ea typeface="黑体" pitchFamily="49" charset="-122"/>
              </a:rPr>
              <a:t>需求</a:t>
            </a:r>
            <a:r>
              <a:rPr lang="zh-CN" altLang="en-US" dirty="0" smtClean="0">
                <a:latin typeface="黑体" pitchFamily="49" charset="-122"/>
                <a:ea typeface="黑体" pitchFamily="49" charset="-122"/>
              </a:rPr>
              <a:t>计划；</a:t>
            </a:r>
            <a:r>
              <a:rPr lang="en-US" altLang="zh-CN" dirty="0" smtClean="0">
                <a:latin typeface="黑体" pitchFamily="49" charset="-122"/>
                <a:ea typeface="黑体" pitchFamily="49" charset="-122"/>
              </a:rPr>
              <a:t>10</a:t>
            </a:r>
            <a:r>
              <a:rPr lang="zh-CN" altLang="en-US" dirty="0" smtClean="0">
                <a:latin typeface="黑体" pitchFamily="49" charset="-122"/>
                <a:ea typeface="黑体" pitchFamily="49" charset="-122"/>
              </a:rPr>
              <a:t>）风险</a:t>
            </a:r>
            <a:r>
              <a:rPr lang="zh-CN" altLang="en-US" dirty="0">
                <a:latin typeface="黑体" pitchFamily="49" charset="-122"/>
                <a:ea typeface="黑体" pitchFamily="49" charset="-122"/>
              </a:rPr>
              <a:t>管理</a:t>
            </a:r>
            <a:r>
              <a:rPr lang="zh-CN" altLang="en-US" dirty="0" smtClean="0">
                <a:latin typeface="黑体" pitchFamily="49" charset="-122"/>
                <a:ea typeface="黑体" pitchFamily="49" charset="-122"/>
              </a:rPr>
              <a:t>计划；</a:t>
            </a:r>
            <a:r>
              <a:rPr lang="en-US" altLang="zh-CN" dirty="0" smtClean="0">
                <a:latin typeface="黑体" pitchFamily="49" charset="-122"/>
                <a:ea typeface="黑体" pitchFamily="49" charset="-122"/>
              </a:rPr>
              <a:t>11</a:t>
            </a:r>
            <a:r>
              <a:rPr lang="zh-CN" altLang="en-US" dirty="0" smtClean="0">
                <a:latin typeface="黑体" pitchFamily="49" charset="-122"/>
                <a:ea typeface="黑体" pitchFamily="49" charset="-122"/>
              </a:rPr>
              <a:t>）信息管理</a:t>
            </a:r>
            <a:r>
              <a:rPr lang="zh-CN" altLang="en-US" dirty="0">
                <a:latin typeface="黑体" pitchFamily="49" charset="-122"/>
                <a:ea typeface="黑体" pitchFamily="49" charset="-122"/>
              </a:rPr>
              <a:t>计划；</a:t>
            </a:r>
            <a:r>
              <a:rPr lang="en-US" altLang="zh-CN" dirty="0" smtClean="0">
                <a:latin typeface="黑体" pitchFamily="49" charset="-122"/>
                <a:ea typeface="黑体" pitchFamily="49" charset="-122"/>
              </a:rPr>
              <a:t>12</a:t>
            </a:r>
            <a:r>
              <a:rPr lang="zh-CN" altLang="en-US" dirty="0" smtClean="0">
                <a:latin typeface="黑体" pitchFamily="49" charset="-122"/>
                <a:ea typeface="黑体" pitchFamily="49" charset="-122"/>
              </a:rPr>
              <a:t>）项目</a:t>
            </a:r>
            <a:r>
              <a:rPr lang="zh-CN" altLang="en-US" dirty="0">
                <a:latin typeface="黑体" pitchFamily="49" charset="-122"/>
                <a:ea typeface="黑体" pitchFamily="49" charset="-122"/>
              </a:rPr>
              <a:t>沟通管理计划；</a:t>
            </a:r>
            <a:r>
              <a:rPr lang="en-US" altLang="zh-CN" dirty="0" smtClean="0">
                <a:latin typeface="黑体" pitchFamily="49" charset="-122"/>
                <a:ea typeface="黑体" pitchFamily="49" charset="-122"/>
              </a:rPr>
              <a:t>13</a:t>
            </a:r>
            <a:r>
              <a:rPr lang="zh-CN" altLang="en-US" dirty="0" smtClean="0">
                <a:latin typeface="黑体" pitchFamily="49" charset="-122"/>
                <a:ea typeface="黑体" pitchFamily="49" charset="-122"/>
              </a:rPr>
              <a:t>）项目</a:t>
            </a:r>
            <a:r>
              <a:rPr lang="zh-CN" altLang="en-US" dirty="0">
                <a:latin typeface="黑体" pitchFamily="49" charset="-122"/>
                <a:ea typeface="黑体" pitchFamily="49" charset="-122"/>
              </a:rPr>
              <a:t>收尾管理计划；</a:t>
            </a:r>
            <a:r>
              <a:rPr lang="en-US" altLang="zh-CN" dirty="0" smtClean="0">
                <a:latin typeface="黑体" pitchFamily="49" charset="-122"/>
                <a:ea typeface="黑体" pitchFamily="49" charset="-122"/>
              </a:rPr>
              <a:t>14</a:t>
            </a:r>
            <a:r>
              <a:rPr lang="zh-CN" altLang="en-US" dirty="0" smtClean="0">
                <a:latin typeface="黑体" pitchFamily="49" charset="-122"/>
                <a:ea typeface="黑体" pitchFamily="49" charset="-122"/>
              </a:rPr>
              <a:t>）项目</a:t>
            </a:r>
            <a:r>
              <a:rPr lang="zh-CN" altLang="en-US" dirty="0">
                <a:latin typeface="黑体" pitchFamily="49" charset="-122"/>
                <a:ea typeface="黑体" pitchFamily="49" charset="-122"/>
              </a:rPr>
              <a:t>现场平面布置</a:t>
            </a:r>
            <a:r>
              <a:rPr lang="zh-CN" altLang="en-US" dirty="0" smtClean="0">
                <a:latin typeface="黑体" pitchFamily="49" charset="-122"/>
                <a:ea typeface="黑体" pitchFamily="49" charset="-122"/>
              </a:rPr>
              <a:t>图；</a:t>
            </a:r>
            <a:r>
              <a:rPr lang="en-US" altLang="zh-CN" dirty="0" smtClean="0">
                <a:latin typeface="黑体" pitchFamily="49" charset="-122"/>
                <a:ea typeface="黑体" pitchFamily="49" charset="-122"/>
              </a:rPr>
              <a:t>15</a:t>
            </a:r>
            <a:r>
              <a:rPr lang="zh-CN" altLang="en-US" dirty="0" smtClean="0">
                <a:latin typeface="黑体" pitchFamily="49" charset="-122"/>
                <a:ea typeface="黑体" pitchFamily="49" charset="-122"/>
              </a:rPr>
              <a:t>）项目</a:t>
            </a:r>
            <a:r>
              <a:rPr lang="zh-CN" altLang="en-US" dirty="0">
                <a:latin typeface="黑体" pitchFamily="49" charset="-122"/>
                <a:ea typeface="黑体" pitchFamily="49" charset="-122"/>
              </a:rPr>
              <a:t>目标控制措施；</a:t>
            </a:r>
            <a:r>
              <a:rPr lang="en-US" altLang="zh-CN" dirty="0" smtClean="0">
                <a:latin typeface="黑体" pitchFamily="49" charset="-122"/>
                <a:ea typeface="黑体" pitchFamily="49" charset="-122"/>
              </a:rPr>
              <a:t>16</a:t>
            </a:r>
            <a:r>
              <a:rPr lang="zh-CN" altLang="en-US" dirty="0" smtClean="0">
                <a:latin typeface="黑体" pitchFamily="49" charset="-122"/>
                <a:ea typeface="黑体" pitchFamily="49" charset="-122"/>
              </a:rPr>
              <a:t>）技术经济指标。</a:t>
            </a:r>
            <a:endParaRPr lang="en-US" altLang="zh-CN" dirty="0" smtClean="0">
              <a:latin typeface="黑体" pitchFamily="49" charset="-122"/>
              <a:ea typeface="黑体" pitchFamily="49" charset="-122"/>
            </a:endParaRPr>
          </a:p>
          <a:p>
            <a:pPr>
              <a:lnSpc>
                <a:spcPct val="12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5</a:t>
            </a:r>
            <a:r>
              <a:rPr lang="zh-CN" altLang="en-US" dirty="0" smtClean="0">
                <a:latin typeface="黑体" pitchFamily="49" charset="-122"/>
                <a:ea typeface="黑体" pitchFamily="49" charset="-122"/>
              </a:rPr>
              <a:t>）项目管理</a:t>
            </a:r>
            <a:r>
              <a:rPr lang="zh-CN" altLang="en-US" dirty="0">
                <a:latin typeface="黑体" pitchFamily="49" charset="-122"/>
                <a:ea typeface="黑体" pitchFamily="49" charset="-122"/>
              </a:rPr>
              <a:t>实施规划应符合下列要求</a:t>
            </a:r>
            <a:r>
              <a:rPr lang="zh-CN" altLang="en-US" dirty="0" smtClean="0">
                <a:latin typeface="黑体" pitchFamily="49" charset="-122"/>
                <a:ea typeface="黑体" pitchFamily="49" charset="-122"/>
              </a:rPr>
              <a:t>：</a:t>
            </a:r>
            <a:endParaRPr lang="en-US" altLang="zh-CN" dirty="0" smtClean="0">
              <a:latin typeface="黑体" pitchFamily="49" charset="-122"/>
              <a:ea typeface="黑体" pitchFamily="49" charset="-122"/>
            </a:endParaRPr>
          </a:p>
          <a:p>
            <a:pPr>
              <a:lnSpc>
                <a:spcPct val="120000"/>
              </a:lnSpc>
            </a:pPr>
            <a:r>
              <a:rPr lang="en-US" altLang="zh-CN" dirty="0" smtClean="0">
                <a:latin typeface="黑体" pitchFamily="49" charset="-122"/>
                <a:ea typeface="黑体" pitchFamily="49" charset="-122"/>
              </a:rPr>
              <a:t>    1</a:t>
            </a:r>
            <a:r>
              <a:rPr lang="zh-CN" altLang="en-US" dirty="0" smtClean="0">
                <a:latin typeface="黑体" pitchFamily="49" charset="-122"/>
                <a:ea typeface="黑体" pitchFamily="49" charset="-122"/>
              </a:rPr>
              <a:t>）项目</a:t>
            </a:r>
            <a:r>
              <a:rPr lang="zh-CN" altLang="en-US" dirty="0">
                <a:latin typeface="黑体" pitchFamily="49" charset="-122"/>
                <a:ea typeface="黑体" pitchFamily="49" charset="-122"/>
              </a:rPr>
              <a:t>经理签字后报组织管理层</a:t>
            </a:r>
            <a:r>
              <a:rPr lang="zh-CN" altLang="en-US" dirty="0" smtClean="0">
                <a:latin typeface="黑体" pitchFamily="49" charset="-122"/>
                <a:ea typeface="黑体" pitchFamily="49" charset="-122"/>
              </a:rPr>
              <a:t>审批；</a:t>
            </a:r>
            <a:r>
              <a:rPr lang="en-US" altLang="zh-CN" dirty="0" smtClean="0">
                <a:latin typeface="黑体" pitchFamily="49" charset="-122"/>
                <a:ea typeface="黑体" pitchFamily="49" charset="-122"/>
              </a:rPr>
              <a:t>2</a:t>
            </a:r>
            <a:r>
              <a:rPr lang="zh-CN" altLang="en-US" dirty="0" smtClean="0">
                <a:latin typeface="黑体" pitchFamily="49" charset="-122"/>
                <a:ea typeface="黑体" pitchFamily="49" charset="-122"/>
              </a:rPr>
              <a:t>）与</a:t>
            </a:r>
            <a:r>
              <a:rPr lang="zh-CN" altLang="en-US" dirty="0">
                <a:latin typeface="黑体" pitchFamily="49" charset="-122"/>
                <a:ea typeface="黑体" pitchFamily="49" charset="-122"/>
              </a:rPr>
              <a:t>各相关组织的工</a:t>
            </a:r>
            <a:r>
              <a:rPr lang="zh-CN" altLang="en-US" dirty="0" smtClean="0">
                <a:latin typeface="黑体" pitchFamily="49" charset="-122"/>
                <a:ea typeface="黑体" pitchFamily="49" charset="-122"/>
              </a:rPr>
              <a:t>作协调一致</a:t>
            </a:r>
            <a:r>
              <a:rPr lang="zh-CN" altLang="en-US" dirty="0">
                <a:latin typeface="黑体" pitchFamily="49" charset="-122"/>
                <a:ea typeface="黑体" pitchFamily="49" charset="-122"/>
              </a:rPr>
              <a:t>；</a:t>
            </a:r>
            <a:r>
              <a:rPr lang="en-US" altLang="zh-CN" dirty="0" smtClean="0">
                <a:latin typeface="黑体" pitchFamily="49" charset="-122"/>
                <a:ea typeface="黑体" pitchFamily="49" charset="-122"/>
              </a:rPr>
              <a:t>3</a:t>
            </a:r>
            <a:r>
              <a:rPr lang="zh-CN" altLang="en-US" dirty="0" smtClean="0">
                <a:latin typeface="黑体" pitchFamily="49" charset="-122"/>
                <a:ea typeface="黑体" pitchFamily="49" charset="-122"/>
              </a:rPr>
              <a:t>）进行</a:t>
            </a:r>
            <a:r>
              <a:rPr lang="zh-CN" altLang="en-US" dirty="0">
                <a:latin typeface="黑体" pitchFamily="49" charset="-122"/>
                <a:ea typeface="黑体" pitchFamily="49" charset="-122"/>
              </a:rPr>
              <a:t>跟踪检查和必要</a:t>
            </a:r>
            <a:r>
              <a:rPr lang="zh-CN" altLang="en-US" dirty="0" smtClean="0">
                <a:latin typeface="黑体" pitchFamily="49" charset="-122"/>
                <a:ea typeface="黑体" pitchFamily="49" charset="-122"/>
              </a:rPr>
              <a:t>的调整</a:t>
            </a:r>
            <a:r>
              <a:rPr lang="zh-CN" altLang="en-US" dirty="0">
                <a:latin typeface="黑体" pitchFamily="49" charset="-122"/>
                <a:ea typeface="黑体" pitchFamily="49" charset="-122"/>
              </a:rPr>
              <a:t>；</a:t>
            </a:r>
            <a:r>
              <a:rPr lang="en-US" altLang="zh-CN" dirty="0" smtClean="0">
                <a:latin typeface="黑体" pitchFamily="49" charset="-122"/>
                <a:ea typeface="黑体" pitchFamily="49" charset="-122"/>
              </a:rPr>
              <a:t>4</a:t>
            </a:r>
            <a:r>
              <a:rPr lang="zh-CN" altLang="en-US" dirty="0" smtClean="0">
                <a:latin typeface="黑体" pitchFamily="49" charset="-122"/>
                <a:ea typeface="黑体" pitchFamily="49" charset="-122"/>
              </a:rPr>
              <a:t>）项目</a:t>
            </a:r>
            <a:r>
              <a:rPr lang="zh-CN" altLang="en-US" dirty="0">
                <a:latin typeface="黑体" pitchFamily="49" charset="-122"/>
                <a:ea typeface="黑体" pitchFamily="49" charset="-122"/>
              </a:rPr>
              <a:t>结束后，形成总结</a:t>
            </a:r>
            <a:r>
              <a:rPr lang="zh-CN" altLang="en-US" dirty="0" smtClean="0">
                <a:latin typeface="黑体" pitchFamily="49" charset="-122"/>
                <a:ea typeface="黑体" pitchFamily="49" charset="-122"/>
              </a:rPr>
              <a:t>文件。</a:t>
            </a:r>
            <a:endParaRPr lang="zh-CN" altLang="en-US" dirty="0">
              <a:latin typeface="黑体" pitchFamily="49" charset="-122"/>
              <a:ea typeface="黑体" pitchFamily="49" charset="-122"/>
            </a:endParaRPr>
          </a:p>
        </p:txBody>
      </p:sp>
      <p:sp>
        <p:nvSpPr>
          <p:cNvPr id="5" name="矩形 4"/>
          <p:cNvSpPr/>
          <p:nvPr/>
        </p:nvSpPr>
        <p:spPr>
          <a:xfrm>
            <a:off x="323528" y="228622"/>
            <a:ext cx="4134465" cy="523220"/>
          </a:xfrm>
          <a:prstGeom prst="rect">
            <a:avLst/>
          </a:prstGeom>
        </p:spPr>
        <p:txBody>
          <a:bodyPr wrap="none">
            <a:spAutoFit/>
          </a:bodyPr>
          <a:lstStyle/>
          <a:p>
            <a:r>
              <a:rPr lang="en-US" altLang="zh-CN" sz="2800" dirty="0" smtClean="0">
                <a:latin typeface="黑体" panose="02010609060101010101" pitchFamily="49" charset="-122"/>
                <a:ea typeface="黑体" panose="02010609060101010101" pitchFamily="49" charset="-122"/>
              </a:rPr>
              <a:t>1.3 </a:t>
            </a:r>
            <a:r>
              <a:rPr lang="zh-CN" altLang="en-US" sz="2800" dirty="0" smtClean="0">
                <a:latin typeface="黑体" panose="02010609060101010101" pitchFamily="49" charset="-122"/>
                <a:ea typeface="黑体" panose="02010609060101010101" pitchFamily="49" charset="-122"/>
              </a:rPr>
              <a:t>项目管理的职能管理</a:t>
            </a:r>
            <a:endParaRPr lang="zh-CN" altLang="en-US" sz="2800" dirty="0">
              <a:latin typeface="黑体" panose="02010609060101010101" pitchFamily="49" charset="-122"/>
              <a:ea typeface="黑体" panose="02010609060101010101" pitchFamily="49" charset="-122"/>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extLst>
      <p:ext uri="{BB962C8B-B14F-4D97-AF65-F5344CB8AC3E}">
        <p14:creationId xmlns:p14="http://schemas.microsoft.com/office/powerpoint/2010/main" val="710990355"/>
      </p:ext>
    </p:extLst>
  </p:cSld>
  <p:clrMapOvr>
    <a:masterClrMapping/>
  </p:clrMapOvr>
  <p:transition>
    <p:pull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1052736"/>
            <a:ext cx="8391876" cy="5184576"/>
          </a:xfrm>
        </p:spPr>
        <p:txBody>
          <a:bodyPr>
            <a:normAutofit/>
          </a:bodyPr>
          <a:lstStyle/>
          <a:p>
            <a:pPr hangingPunct="1">
              <a:lnSpc>
                <a:spcPct val="150000"/>
              </a:lnSpc>
            </a:pPr>
            <a:r>
              <a:rPr lang="zh-CN" altLang="en-US" sz="1800" dirty="0" smtClean="0">
                <a:solidFill>
                  <a:schemeClr val="tx1"/>
                </a:solidFill>
                <a:latin typeface="黑体" panose="02010609060101010101" pitchFamily="49" charset="-122"/>
                <a:ea typeface="黑体" panose="02010609060101010101" pitchFamily="49" charset="-122"/>
              </a:rPr>
              <a:t>    </a:t>
            </a:r>
            <a:r>
              <a:rPr lang="zh-CN" altLang="en-US" sz="1800" u="sng" dirty="0" smtClean="0">
                <a:solidFill>
                  <a:srgbClr val="FF0000"/>
                </a:solidFill>
                <a:latin typeface="黑体" panose="02010609060101010101" pitchFamily="49" charset="-122"/>
                <a:ea typeface="黑体" panose="02010609060101010101" pitchFamily="49" charset="-122"/>
              </a:rPr>
              <a:t>工程项目</a:t>
            </a:r>
            <a:r>
              <a:rPr lang="zh-CN" altLang="en-US" sz="1800" u="sng" dirty="0">
                <a:solidFill>
                  <a:srgbClr val="FF0000"/>
                </a:solidFill>
                <a:latin typeface="黑体" panose="02010609060101010101" pitchFamily="49" charset="-122"/>
                <a:ea typeface="黑体" panose="02010609060101010101" pitchFamily="49" charset="-122"/>
              </a:rPr>
              <a:t>管理</a:t>
            </a:r>
            <a:r>
              <a:rPr lang="zh-CN" altLang="en-US" sz="1800" u="sng" dirty="0">
                <a:solidFill>
                  <a:schemeClr val="tx1"/>
                </a:solidFill>
                <a:latin typeface="黑体" panose="02010609060101010101" pitchFamily="49" charset="-122"/>
                <a:ea typeface="黑体" panose="02010609060101010101" pitchFamily="49" charset="-122"/>
              </a:rPr>
              <a:t>就是运用科学</a:t>
            </a:r>
            <a:r>
              <a:rPr lang="zh-CN" altLang="en-US" sz="1800" u="sng" dirty="0" smtClean="0">
                <a:solidFill>
                  <a:schemeClr val="tx1"/>
                </a:solidFill>
                <a:latin typeface="黑体" panose="02010609060101010101" pitchFamily="49" charset="-122"/>
                <a:ea typeface="黑体" panose="02010609060101010101" pitchFamily="49" charset="-122"/>
              </a:rPr>
              <a:t>的理论和</a:t>
            </a:r>
            <a:r>
              <a:rPr lang="zh-CN" altLang="en-US" sz="1800" u="sng" dirty="0">
                <a:solidFill>
                  <a:schemeClr val="tx1"/>
                </a:solidFill>
                <a:latin typeface="黑体" panose="02010609060101010101" pitchFamily="49" charset="-122"/>
                <a:ea typeface="黑体" panose="02010609060101010101" pitchFamily="49" charset="-122"/>
              </a:rPr>
              <a:t>方法，对项目</a:t>
            </a:r>
            <a:r>
              <a:rPr lang="zh-CN" altLang="en-US" sz="1800" u="sng" dirty="0" smtClean="0">
                <a:solidFill>
                  <a:schemeClr val="tx1"/>
                </a:solidFill>
                <a:latin typeface="黑体" panose="02010609060101010101" pitchFamily="49" charset="-122"/>
                <a:ea typeface="黑体" panose="02010609060101010101" pitchFamily="49" charset="-122"/>
              </a:rPr>
              <a:t>进行计划、</a:t>
            </a:r>
            <a:r>
              <a:rPr lang="zh-CN" altLang="en-US" sz="1800" u="sng" dirty="0">
                <a:solidFill>
                  <a:schemeClr val="tx1"/>
                </a:solidFill>
                <a:latin typeface="黑体" panose="02010609060101010101" pitchFamily="49" charset="-122"/>
                <a:ea typeface="黑体" panose="02010609060101010101" pitchFamily="49" charset="-122"/>
              </a:rPr>
              <a:t>组织、指挥、控制</a:t>
            </a:r>
            <a:r>
              <a:rPr lang="zh-CN" altLang="en-US" sz="1800" u="sng" dirty="0" smtClean="0">
                <a:solidFill>
                  <a:schemeClr val="tx1"/>
                </a:solidFill>
                <a:latin typeface="黑体" panose="02010609060101010101" pitchFamily="49" charset="-122"/>
                <a:ea typeface="黑体" panose="02010609060101010101" pitchFamily="49" charset="-122"/>
              </a:rPr>
              <a:t>和协调，</a:t>
            </a:r>
            <a:r>
              <a:rPr lang="zh-CN" altLang="en-US" sz="1800" u="sng" dirty="0">
                <a:solidFill>
                  <a:schemeClr val="tx1"/>
                </a:solidFill>
                <a:latin typeface="黑体" panose="02010609060101010101" pitchFamily="49" charset="-122"/>
                <a:ea typeface="黑体" panose="02010609060101010101" pitchFamily="49" charset="-122"/>
              </a:rPr>
              <a:t>并对资源</a:t>
            </a:r>
            <a:r>
              <a:rPr lang="zh-CN" altLang="en-US" sz="1800" u="sng" dirty="0" smtClean="0">
                <a:solidFill>
                  <a:schemeClr val="tx1"/>
                </a:solidFill>
                <a:latin typeface="黑体" panose="02010609060101010101" pitchFamily="49" charset="-122"/>
                <a:ea typeface="黑体" panose="02010609060101010101" pitchFamily="49" charset="-122"/>
              </a:rPr>
              <a:t>进行有效整合</a:t>
            </a:r>
            <a:r>
              <a:rPr lang="zh-CN" altLang="en-US" sz="1800" u="sng" dirty="0">
                <a:solidFill>
                  <a:schemeClr val="tx1"/>
                </a:solidFill>
                <a:latin typeface="黑体" panose="02010609060101010101" pitchFamily="49" charset="-122"/>
                <a:ea typeface="黑体" panose="02010609060101010101" pitchFamily="49" charset="-122"/>
              </a:rPr>
              <a:t>和优化</a:t>
            </a:r>
            <a:r>
              <a:rPr lang="zh-CN" altLang="en-US" sz="1800" u="sng" dirty="0" smtClean="0">
                <a:solidFill>
                  <a:schemeClr val="tx1"/>
                </a:solidFill>
                <a:latin typeface="黑体" panose="02010609060101010101" pitchFamily="49" charset="-122"/>
                <a:ea typeface="黑体" panose="02010609060101010101" pitchFamily="49" charset="-122"/>
              </a:rPr>
              <a:t>配置的</a:t>
            </a:r>
            <a:r>
              <a:rPr lang="zh-CN" altLang="en-US" sz="1800" u="sng" dirty="0">
                <a:solidFill>
                  <a:schemeClr val="tx1"/>
                </a:solidFill>
                <a:latin typeface="黑体" panose="02010609060101010101" pitchFamily="49" charset="-122"/>
                <a:ea typeface="黑体" panose="02010609060101010101" pitchFamily="49" charset="-122"/>
              </a:rPr>
              <a:t>活动</a:t>
            </a:r>
            <a:r>
              <a:rPr lang="zh-CN" altLang="en-US" sz="1800" u="sng" dirty="0" smtClean="0">
                <a:solidFill>
                  <a:schemeClr val="tx1"/>
                </a:solidFill>
                <a:latin typeface="黑体" panose="02010609060101010101" pitchFamily="49" charset="-122"/>
                <a:ea typeface="黑体" panose="02010609060101010101" pitchFamily="49" charset="-122"/>
              </a:rPr>
              <a:t>过程。</a:t>
            </a:r>
            <a:r>
              <a:rPr lang="zh-CN" altLang="en-US" sz="1800" dirty="0" smtClean="0">
                <a:solidFill>
                  <a:schemeClr val="tx1"/>
                </a:solidFill>
                <a:latin typeface="黑体" panose="02010609060101010101" pitchFamily="49" charset="-122"/>
                <a:ea typeface="黑体" panose="02010609060101010101" pitchFamily="49" charset="-122"/>
              </a:rPr>
              <a:t>其</a:t>
            </a:r>
            <a:r>
              <a:rPr lang="zh-CN" altLang="en-US" sz="1800" dirty="0">
                <a:solidFill>
                  <a:schemeClr val="tx1"/>
                </a:solidFill>
                <a:latin typeface="黑体" panose="02010609060101010101" pitchFamily="49" charset="-122"/>
                <a:ea typeface="黑体" panose="02010609060101010101" pitchFamily="49" charset="-122"/>
              </a:rPr>
              <a:t>旨在使</a:t>
            </a:r>
            <a:r>
              <a:rPr lang="zh-CN" altLang="en-US" sz="1800" dirty="0" smtClean="0">
                <a:solidFill>
                  <a:schemeClr val="tx1"/>
                </a:solidFill>
                <a:latin typeface="黑体" panose="02010609060101010101" pitchFamily="49" charset="-122"/>
                <a:ea typeface="黑体" panose="02010609060101010101" pitchFamily="49" charset="-122"/>
              </a:rPr>
              <a:t>工程项目在</a:t>
            </a:r>
            <a:r>
              <a:rPr lang="zh-CN" altLang="en-US" sz="1800" dirty="0">
                <a:solidFill>
                  <a:schemeClr val="tx1"/>
                </a:solidFill>
                <a:latin typeface="黑体" panose="02010609060101010101" pitchFamily="49" charset="-122"/>
                <a:ea typeface="黑体" panose="02010609060101010101" pitchFamily="49" charset="-122"/>
              </a:rPr>
              <a:t>其生命周期内得到全过程的动态</a:t>
            </a:r>
            <a:r>
              <a:rPr lang="zh-CN" altLang="en-US" sz="1800" dirty="0" smtClean="0">
                <a:solidFill>
                  <a:schemeClr val="tx1"/>
                </a:solidFill>
                <a:latin typeface="黑体" panose="02010609060101010101" pitchFamily="49" charset="-122"/>
                <a:ea typeface="黑体" panose="02010609060101010101" pitchFamily="49" charset="-122"/>
              </a:rPr>
              <a:t>管理，从而实现项目的</a:t>
            </a:r>
            <a:r>
              <a:rPr lang="zh-CN" altLang="en-US" sz="1800" dirty="0">
                <a:solidFill>
                  <a:schemeClr val="tx1"/>
                </a:solidFill>
                <a:latin typeface="黑体" panose="02010609060101010101" pitchFamily="49" charset="-122"/>
                <a:ea typeface="黑体" panose="02010609060101010101" pitchFamily="49" charset="-122"/>
              </a:rPr>
              <a:t>既定</a:t>
            </a:r>
            <a:r>
              <a:rPr lang="zh-CN" altLang="en-US" sz="1800" dirty="0" smtClean="0">
                <a:solidFill>
                  <a:schemeClr val="tx1"/>
                </a:solidFill>
                <a:latin typeface="黑体" panose="02010609060101010101" pitchFamily="49" charset="-122"/>
                <a:ea typeface="黑体" panose="02010609060101010101" pitchFamily="49" charset="-122"/>
              </a:rPr>
              <a:t>目标。项目管理是伴随着社会</a:t>
            </a:r>
            <a:r>
              <a:rPr lang="zh-CN" altLang="en-US" sz="1800" dirty="0">
                <a:solidFill>
                  <a:schemeClr val="tx1"/>
                </a:solidFill>
                <a:latin typeface="黑体" panose="02010609060101010101" pitchFamily="49" charset="-122"/>
                <a:ea typeface="黑体" panose="02010609060101010101" pitchFamily="49" charset="-122"/>
              </a:rPr>
              <a:t>进步</a:t>
            </a:r>
            <a:r>
              <a:rPr lang="zh-CN" altLang="en-US" sz="1800" dirty="0" smtClean="0">
                <a:solidFill>
                  <a:schemeClr val="tx1"/>
                </a:solidFill>
                <a:latin typeface="黑体" panose="02010609060101010101" pitchFamily="49" charset="-122"/>
                <a:ea typeface="黑体" panose="02010609060101010101" pitchFamily="49" charset="-122"/>
              </a:rPr>
              <a:t>和项目的日趋复杂</a:t>
            </a:r>
            <a:r>
              <a:rPr lang="zh-CN" altLang="en-US" sz="1800" dirty="0">
                <a:solidFill>
                  <a:schemeClr val="tx1"/>
                </a:solidFill>
                <a:latin typeface="黑体" panose="02010609060101010101" pitchFamily="49" charset="-122"/>
                <a:ea typeface="黑体" panose="02010609060101010101" pitchFamily="49" charset="-122"/>
              </a:rPr>
              <a:t>而逐渐形成的管理方式和管珲学科</a:t>
            </a:r>
            <a:r>
              <a:rPr lang="zh-CN" altLang="en-US" sz="1800" dirty="0" smtClean="0">
                <a:solidFill>
                  <a:schemeClr val="tx1"/>
                </a:solidFill>
                <a:latin typeface="黑体" panose="02010609060101010101" pitchFamily="49" charset="-122"/>
                <a:ea typeface="黑体" panose="02010609060101010101" pitchFamily="49" charset="-122"/>
              </a:rPr>
              <a:t>。</a:t>
            </a:r>
            <a:r>
              <a:rPr lang="en-US" altLang="zh-CN" sz="1800" dirty="0" smtClean="0">
                <a:solidFill>
                  <a:schemeClr val="tx1"/>
                </a:solidFill>
                <a:latin typeface="黑体" panose="02010609060101010101" pitchFamily="49" charset="-122"/>
                <a:ea typeface="黑体" panose="02010609060101010101" pitchFamily="49" charset="-122"/>
              </a:rPr>
              <a:t/>
            </a:r>
            <a:br>
              <a:rPr lang="en-US" altLang="zh-CN" sz="1800" dirty="0" smtClean="0">
                <a:solidFill>
                  <a:schemeClr val="tx1"/>
                </a:solidFill>
                <a:latin typeface="黑体" panose="02010609060101010101" pitchFamily="49" charset="-122"/>
                <a:ea typeface="黑体" panose="02010609060101010101" pitchFamily="49" charset="-122"/>
              </a:rPr>
            </a:br>
            <a:r>
              <a:rPr lang="en-US" altLang="zh-CN" sz="1800" dirty="0" smtClean="0">
                <a:solidFill>
                  <a:schemeClr val="tx1"/>
                </a:solidFill>
                <a:latin typeface="黑体" panose="02010609060101010101" pitchFamily="49" charset="-122"/>
                <a:ea typeface="黑体" panose="02010609060101010101" pitchFamily="49" charset="-122"/>
              </a:rPr>
              <a:t>    </a:t>
            </a:r>
            <a:r>
              <a:rPr lang="zh-CN" altLang="en-US" sz="1800" dirty="0" smtClean="0">
                <a:solidFill>
                  <a:srgbClr val="FF0000"/>
                </a:solidFill>
                <a:latin typeface="黑体" panose="02010609060101010101" pitchFamily="49" charset="-122"/>
                <a:ea typeface="黑体" panose="02010609060101010101" pitchFamily="49" charset="-122"/>
              </a:rPr>
              <a:t>建筑工程项目设计管理</a:t>
            </a:r>
            <a:r>
              <a:rPr lang="zh-CN" altLang="en-US" sz="1800" dirty="0" smtClean="0">
                <a:solidFill>
                  <a:schemeClr val="tx1"/>
                </a:solidFill>
                <a:latin typeface="黑体" panose="02010609060101010101" pitchFamily="49" charset="-122"/>
                <a:ea typeface="黑体" panose="02010609060101010101" pitchFamily="49" charset="-122"/>
              </a:rPr>
              <a:t>是建筑工程项目管理</a:t>
            </a:r>
            <a:r>
              <a:rPr lang="zh-CN" altLang="en-US" sz="1800" dirty="0">
                <a:solidFill>
                  <a:schemeClr val="tx1"/>
                </a:solidFill>
                <a:latin typeface="黑体" panose="02010609060101010101" pitchFamily="49" charset="-122"/>
                <a:ea typeface="黑体" panose="02010609060101010101" pitchFamily="49" charset="-122"/>
              </a:rPr>
              <a:t>体系中的</a:t>
            </a:r>
            <a:r>
              <a:rPr lang="zh-CN" altLang="en-US" sz="1800" dirty="0" smtClean="0">
                <a:solidFill>
                  <a:schemeClr val="tx1"/>
                </a:solidFill>
                <a:latin typeface="黑体" panose="02010609060101010101" pitchFamily="49" charset="-122"/>
                <a:ea typeface="黑体" panose="02010609060101010101" pitchFamily="49" charset="-122"/>
              </a:rPr>
              <a:t>分支。鉴于项目管理对</a:t>
            </a:r>
            <a:r>
              <a:rPr lang="zh-CN" altLang="en-US" sz="1800" dirty="0">
                <a:solidFill>
                  <a:schemeClr val="tx1"/>
                </a:solidFill>
                <a:latin typeface="黑体" panose="02010609060101010101" pitchFamily="49" charset="-122"/>
                <a:ea typeface="黑体" panose="02010609060101010101" pitchFamily="49" charset="-122"/>
              </a:rPr>
              <a:t>提高项目实施、达成预定目标有着十分显著的</a:t>
            </a:r>
            <a:r>
              <a:rPr lang="zh-CN" altLang="en-US" sz="1800" dirty="0" smtClean="0">
                <a:solidFill>
                  <a:schemeClr val="tx1"/>
                </a:solidFill>
                <a:latin typeface="黑体" panose="02010609060101010101" pitchFamily="49" charset="-122"/>
                <a:ea typeface="黑体" panose="02010609060101010101" pitchFamily="49" charset="-122"/>
              </a:rPr>
              <a:t>作用，项目管理</a:t>
            </a:r>
            <a:r>
              <a:rPr lang="zh-CN" altLang="en-US" sz="1800" dirty="0">
                <a:solidFill>
                  <a:schemeClr val="tx1"/>
                </a:solidFill>
                <a:latin typeface="黑体" panose="02010609060101010101" pitchFamily="49" charset="-122"/>
                <a:ea typeface="黑体" panose="02010609060101010101" pitchFamily="49" charset="-122"/>
              </a:rPr>
              <a:t>已越发被人们认知、接受和应用，并在理论和实践两个</a:t>
            </a:r>
            <a:r>
              <a:rPr lang="zh-CN" altLang="en-US" sz="1800" dirty="0" smtClean="0">
                <a:solidFill>
                  <a:schemeClr val="tx1"/>
                </a:solidFill>
                <a:latin typeface="黑体" panose="02010609060101010101" pitchFamily="49" charset="-122"/>
                <a:ea typeface="黑体" panose="02010609060101010101" pitchFamily="49" charset="-122"/>
              </a:rPr>
              <a:t>方面不断</a:t>
            </a:r>
            <a:r>
              <a:rPr lang="zh-CN" altLang="en-US" sz="1800" dirty="0">
                <a:solidFill>
                  <a:schemeClr val="tx1"/>
                </a:solidFill>
                <a:latin typeface="黑体" panose="02010609060101010101" pitchFamily="49" charset="-122"/>
                <a:ea typeface="黑体" panose="02010609060101010101" pitchFamily="49" charset="-122"/>
              </a:rPr>
              <a:t>深入发展。发展</a:t>
            </a:r>
            <a:r>
              <a:rPr lang="zh-CN" altLang="en-US" sz="1800" dirty="0" smtClean="0">
                <a:solidFill>
                  <a:schemeClr val="tx1"/>
                </a:solidFill>
                <a:latin typeface="黑体" panose="02010609060101010101" pitchFamily="49" charset="-122"/>
                <a:ea typeface="黑体" panose="02010609060101010101" pitchFamily="49" charset="-122"/>
              </a:rPr>
              <a:t>无止境，实践无穷期</a:t>
            </a:r>
            <a:r>
              <a:rPr lang="zh-CN" altLang="en-US" sz="1800" dirty="0">
                <a:solidFill>
                  <a:schemeClr val="tx1"/>
                </a:solidFill>
                <a:latin typeface="黑体" panose="02010609060101010101" pitchFamily="49" charset="-122"/>
                <a:ea typeface="黑体" panose="02010609060101010101" pitchFamily="49" charset="-122"/>
              </a:rPr>
              <a:t>，工程项目管理是特別讲究</a:t>
            </a:r>
            <a:r>
              <a:rPr lang="zh-CN" altLang="en-US" sz="1800" dirty="0" smtClean="0">
                <a:solidFill>
                  <a:schemeClr val="tx1"/>
                </a:solidFill>
                <a:latin typeface="黑体" panose="02010609060101010101" pitchFamily="49" charset="-122"/>
                <a:ea typeface="黑体" panose="02010609060101010101" pitchFamily="49" charset="-122"/>
              </a:rPr>
              <a:t>“系统</a:t>
            </a:r>
            <a:r>
              <a:rPr lang="en-US" altLang="zh-CN" sz="1800" dirty="0" smtClean="0">
                <a:solidFill>
                  <a:schemeClr val="tx1"/>
                </a:solidFill>
                <a:latin typeface="黑体" panose="02010609060101010101" pitchFamily="49" charset="-122"/>
                <a:ea typeface="黑体" panose="02010609060101010101" pitchFamily="49" charset="-122"/>
              </a:rPr>
              <a:t>”</a:t>
            </a:r>
            <a:r>
              <a:rPr lang="zh-CN" altLang="en-US" sz="1800" dirty="0" smtClean="0">
                <a:solidFill>
                  <a:schemeClr val="tx1"/>
                </a:solidFill>
                <a:latin typeface="黑体" panose="02010609060101010101" pitchFamily="49" charset="-122"/>
                <a:ea typeface="黑体" panose="02010609060101010101" pitchFamily="49" charset="-122"/>
              </a:rPr>
              <a:t>的</a:t>
            </a:r>
            <a:r>
              <a:rPr lang="zh-CN" altLang="en-US" sz="1800" dirty="0">
                <a:solidFill>
                  <a:schemeClr val="tx1"/>
                </a:solidFill>
                <a:latin typeface="黑体" panose="02010609060101010101" pitchFamily="49" charset="-122"/>
                <a:ea typeface="黑体" panose="02010609060101010101" pitchFamily="49" charset="-122"/>
              </a:rPr>
              <a:t>，项目设计管理实践</a:t>
            </a:r>
            <a:r>
              <a:rPr lang="zh-CN" altLang="en-US" sz="1800" dirty="0" smtClean="0">
                <a:solidFill>
                  <a:schemeClr val="tx1"/>
                </a:solidFill>
                <a:latin typeface="黑体" panose="02010609060101010101" pitchFamily="49" charset="-122"/>
                <a:ea typeface="黑体" panose="02010609060101010101" pitchFamily="49" charset="-122"/>
              </a:rPr>
              <a:t>离不开工程项目</a:t>
            </a:r>
            <a:r>
              <a:rPr lang="zh-CN" altLang="en-US" sz="1800" dirty="0">
                <a:solidFill>
                  <a:schemeClr val="tx1"/>
                </a:solidFill>
                <a:latin typeface="黑体" panose="02010609060101010101" pitchFamily="49" charset="-122"/>
                <a:ea typeface="黑体" panose="02010609060101010101" pitchFamily="49" charset="-122"/>
              </a:rPr>
              <a:t>管理理论的指导。让所管理的建筑工程项目成功地谱写</a:t>
            </a:r>
            <a:r>
              <a:rPr lang="zh-CN" altLang="en-US" sz="1800" dirty="0" smtClean="0">
                <a:solidFill>
                  <a:schemeClr val="tx1"/>
                </a:solidFill>
                <a:latin typeface="黑体" panose="02010609060101010101" pitchFamily="49" charset="-122"/>
                <a:ea typeface="黑体" panose="02010609060101010101" pitchFamily="49" charset="-122"/>
              </a:rPr>
              <a:t>并彰显历史</a:t>
            </a:r>
            <a:r>
              <a:rPr lang="zh-CN" altLang="en-US" sz="1800" dirty="0">
                <a:solidFill>
                  <a:schemeClr val="tx1"/>
                </a:solidFill>
                <a:latin typeface="黑体" panose="02010609060101010101" pitchFamily="49" charset="-122"/>
                <a:ea typeface="黑体" panose="02010609060101010101" pitchFamily="49" charset="-122"/>
              </a:rPr>
              <a:t>是</a:t>
            </a:r>
            <a:r>
              <a:rPr lang="zh-CN" altLang="en-US" sz="1800" dirty="0" smtClean="0">
                <a:solidFill>
                  <a:schemeClr val="tx1"/>
                </a:solidFill>
                <a:latin typeface="黑体" panose="02010609060101010101" pitchFamily="49" charset="-122"/>
                <a:ea typeface="黑体" panose="02010609060101010101" pitchFamily="49" charset="-122"/>
              </a:rPr>
              <a:t>项目设计管理者的共同愿望和责任。</a:t>
            </a:r>
            <a:endParaRPr lang="zh-CN" altLang="en-US" sz="1800" b="1" dirty="0">
              <a:solidFill>
                <a:schemeClr val="tx1"/>
              </a:solidFill>
              <a:latin typeface="黑体" panose="02010609060101010101" pitchFamily="49" charset="-122"/>
              <a:ea typeface="黑体" panose="02010609060101010101" pitchFamily="49" charset="-122"/>
            </a:endParaRPr>
          </a:p>
        </p:txBody>
      </p:sp>
      <p:sp>
        <p:nvSpPr>
          <p:cNvPr id="5" name="矩形 4"/>
          <p:cNvSpPr/>
          <p:nvPr/>
        </p:nvSpPr>
        <p:spPr>
          <a:xfrm>
            <a:off x="428596" y="214290"/>
            <a:ext cx="5724644" cy="584775"/>
          </a:xfrm>
          <a:prstGeom prst="rect">
            <a:avLst/>
          </a:prstGeom>
        </p:spPr>
        <p:txBody>
          <a:bodyPr wrap="none">
            <a:spAutoFit/>
          </a:bodyPr>
          <a:lstStyle/>
          <a:p>
            <a:r>
              <a:rPr lang="zh-CN" altLang="en-US" sz="3200" dirty="0" smtClean="0">
                <a:latin typeface="黑体" panose="02010609060101010101" pitchFamily="49" charset="-122"/>
                <a:ea typeface="黑体" panose="02010609060101010101" pitchFamily="49" charset="-122"/>
              </a:rPr>
              <a:t>第一章 建设工程项目及其管理</a:t>
            </a:r>
            <a:endParaRPr lang="zh-CN" altLang="en-US" sz="3200" dirty="0">
              <a:latin typeface="黑体" panose="02010609060101010101" pitchFamily="49" charset="-122"/>
              <a:ea typeface="黑体" panose="02010609060101010101" pitchFamily="49" charset="-122"/>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extLst>
      <p:ext uri="{BB962C8B-B14F-4D97-AF65-F5344CB8AC3E}">
        <p14:creationId xmlns:p14="http://schemas.microsoft.com/office/powerpoint/2010/main" val="4294083607"/>
      </p:ext>
    </p:extLst>
  </p:cSld>
  <p:clrMapOvr>
    <a:masterClrMapping/>
  </p:clrMapOvr>
  <p:transition>
    <p:pull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56469" y="1013150"/>
            <a:ext cx="8786746" cy="5493812"/>
          </a:xfrm>
          <a:prstGeom prst="rect">
            <a:avLst/>
          </a:prstGeom>
        </p:spPr>
        <p:txBody>
          <a:bodyPr wrap="square">
            <a:spAutoFit/>
          </a:bodyPr>
          <a:lstStyle/>
          <a:p>
            <a:pPr>
              <a:lnSpc>
                <a:spcPct val="150000"/>
              </a:lnSpc>
            </a:pPr>
            <a:r>
              <a:rPr lang="en-US" altLang="zh-CN" dirty="0" smtClean="0">
                <a:latin typeface="黑体" pitchFamily="49" charset="-122"/>
                <a:ea typeface="黑体" pitchFamily="49" charset="-122"/>
              </a:rPr>
              <a:t>1.3.4 </a:t>
            </a:r>
            <a:r>
              <a:rPr lang="zh-CN" altLang="en-US" dirty="0" smtClean="0">
                <a:latin typeface="黑体" pitchFamily="49" charset="-122"/>
                <a:ea typeface="黑体" pitchFamily="49" charset="-122"/>
              </a:rPr>
              <a:t>项目管理</a:t>
            </a:r>
            <a:r>
              <a:rPr lang="zh-CN" altLang="en-US" dirty="0">
                <a:latin typeface="黑体" pitchFamily="49" charset="-122"/>
                <a:ea typeface="黑体" pitchFamily="49" charset="-122"/>
              </a:rPr>
              <a:t>组织</a:t>
            </a:r>
            <a:r>
              <a:rPr lang="zh-CN" altLang="en-US" dirty="0" smtClean="0">
                <a:latin typeface="黑体" pitchFamily="49" charset="-122"/>
                <a:ea typeface="黑体" pitchFamily="49" charset="-122"/>
              </a:rPr>
              <a:t>管理</a:t>
            </a:r>
            <a:endParaRPr lang="en-US" altLang="zh-CN" dirty="0" smtClean="0">
              <a:latin typeface="黑体" pitchFamily="49" charset="-122"/>
              <a:ea typeface="黑体" pitchFamily="49" charset="-122"/>
            </a:endParaRPr>
          </a:p>
          <a:p>
            <a:pPr>
              <a:lnSpc>
                <a:spcPct val="150000"/>
              </a:lnSpc>
            </a:pPr>
            <a:r>
              <a:rPr lang="en-US" altLang="zh-CN" dirty="0" smtClean="0">
                <a:latin typeface="黑体" pitchFamily="49" charset="-122"/>
                <a:ea typeface="黑体" pitchFamily="49" charset="-122"/>
              </a:rPr>
              <a:t>1 </a:t>
            </a:r>
            <a:r>
              <a:rPr lang="zh-CN" altLang="en-US" dirty="0" smtClean="0">
                <a:latin typeface="黑体" pitchFamily="49" charset="-122"/>
                <a:ea typeface="黑体" pitchFamily="49" charset="-122"/>
              </a:rPr>
              <a:t>组织</a:t>
            </a:r>
            <a:r>
              <a:rPr lang="zh-CN" altLang="en-US" dirty="0">
                <a:latin typeface="黑体" pitchFamily="49" charset="-122"/>
                <a:ea typeface="黑体" pitchFamily="49" charset="-122"/>
              </a:rPr>
              <a:t>的概念与</a:t>
            </a:r>
            <a:r>
              <a:rPr lang="zh-CN" altLang="en-US" dirty="0" smtClean="0">
                <a:latin typeface="黑体" pitchFamily="49" charset="-122"/>
                <a:ea typeface="黑体" pitchFamily="49" charset="-122"/>
              </a:rPr>
              <a:t>系统目标</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1</a:t>
            </a:r>
            <a:r>
              <a:rPr lang="zh-CN" altLang="en-US" dirty="0" smtClean="0">
                <a:latin typeface="黑体" pitchFamily="49" charset="-122"/>
                <a:ea typeface="黑体" pitchFamily="49" charset="-122"/>
              </a:rPr>
              <a:t>）组织</a:t>
            </a:r>
            <a:r>
              <a:rPr lang="zh-CN" altLang="en-US" dirty="0">
                <a:latin typeface="黑体" pitchFamily="49" charset="-122"/>
                <a:ea typeface="黑体" pitchFamily="49" charset="-122"/>
              </a:rPr>
              <a:t>的释义：组织是指进行或</a:t>
            </a:r>
            <a:r>
              <a:rPr lang="zh-CN" altLang="en-US" dirty="0" smtClean="0">
                <a:latin typeface="黑体" pitchFamily="49" charset="-122"/>
                <a:ea typeface="黑体" pitchFamily="49" charset="-122"/>
              </a:rPr>
              <a:t>参与项目管理</a:t>
            </a:r>
            <a:r>
              <a:rPr lang="zh-CN" altLang="en-US" dirty="0">
                <a:latin typeface="黑体" pitchFamily="49" charset="-122"/>
                <a:ea typeface="黑体" pitchFamily="49" charset="-122"/>
              </a:rPr>
              <a:t>工作，有明确的职责、权限和相互关系的人及设施的</a:t>
            </a:r>
            <a:r>
              <a:rPr lang="zh-CN" altLang="en-US" dirty="0" smtClean="0">
                <a:latin typeface="黑体" pitchFamily="49" charset="-122"/>
                <a:ea typeface="黑体" pitchFamily="49" charset="-122"/>
              </a:rPr>
              <a:t>集合。</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2</a:t>
            </a:r>
            <a:r>
              <a:rPr lang="zh-CN" altLang="en-US" dirty="0" smtClean="0">
                <a:latin typeface="黑体" pitchFamily="49" charset="-122"/>
                <a:ea typeface="黑体" pitchFamily="49" charset="-122"/>
              </a:rPr>
              <a:t>）组织</a:t>
            </a:r>
            <a:r>
              <a:rPr lang="zh-CN" altLang="en-US" dirty="0">
                <a:latin typeface="黑体" pitchFamily="49" charset="-122"/>
                <a:ea typeface="黑体" pitchFamily="49" charset="-122"/>
              </a:rPr>
              <a:t>是实现系统目标的决定性</a:t>
            </a:r>
            <a:r>
              <a:rPr lang="zh-CN" altLang="en-US" dirty="0" smtClean="0">
                <a:latin typeface="黑体" pitchFamily="49" charset="-122"/>
                <a:ea typeface="黑体" pitchFamily="49" charset="-122"/>
              </a:rPr>
              <a:t>因素。项目</a:t>
            </a:r>
            <a:r>
              <a:rPr lang="zh-CN" altLang="en-US" dirty="0">
                <a:latin typeface="黑体" pitchFamily="49" charset="-122"/>
                <a:ea typeface="黑体" pitchFamily="49" charset="-122"/>
              </a:rPr>
              <a:t>作为一个</a:t>
            </a:r>
            <a:r>
              <a:rPr lang="zh-CN" altLang="en-US" dirty="0" smtClean="0">
                <a:latin typeface="黑体" pitchFamily="49" charset="-122"/>
                <a:ea typeface="黑体" pitchFamily="49" charset="-122"/>
              </a:rPr>
              <a:t>系统，按照</a:t>
            </a:r>
            <a:r>
              <a:rPr lang="zh-CN" altLang="en-US" dirty="0">
                <a:latin typeface="黑体" pitchFamily="49" charset="-122"/>
                <a:ea typeface="黑体" pitchFamily="49" charset="-122"/>
              </a:rPr>
              <a:t>组织论摹本理论，系统的目标决定了系统的组织，而组织是目标能否实现的决定性</a:t>
            </a:r>
            <a:r>
              <a:rPr lang="zh-CN" altLang="en-US" dirty="0" smtClean="0">
                <a:latin typeface="黑体" pitchFamily="49" charset="-122"/>
                <a:ea typeface="黑体" pitchFamily="49" charset="-122"/>
              </a:rPr>
              <a:t>因素。项目的系统目标</a:t>
            </a:r>
            <a:r>
              <a:rPr lang="zh-CN" altLang="en-US" dirty="0">
                <a:latin typeface="黑体" pitchFamily="49" charset="-122"/>
                <a:ea typeface="黑体" pitchFamily="49" charset="-122"/>
              </a:rPr>
              <a:t>能否实现，往往取决于三大</a:t>
            </a:r>
            <a:r>
              <a:rPr lang="zh-CN" altLang="en-US" dirty="0" smtClean="0">
                <a:latin typeface="黑体" pitchFamily="49" charset="-122"/>
                <a:ea typeface="黑体" pitchFamily="49" charset="-122"/>
              </a:rPr>
              <a:t>因素：</a:t>
            </a:r>
            <a:endParaRPr lang="en-US" altLang="zh-CN" dirty="0" smtClean="0">
              <a:latin typeface="黑体" pitchFamily="49" charset="-122"/>
              <a:ea typeface="黑体" pitchFamily="49" charset="-122"/>
            </a:endParaRPr>
          </a:p>
          <a:p>
            <a:pPr>
              <a:lnSpc>
                <a:spcPct val="150000"/>
              </a:lnSpc>
            </a:pPr>
            <a:r>
              <a:rPr lang="en-US" altLang="zh-CN" dirty="0" smtClean="0">
                <a:latin typeface="黑体" pitchFamily="49" charset="-122"/>
                <a:ea typeface="黑体" pitchFamily="49" charset="-122"/>
              </a:rPr>
              <a:t>    1</a:t>
            </a:r>
            <a:r>
              <a:rPr lang="zh-CN" altLang="en-US" dirty="0" smtClean="0">
                <a:latin typeface="黑体" pitchFamily="49" charset="-122"/>
                <a:ea typeface="黑体" pitchFamily="49" charset="-122"/>
              </a:rPr>
              <a:t>）组织</a:t>
            </a:r>
            <a:r>
              <a:rPr lang="zh-CN" altLang="en-US" dirty="0">
                <a:latin typeface="黑体" pitchFamily="49" charset="-122"/>
                <a:ea typeface="黑体" pitchFamily="49" charset="-122"/>
              </a:rPr>
              <a:t>因素。</a:t>
            </a:r>
            <a:r>
              <a:rPr lang="zh-CN" altLang="en-US" dirty="0" smtClean="0">
                <a:latin typeface="黑体" pitchFamily="49" charset="-122"/>
                <a:ea typeface="黑体" pitchFamily="49" charset="-122"/>
              </a:rPr>
              <a:t>包括管理的</a:t>
            </a:r>
            <a:r>
              <a:rPr lang="zh-CN" altLang="en-US" dirty="0">
                <a:latin typeface="黑体" pitchFamily="49" charset="-122"/>
                <a:ea typeface="黑体" pitchFamily="49" charset="-122"/>
              </a:rPr>
              <a:t>组织和生产的</a:t>
            </a:r>
            <a:r>
              <a:rPr lang="zh-CN" altLang="en-US" dirty="0" smtClean="0">
                <a:latin typeface="黑体" pitchFamily="49" charset="-122"/>
                <a:ea typeface="黑体" pitchFamily="49" charset="-122"/>
              </a:rPr>
              <a:t>组织。</a:t>
            </a:r>
            <a:endParaRPr lang="en-US" altLang="zh-CN" dirty="0" smtClean="0">
              <a:latin typeface="黑体" pitchFamily="49" charset="-122"/>
              <a:ea typeface="黑体" pitchFamily="49" charset="-122"/>
            </a:endParaRPr>
          </a:p>
          <a:p>
            <a:pPr>
              <a:lnSpc>
                <a:spcPct val="150000"/>
              </a:lnSpc>
            </a:pPr>
            <a:r>
              <a:rPr lang="en-US" altLang="zh-CN" dirty="0" smtClean="0">
                <a:latin typeface="黑体" pitchFamily="49" charset="-122"/>
                <a:ea typeface="黑体" pitchFamily="49" charset="-122"/>
              </a:rPr>
              <a:t>    2</a:t>
            </a:r>
            <a:r>
              <a:rPr lang="zh-CN" altLang="en-US" dirty="0" smtClean="0">
                <a:latin typeface="黑体" pitchFamily="49" charset="-122"/>
                <a:ea typeface="黑体" pitchFamily="49" charset="-122"/>
              </a:rPr>
              <a:t>）人的因素</a:t>
            </a:r>
            <a:r>
              <a:rPr lang="zh-CN" altLang="en-US" dirty="0">
                <a:latin typeface="黑体" pitchFamily="49" charset="-122"/>
                <a:ea typeface="黑体" pitchFamily="49" charset="-122"/>
              </a:rPr>
              <a:t>。包括管理人员和生产人员</a:t>
            </a:r>
            <a:r>
              <a:rPr lang="zh-CN" altLang="en-US" dirty="0" smtClean="0">
                <a:latin typeface="黑体" pitchFamily="49" charset="-122"/>
                <a:ea typeface="黑体" pitchFamily="49" charset="-122"/>
              </a:rPr>
              <a:t>的数量和质量。</a:t>
            </a:r>
            <a:endParaRPr lang="en-US" altLang="zh-CN" dirty="0" smtClean="0">
              <a:latin typeface="黑体" pitchFamily="49" charset="-122"/>
              <a:ea typeface="黑体" pitchFamily="49" charset="-122"/>
            </a:endParaRPr>
          </a:p>
          <a:p>
            <a:pPr>
              <a:lnSpc>
                <a:spcPct val="150000"/>
              </a:lnSpc>
            </a:pPr>
            <a:r>
              <a:rPr lang="en-US" altLang="zh-CN" dirty="0" smtClean="0">
                <a:latin typeface="黑体" pitchFamily="49" charset="-122"/>
                <a:ea typeface="黑体" pitchFamily="49" charset="-122"/>
              </a:rPr>
              <a:t>    3</a:t>
            </a:r>
            <a:r>
              <a:rPr lang="zh-CN" altLang="en-US" dirty="0" smtClean="0">
                <a:latin typeface="黑体" pitchFamily="49" charset="-122"/>
                <a:ea typeface="黑体" pitchFamily="49" charset="-122"/>
              </a:rPr>
              <a:t>）方法</a:t>
            </a:r>
            <a:r>
              <a:rPr lang="zh-CN" altLang="en-US" dirty="0">
                <a:latin typeface="黑体" pitchFamily="49" charset="-122"/>
                <a:ea typeface="黑体" pitchFamily="49" charset="-122"/>
              </a:rPr>
              <a:t>与工具</a:t>
            </a:r>
            <a:r>
              <a:rPr lang="zh-CN" altLang="en-US" dirty="0" smtClean="0">
                <a:latin typeface="黑体" pitchFamily="49" charset="-122"/>
                <a:ea typeface="黑体" pitchFamily="49" charset="-122"/>
              </a:rPr>
              <a:t>因素。包括管理的方法与工具以及生产的方法与工具。</a:t>
            </a:r>
            <a:endParaRPr lang="en-US" altLang="zh-CN" dirty="0" smtClean="0">
              <a:latin typeface="黑体" pitchFamily="49" charset="-122"/>
              <a:ea typeface="黑体" pitchFamily="49" charset="-122"/>
            </a:endParaRPr>
          </a:p>
          <a:p>
            <a:pPr>
              <a:lnSpc>
                <a:spcPct val="150000"/>
              </a:lnSpc>
            </a:pPr>
            <a:r>
              <a:rPr lang="en-US" altLang="zh-CN" dirty="0" smtClean="0">
                <a:latin typeface="黑体" pitchFamily="49" charset="-122"/>
                <a:ea typeface="黑体" pitchFamily="49" charset="-122"/>
              </a:rPr>
              <a:t>2 </a:t>
            </a:r>
            <a:r>
              <a:rPr lang="zh-CN" altLang="en-US" dirty="0" smtClean="0">
                <a:latin typeface="黑体" pitchFamily="49" charset="-122"/>
                <a:ea typeface="黑体" pitchFamily="49" charset="-122"/>
              </a:rPr>
              <a:t>项目管理组织设计</a:t>
            </a:r>
            <a:endParaRPr lang="en-US" altLang="zh-CN" dirty="0" smtClean="0">
              <a:latin typeface="黑体" pitchFamily="49" charset="-122"/>
              <a:ea typeface="黑体" pitchFamily="49" charset="-122"/>
            </a:endParaRPr>
          </a:p>
          <a:p>
            <a:pPr>
              <a:lnSpc>
                <a:spcPct val="150000"/>
              </a:lnSpc>
            </a:pPr>
            <a:r>
              <a:rPr lang="en-US" altLang="zh-CN" dirty="0" smtClean="0">
                <a:latin typeface="黑体" pitchFamily="49" charset="-122"/>
                <a:ea typeface="黑体" pitchFamily="49" charset="-122"/>
              </a:rPr>
              <a:t>3 </a:t>
            </a:r>
            <a:r>
              <a:rPr lang="zh-CN" altLang="en-US" dirty="0" smtClean="0">
                <a:latin typeface="黑体" pitchFamily="49" charset="-122"/>
                <a:ea typeface="黑体" pitchFamily="49" charset="-122"/>
              </a:rPr>
              <a:t>项目组织结构基本模式</a:t>
            </a:r>
            <a:endParaRPr lang="en-US" altLang="zh-CN" dirty="0" smtClean="0">
              <a:latin typeface="黑体" pitchFamily="49" charset="-122"/>
              <a:ea typeface="黑体" pitchFamily="49" charset="-122"/>
            </a:endParaRPr>
          </a:p>
          <a:p>
            <a:pPr>
              <a:lnSpc>
                <a:spcPct val="150000"/>
              </a:lnSpc>
            </a:pPr>
            <a:r>
              <a:rPr lang="en-US" altLang="zh-CN" dirty="0" smtClean="0">
                <a:latin typeface="黑体" pitchFamily="49" charset="-122"/>
                <a:ea typeface="黑体" pitchFamily="49" charset="-122"/>
              </a:rPr>
              <a:t>4 </a:t>
            </a:r>
            <a:r>
              <a:rPr lang="zh-CN" altLang="en-US" dirty="0" smtClean="0">
                <a:latin typeface="黑体" pitchFamily="49" charset="-122"/>
                <a:ea typeface="黑体" pitchFamily="49" charset="-122"/>
              </a:rPr>
              <a:t>项目组织基本模式及其结构图</a:t>
            </a:r>
            <a:r>
              <a:rPr lang="en-US" altLang="zh-CN" dirty="0" smtClean="0">
                <a:latin typeface="黑体" pitchFamily="49" charset="-122"/>
                <a:ea typeface="黑体" pitchFamily="49" charset="-122"/>
              </a:rPr>
              <a:t> </a:t>
            </a:r>
            <a:endParaRPr lang="zh-CN" altLang="en-US" dirty="0">
              <a:latin typeface="黑体" pitchFamily="49" charset="-122"/>
              <a:ea typeface="黑体" pitchFamily="49" charset="-122"/>
            </a:endParaRPr>
          </a:p>
        </p:txBody>
      </p:sp>
      <p:sp>
        <p:nvSpPr>
          <p:cNvPr id="5" name="矩形 4"/>
          <p:cNvSpPr/>
          <p:nvPr/>
        </p:nvSpPr>
        <p:spPr>
          <a:xfrm>
            <a:off x="323528" y="228622"/>
            <a:ext cx="4134465" cy="523220"/>
          </a:xfrm>
          <a:prstGeom prst="rect">
            <a:avLst/>
          </a:prstGeom>
        </p:spPr>
        <p:txBody>
          <a:bodyPr wrap="none">
            <a:spAutoFit/>
          </a:bodyPr>
          <a:lstStyle/>
          <a:p>
            <a:r>
              <a:rPr lang="en-US" altLang="zh-CN" sz="2800" dirty="0" smtClean="0">
                <a:latin typeface="黑体" panose="02010609060101010101" pitchFamily="49" charset="-122"/>
                <a:ea typeface="黑体" panose="02010609060101010101" pitchFamily="49" charset="-122"/>
              </a:rPr>
              <a:t>1.3 </a:t>
            </a:r>
            <a:r>
              <a:rPr lang="zh-CN" altLang="en-US" sz="2800" dirty="0" smtClean="0">
                <a:latin typeface="黑体" panose="02010609060101010101" pitchFamily="49" charset="-122"/>
                <a:ea typeface="黑体" panose="02010609060101010101" pitchFamily="49" charset="-122"/>
              </a:rPr>
              <a:t>项目管理的职能管理</a:t>
            </a:r>
            <a:endParaRPr lang="zh-CN" altLang="en-US" sz="2800" dirty="0">
              <a:latin typeface="黑体" panose="02010609060101010101" pitchFamily="49" charset="-122"/>
              <a:ea typeface="黑体" panose="02010609060101010101" pitchFamily="49" charset="-122"/>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extLst>
      <p:ext uri="{BB962C8B-B14F-4D97-AF65-F5344CB8AC3E}">
        <p14:creationId xmlns:p14="http://schemas.microsoft.com/office/powerpoint/2010/main" val="1801149938"/>
      </p:ext>
    </p:extLst>
  </p:cSld>
  <p:clrMapOvr>
    <a:masterClrMapping/>
  </p:clrMapOvr>
  <p:transition>
    <p:pull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56469" y="1013150"/>
            <a:ext cx="8786746" cy="2419124"/>
          </a:xfrm>
          <a:prstGeom prst="rect">
            <a:avLst/>
          </a:prstGeom>
        </p:spPr>
        <p:txBody>
          <a:bodyPr wrap="square">
            <a:spAutoFit/>
          </a:bodyPr>
          <a:lstStyle/>
          <a:p>
            <a:pPr>
              <a:lnSpc>
                <a:spcPct val="120000"/>
              </a:lnSpc>
            </a:pPr>
            <a:r>
              <a:rPr lang="en-US" altLang="zh-CN" dirty="0" smtClean="0">
                <a:latin typeface="黑体" pitchFamily="49" charset="-122"/>
                <a:ea typeface="黑体" pitchFamily="49" charset="-122"/>
              </a:rPr>
              <a:t>1.3.5 </a:t>
            </a:r>
            <a:r>
              <a:rPr lang="zh-CN" altLang="en-US" dirty="0" smtClean="0">
                <a:latin typeface="黑体" pitchFamily="49" charset="-122"/>
                <a:ea typeface="黑体" pitchFamily="49" charset="-122"/>
              </a:rPr>
              <a:t>项目目标管理</a:t>
            </a:r>
            <a:endParaRPr lang="en-US" altLang="zh-CN" dirty="0" smtClean="0">
              <a:latin typeface="黑体" pitchFamily="49" charset="-122"/>
              <a:ea typeface="黑体" pitchFamily="49" charset="-122"/>
            </a:endParaRPr>
          </a:p>
          <a:p>
            <a:pPr>
              <a:lnSpc>
                <a:spcPct val="120000"/>
              </a:lnSpc>
            </a:pPr>
            <a:r>
              <a:rPr lang="en-US" altLang="zh-CN" dirty="0" smtClean="0">
                <a:latin typeface="黑体" pitchFamily="49" charset="-122"/>
                <a:ea typeface="黑体" pitchFamily="49" charset="-122"/>
              </a:rPr>
              <a:t>1 </a:t>
            </a:r>
            <a:r>
              <a:rPr lang="zh-CN" altLang="en-US" dirty="0" smtClean="0">
                <a:latin typeface="黑体" pitchFamily="49" charset="-122"/>
                <a:ea typeface="黑体" pitchFamily="49" charset="-122"/>
              </a:rPr>
              <a:t>项目目标管理概述</a:t>
            </a:r>
            <a:endParaRPr lang="en-US" altLang="zh-CN" dirty="0" smtClean="0">
              <a:latin typeface="黑体" pitchFamily="49" charset="-122"/>
              <a:ea typeface="黑体" pitchFamily="49" charset="-122"/>
            </a:endParaRPr>
          </a:p>
          <a:p>
            <a:pPr>
              <a:lnSpc>
                <a:spcPct val="120000"/>
              </a:lnSpc>
            </a:pPr>
            <a:r>
              <a:rPr lang="zh-CN" altLang="en-US" dirty="0" smtClean="0">
                <a:latin typeface="黑体" pitchFamily="49" charset="-122"/>
                <a:ea typeface="黑体" pitchFamily="49" charset="-122"/>
              </a:rPr>
              <a:t>    项目管理的目标是实现项目标，建筑工程项目管理的最终目标是实现综合</a:t>
            </a:r>
            <a:r>
              <a:rPr lang="zh-CN" altLang="en-US" dirty="0">
                <a:latin typeface="黑体" pitchFamily="49" charset="-122"/>
                <a:ea typeface="黑体" pitchFamily="49" charset="-122"/>
              </a:rPr>
              <a:t>效益</a:t>
            </a:r>
            <a:r>
              <a:rPr lang="zh-CN" altLang="en-US" dirty="0" smtClean="0">
                <a:latin typeface="黑体" pitchFamily="49" charset="-122"/>
                <a:ea typeface="黑体" pitchFamily="49" charset="-122"/>
              </a:rPr>
              <a:t>的最大化。项目目标</a:t>
            </a:r>
            <a:r>
              <a:rPr lang="zh-CN" altLang="en-US" dirty="0">
                <a:latin typeface="黑体" pitchFamily="49" charset="-122"/>
                <a:ea typeface="黑体" pitchFamily="49" charset="-122"/>
              </a:rPr>
              <a:t>的</a:t>
            </a:r>
            <a:r>
              <a:rPr lang="zh-CN" altLang="en-US" dirty="0" smtClean="0">
                <a:latin typeface="黑体" pitchFamily="49" charset="-122"/>
                <a:ea typeface="黑体" pitchFamily="49" charset="-122"/>
              </a:rPr>
              <a:t>实现需要质量、</a:t>
            </a:r>
            <a:r>
              <a:rPr lang="zh-CN" altLang="en-US" dirty="0">
                <a:latin typeface="黑体" pitchFamily="49" charset="-122"/>
                <a:ea typeface="黑体" pitchFamily="49" charset="-122"/>
              </a:rPr>
              <a:t>进度</a:t>
            </a:r>
            <a:r>
              <a:rPr lang="zh-CN" altLang="en-US" dirty="0" smtClean="0">
                <a:latin typeface="黑体" pitchFamily="49" charset="-122"/>
                <a:ea typeface="黑体" pitchFamily="49" charset="-122"/>
              </a:rPr>
              <a:t>、费用目标的支撑。因此</a:t>
            </a:r>
            <a:r>
              <a:rPr lang="zh-CN" altLang="en-US" dirty="0">
                <a:latin typeface="黑体" pitchFamily="49" charset="-122"/>
                <a:ea typeface="黑体" pitchFamily="49" charset="-122"/>
              </a:rPr>
              <a:t>，</a:t>
            </a:r>
            <a:r>
              <a:rPr lang="zh-CN" altLang="en-US" dirty="0" smtClean="0">
                <a:latin typeface="黑体" pitchFamily="49" charset="-122"/>
                <a:ea typeface="黑体" pitchFamily="49" charset="-122"/>
              </a:rPr>
              <a:t>项目目标的管理主要是三</a:t>
            </a:r>
            <a:r>
              <a:rPr lang="zh-CN" altLang="en-US" dirty="0">
                <a:latin typeface="黑体" pitchFamily="49" charset="-122"/>
                <a:ea typeface="黑体" pitchFamily="49" charset="-122"/>
              </a:rPr>
              <a:t>大目标</a:t>
            </a:r>
            <a:r>
              <a:rPr lang="zh-CN" altLang="en-US" dirty="0" smtClean="0">
                <a:latin typeface="黑体" pitchFamily="49" charset="-122"/>
                <a:ea typeface="黑体" pitchFamily="49" charset="-122"/>
              </a:rPr>
              <a:t>的管理。</a:t>
            </a:r>
            <a:endParaRPr lang="en-US" altLang="zh-CN" dirty="0" smtClean="0">
              <a:latin typeface="黑体" pitchFamily="49" charset="-122"/>
              <a:ea typeface="黑体" pitchFamily="49" charset="-122"/>
            </a:endParaRPr>
          </a:p>
          <a:p>
            <a:pPr>
              <a:lnSpc>
                <a:spcPct val="120000"/>
              </a:lnSpc>
            </a:pPr>
            <a:r>
              <a:rPr lang="zh-CN" altLang="en-US" dirty="0" smtClean="0">
                <a:latin typeface="黑体" pitchFamily="49" charset="-122"/>
                <a:ea typeface="黑体" pitchFamily="49" charset="-122"/>
              </a:rPr>
              <a:t>    建筑工程项目管理的目标自</a:t>
            </a:r>
            <a:r>
              <a:rPr lang="zh-CN" altLang="en-US" dirty="0">
                <a:latin typeface="黑体" pitchFamily="49" charset="-122"/>
                <a:ea typeface="黑体" pitchFamily="49" charset="-122"/>
              </a:rPr>
              <a:t>成系统，包括功能目标、</a:t>
            </a:r>
            <a:r>
              <a:rPr lang="zh-CN" altLang="en-US" dirty="0" smtClean="0">
                <a:latin typeface="黑体" pitchFamily="49" charset="-122"/>
                <a:ea typeface="黑体" pitchFamily="49" charset="-122"/>
              </a:rPr>
              <a:t>管理目标</a:t>
            </a:r>
            <a:r>
              <a:rPr lang="zh-CN" altLang="en-US" dirty="0">
                <a:latin typeface="黑体" pitchFamily="49" charset="-122"/>
                <a:ea typeface="黑体" pitchFamily="49" charset="-122"/>
              </a:rPr>
              <a:t>和</a:t>
            </a:r>
            <a:r>
              <a:rPr lang="zh-CN" altLang="en-US" dirty="0" smtClean="0">
                <a:latin typeface="黑体" pitchFamily="49" charset="-122"/>
                <a:ea typeface="黑体" pitchFamily="49" charset="-122"/>
              </a:rPr>
              <a:t>影响目标等二</a:t>
            </a:r>
            <a:r>
              <a:rPr lang="zh-CN" altLang="en-US" dirty="0">
                <a:latin typeface="黑体" pitchFamily="49" charset="-122"/>
                <a:ea typeface="黑体" pitchFamily="49" charset="-122"/>
              </a:rPr>
              <a:t>级目标</a:t>
            </a:r>
            <a:r>
              <a:rPr lang="zh-CN" altLang="en-US" dirty="0" smtClean="0">
                <a:latin typeface="黑体" pitchFamily="49" charset="-122"/>
                <a:ea typeface="黑体" pitchFamily="49" charset="-122"/>
              </a:rPr>
              <a:t>及其各下级目标。如下图所</a:t>
            </a:r>
            <a:r>
              <a:rPr lang="zh-CN" altLang="en-US" dirty="0">
                <a:latin typeface="黑体" pitchFamily="49" charset="-122"/>
                <a:ea typeface="黑体" pitchFamily="49" charset="-122"/>
              </a:rPr>
              <a:t>示</a:t>
            </a:r>
            <a:r>
              <a:rPr lang="zh-CN" altLang="en-US" dirty="0" smtClean="0">
                <a:latin typeface="黑体" pitchFamily="49" charset="-122"/>
                <a:ea typeface="黑体" pitchFamily="49" charset="-122"/>
              </a:rPr>
              <a:t>。</a:t>
            </a:r>
            <a:endParaRPr lang="en-US" altLang="zh-CN" dirty="0">
              <a:latin typeface="黑体" pitchFamily="49" charset="-122"/>
              <a:ea typeface="黑体" pitchFamily="49" charset="-122"/>
            </a:endParaRPr>
          </a:p>
        </p:txBody>
      </p:sp>
      <p:sp>
        <p:nvSpPr>
          <p:cNvPr id="2" name="TextBox 1"/>
          <p:cNvSpPr txBox="1"/>
          <p:nvPr/>
        </p:nvSpPr>
        <p:spPr>
          <a:xfrm>
            <a:off x="3330558" y="3432274"/>
            <a:ext cx="1728192" cy="246221"/>
          </a:xfrm>
          <a:prstGeom prst="rect">
            <a:avLst/>
          </a:prstGeom>
          <a:noFill/>
          <a:ln>
            <a:solidFill>
              <a:schemeClr val="tx1"/>
            </a:solidFill>
          </a:ln>
        </p:spPr>
        <p:txBody>
          <a:bodyPr wrap="square" rtlCol="0">
            <a:spAutoFit/>
          </a:bodyPr>
          <a:lstStyle/>
          <a:p>
            <a:r>
              <a:rPr lang="zh-CN" altLang="en-US" sz="1000" dirty="0" smtClean="0">
                <a:latin typeface="黑体" pitchFamily="49" charset="-122"/>
                <a:ea typeface="黑体" pitchFamily="49" charset="-122"/>
              </a:rPr>
              <a:t>建设</a:t>
            </a:r>
            <a:r>
              <a:rPr lang="zh-CN" altLang="en-US" sz="1000" dirty="0">
                <a:latin typeface="黑体" pitchFamily="49" charset="-122"/>
                <a:ea typeface="黑体" pitchFamily="49" charset="-122"/>
              </a:rPr>
              <a:t>工程项目管理</a:t>
            </a:r>
            <a:r>
              <a:rPr lang="zh-CN" altLang="en-US" sz="1000" dirty="0" smtClean="0">
                <a:latin typeface="黑体" pitchFamily="49" charset="-122"/>
                <a:ea typeface="黑体" pitchFamily="49" charset="-122"/>
              </a:rPr>
              <a:t>目标系统</a:t>
            </a:r>
            <a:endParaRPr lang="zh-CN" altLang="en-US" sz="1000" dirty="0">
              <a:latin typeface="黑体" pitchFamily="49" charset="-122"/>
              <a:ea typeface="黑体" pitchFamily="49" charset="-122"/>
            </a:endParaRPr>
          </a:p>
        </p:txBody>
      </p:sp>
      <p:sp>
        <p:nvSpPr>
          <p:cNvPr id="8" name="TextBox 7"/>
          <p:cNvSpPr txBox="1"/>
          <p:nvPr/>
        </p:nvSpPr>
        <p:spPr>
          <a:xfrm>
            <a:off x="1483802" y="3975908"/>
            <a:ext cx="504056" cy="400110"/>
          </a:xfrm>
          <a:prstGeom prst="rect">
            <a:avLst/>
          </a:prstGeom>
          <a:noFill/>
          <a:ln>
            <a:solidFill>
              <a:schemeClr val="tx1"/>
            </a:solidFill>
          </a:ln>
        </p:spPr>
        <p:txBody>
          <a:bodyPr wrap="square" rtlCol="0">
            <a:spAutoFit/>
          </a:bodyPr>
          <a:lstStyle/>
          <a:p>
            <a:pPr algn="ctr"/>
            <a:r>
              <a:rPr lang="zh-CN" altLang="en-US" sz="1000" dirty="0" smtClean="0">
                <a:latin typeface="黑体" pitchFamily="49" charset="-122"/>
                <a:ea typeface="黑体" pitchFamily="49" charset="-122"/>
              </a:rPr>
              <a:t>功能目标</a:t>
            </a:r>
            <a:endParaRPr lang="zh-CN" altLang="en-US" sz="1000" dirty="0">
              <a:latin typeface="黑体" pitchFamily="49" charset="-122"/>
              <a:ea typeface="黑体" pitchFamily="49" charset="-122"/>
            </a:endParaRPr>
          </a:p>
        </p:txBody>
      </p:sp>
      <p:sp>
        <p:nvSpPr>
          <p:cNvPr id="9" name="TextBox 8"/>
          <p:cNvSpPr txBox="1"/>
          <p:nvPr/>
        </p:nvSpPr>
        <p:spPr>
          <a:xfrm>
            <a:off x="3942626" y="3992319"/>
            <a:ext cx="504056" cy="400110"/>
          </a:xfrm>
          <a:prstGeom prst="rect">
            <a:avLst/>
          </a:prstGeom>
          <a:noFill/>
          <a:ln>
            <a:solidFill>
              <a:schemeClr val="tx1"/>
            </a:solidFill>
          </a:ln>
        </p:spPr>
        <p:txBody>
          <a:bodyPr wrap="square" rtlCol="0">
            <a:spAutoFit/>
          </a:bodyPr>
          <a:lstStyle/>
          <a:p>
            <a:pPr algn="ctr"/>
            <a:r>
              <a:rPr lang="zh-CN" altLang="en-US" sz="1000" dirty="0" smtClean="0">
                <a:latin typeface="黑体" pitchFamily="49" charset="-122"/>
                <a:ea typeface="黑体" pitchFamily="49" charset="-122"/>
              </a:rPr>
              <a:t>管理目标</a:t>
            </a:r>
            <a:endParaRPr lang="zh-CN" altLang="en-US" sz="1000" dirty="0">
              <a:latin typeface="黑体" pitchFamily="49" charset="-122"/>
              <a:ea typeface="黑体" pitchFamily="49" charset="-122"/>
            </a:endParaRPr>
          </a:p>
        </p:txBody>
      </p:sp>
      <p:sp>
        <p:nvSpPr>
          <p:cNvPr id="10" name="TextBox 9"/>
          <p:cNvSpPr txBox="1"/>
          <p:nvPr/>
        </p:nvSpPr>
        <p:spPr>
          <a:xfrm>
            <a:off x="6439923" y="3992319"/>
            <a:ext cx="504056" cy="400110"/>
          </a:xfrm>
          <a:prstGeom prst="rect">
            <a:avLst/>
          </a:prstGeom>
          <a:noFill/>
          <a:ln>
            <a:solidFill>
              <a:schemeClr val="tx1"/>
            </a:solidFill>
          </a:ln>
        </p:spPr>
        <p:txBody>
          <a:bodyPr wrap="square" rtlCol="0">
            <a:spAutoFit/>
          </a:bodyPr>
          <a:lstStyle/>
          <a:p>
            <a:pPr algn="ctr"/>
            <a:r>
              <a:rPr lang="zh-CN" altLang="en-US" sz="1000" dirty="0" smtClean="0">
                <a:latin typeface="黑体" pitchFamily="49" charset="-122"/>
                <a:ea typeface="黑体" pitchFamily="49" charset="-122"/>
              </a:rPr>
              <a:t>影响目标</a:t>
            </a:r>
            <a:endParaRPr lang="zh-CN" altLang="en-US" sz="1000" dirty="0">
              <a:latin typeface="黑体" pitchFamily="49" charset="-122"/>
              <a:ea typeface="黑体" pitchFamily="49" charset="-122"/>
            </a:endParaRPr>
          </a:p>
        </p:txBody>
      </p:sp>
      <p:sp>
        <p:nvSpPr>
          <p:cNvPr id="11" name="TextBox 10"/>
          <p:cNvSpPr txBox="1"/>
          <p:nvPr/>
        </p:nvSpPr>
        <p:spPr>
          <a:xfrm>
            <a:off x="1141856" y="4717008"/>
            <a:ext cx="309032" cy="400110"/>
          </a:xfrm>
          <a:prstGeom prst="rect">
            <a:avLst/>
          </a:prstGeom>
          <a:noFill/>
          <a:ln>
            <a:noFill/>
          </a:ln>
        </p:spPr>
        <p:txBody>
          <a:bodyPr wrap="square" rtlCol="0">
            <a:spAutoFit/>
          </a:bodyPr>
          <a:lstStyle/>
          <a:p>
            <a:pPr algn="ctr"/>
            <a:r>
              <a:rPr lang="zh-CN" altLang="en-US" sz="1000" dirty="0" smtClean="0">
                <a:latin typeface="黑体" pitchFamily="49" charset="-122"/>
                <a:ea typeface="黑体" pitchFamily="49" charset="-122"/>
              </a:rPr>
              <a:t>经济</a:t>
            </a:r>
            <a:endParaRPr lang="zh-CN" altLang="en-US" sz="1000" dirty="0">
              <a:latin typeface="黑体" pitchFamily="49" charset="-122"/>
              <a:ea typeface="黑体" pitchFamily="49" charset="-122"/>
            </a:endParaRPr>
          </a:p>
        </p:txBody>
      </p:sp>
      <p:sp>
        <p:nvSpPr>
          <p:cNvPr id="15" name="TextBox 14"/>
          <p:cNvSpPr txBox="1"/>
          <p:nvPr/>
        </p:nvSpPr>
        <p:spPr>
          <a:xfrm>
            <a:off x="1581314" y="4710851"/>
            <a:ext cx="309032" cy="400110"/>
          </a:xfrm>
          <a:prstGeom prst="rect">
            <a:avLst/>
          </a:prstGeom>
          <a:noFill/>
          <a:ln>
            <a:noFill/>
          </a:ln>
        </p:spPr>
        <p:txBody>
          <a:bodyPr wrap="square" rtlCol="0">
            <a:spAutoFit/>
          </a:bodyPr>
          <a:lstStyle/>
          <a:p>
            <a:pPr algn="ctr"/>
            <a:r>
              <a:rPr lang="zh-CN" altLang="en-US" sz="1000" dirty="0" smtClean="0">
                <a:latin typeface="黑体" pitchFamily="49" charset="-122"/>
                <a:ea typeface="黑体" pitchFamily="49" charset="-122"/>
              </a:rPr>
              <a:t>技术</a:t>
            </a:r>
            <a:endParaRPr lang="zh-CN" altLang="en-US" sz="1000" dirty="0">
              <a:latin typeface="黑体" pitchFamily="49" charset="-122"/>
              <a:ea typeface="黑体" pitchFamily="49" charset="-122"/>
            </a:endParaRPr>
          </a:p>
        </p:txBody>
      </p:sp>
      <p:sp>
        <p:nvSpPr>
          <p:cNvPr id="16" name="TextBox 15"/>
          <p:cNvSpPr txBox="1"/>
          <p:nvPr/>
        </p:nvSpPr>
        <p:spPr>
          <a:xfrm>
            <a:off x="2022188" y="4704754"/>
            <a:ext cx="309032" cy="400110"/>
          </a:xfrm>
          <a:prstGeom prst="rect">
            <a:avLst/>
          </a:prstGeom>
          <a:noFill/>
          <a:ln>
            <a:noFill/>
          </a:ln>
        </p:spPr>
        <p:txBody>
          <a:bodyPr wrap="square" rtlCol="0">
            <a:spAutoFit/>
          </a:bodyPr>
          <a:lstStyle/>
          <a:p>
            <a:pPr algn="ctr"/>
            <a:r>
              <a:rPr lang="zh-CN" altLang="en-US" sz="1000" dirty="0" smtClean="0">
                <a:latin typeface="黑体" pitchFamily="49" charset="-122"/>
                <a:ea typeface="黑体" pitchFamily="49" charset="-122"/>
              </a:rPr>
              <a:t>安全</a:t>
            </a:r>
            <a:endParaRPr lang="zh-CN" altLang="en-US" sz="1000" dirty="0">
              <a:latin typeface="黑体" pitchFamily="49" charset="-122"/>
              <a:ea typeface="黑体" pitchFamily="49" charset="-122"/>
            </a:endParaRPr>
          </a:p>
        </p:txBody>
      </p:sp>
      <p:sp>
        <p:nvSpPr>
          <p:cNvPr id="17" name="TextBox 16"/>
          <p:cNvSpPr txBox="1"/>
          <p:nvPr/>
        </p:nvSpPr>
        <p:spPr>
          <a:xfrm>
            <a:off x="2442504" y="4717008"/>
            <a:ext cx="309032" cy="400110"/>
          </a:xfrm>
          <a:prstGeom prst="rect">
            <a:avLst/>
          </a:prstGeom>
          <a:noFill/>
          <a:ln>
            <a:noFill/>
          </a:ln>
        </p:spPr>
        <p:txBody>
          <a:bodyPr wrap="square" rtlCol="0">
            <a:spAutoFit/>
          </a:bodyPr>
          <a:lstStyle/>
          <a:p>
            <a:pPr algn="ctr"/>
            <a:r>
              <a:rPr lang="zh-CN" altLang="en-US" sz="1000" dirty="0" smtClean="0">
                <a:latin typeface="黑体" pitchFamily="49" charset="-122"/>
                <a:ea typeface="黑体" pitchFamily="49" charset="-122"/>
              </a:rPr>
              <a:t>环境</a:t>
            </a:r>
            <a:endParaRPr lang="zh-CN" altLang="en-US" sz="1000" dirty="0">
              <a:latin typeface="黑体" pitchFamily="49" charset="-122"/>
              <a:ea typeface="黑体" pitchFamily="49" charset="-122"/>
            </a:endParaRPr>
          </a:p>
        </p:txBody>
      </p:sp>
      <p:sp>
        <p:nvSpPr>
          <p:cNvPr id="18" name="TextBox 17"/>
          <p:cNvSpPr txBox="1"/>
          <p:nvPr/>
        </p:nvSpPr>
        <p:spPr>
          <a:xfrm>
            <a:off x="709808" y="4717008"/>
            <a:ext cx="309032" cy="400110"/>
          </a:xfrm>
          <a:prstGeom prst="rect">
            <a:avLst/>
          </a:prstGeom>
          <a:noFill/>
          <a:ln>
            <a:noFill/>
          </a:ln>
        </p:spPr>
        <p:txBody>
          <a:bodyPr wrap="square" rtlCol="0">
            <a:spAutoFit/>
          </a:bodyPr>
          <a:lstStyle/>
          <a:p>
            <a:pPr algn="ctr"/>
            <a:r>
              <a:rPr lang="zh-CN" altLang="en-US" sz="1000" dirty="0" smtClean="0">
                <a:latin typeface="黑体" pitchFamily="49" charset="-122"/>
                <a:ea typeface="黑体" pitchFamily="49" charset="-122"/>
              </a:rPr>
              <a:t>使用</a:t>
            </a:r>
            <a:endParaRPr lang="zh-CN" altLang="en-US" sz="1000" dirty="0">
              <a:latin typeface="黑体" pitchFamily="49" charset="-122"/>
              <a:ea typeface="黑体" pitchFamily="49" charset="-122"/>
            </a:endParaRPr>
          </a:p>
        </p:txBody>
      </p:sp>
      <p:sp>
        <p:nvSpPr>
          <p:cNvPr id="19" name="TextBox 18"/>
          <p:cNvSpPr txBox="1"/>
          <p:nvPr/>
        </p:nvSpPr>
        <p:spPr>
          <a:xfrm>
            <a:off x="3830329" y="4710851"/>
            <a:ext cx="309032" cy="400110"/>
          </a:xfrm>
          <a:prstGeom prst="rect">
            <a:avLst/>
          </a:prstGeom>
          <a:noFill/>
          <a:ln>
            <a:noFill/>
          </a:ln>
        </p:spPr>
        <p:txBody>
          <a:bodyPr wrap="square" rtlCol="0">
            <a:spAutoFit/>
          </a:bodyPr>
          <a:lstStyle/>
          <a:p>
            <a:pPr algn="ctr"/>
            <a:r>
              <a:rPr lang="zh-CN" altLang="en-US" sz="1000" dirty="0" smtClean="0">
                <a:latin typeface="黑体" pitchFamily="49" charset="-122"/>
                <a:ea typeface="黑体" pitchFamily="49" charset="-122"/>
              </a:rPr>
              <a:t>投资</a:t>
            </a:r>
            <a:endParaRPr lang="zh-CN" altLang="en-US" sz="1000" dirty="0">
              <a:latin typeface="黑体" pitchFamily="49" charset="-122"/>
              <a:ea typeface="黑体" pitchFamily="49" charset="-122"/>
            </a:endParaRPr>
          </a:p>
        </p:txBody>
      </p:sp>
      <p:sp>
        <p:nvSpPr>
          <p:cNvPr id="20" name="TextBox 19"/>
          <p:cNvSpPr txBox="1"/>
          <p:nvPr/>
        </p:nvSpPr>
        <p:spPr>
          <a:xfrm>
            <a:off x="2950028" y="4727112"/>
            <a:ext cx="309032" cy="400110"/>
          </a:xfrm>
          <a:prstGeom prst="rect">
            <a:avLst/>
          </a:prstGeom>
          <a:noFill/>
          <a:ln>
            <a:noFill/>
          </a:ln>
        </p:spPr>
        <p:txBody>
          <a:bodyPr wrap="square" rtlCol="0">
            <a:spAutoFit/>
          </a:bodyPr>
          <a:lstStyle/>
          <a:p>
            <a:pPr algn="ctr"/>
            <a:r>
              <a:rPr lang="zh-CN" altLang="en-US" sz="1000" dirty="0" smtClean="0">
                <a:latin typeface="黑体" pitchFamily="49" charset="-122"/>
                <a:ea typeface="黑体" pitchFamily="49" charset="-122"/>
              </a:rPr>
              <a:t>质量</a:t>
            </a:r>
            <a:endParaRPr lang="zh-CN" altLang="en-US" sz="1000" dirty="0">
              <a:latin typeface="黑体" pitchFamily="49" charset="-122"/>
              <a:ea typeface="黑体" pitchFamily="49" charset="-122"/>
            </a:endParaRPr>
          </a:p>
        </p:txBody>
      </p:sp>
      <p:sp>
        <p:nvSpPr>
          <p:cNvPr id="21" name="TextBox 20"/>
          <p:cNvSpPr txBox="1"/>
          <p:nvPr/>
        </p:nvSpPr>
        <p:spPr>
          <a:xfrm>
            <a:off x="4257709" y="4729901"/>
            <a:ext cx="309032" cy="400110"/>
          </a:xfrm>
          <a:prstGeom prst="rect">
            <a:avLst/>
          </a:prstGeom>
          <a:noFill/>
          <a:ln>
            <a:noFill/>
          </a:ln>
        </p:spPr>
        <p:txBody>
          <a:bodyPr wrap="square" rtlCol="0">
            <a:spAutoFit/>
          </a:bodyPr>
          <a:lstStyle/>
          <a:p>
            <a:pPr algn="ctr"/>
            <a:r>
              <a:rPr lang="zh-CN" altLang="en-US" sz="1000" dirty="0" smtClean="0">
                <a:latin typeface="黑体" pitchFamily="49" charset="-122"/>
                <a:ea typeface="黑体" pitchFamily="49" charset="-122"/>
              </a:rPr>
              <a:t>资源</a:t>
            </a:r>
            <a:endParaRPr lang="zh-CN" altLang="en-US" sz="1000" dirty="0">
              <a:latin typeface="黑体" pitchFamily="49" charset="-122"/>
              <a:ea typeface="黑体" pitchFamily="49" charset="-122"/>
            </a:endParaRPr>
          </a:p>
        </p:txBody>
      </p:sp>
      <p:sp>
        <p:nvSpPr>
          <p:cNvPr id="22" name="TextBox 21"/>
          <p:cNvSpPr txBox="1"/>
          <p:nvPr/>
        </p:nvSpPr>
        <p:spPr>
          <a:xfrm>
            <a:off x="4672696" y="4736757"/>
            <a:ext cx="309032" cy="400110"/>
          </a:xfrm>
          <a:prstGeom prst="rect">
            <a:avLst/>
          </a:prstGeom>
          <a:noFill/>
          <a:ln>
            <a:noFill/>
          </a:ln>
        </p:spPr>
        <p:txBody>
          <a:bodyPr wrap="square" rtlCol="0">
            <a:spAutoFit/>
          </a:bodyPr>
          <a:lstStyle/>
          <a:p>
            <a:pPr algn="ctr"/>
            <a:r>
              <a:rPr lang="zh-CN" altLang="en-US" sz="1000" dirty="0" smtClean="0">
                <a:latin typeface="黑体" pitchFamily="49" charset="-122"/>
                <a:ea typeface="黑体" pitchFamily="49" charset="-122"/>
              </a:rPr>
              <a:t>现场</a:t>
            </a:r>
            <a:endParaRPr lang="zh-CN" altLang="en-US" sz="1000" dirty="0">
              <a:latin typeface="黑体" pitchFamily="49" charset="-122"/>
              <a:ea typeface="黑体" pitchFamily="49" charset="-122"/>
            </a:endParaRPr>
          </a:p>
        </p:txBody>
      </p:sp>
      <p:sp>
        <p:nvSpPr>
          <p:cNvPr id="23" name="TextBox 22"/>
          <p:cNvSpPr txBox="1"/>
          <p:nvPr/>
        </p:nvSpPr>
        <p:spPr>
          <a:xfrm>
            <a:off x="5130248" y="4736757"/>
            <a:ext cx="309032" cy="400110"/>
          </a:xfrm>
          <a:prstGeom prst="rect">
            <a:avLst/>
          </a:prstGeom>
          <a:noFill/>
          <a:ln>
            <a:noFill/>
          </a:ln>
        </p:spPr>
        <p:txBody>
          <a:bodyPr wrap="square" rtlCol="0">
            <a:spAutoFit/>
          </a:bodyPr>
          <a:lstStyle/>
          <a:p>
            <a:pPr algn="ctr"/>
            <a:r>
              <a:rPr lang="zh-CN" altLang="en-US" sz="1000" dirty="0" smtClean="0">
                <a:latin typeface="黑体" pitchFamily="49" charset="-122"/>
                <a:ea typeface="黑体" pitchFamily="49" charset="-122"/>
              </a:rPr>
              <a:t>安全</a:t>
            </a:r>
            <a:endParaRPr lang="zh-CN" altLang="en-US" sz="1000" dirty="0">
              <a:latin typeface="黑体" pitchFamily="49" charset="-122"/>
              <a:ea typeface="黑体" pitchFamily="49" charset="-122"/>
            </a:endParaRPr>
          </a:p>
        </p:txBody>
      </p:sp>
      <p:sp>
        <p:nvSpPr>
          <p:cNvPr id="24" name="TextBox 23"/>
          <p:cNvSpPr txBox="1"/>
          <p:nvPr/>
        </p:nvSpPr>
        <p:spPr>
          <a:xfrm>
            <a:off x="5633364" y="4717008"/>
            <a:ext cx="309032" cy="400110"/>
          </a:xfrm>
          <a:prstGeom prst="rect">
            <a:avLst/>
          </a:prstGeom>
          <a:noFill/>
          <a:ln>
            <a:noFill/>
          </a:ln>
        </p:spPr>
        <p:txBody>
          <a:bodyPr wrap="square" rtlCol="0">
            <a:spAutoFit/>
          </a:bodyPr>
          <a:lstStyle/>
          <a:p>
            <a:pPr algn="ctr"/>
            <a:r>
              <a:rPr lang="zh-CN" altLang="en-US" sz="1000" dirty="0" smtClean="0">
                <a:latin typeface="黑体" pitchFamily="49" charset="-122"/>
                <a:ea typeface="黑体" pitchFamily="49" charset="-122"/>
              </a:rPr>
              <a:t>经济</a:t>
            </a:r>
            <a:endParaRPr lang="zh-CN" altLang="en-US" sz="1000" dirty="0">
              <a:latin typeface="黑体" pitchFamily="49" charset="-122"/>
              <a:ea typeface="黑体" pitchFamily="49" charset="-122"/>
            </a:endParaRPr>
          </a:p>
        </p:txBody>
      </p:sp>
      <p:sp>
        <p:nvSpPr>
          <p:cNvPr id="25" name="TextBox 24"/>
          <p:cNvSpPr txBox="1"/>
          <p:nvPr/>
        </p:nvSpPr>
        <p:spPr>
          <a:xfrm>
            <a:off x="6037400" y="4736757"/>
            <a:ext cx="309032" cy="400110"/>
          </a:xfrm>
          <a:prstGeom prst="rect">
            <a:avLst/>
          </a:prstGeom>
          <a:noFill/>
          <a:ln>
            <a:noFill/>
          </a:ln>
        </p:spPr>
        <p:txBody>
          <a:bodyPr wrap="square" rtlCol="0">
            <a:spAutoFit/>
          </a:bodyPr>
          <a:lstStyle/>
          <a:p>
            <a:pPr algn="ctr"/>
            <a:r>
              <a:rPr lang="zh-CN" altLang="en-US" sz="1000" dirty="0" smtClean="0">
                <a:latin typeface="黑体" pitchFamily="49" charset="-122"/>
                <a:ea typeface="黑体" pitchFamily="49" charset="-122"/>
              </a:rPr>
              <a:t>政治</a:t>
            </a:r>
            <a:endParaRPr lang="zh-CN" altLang="en-US" sz="1000" dirty="0">
              <a:latin typeface="黑体" pitchFamily="49" charset="-122"/>
              <a:ea typeface="黑体" pitchFamily="49" charset="-122"/>
            </a:endParaRPr>
          </a:p>
        </p:txBody>
      </p:sp>
      <p:sp>
        <p:nvSpPr>
          <p:cNvPr id="26" name="TextBox 25"/>
          <p:cNvSpPr txBox="1"/>
          <p:nvPr/>
        </p:nvSpPr>
        <p:spPr>
          <a:xfrm>
            <a:off x="6512112" y="4736757"/>
            <a:ext cx="309032" cy="400110"/>
          </a:xfrm>
          <a:prstGeom prst="rect">
            <a:avLst/>
          </a:prstGeom>
          <a:noFill/>
          <a:ln>
            <a:noFill/>
          </a:ln>
        </p:spPr>
        <p:txBody>
          <a:bodyPr wrap="square" rtlCol="0">
            <a:spAutoFit/>
          </a:bodyPr>
          <a:lstStyle/>
          <a:p>
            <a:pPr algn="ctr"/>
            <a:r>
              <a:rPr lang="zh-CN" altLang="en-US" sz="1000" dirty="0" smtClean="0">
                <a:latin typeface="黑体" pitchFamily="49" charset="-122"/>
                <a:ea typeface="黑体" pitchFamily="49" charset="-122"/>
              </a:rPr>
              <a:t>使用</a:t>
            </a:r>
            <a:endParaRPr lang="zh-CN" altLang="en-US" sz="1000" dirty="0">
              <a:latin typeface="黑体" pitchFamily="49" charset="-122"/>
              <a:ea typeface="黑体" pitchFamily="49" charset="-122"/>
            </a:endParaRPr>
          </a:p>
        </p:txBody>
      </p:sp>
      <p:sp>
        <p:nvSpPr>
          <p:cNvPr id="27" name="TextBox 26"/>
          <p:cNvSpPr txBox="1"/>
          <p:nvPr/>
        </p:nvSpPr>
        <p:spPr>
          <a:xfrm>
            <a:off x="3411460" y="4727112"/>
            <a:ext cx="309032" cy="400110"/>
          </a:xfrm>
          <a:prstGeom prst="rect">
            <a:avLst/>
          </a:prstGeom>
          <a:noFill/>
          <a:ln>
            <a:noFill/>
          </a:ln>
        </p:spPr>
        <p:txBody>
          <a:bodyPr wrap="square" rtlCol="0">
            <a:spAutoFit/>
          </a:bodyPr>
          <a:lstStyle/>
          <a:p>
            <a:pPr algn="ctr"/>
            <a:r>
              <a:rPr lang="zh-CN" altLang="en-US" sz="1000" dirty="0" smtClean="0">
                <a:latin typeface="黑体" pitchFamily="49" charset="-122"/>
                <a:ea typeface="黑体" pitchFamily="49" charset="-122"/>
              </a:rPr>
              <a:t>进度</a:t>
            </a:r>
            <a:endParaRPr lang="zh-CN" altLang="en-US" sz="1000" dirty="0">
              <a:latin typeface="黑体" pitchFamily="49" charset="-122"/>
              <a:ea typeface="黑体" pitchFamily="49" charset="-122"/>
            </a:endParaRPr>
          </a:p>
        </p:txBody>
      </p:sp>
      <p:sp>
        <p:nvSpPr>
          <p:cNvPr id="28" name="TextBox 27"/>
          <p:cNvSpPr txBox="1"/>
          <p:nvPr/>
        </p:nvSpPr>
        <p:spPr>
          <a:xfrm>
            <a:off x="6953504" y="4740854"/>
            <a:ext cx="309032" cy="400110"/>
          </a:xfrm>
          <a:prstGeom prst="rect">
            <a:avLst/>
          </a:prstGeom>
          <a:noFill/>
          <a:ln>
            <a:noFill/>
          </a:ln>
        </p:spPr>
        <p:txBody>
          <a:bodyPr wrap="square" rtlCol="0">
            <a:spAutoFit/>
          </a:bodyPr>
          <a:lstStyle/>
          <a:p>
            <a:pPr algn="ctr"/>
            <a:r>
              <a:rPr lang="zh-CN" altLang="en-US" sz="1000" dirty="0" smtClean="0">
                <a:latin typeface="黑体" pitchFamily="49" charset="-122"/>
                <a:ea typeface="黑体" pitchFamily="49" charset="-122"/>
              </a:rPr>
              <a:t>环境</a:t>
            </a:r>
            <a:endParaRPr lang="zh-CN" altLang="en-US" sz="1000" dirty="0">
              <a:latin typeface="黑体" pitchFamily="49" charset="-122"/>
              <a:ea typeface="黑体" pitchFamily="49" charset="-122"/>
            </a:endParaRPr>
          </a:p>
        </p:txBody>
      </p:sp>
      <p:sp>
        <p:nvSpPr>
          <p:cNvPr id="29" name="TextBox 28"/>
          <p:cNvSpPr txBox="1"/>
          <p:nvPr/>
        </p:nvSpPr>
        <p:spPr>
          <a:xfrm>
            <a:off x="7361928" y="4726653"/>
            <a:ext cx="309032" cy="400110"/>
          </a:xfrm>
          <a:prstGeom prst="rect">
            <a:avLst/>
          </a:prstGeom>
          <a:noFill/>
          <a:ln>
            <a:noFill/>
          </a:ln>
        </p:spPr>
        <p:txBody>
          <a:bodyPr wrap="square" rtlCol="0">
            <a:spAutoFit/>
          </a:bodyPr>
          <a:lstStyle/>
          <a:p>
            <a:pPr algn="ctr"/>
            <a:r>
              <a:rPr lang="zh-CN" altLang="en-US" sz="1000" dirty="0" smtClean="0">
                <a:latin typeface="黑体" pitchFamily="49" charset="-122"/>
                <a:ea typeface="黑体" pitchFamily="49" charset="-122"/>
              </a:rPr>
              <a:t>社会</a:t>
            </a:r>
            <a:endParaRPr lang="zh-CN" altLang="en-US" sz="1000" dirty="0">
              <a:latin typeface="黑体" pitchFamily="49" charset="-122"/>
              <a:ea typeface="黑体" pitchFamily="49" charset="-122"/>
            </a:endParaRPr>
          </a:p>
        </p:txBody>
      </p:sp>
      <p:sp>
        <p:nvSpPr>
          <p:cNvPr id="30" name="TextBox 29"/>
          <p:cNvSpPr txBox="1"/>
          <p:nvPr/>
        </p:nvSpPr>
        <p:spPr>
          <a:xfrm>
            <a:off x="7796746" y="4717008"/>
            <a:ext cx="309032" cy="400110"/>
          </a:xfrm>
          <a:prstGeom prst="rect">
            <a:avLst/>
          </a:prstGeom>
          <a:noFill/>
          <a:ln>
            <a:noFill/>
          </a:ln>
        </p:spPr>
        <p:txBody>
          <a:bodyPr wrap="square" rtlCol="0">
            <a:spAutoFit/>
          </a:bodyPr>
          <a:lstStyle/>
          <a:p>
            <a:pPr algn="ctr"/>
            <a:r>
              <a:rPr lang="zh-CN" altLang="en-US" sz="1000" dirty="0" smtClean="0">
                <a:latin typeface="黑体" pitchFamily="49" charset="-122"/>
                <a:ea typeface="黑体" pitchFamily="49" charset="-122"/>
              </a:rPr>
              <a:t>国际</a:t>
            </a:r>
            <a:endParaRPr lang="zh-CN" altLang="en-US" sz="1000" dirty="0">
              <a:latin typeface="黑体" pitchFamily="49" charset="-122"/>
              <a:ea typeface="黑体" pitchFamily="49" charset="-122"/>
            </a:endParaRPr>
          </a:p>
        </p:txBody>
      </p:sp>
      <p:cxnSp>
        <p:nvCxnSpPr>
          <p:cNvPr id="31" name="直接连接符 30"/>
          <p:cNvCxnSpPr/>
          <p:nvPr/>
        </p:nvCxnSpPr>
        <p:spPr>
          <a:xfrm>
            <a:off x="1735830" y="3843417"/>
            <a:ext cx="49307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864324" y="4563497"/>
            <a:ext cx="17326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3104544" y="4563497"/>
            <a:ext cx="21802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5787880" y="4563497"/>
            <a:ext cx="21633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a:stCxn id="2" idx="2"/>
            <a:endCxn id="9" idx="0"/>
          </p:cNvCxnSpPr>
          <p:nvPr/>
        </p:nvCxnSpPr>
        <p:spPr>
          <a:xfrm>
            <a:off x="4194654" y="3678495"/>
            <a:ext cx="0" cy="3138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a:endCxn id="8" idx="0"/>
          </p:cNvCxnSpPr>
          <p:nvPr/>
        </p:nvCxnSpPr>
        <p:spPr>
          <a:xfrm>
            <a:off x="1735830" y="3835407"/>
            <a:ext cx="0" cy="1405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6666628" y="3843417"/>
            <a:ext cx="0" cy="1569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8" idx="2"/>
            <a:endCxn id="15" idx="0"/>
          </p:cNvCxnSpPr>
          <p:nvPr/>
        </p:nvCxnSpPr>
        <p:spPr>
          <a:xfrm>
            <a:off x="1735830" y="4376018"/>
            <a:ext cx="0" cy="3348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a:endCxn id="18" idx="0"/>
          </p:cNvCxnSpPr>
          <p:nvPr/>
        </p:nvCxnSpPr>
        <p:spPr>
          <a:xfrm>
            <a:off x="864324" y="4563497"/>
            <a:ext cx="0" cy="1535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1296372" y="4567594"/>
            <a:ext cx="0" cy="1735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2176704" y="4567594"/>
            <a:ext cx="0" cy="1613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a:endCxn id="17" idx="0"/>
          </p:cNvCxnSpPr>
          <p:nvPr/>
        </p:nvCxnSpPr>
        <p:spPr>
          <a:xfrm>
            <a:off x="2597020" y="4563497"/>
            <a:ext cx="0" cy="1535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a:endCxn id="20" idx="0"/>
          </p:cNvCxnSpPr>
          <p:nvPr/>
        </p:nvCxnSpPr>
        <p:spPr>
          <a:xfrm>
            <a:off x="3104544" y="4563497"/>
            <a:ext cx="0" cy="1636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4198308" y="4376018"/>
            <a:ext cx="0" cy="1874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a:endCxn id="27" idx="0"/>
          </p:cNvCxnSpPr>
          <p:nvPr/>
        </p:nvCxnSpPr>
        <p:spPr>
          <a:xfrm>
            <a:off x="3565976" y="4563497"/>
            <a:ext cx="0" cy="1636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a:endCxn id="23" idx="0"/>
          </p:cNvCxnSpPr>
          <p:nvPr/>
        </p:nvCxnSpPr>
        <p:spPr>
          <a:xfrm>
            <a:off x="5284764" y="4563497"/>
            <a:ext cx="0" cy="1732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a:endCxn id="22" idx="0"/>
          </p:cNvCxnSpPr>
          <p:nvPr/>
        </p:nvCxnSpPr>
        <p:spPr>
          <a:xfrm>
            <a:off x="4827212" y="4563497"/>
            <a:ext cx="0" cy="1732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5787880" y="4575279"/>
            <a:ext cx="0" cy="1732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6140471" y="4563497"/>
            <a:ext cx="0" cy="1732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6691951" y="4575279"/>
            <a:ext cx="0" cy="1732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7108020" y="4567594"/>
            <a:ext cx="0" cy="1732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7512624" y="4561624"/>
            <a:ext cx="0" cy="1732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7951262" y="4563497"/>
            <a:ext cx="0" cy="1732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4402700" y="4561624"/>
            <a:ext cx="0" cy="1732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4008243" y="4561624"/>
            <a:ext cx="0" cy="1732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矩形 74"/>
          <p:cNvSpPr/>
          <p:nvPr/>
        </p:nvSpPr>
        <p:spPr>
          <a:xfrm>
            <a:off x="256469" y="5373216"/>
            <a:ext cx="8786746" cy="1089529"/>
          </a:xfrm>
          <a:prstGeom prst="rect">
            <a:avLst/>
          </a:prstGeom>
        </p:spPr>
        <p:txBody>
          <a:bodyPr wrap="square">
            <a:spAutoFit/>
          </a:bodyPr>
          <a:lstStyle/>
          <a:p>
            <a:pPr>
              <a:lnSpc>
                <a:spcPct val="120000"/>
              </a:lnSpc>
            </a:pPr>
            <a:r>
              <a:rPr lang="zh-CN" altLang="en-US" dirty="0" smtClean="0">
                <a:latin typeface="黑体" pitchFamily="49" charset="-122"/>
                <a:ea typeface="黑体" pitchFamily="49" charset="-122"/>
              </a:rPr>
              <a:t>    就</a:t>
            </a:r>
            <a:r>
              <a:rPr lang="zh-CN" altLang="en-US" dirty="0">
                <a:latin typeface="黑体" pitchFamily="49" charset="-122"/>
                <a:ea typeface="黑体" pitchFamily="49" charset="-122"/>
              </a:rPr>
              <a:t>目标管理方法而言</a:t>
            </a:r>
            <a:r>
              <a:rPr lang="zh-CN" altLang="en-US" dirty="0" smtClean="0">
                <a:latin typeface="黑体" pitchFamily="49" charset="-122"/>
                <a:ea typeface="黑体" pitchFamily="49" charset="-122"/>
              </a:rPr>
              <a:t>，“目标管理（</a:t>
            </a:r>
            <a:r>
              <a:rPr lang="en-US" altLang="zh-CN" dirty="0" smtClean="0">
                <a:latin typeface="黑体" pitchFamily="49" charset="-122"/>
                <a:ea typeface="黑体" pitchFamily="49" charset="-122"/>
              </a:rPr>
              <a:t>MBO</a:t>
            </a:r>
            <a:r>
              <a:rPr lang="zh-CN" altLang="en-US" dirty="0" smtClean="0">
                <a:latin typeface="黑体" pitchFamily="49" charset="-122"/>
                <a:ea typeface="黑体" pitchFamily="49" charset="-122"/>
              </a:rPr>
              <a:t>）”是</a:t>
            </a:r>
            <a:r>
              <a:rPr lang="zh-CN" altLang="en-US" dirty="0">
                <a:latin typeface="黑体" pitchFamily="49" charset="-122"/>
                <a:ea typeface="黑体" pitchFamily="49" charset="-122"/>
              </a:rPr>
              <a:t>最主要的科学的项目管理</a:t>
            </a:r>
            <a:r>
              <a:rPr lang="zh-CN" altLang="en-US" dirty="0" smtClean="0">
                <a:latin typeface="黑体" pitchFamily="49" charset="-122"/>
                <a:ea typeface="黑体" pitchFamily="49" charset="-122"/>
              </a:rPr>
              <a:t>方法。它</a:t>
            </a:r>
            <a:r>
              <a:rPr lang="zh-CN" altLang="en-US" dirty="0">
                <a:latin typeface="黑体" pitchFamily="49" charset="-122"/>
                <a:ea typeface="黑体" pitchFamily="49" charset="-122"/>
              </a:rPr>
              <a:t>的精髓</a:t>
            </a:r>
            <a:r>
              <a:rPr lang="zh-CN" altLang="en-US" dirty="0" smtClean="0">
                <a:latin typeface="黑体" pitchFamily="49" charset="-122"/>
                <a:ea typeface="黑体" pitchFamily="49" charset="-122"/>
              </a:rPr>
              <a:t>是“</a:t>
            </a:r>
            <a:r>
              <a:rPr lang="zh-CN" altLang="en-US" dirty="0">
                <a:latin typeface="黑体" pitchFamily="49" charset="-122"/>
                <a:ea typeface="黑体" pitchFamily="49" charset="-122"/>
              </a:rPr>
              <a:t>以目标指导行动</a:t>
            </a:r>
            <a:r>
              <a:rPr lang="zh-CN" altLang="en-US" dirty="0" smtClean="0">
                <a:latin typeface="黑体" pitchFamily="49" charset="-122"/>
                <a:ea typeface="黑体" pitchFamily="49" charset="-122"/>
              </a:rPr>
              <a:t>”，即</a:t>
            </a:r>
            <a:r>
              <a:rPr lang="zh-CN" altLang="en-US" dirty="0">
                <a:latin typeface="黑体" pitchFamily="49" charset="-122"/>
                <a:ea typeface="黑体" pitchFamily="49" charset="-122"/>
              </a:rPr>
              <a:t>项目管理以实现目标为宗旨而开展科学化、程序化、制度化、责任明确化的活动，实施质量、进度和投资三大目标控制</a:t>
            </a:r>
            <a:r>
              <a:rPr lang="zh-CN" altLang="en-US" dirty="0" smtClean="0">
                <a:latin typeface="黑体" pitchFamily="49" charset="-122"/>
                <a:ea typeface="黑体" pitchFamily="49" charset="-122"/>
              </a:rPr>
              <a:t>。</a:t>
            </a:r>
            <a:endParaRPr lang="en-US" altLang="zh-CN" dirty="0">
              <a:latin typeface="黑体" pitchFamily="49" charset="-122"/>
              <a:ea typeface="黑体" pitchFamily="49" charset="-122"/>
            </a:endParaRPr>
          </a:p>
        </p:txBody>
      </p:sp>
      <p:sp>
        <p:nvSpPr>
          <p:cNvPr id="76" name="矩形 75"/>
          <p:cNvSpPr/>
          <p:nvPr/>
        </p:nvSpPr>
        <p:spPr>
          <a:xfrm>
            <a:off x="323528" y="228622"/>
            <a:ext cx="4134465" cy="523220"/>
          </a:xfrm>
          <a:prstGeom prst="rect">
            <a:avLst/>
          </a:prstGeom>
        </p:spPr>
        <p:txBody>
          <a:bodyPr wrap="none">
            <a:spAutoFit/>
          </a:bodyPr>
          <a:lstStyle/>
          <a:p>
            <a:r>
              <a:rPr lang="en-US" altLang="zh-CN" sz="2800" dirty="0" smtClean="0">
                <a:latin typeface="黑体" panose="02010609060101010101" pitchFamily="49" charset="-122"/>
                <a:ea typeface="黑体" panose="02010609060101010101" pitchFamily="49" charset="-122"/>
              </a:rPr>
              <a:t>1.3 </a:t>
            </a:r>
            <a:r>
              <a:rPr lang="zh-CN" altLang="en-US" sz="2800" dirty="0" smtClean="0">
                <a:latin typeface="黑体" panose="02010609060101010101" pitchFamily="49" charset="-122"/>
                <a:ea typeface="黑体" panose="02010609060101010101" pitchFamily="49" charset="-122"/>
              </a:rPr>
              <a:t>项目管理的职能管理</a:t>
            </a:r>
            <a:endParaRPr lang="zh-CN" altLang="en-US" sz="2800" dirty="0">
              <a:latin typeface="黑体" panose="02010609060101010101" pitchFamily="49" charset="-122"/>
              <a:ea typeface="黑体" panose="02010609060101010101" pitchFamily="49" charset="-122"/>
            </a:endParaRPr>
          </a:p>
        </p:txBody>
      </p:sp>
      <p:pic>
        <p:nvPicPr>
          <p:cNvPr id="53" name="图片 5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extLst>
      <p:ext uri="{BB962C8B-B14F-4D97-AF65-F5344CB8AC3E}">
        <p14:creationId xmlns:p14="http://schemas.microsoft.com/office/powerpoint/2010/main" val="552243466"/>
      </p:ext>
    </p:extLst>
  </p:cSld>
  <p:clrMapOvr>
    <a:masterClrMapping/>
  </p:clrMapOvr>
  <p:transition>
    <p:pull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3528" y="228622"/>
            <a:ext cx="4134465" cy="523220"/>
          </a:xfrm>
          <a:prstGeom prst="rect">
            <a:avLst/>
          </a:prstGeom>
        </p:spPr>
        <p:txBody>
          <a:bodyPr wrap="none">
            <a:spAutoFit/>
          </a:bodyPr>
          <a:lstStyle/>
          <a:p>
            <a:r>
              <a:rPr lang="en-US" altLang="zh-CN" sz="2800" dirty="0" smtClean="0">
                <a:latin typeface="黑体" panose="02010609060101010101" pitchFamily="49" charset="-122"/>
                <a:ea typeface="黑体" panose="02010609060101010101" pitchFamily="49" charset="-122"/>
              </a:rPr>
              <a:t>1.3 </a:t>
            </a:r>
            <a:r>
              <a:rPr lang="zh-CN" altLang="en-US" sz="2800" dirty="0" smtClean="0">
                <a:latin typeface="黑体" panose="02010609060101010101" pitchFamily="49" charset="-122"/>
                <a:ea typeface="黑体" panose="02010609060101010101" pitchFamily="49" charset="-122"/>
              </a:rPr>
              <a:t>项目管理的职能管理</a:t>
            </a:r>
            <a:endParaRPr lang="zh-CN" altLang="en-US" sz="2800" dirty="0">
              <a:latin typeface="黑体" panose="02010609060101010101" pitchFamily="49" charset="-122"/>
              <a:ea typeface="黑体" panose="02010609060101010101" pitchFamily="49" charset="-122"/>
            </a:endParaRPr>
          </a:p>
        </p:txBody>
      </p:sp>
      <p:sp>
        <p:nvSpPr>
          <p:cNvPr id="6" name="Rectangle 2"/>
          <p:cNvSpPr/>
          <p:nvPr/>
        </p:nvSpPr>
        <p:spPr>
          <a:xfrm>
            <a:off x="611188" y="1196752"/>
            <a:ext cx="8064500" cy="4552015"/>
          </a:xfrm>
          <a:prstGeom prst="rect">
            <a:avLst/>
          </a:prstGeom>
          <a:noFill/>
          <a:ln w="9525">
            <a:noFill/>
          </a:ln>
        </p:spPr>
        <p:txBody>
          <a:bodyPr anchor="t">
            <a:spAutoFit/>
          </a:bodyPr>
          <a:lstStyle/>
          <a:p>
            <a:pPr lvl="0" indent="0">
              <a:lnSpc>
                <a:spcPct val="130000"/>
              </a:lnSpc>
            </a:pPr>
            <a:r>
              <a:rPr lang="zh-CN" altLang="en-US" dirty="0" smtClean="0">
                <a:solidFill>
                  <a:srgbClr val="000066"/>
                </a:solidFill>
                <a:latin typeface="黑体" pitchFamily="49" charset="-122"/>
                <a:ea typeface="黑体" pitchFamily="49" charset="-122"/>
              </a:rPr>
              <a:t>项目目标定义</a:t>
            </a:r>
            <a:endParaRPr lang="zh-CN" altLang="en-US" dirty="0">
              <a:solidFill>
                <a:srgbClr val="000066"/>
              </a:solidFill>
              <a:latin typeface="黑体" pitchFamily="49" charset="-122"/>
              <a:ea typeface="黑体" pitchFamily="49" charset="-122"/>
            </a:endParaRPr>
          </a:p>
          <a:p>
            <a:pPr lvl="0" indent="0">
              <a:lnSpc>
                <a:spcPct val="130000"/>
              </a:lnSpc>
            </a:pPr>
            <a:endParaRPr lang="zh-CN" altLang="en-US" dirty="0">
              <a:solidFill>
                <a:srgbClr val="000066"/>
              </a:solidFill>
              <a:latin typeface="黑体" pitchFamily="49" charset="-122"/>
              <a:ea typeface="黑体" pitchFamily="49" charset="-122"/>
            </a:endParaRPr>
          </a:p>
          <a:p>
            <a:pPr lvl="0" indent="0">
              <a:lnSpc>
                <a:spcPct val="140000"/>
              </a:lnSpc>
            </a:pPr>
            <a:r>
              <a:rPr lang="zh-CN" altLang="en-US" dirty="0">
                <a:solidFill>
                  <a:srgbClr val="CC0000"/>
                </a:solidFill>
                <a:latin typeface="黑体" pitchFamily="49" charset="-122"/>
                <a:ea typeface="黑体" pitchFamily="49" charset="-122"/>
              </a:rPr>
              <a:t>■</a:t>
            </a:r>
            <a:r>
              <a:rPr lang="zh-CN" altLang="en-US" dirty="0">
                <a:latin typeface="黑体" pitchFamily="49" charset="-122"/>
                <a:ea typeface="黑体" pitchFamily="49" charset="-122"/>
              </a:rPr>
              <a:t>选择</a:t>
            </a:r>
            <a:r>
              <a:rPr lang="zh-CN" altLang="en-US" dirty="0" smtClean="0">
                <a:latin typeface="黑体" pitchFamily="49" charset="-122"/>
                <a:ea typeface="黑体" pitchFamily="49" charset="-122"/>
              </a:rPr>
              <a:t>了最佳</a:t>
            </a:r>
            <a:r>
              <a:rPr lang="zh-CN" altLang="en-US" dirty="0">
                <a:latin typeface="黑体" pitchFamily="49" charset="-122"/>
                <a:ea typeface="黑体" pitchFamily="49" charset="-122"/>
              </a:rPr>
              <a:t>方案，就要</a:t>
            </a:r>
            <a:r>
              <a:rPr lang="zh-CN" altLang="en-US" dirty="0" smtClean="0">
                <a:latin typeface="黑体" pitchFamily="49" charset="-122"/>
                <a:ea typeface="黑体" pitchFamily="49" charset="-122"/>
              </a:rPr>
              <a:t>进行项目</a:t>
            </a:r>
            <a:r>
              <a:rPr lang="zh-CN" altLang="en-US" dirty="0">
                <a:latin typeface="黑体" pitchFamily="49" charset="-122"/>
                <a:ea typeface="黑体" pitchFamily="49" charset="-122"/>
              </a:rPr>
              <a:t>定义。项目定义，就是对项目规定一</a:t>
            </a:r>
            <a:r>
              <a:rPr lang="zh-CN" altLang="en-US" dirty="0" smtClean="0">
                <a:latin typeface="黑体" pitchFamily="49" charset="-122"/>
                <a:ea typeface="黑体" pitchFamily="49" charset="-122"/>
              </a:rPr>
              <a:t>个明确</a:t>
            </a:r>
            <a:r>
              <a:rPr lang="zh-CN" altLang="en-US" dirty="0">
                <a:latin typeface="黑体" pitchFamily="49" charset="-122"/>
                <a:ea typeface="黑体" pitchFamily="49" charset="-122"/>
              </a:rPr>
              <a:t>的目标。</a:t>
            </a:r>
          </a:p>
          <a:p>
            <a:pPr lvl="0" indent="0"/>
            <a:endParaRPr lang="zh-CN" altLang="en-US" dirty="0">
              <a:solidFill>
                <a:srgbClr val="CC0000"/>
              </a:solidFill>
              <a:latin typeface="黑体" pitchFamily="49" charset="-122"/>
              <a:ea typeface="黑体" pitchFamily="49" charset="-122"/>
            </a:endParaRPr>
          </a:p>
          <a:p>
            <a:pPr lvl="0" indent="0">
              <a:lnSpc>
                <a:spcPct val="140000"/>
              </a:lnSpc>
            </a:pPr>
            <a:r>
              <a:rPr lang="zh-CN" altLang="en-US" dirty="0">
                <a:solidFill>
                  <a:srgbClr val="CC0000"/>
                </a:solidFill>
                <a:latin typeface="黑体" pitchFamily="49" charset="-122"/>
                <a:ea typeface="黑体" pitchFamily="49" charset="-122"/>
              </a:rPr>
              <a:t>■ </a:t>
            </a:r>
            <a:r>
              <a:rPr lang="zh-CN" altLang="en-US" dirty="0">
                <a:latin typeface="黑体" pitchFamily="49" charset="-122"/>
                <a:ea typeface="黑体" pitchFamily="49" charset="-122"/>
              </a:rPr>
              <a:t>确定项目目标，必须要回答四个问题： </a:t>
            </a:r>
            <a:r>
              <a:rPr lang="zh-CN" altLang="en-US" dirty="0">
                <a:solidFill>
                  <a:srgbClr val="000066"/>
                </a:solidFill>
                <a:latin typeface="黑体" pitchFamily="49" charset="-122"/>
                <a:ea typeface="黑体" pitchFamily="49" charset="-122"/>
              </a:rPr>
              <a:t> </a:t>
            </a:r>
            <a:endParaRPr lang="zh-CN" altLang="en-US" dirty="0">
              <a:latin typeface="黑体" pitchFamily="49" charset="-122"/>
              <a:ea typeface="黑体" pitchFamily="49" charset="-122"/>
            </a:endParaRPr>
          </a:p>
          <a:p>
            <a:pPr lvl="0" indent="0">
              <a:lnSpc>
                <a:spcPct val="140000"/>
              </a:lnSpc>
            </a:pPr>
            <a:r>
              <a:rPr lang="zh-CN" altLang="en-US" dirty="0">
                <a:latin typeface="黑体" pitchFamily="49" charset="-122"/>
                <a:ea typeface="黑体" pitchFamily="49" charset="-122"/>
              </a:rPr>
              <a:t>项目干什么（</a:t>
            </a:r>
            <a:r>
              <a:rPr lang="zh-CN" altLang="en-US" dirty="0">
                <a:solidFill>
                  <a:srgbClr val="990033"/>
                </a:solidFill>
                <a:latin typeface="黑体" pitchFamily="49" charset="-122"/>
                <a:ea typeface="黑体" pitchFamily="49" charset="-122"/>
              </a:rPr>
              <a:t>准</a:t>
            </a:r>
            <a:r>
              <a:rPr lang="zh-CN" altLang="en-US" dirty="0">
                <a:latin typeface="黑体" pitchFamily="49" charset="-122"/>
                <a:ea typeface="黑体" pitchFamily="49" charset="-122"/>
              </a:rPr>
              <a:t>）？何时干、何时停（</a:t>
            </a:r>
            <a:r>
              <a:rPr lang="zh-CN" altLang="en-US" dirty="0">
                <a:solidFill>
                  <a:srgbClr val="990033"/>
                </a:solidFill>
                <a:latin typeface="黑体" pitchFamily="49" charset="-122"/>
                <a:ea typeface="黑体" pitchFamily="49" charset="-122"/>
              </a:rPr>
              <a:t>快</a:t>
            </a:r>
            <a:r>
              <a:rPr lang="zh-CN" altLang="en-US" dirty="0">
                <a:latin typeface="黑体" pitchFamily="49" charset="-122"/>
                <a:ea typeface="黑体" pitchFamily="49" charset="-122"/>
              </a:rPr>
              <a:t>）？</a:t>
            </a:r>
          </a:p>
          <a:p>
            <a:pPr lvl="0" indent="0">
              <a:lnSpc>
                <a:spcPct val="140000"/>
              </a:lnSpc>
            </a:pPr>
            <a:r>
              <a:rPr lang="zh-CN" altLang="en-US" dirty="0">
                <a:latin typeface="黑体" pitchFamily="49" charset="-122"/>
                <a:ea typeface="黑体" pitchFamily="49" charset="-122"/>
              </a:rPr>
              <a:t>花多少钱干（</a:t>
            </a:r>
            <a:r>
              <a:rPr lang="zh-CN" altLang="en-US" dirty="0">
                <a:solidFill>
                  <a:srgbClr val="990033"/>
                </a:solidFill>
                <a:latin typeface="黑体" pitchFamily="49" charset="-122"/>
                <a:ea typeface="黑体" pitchFamily="49" charset="-122"/>
              </a:rPr>
              <a:t>省</a:t>
            </a:r>
            <a:r>
              <a:rPr lang="zh-CN" altLang="en-US" dirty="0">
                <a:latin typeface="黑体" pitchFamily="49" charset="-122"/>
                <a:ea typeface="黑体" pitchFamily="49" charset="-122"/>
              </a:rPr>
              <a:t>）？干到什么程度（</a:t>
            </a:r>
            <a:r>
              <a:rPr lang="zh-CN" altLang="en-US" dirty="0">
                <a:solidFill>
                  <a:srgbClr val="990033"/>
                </a:solidFill>
                <a:latin typeface="黑体" pitchFamily="49" charset="-122"/>
                <a:ea typeface="黑体" pitchFamily="49" charset="-122"/>
              </a:rPr>
              <a:t>好</a:t>
            </a:r>
            <a:r>
              <a:rPr lang="zh-CN" altLang="en-US" dirty="0">
                <a:latin typeface="黑体" pitchFamily="49" charset="-122"/>
                <a:ea typeface="黑体" pitchFamily="49" charset="-122"/>
              </a:rPr>
              <a:t>）？</a:t>
            </a:r>
          </a:p>
          <a:p>
            <a:pPr lvl="0" indent="0">
              <a:lnSpc>
                <a:spcPct val="140000"/>
              </a:lnSpc>
            </a:pPr>
            <a:r>
              <a:rPr lang="zh-CN" altLang="en-US" dirty="0">
                <a:latin typeface="黑体" pitchFamily="49" charset="-122"/>
                <a:ea typeface="黑体" pitchFamily="49" charset="-122"/>
              </a:rPr>
              <a:t> </a:t>
            </a:r>
          </a:p>
          <a:p>
            <a:pPr lvl="0" indent="0">
              <a:lnSpc>
                <a:spcPct val="140000"/>
              </a:lnSpc>
            </a:pPr>
            <a:r>
              <a:rPr lang="zh-CN" altLang="en-US" dirty="0">
                <a:solidFill>
                  <a:srgbClr val="CC0000"/>
                </a:solidFill>
                <a:latin typeface="黑体" pitchFamily="49" charset="-122"/>
                <a:ea typeface="黑体" pitchFamily="49" charset="-122"/>
              </a:rPr>
              <a:t>■</a:t>
            </a:r>
            <a:r>
              <a:rPr lang="zh-CN" altLang="en-US" dirty="0">
                <a:latin typeface="黑体" pitchFamily="49" charset="-122"/>
                <a:ea typeface="黑体" pitchFamily="49" charset="-122"/>
              </a:rPr>
              <a:t>项目目标必须是 明确的、可测量的、可实现的、相关的、有时间限制的。符合</a:t>
            </a:r>
            <a:r>
              <a:rPr lang="zh-CN" altLang="en-US" dirty="0">
                <a:solidFill>
                  <a:schemeClr val="tx2"/>
                </a:solidFill>
                <a:latin typeface="黑体" pitchFamily="49" charset="-122"/>
                <a:ea typeface="黑体" pitchFamily="49" charset="-122"/>
              </a:rPr>
              <a:t>“</a:t>
            </a:r>
            <a:r>
              <a:rPr lang="en-US" altLang="zh-CN" dirty="0">
                <a:solidFill>
                  <a:srgbClr val="990000"/>
                </a:solidFill>
                <a:latin typeface="黑体" pitchFamily="49" charset="-122"/>
                <a:ea typeface="黑体" pitchFamily="49" charset="-122"/>
              </a:rPr>
              <a:t>SMART</a:t>
            </a:r>
            <a:r>
              <a:rPr lang="en-US" altLang="zh-CN" dirty="0">
                <a:solidFill>
                  <a:schemeClr val="tx2"/>
                </a:solidFill>
                <a:latin typeface="黑体" pitchFamily="49" charset="-122"/>
                <a:ea typeface="黑体" pitchFamily="49" charset="-122"/>
              </a:rPr>
              <a:t>”</a:t>
            </a:r>
            <a:r>
              <a:rPr lang="zh-CN" altLang="en-US" dirty="0">
                <a:solidFill>
                  <a:schemeClr val="tx2"/>
                </a:solidFill>
                <a:latin typeface="黑体" pitchFamily="49" charset="-122"/>
                <a:ea typeface="黑体" pitchFamily="49" charset="-122"/>
              </a:rPr>
              <a:t>准则。</a:t>
            </a:r>
          </a:p>
          <a:p>
            <a:pPr lvl="0" indent="0">
              <a:lnSpc>
                <a:spcPct val="130000"/>
              </a:lnSpc>
            </a:pPr>
            <a:endParaRPr lang="zh-CN" altLang="en-US" dirty="0">
              <a:latin typeface="黑体" pitchFamily="49" charset="-122"/>
              <a:ea typeface="黑体" pitchFamily="49" charset="-122"/>
            </a:endParaRP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extLst>
      <p:ext uri="{BB962C8B-B14F-4D97-AF65-F5344CB8AC3E}">
        <p14:creationId xmlns:p14="http://schemas.microsoft.com/office/powerpoint/2010/main" val="2042518236"/>
      </p:ext>
    </p:extLst>
  </p:cSld>
  <p:clrMapOvr>
    <a:masterClrMapping/>
  </p:clrMapOvr>
  <p:transition>
    <p:pull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3528" y="228622"/>
            <a:ext cx="4134465" cy="523220"/>
          </a:xfrm>
          <a:prstGeom prst="rect">
            <a:avLst/>
          </a:prstGeom>
        </p:spPr>
        <p:txBody>
          <a:bodyPr wrap="none">
            <a:spAutoFit/>
          </a:bodyPr>
          <a:lstStyle/>
          <a:p>
            <a:r>
              <a:rPr lang="en-US" altLang="zh-CN" sz="2800" dirty="0" smtClean="0">
                <a:latin typeface="黑体" panose="02010609060101010101" pitchFamily="49" charset="-122"/>
                <a:ea typeface="黑体" panose="02010609060101010101" pitchFamily="49" charset="-122"/>
              </a:rPr>
              <a:t>1.3 </a:t>
            </a:r>
            <a:r>
              <a:rPr lang="zh-CN" altLang="en-US" sz="2800" dirty="0" smtClean="0">
                <a:latin typeface="黑体" panose="02010609060101010101" pitchFamily="49" charset="-122"/>
                <a:ea typeface="黑体" panose="02010609060101010101" pitchFamily="49" charset="-122"/>
              </a:rPr>
              <a:t>项目管理的职能管理</a:t>
            </a:r>
            <a:endParaRPr lang="zh-CN" altLang="en-US" sz="2800" dirty="0">
              <a:latin typeface="黑体" panose="02010609060101010101" pitchFamily="49" charset="-122"/>
              <a:ea typeface="黑体" panose="02010609060101010101" pitchFamily="49" charset="-122"/>
            </a:endParaRPr>
          </a:p>
        </p:txBody>
      </p:sp>
      <p:sp>
        <p:nvSpPr>
          <p:cNvPr id="7" name="Text Box 4"/>
          <p:cNvSpPr txBox="1"/>
          <p:nvPr/>
        </p:nvSpPr>
        <p:spPr>
          <a:xfrm>
            <a:off x="468313" y="1988840"/>
            <a:ext cx="8135937" cy="4182363"/>
          </a:xfrm>
          <a:prstGeom prst="rect">
            <a:avLst/>
          </a:prstGeom>
          <a:noFill/>
          <a:ln w="9525">
            <a:noFill/>
          </a:ln>
        </p:spPr>
        <p:txBody>
          <a:bodyPr anchor="t">
            <a:spAutoFit/>
          </a:bodyPr>
          <a:lstStyle/>
          <a:p>
            <a:pPr lvl="0" indent="0">
              <a:lnSpc>
                <a:spcPct val="150000"/>
              </a:lnSpc>
              <a:spcBef>
                <a:spcPts val="0"/>
              </a:spcBef>
            </a:pPr>
            <a:r>
              <a:rPr lang="en-US" altLang="zh-CN" dirty="0">
                <a:solidFill>
                  <a:srgbClr val="990000"/>
                </a:solidFill>
                <a:latin typeface="黑体" pitchFamily="49" charset="-122"/>
                <a:ea typeface="黑体" pitchFamily="49" charset="-122"/>
              </a:rPr>
              <a:t>●</a:t>
            </a:r>
            <a:r>
              <a:rPr lang="en-US" altLang="zh-CN" dirty="0">
                <a:latin typeface="黑体" pitchFamily="49" charset="-122"/>
                <a:ea typeface="黑体" pitchFamily="49" charset="-122"/>
              </a:rPr>
              <a:t> </a:t>
            </a:r>
            <a:r>
              <a:rPr lang="en-US" altLang="zh-CN" dirty="0">
                <a:solidFill>
                  <a:srgbClr val="990000"/>
                </a:solidFill>
                <a:latin typeface="黑体" pitchFamily="49" charset="-122"/>
                <a:ea typeface="黑体" pitchFamily="49" charset="-122"/>
              </a:rPr>
              <a:t>Specific </a:t>
            </a:r>
            <a:r>
              <a:rPr lang="zh-CN" altLang="en-US" dirty="0">
                <a:solidFill>
                  <a:srgbClr val="000066"/>
                </a:solidFill>
                <a:latin typeface="黑体" pitchFamily="49" charset="-122"/>
                <a:ea typeface="黑体" pitchFamily="49" charset="-122"/>
              </a:rPr>
              <a:t>目标应该是明确的。</a:t>
            </a:r>
          </a:p>
          <a:p>
            <a:pPr lvl="0" indent="0">
              <a:lnSpc>
                <a:spcPct val="150000"/>
              </a:lnSpc>
              <a:spcBef>
                <a:spcPts val="0"/>
              </a:spcBef>
            </a:pPr>
            <a:r>
              <a:rPr lang="zh-CN" altLang="en-US" dirty="0">
                <a:latin typeface="黑体" pitchFamily="49" charset="-122"/>
                <a:ea typeface="黑体" pitchFamily="49" charset="-122"/>
              </a:rPr>
              <a:t>   如：“找个漂亮媳妇”或“能干的老公”就很模糊。</a:t>
            </a:r>
          </a:p>
          <a:p>
            <a:pPr lvl="0" indent="0">
              <a:lnSpc>
                <a:spcPct val="150000"/>
              </a:lnSpc>
              <a:spcBef>
                <a:spcPts val="0"/>
              </a:spcBef>
            </a:pPr>
            <a:r>
              <a:rPr lang="en-US" altLang="zh-CN" dirty="0">
                <a:solidFill>
                  <a:srgbClr val="990000"/>
                </a:solidFill>
                <a:latin typeface="黑体" pitchFamily="49" charset="-122"/>
                <a:ea typeface="黑体" pitchFamily="49" charset="-122"/>
              </a:rPr>
              <a:t>●</a:t>
            </a:r>
            <a:r>
              <a:rPr lang="en-US" altLang="zh-CN" dirty="0">
                <a:latin typeface="黑体" pitchFamily="49" charset="-122"/>
                <a:ea typeface="黑体" pitchFamily="49" charset="-122"/>
              </a:rPr>
              <a:t> </a:t>
            </a:r>
            <a:r>
              <a:rPr lang="en-US" altLang="zh-CN" dirty="0">
                <a:solidFill>
                  <a:srgbClr val="990000"/>
                </a:solidFill>
                <a:latin typeface="黑体" pitchFamily="49" charset="-122"/>
                <a:ea typeface="黑体" pitchFamily="49" charset="-122"/>
              </a:rPr>
              <a:t>Measurable</a:t>
            </a:r>
            <a:r>
              <a:rPr lang="en-US" altLang="zh-CN" dirty="0">
                <a:solidFill>
                  <a:srgbClr val="000066"/>
                </a:solidFill>
                <a:latin typeface="黑体" pitchFamily="49" charset="-122"/>
                <a:ea typeface="黑体" pitchFamily="49" charset="-122"/>
              </a:rPr>
              <a:t>  </a:t>
            </a:r>
            <a:r>
              <a:rPr lang="zh-CN" altLang="en-US" dirty="0">
                <a:solidFill>
                  <a:srgbClr val="000066"/>
                </a:solidFill>
                <a:latin typeface="黑体" pitchFamily="49" charset="-122"/>
                <a:ea typeface="黑体" pitchFamily="49" charset="-122"/>
              </a:rPr>
              <a:t>目标必须是可衡量的。</a:t>
            </a:r>
          </a:p>
          <a:p>
            <a:pPr lvl="0" indent="0">
              <a:lnSpc>
                <a:spcPct val="150000"/>
              </a:lnSpc>
              <a:spcBef>
                <a:spcPts val="0"/>
              </a:spcBef>
            </a:pPr>
            <a:r>
              <a:rPr lang="en-US" altLang="zh-CN" dirty="0">
                <a:latin typeface="黑体" pitchFamily="49" charset="-122"/>
                <a:ea typeface="黑体" pitchFamily="49" charset="-122"/>
              </a:rPr>
              <a:t>   </a:t>
            </a:r>
            <a:r>
              <a:rPr lang="zh-CN" altLang="en-US" dirty="0">
                <a:latin typeface="黑体" pitchFamily="49" charset="-122"/>
                <a:ea typeface="黑体" pitchFamily="49" charset="-122"/>
              </a:rPr>
              <a:t>如：“大幅度</a:t>
            </a:r>
            <a:r>
              <a:rPr lang="en-US" altLang="zh-CN" dirty="0">
                <a:latin typeface="黑体" pitchFamily="49" charset="-122"/>
                <a:ea typeface="黑体" pitchFamily="49" charset="-122"/>
              </a:rPr>
              <a:t>”</a:t>
            </a:r>
            <a:r>
              <a:rPr lang="zh-CN" altLang="en-US" dirty="0">
                <a:latin typeface="黑体" pitchFamily="49" charset="-122"/>
                <a:ea typeface="黑体" pitchFamily="49" charset="-122"/>
              </a:rPr>
              <a:t>“明显改进”“越来越”就无法测量。</a:t>
            </a:r>
          </a:p>
          <a:p>
            <a:pPr lvl="0" indent="0">
              <a:lnSpc>
                <a:spcPct val="150000"/>
              </a:lnSpc>
              <a:spcBef>
                <a:spcPts val="0"/>
              </a:spcBef>
            </a:pPr>
            <a:r>
              <a:rPr lang="en-US" altLang="zh-CN" dirty="0">
                <a:solidFill>
                  <a:srgbClr val="990000"/>
                </a:solidFill>
                <a:latin typeface="黑体" pitchFamily="49" charset="-122"/>
                <a:ea typeface="黑体" pitchFamily="49" charset="-122"/>
              </a:rPr>
              <a:t>●</a:t>
            </a:r>
            <a:r>
              <a:rPr lang="en-US" altLang="zh-CN" dirty="0">
                <a:latin typeface="黑体" pitchFamily="49" charset="-122"/>
                <a:ea typeface="黑体" pitchFamily="49" charset="-122"/>
              </a:rPr>
              <a:t> </a:t>
            </a:r>
            <a:r>
              <a:rPr lang="en-US" altLang="zh-CN" dirty="0">
                <a:solidFill>
                  <a:srgbClr val="990000"/>
                </a:solidFill>
                <a:latin typeface="黑体" pitchFamily="49" charset="-122"/>
                <a:ea typeface="黑体" pitchFamily="49" charset="-122"/>
              </a:rPr>
              <a:t>Attainable</a:t>
            </a:r>
            <a:r>
              <a:rPr lang="en-US" altLang="zh-CN" dirty="0">
                <a:solidFill>
                  <a:srgbClr val="000066"/>
                </a:solidFill>
                <a:latin typeface="黑体" pitchFamily="49" charset="-122"/>
                <a:ea typeface="黑体" pitchFamily="49" charset="-122"/>
              </a:rPr>
              <a:t>  </a:t>
            </a:r>
            <a:r>
              <a:rPr lang="zh-CN" altLang="en-US" dirty="0">
                <a:solidFill>
                  <a:srgbClr val="000066"/>
                </a:solidFill>
                <a:latin typeface="黑体" pitchFamily="49" charset="-122"/>
                <a:ea typeface="黑体" pitchFamily="49" charset="-122"/>
              </a:rPr>
              <a:t>目标经过努力是可实现的。</a:t>
            </a:r>
            <a:endParaRPr lang="en-US" altLang="zh-CN" dirty="0">
              <a:solidFill>
                <a:srgbClr val="000066"/>
              </a:solidFill>
              <a:latin typeface="黑体" pitchFamily="49" charset="-122"/>
              <a:ea typeface="黑体" pitchFamily="49" charset="-122"/>
            </a:endParaRPr>
          </a:p>
          <a:p>
            <a:pPr lvl="0" indent="0">
              <a:lnSpc>
                <a:spcPct val="150000"/>
              </a:lnSpc>
              <a:spcBef>
                <a:spcPts val="0"/>
              </a:spcBef>
            </a:pPr>
            <a:r>
              <a:rPr lang="zh-CN" altLang="en-US" dirty="0">
                <a:latin typeface="黑体" pitchFamily="49" charset="-122"/>
                <a:ea typeface="黑体" pitchFamily="49" charset="-122"/>
              </a:rPr>
              <a:t>   如：大跃进时的“赶英超美”就很冒进。</a:t>
            </a:r>
          </a:p>
          <a:p>
            <a:pPr lvl="0" indent="0">
              <a:lnSpc>
                <a:spcPct val="150000"/>
              </a:lnSpc>
              <a:spcBef>
                <a:spcPts val="0"/>
              </a:spcBef>
            </a:pPr>
            <a:r>
              <a:rPr lang="en-US" altLang="zh-CN" dirty="0">
                <a:solidFill>
                  <a:srgbClr val="990000"/>
                </a:solidFill>
                <a:latin typeface="黑体" pitchFamily="49" charset="-122"/>
                <a:ea typeface="黑体" pitchFamily="49" charset="-122"/>
              </a:rPr>
              <a:t>●</a:t>
            </a:r>
            <a:r>
              <a:rPr lang="en-US" altLang="zh-CN" dirty="0">
                <a:latin typeface="黑体" pitchFamily="49" charset="-122"/>
                <a:ea typeface="黑体" pitchFamily="49" charset="-122"/>
              </a:rPr>
              <a:t> </a:t>
            </a:r>
            <a:r>
              <a:rPr lang="en-US" altLang="zh-CN" dirty="0">
                <a:solidFill>
                  <a:srgbClr val="990000"/>
                </a:solidFill>
                <a:latin typeface="黑体" pitchFamily="49" charset="-122"/>
                <a:ea typeface="黑体" pitchFamily="49" charset="-122"/>
              </a:rPr>
              <a:t>Realistic</a:t>
            </a:r>
            <a:r>
              <a:rPr lang="en-US" altLang="zh-CN" dirty="0">
                <a:solidFill>
                  <a:srgbClr val="000066"/>
                </a:solidFill>
                <a:latin typeface="黑体" pitchFamily="49" charset="-122"/>
                <a:ea typeface="黑体" pitchFamily="49" charset="-122"/>
              </a:rPr>
              <a:t>  </a:t>
            </a:r>
            <a:r>
              <a:rPr lang="zh-CN" altLang="en-US" dirty="0">
                <a:solidFill>
                  <a:srgbClr val="000066"/>
                </a:solidFill>
                <a:latin typeface="黑体" pitchFamily="49" charset="-122"/>
                <a:ea typeface="黑体" pitchFamily="49" charset="-122"/>
              </a:rPr>
              <a:t>目标应该是相关的。</a:t>
            </a:r>
            <a:endParaRPr lang="en-US" altLang="zh-CN" dirty="0">
              <a:solidFill>
                <a:srgbClr val="000066"/>
              </a:solidFill>
              <a:latin typeface="黑体" pitchFamily="49" charset="-122"/>
              <a:ea typeface="黑体" pitchFamily="49" charset="-122"/>
            </a:endParaRPr>
          </a:p>
          <a:p>
            <a:pPr lvl="0" indent="0">
              <a:lnSpc>
                <a:spcPct val="150000"/>
              </a:lnSpc>
              <a:spcBef>
                <a:spcPts val="0"/>
              </a:spcBef>
            </a:pPr>
            <a:r>
              <a:rPr lang="zh-CN" altLang="en-US" dirty="0">
                <a:latin typeface="黑体" pitchFamily="49" charset="-122"/>
                <a:ea typeface="黑体" pitchFamily="49" charset="-122"/>
              </a:rPr>
              <a:t>   如：让一个厨师长“考会计师证”就与专业不相关。</a:t>
            </a:r>
          </a:p>
          <a:p>
            <a:pPr lvl="0" indent="0">
              <a:lnSpc>
                <a:spcPct val="150000"/>
              </a:lnSpc>
              <a:spcBef>
                <a:spcPts val="0"/>
              </a:spcBef>
            </a:pPr>
            <a:r>
              <a:rPr lang="en-US" altLang="zh-CN" dirty="0">
                <a:solidFill>
                  <a:srgbClr val="990000"/>
                </a:solidFill>
                <a:latin typeface="黑体" pitchFamily="49" charset="-122"/>
                <a:ea typeface="黑体" pitchFamily="49" charset="-122"/>
              </a:rPr>
              <a:t>●</a:t>
            </a:r>
            <a:r>
              <a:rPr lang="en-US" altLang="zh-CN" dirty="0">
                <a:latin typeface="黑体" pitchFamily="49" charset="-122"/>
                <a:ea typeface="黑体" pitchFamily="49" charset="-122"/>
              </a:rPr>
              <a:t> </a:t>
            </a:r>
            <a:r>
              <a:rPr lang="en-US" altLang="zh-CN" dirty="0">
                <a:solidFill>
                  <a:srgbClr val="990000"/>
                </a:solidFill>
                <a:latin typeface="黑体" pitchFamily="49" charset="-122"/>
                <a:ea typeface="黑体" pitchFamily="49" charset="-122"/>
              </a:rPr>
              <a:t>Time – based</a:t>
            </a:r>
            <a:r>
              <a:rPr lang="en-US" altLang="zh-CN" dirty="0">
                <a:solidFill>
                  <a:srgbClr val="000066"/>
                </a:solidFill>
                <a:latin typeface="黑体" pitchFamily="49" charset="-122"/>
                <a:ea typeface="黑体" pitchFamily="49" charset="-122"/>
              </a:rPr>
              <a:t>  </a:t>
            </a:r>
            <a:r>
              <a:rPr lang="zh-CN" altLang="en-US" dirty="0">
                <a:solidFill>
                  <a:srgbClr val="000066"/>
                </a:solidFill>
                <a:latin typeface="黑体" pitchFamily="49" charset="-122"/>
                <a:ea typeface="黑体" pitchFamily="49" charset="-122"/>
              </a:rPr>
              <a:t>目标要有时间要求。</a:t>
            </a:r>
            <a:endParaRPr lang="en-US" altLang="zh-CN" dirty="0">
              <a:solidFill>
                <a:srgbClr val="000066"/>
              </a:solidFill>
              <a:latin typeface="黑体" pitchFamily="49" charset="-122"/>
              <a:ea typeface="黑体" pitchFamily="49" charset="-122"/>
            </a:endParaRPr>
          </a:p>
          <a:p>
            <a:pPr lvl="0" indent="0">
              <a:lnSpc>
                <a:spcPct val="150000"/>
              </a:lnSpc>
              <a:spcBef>
                <a:spcPts val="0"/>
              </a:spcBef>
            </a:pPr>
            <a:r>
              <a:rPr lang="zh-CN" altLang="en-US" dirty="0">
                <a:latin typeface="黑体" pitchFamily="49" charset="-122"/>
                <a:ea typeface="黑体" pitchFamily="49" charset="-122"/>
              </a:rPr>
              <a:t>   如：</a:t>
            </a:r>
            <a:r>
              <a:rPr lang="en-US" altLang="zh-CN" dirty="0">
                <a:latin typeface="黑体" pitchFamily="49" charset="-122"/>
                <a:ea typeface="黑体" pitchFamily="49" charset="-122"/>
              </a:rPr>
              <a:t>40</a:t>
            </a:r>
            <a:r>
              <a:rPr lang="zh-CN" altLang="en-US" dirty="0">
                <a:latin typeface="黑体" pitchFamily="49" charset="-122"/>
                <a:ea typeface="黑体" pitchFamily="49" charset="-122"/>
              </a:rPr>
              <a:t>周岁前先挣</a:t>
            </a:r>
            <a:r>
              <a:rPr lang="en-US" altLang="zh-CN" dirty="0">
                <a:latin typeface="黑体" pitchFamily="49" charset="-122"/>
                <a:ea typeface="黑体" pitchFamily="49" charset="-122"/>
              </a:rPr>
              <a:t>1</a:t>
            </a:r>
            <a:r>
              <a:rPr lang="zh-CN" altLang="en-US" dirty="0">
                <a:latin typeface="黑体" pitchFamily="49" charset="-122"/>
                <a:ea typeface="黑体" pitchFamily="49" charset="-122"/>
              </a:rPr>
              <a:t>个亿人民币。</a:t>
            </a:r>
          </a:p>
        </p:txBody>
      </p:sp>
      <p:sp>
        <p:nvSpPr>
          <p:cNvPr id="8" name="Rectangle 2"/>
          <p:cNvSpPr>
            <a:spLocks noGrp="1"/>
          </p:cNvSpPr>
          <p:nvPr>
            <p:ph type="title" idx="4294967295"/>
          </p:nvPr>
        </p:nvSpPr>
        <p:spPr>
          <a:xfrm>
            <a:off x="708318" y="1181637"/>
            <a:ext cx="7499350" cy="519172"/>
          </a:xfrm>
          <a:solidFill>
            <a:schemeClr val="accent1"/>
          </a:solidFill>
          <a:ln/>
        </p:spPr>
        <p:txBody>
          <a:bodyPr wrap="square" lIns="91440" tIns="45720" rIns="91440" bIns="45720" anchor="ctr"/>
          <a:lstStyle/>
          <a:p>
            <a:pPr lvl="0" algn="ctr" eaLnBrk="1" hangingPunct="1"/>
            <a:r>
              <a:rPr lang="zh-CN" altLang="en-US" sz="2000" dirty="0">
                <a:latin typeface="黑体" pitchFamily="49" charset="-122"/>
                <a:ea typeface="黑体" pitchFamily="49" charset="-122"/>
              </a:rPr>
              <a:t>制定项目目标的“</a:t>
            </a:r>
            <a:r>
              <a:rPr lang="en-US" altLang="zh-CN" sz="2000" dirty="0">
                <a:solidFill>
                  <a:srgbClr val="990000"/>
                </a:solidFill>
                <a:latin typeface="黑体" pitchFamily="49" charset="-122"/>
                <a:ea typeface="黑体" pitchFamily="49" charset="-122"/>
              </a:rPr>
              <a:t>SMART</a:t>
            </a:r>
            <a:r>
              <a:rPr lang="en-US" altLang="zh-CN" sz="2000" dirty="0">
                <a:latin typeface="黑体" pitchFamily="49" charset="-122"/>
                <a:ea typeface="黑体" pitchFamily="49" charset="-122"/>
              </a:rPr>
              <a:t>”</a:t>
            </a:r>
            <a:r>
              <a:rPr lang="zh-CN" altLang="en-US" sz="2000" dirty="0">
                <a:latin typeface="黑体" pitchFamily="49" charset="-122"/>
                <a:ea typeface="黑体" pitchFamily="49" charset="-122"/>
              </a:rPr>
              <a:t>准则</a:t>
            </a: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extLst>
      <p:ext uri="{BB962C8B-B14F-4D97-AF65-F5344CB8AC3E}">
        <p14:creationId xmlns:p14="http://schemas.microsoft.com/office/powerpoint/2010/main" val="2512002837"/>
      </p:ext>
    </p:extLst>
  </p:cSld>
  <p:clrMapOvr>
    <a:masterClrMapping/>
  </p:clrMapOvr>
  <p:transition>
    <p:pull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3528" y="228622"/>
            <a:ext cx="4134465" cy="523220"/>
          </a:xfrm>
          <a:prstGeom prst="rect">
            <a:avLst/>
          </a:prstGeom>
        </p:spPr>
        <p:txBody>
          <a:bodyPr wrap="none">
            <a:spAutoFit/>
          </a:bodyPr>
          <a:lstStyle/>
          <a:p>
            <a:r>
              <a:rPr lang="en-US" altLang="zh-CN" sz="2800" dirty="0" smtClean="0">
                <a:latin typeface="黑体" panose="02010609060101010101" pitchFamily="49" charset="-122"/>
                <a:ea typeface="黑体" panose="02010609060101010101" pitchFamily="49" charset="-122"/>
              </a:rPr>
              <a:t>1.3 </a:t>
            </a:r>
            <a:r>
              <a:rPr lang="zh-CN" altLang="en-US" sz="2800" dirty="0" smtClean="0">
                <a:latin typeface="黑体" panose="02010609060101010101" pitchFamily="49" charset="-122"/>
                <a:ea typeface="黑体" panose="02010609060101010101" pitchFamily="49" charset="-122"/>
              </a:rPr>
              <a:t>项目管理的职能管理</a:t>
            </a:r>
            <a:endParaRPr lang="zh-CN" altLang="en-US" sz="2800" dirty="0">
              <a:latin typeface="黑体" panose="02010609060101010101" pitchFamily="49" charset="-122"/>
              <a:ea typeface="黑体" panose="02010609060101010101" pitchFamily="49" charset="-122"/>
            </a:endParaRPr>
          </a:p>
        </p:txBody>
      </p:sp>
      <p:sp>
        <p:nvSpPr>
          <p:cNvPr id="7" name="Rectangle 4"/>
          <p:cNvSpPr/>
          <p:nvPr/>
        </p:nvSpPr>
        <p:spPr>
          <a:xfrm>
            <a:off x="493786" y="1772816"/>
            <a:ext cx="8208962" cy="4773614"/>
          </a:xfrm>
          <a:prstGeom prst="rect">
            <a:avLst/>
          </a:prstGeom>
          <a:noFill/>
          <a:ln w="9525">
            <a:noFill/>
          </a:ln>
        </p:spPr>
        <p:txBody>
          <a:bodyPr anchor="t">
            <a:spAutoFit/>
          </a:bodyPr>
          <a:lstStyle/>
          <a:p>
            <a:pPr lvl="0" indent="0">
              <a:lnSpc>
                <a:spcPct val="130000"/>
              </a:lnSpc>
            </a:pPr>
            <a:r>
              <a:rPr lang="zh-CN" altLang="en-US" dirty="0">
                <a:latin typeface="黑体" pitchFamily="49" charset="-122"/>
                <a:ea typeface="黑体" pitchFamily="49" charset="-122"/>
              </a:rPr>
              <a:t> </a:t>
            </a:r>
            <a:r>
              <a:rPr lang="en-US" altLang="zh-CN" dirty="0" smtClean="0">
                <a:latin typeface="黑体" pitchFamily="49" charset="-122"/>
                <a:ea typeface="黑体" pitchFamily="49" charset="-122"/>
              </a:rPr>
              <a:t>1.</a:t>
            </a:r>
            <a:r>
              <a:rPr lang="zh-CN" altLang="en-US" dirty="0" smtClean="0">
                <a:latin typeface="黑体" pitchFamily="49" charset="-122"/>
                <a:ea typeface="黑体" pitchFamily="49" charset="-122"/>
              </a:rPr>
              <a:t>简要</a:t>
            </a:r>
            <a:r>
              <a:rPr lang="zh-CN" altLang="en-US" dirty="0">
                <a:latin typeface="黑体" pitchFamily="49" charset="-122"/>
                <a:ea typeface="黑体" pitchFamily="49" charset="-122"/>
              </a:rPr>
              <a:t>阐述：</a:t>
            </a:r>
            <a:r>
              <a:rPr lang="zh-CN" altLang="en-US" b="0" dirty="0">
                <a:latin typeface="黑体" pitchFamily="49" charset="-122"/>
                <a:ea typeface="黑体" pitchFamily="49" charset="-122"/>
              </a:rPr>
              <a:t>立项理由 </a:t>
            </a:r>
            <a:r>
              <a:rPr lang="zh-CN" altLang="en-US" dirty="0">
                <a:latin typeface="黑体" pitchFamily="49" charset="-122"/>
                <a:ea typeface="黑体" pitchFamily="49" charset="-122"/>
              </a:rPr>
              <a:t>以及 </a:t>
            </a:r>
            <a:r>
              <a:rPr lang="zh-CN" altLang="en-US" b="0" dirty="0">
                <a:latin typeface="黑体" pitchFamily="49" charset="-122"/>
                <a:ea typeface="黑体" pitchFamily="49" charset="-122"/>
              </a:rPr>
              <a:t>其他基本情况。</a:t>
            </a:r>
          </a:p>
          <a:p>
            <a:pPr lvl="0" indent="0">
              <a:lnSpc>
                <a:spcPct val="40000"/>
              </a:lnSpc>
            </a:pPr>
            <a:r>
              <a:rPr lang="en-US" altLang="zh-CN" dirty="0">
                <a:latin typeface="黑体" pitchFamily="49" charset="-122"/>
                <a:ea typeface="黑体" pitchFamily="49" charset="-122"/>
              </a:rPr>
              <a:t> </a:t>
            </a:r>
          </a:p>
          <a:p>
            <a:pPr lvl="0" indent="0">
              <a:lnSpc>
                <a:spcPct val="140000"/>
              </a:lnSpc>
            </a:pPr>
            <a:r>
              <a:rPr lang="en-US" altLang="zh-CN" dirty="0">
                <a:latin typeface="黑体" pitchFamily="49" charset="-122"/>
                <a:ea typeface="黑体" pitchFamily="49" charset="-122"/>
              </a:rPr>
              <a:t> 2.</a:t>
            </a:r>
            <a:r>
              <a:rPr lang="zh-CN" altLang="en-US" dirty="0">
                <a:latin typeface="黑体" pitchFamily="49" charset="-122"/>
                <a:ea typeface="黑体" pitchFamily="49" charset="-122"/>
              </a:rPr>
              <a:t>项目范围：</a:t>
            </a:r>
            <a:r>
              <a:rPr lang="zh-CN" altLang="en-US" b="0" dirty="0">
                <a:latin typeface="黑体" pitchFamily="49" charset="-122"/>
                <a:ea typeface="黑体" pitchFamily="49" charset="-122"/>
              </a:rPr>
              <a:t>针对有形产品（做饭），描述项目</a:t>
            </a:r>
            <a:r>
              <a:rPr lang="zh-CN" altLang="en-US" dirty="0">
                <a:latin typeface="黑体" pitchFamily="49" charset="-122"/>
                <a:ea typeface="黑体" pitchFamily="49" charset="-122"/>
              </a:rPr>
              <a:t>主要</a:t>
            </a:r>
            <a:r>
              <a:rPr lang="zh-CN" altLang="en-US" dirty="0" smtClean="0">
                <a:latin typeface="黑体" pitchFamily="49" charset="-122"/>
                <a:ea typeface="黑体" pitchFamily="49" charset="-122"/>
              </a:rPr>
              <a:t>交付成果</a:t>
            </a:r>
            <a:r>
              <a:rPr lang="zh-CN" altLang="en-US" b="0" dirty="0">
                <a:latin typeface="黑体" pitchFamily="49" charset="-122"/>
                <a:ea typeface="黑体" pitchFamily="49" charset="-122"/>
              </a:rPr>
              <a:t>；针对无形产品（旅游），描述</a:t>
            </a:r>
            <a:r>
              <a:rPr lang="zh-CN" altLang="en-US" dirty="0">
                <a:latin typeface="黑体" pitchFamily="49" charset="-122"/>
                <a:ea typeface="黑体" pitchFamily="49" charset="-122"/>
              </a:rPr>
              <a:t>主要活动（过程）</a:t>
            </a:r>
            <a:r>
              <a:rPr lang="zh-CN" altLang="en-US" b="0" dirty="0">
                <a:latin typeface="黑体" pitchFamily="49" charset="-122"/>
                <a:ea typeface="黑体" pitchFamily="49" charset="-122"/>
              </a:rPr>
              <a:t>。</a:t>
            </a:r>
          </a:p>
          <a:p>
            <a:pPr lvl="0" indent="0">
              <a:lnSpc>
                <a:spcPct val="40000"/>
              </a:lnSpc>
            </a:pPr>
            <a:endParaRPr lang="zh-CN" altLang="en-US" b="0" dirty="0">
              <a:latin typeface="黑体" pitchFamily="49" charset="-122"/>
              <a:ea typeface="黑体" pitchFamily="49" charset="-122"/>
            </a:endParaRPr>
          </a:p>
          <a:p>
            <a:pPr lvl="0" indent="0">
              <a:lnSpc>
                <a:spcPct val="140000"/>
              </a:lnSpc>
            </a:pPr>
            <a:r>
              <a:rPr lang="en-US" altLang="zh-CN" dirty="0">
                <a:latin typeface="黑体" pitchFamily="49" charset="-122"/>
                <a:ea typeface="黑体" pitchFamily="49" charset="-122"/>
              </a:rPr>
              <a:t> 3.</a:t>
            </a:r>
            <a:r>
              <a:rPr lang="zh-CN" altLang="en-US" dirty="0">
                <a:latin typeface="黑体" pitchFamily="49" charset="-122"/>
                <a:ea typeface="黑体" pitchFamily="49" charset="-122"/>
              </a:rPr>
              <a:t>项目进度：</a:t>
            </a:r>
            <a:r>
              <a:rPr lang="zh-CN" altLang="en-US" b="0" dirty="0">
                <a:latin typeface="黑体" pitchFamily="49" charset="-122"/>
                <a:ea typeface="黑体" pitchFamily="49" charset="-122"/>
              </a:rPr>
              <a:t>项目</a:t>
            </a:r>
            <a:r>
              <a:rPr lang="zh-CN" altLang="en-US" dirty="0">
                <a:latin typeface="黑体" pitchFamily="49" charset="-122"/>
                <a:ea typeface="黑体" pitchFamily="49" charset="-122"/>
              </a:rPr>
              <a:t>开始</a:t>
            </a:r>
            <a:r>
              <a:rPr lang="zh-CN" altLang="en-US" b="0" dirty="0">
                <a:latin typeface="黑体" pitchFamily="49" charset="-122"/>
                <a:ea typeface="黑体" pitchFamily="49" charset="-122"/>
              </a:rPr>
              <a:t>（通常以“立项”为标志 ）和 </a:t>
            </a:r>
            <a:r>
              <a:rPr lang="zh-CN" altLang="en-US" dirty="0" smtClean="0">
                <a:latin typeface="黑体" pitchFamily="49" charset="-122"/>
                <a:ea typeface="黑体" pitchFamily="49" charset="-122"/>
              </a:rPr>
              <a:t>结束</a:t>
            </a:r>
            <a:r>
              <a:rPr lang="zh-CN" altLang="en-US" b="0" dirty="0" smtClean="0">
                <a:latin typeface="黑体" pitchFamily="49" charset="-122"/>
                <a:ea typeface="黑体" pitchFamily="49" charset="-122"/>
              </a:rPr>
              <a:t>（</a:t>
            </a:r>
            <a:r>
              <a:rPr lang="zh-CN" altLang="en-US" b="0" dirty="0">
                <a:latin typeface="黑体" pitchFamily="49" charset="-122"/>
                <a:ea typeface="黑体" pitchFamily="49" charset="-122"/>
              </a:rPr>
              <a:t>通常以“后评价”为标志）</a:t>
            </a:r>
            <a:r>
              <a:rPr lang="zh-CN" altLang="en-US" b="0" dirty="0" smtClean="0">
                <a:latin typeface="黑体" pitchFamily="49" charset="-122"/>
                <a:ea typeface="黑体" pitchFamily="49" charset="-122"/>
              </a:rPr>
              <a:t>。</a:t>
            </a:r>
            <a:endParaRPr lang="en-US" altLang="zh-CN" b="0" dirty="0" smtClean="0">
              <a:latin typeface="黑体" pitchFamily="49" charset="-122"/>
              <a:ea typeface="黑体" pitchFamily="49" charset="-122"/>
            </a:endParaRPr>
          </a:p>
          <a:p>
            <a:pPr lvl="0" indent="0">
              <a:lnSpc>
                <a:spcPct val="140000"/>
              </a:lnSpc>
            </a:pPr>
            <a:r>
              <a:rPr lang="en-US" altLang="zh-CN" dirty="0">
                <a:latin typeface="黑体" pitchFamily="49" charset="-122"/>
                <a:ea typeface="黑体" pitchFamily="49" charset="-122"/>
              </a:rPr>
              <a:t> </a:t>
            </a:r>
            <a:r>
              <a:rPr lang="en-US" altLang="zh-CN" dirty="0" smtClean="0">
                <a:latin typeface="黑体" pitchFamily="49" charset="-122"/>
                <a:ea typeface="黑体" pitchFamily="49" charset="-122"/>
              </a:rPr>
              <a:t>  </a:t>
            </a:r>
            <a:r>
              <a:rPr lang="zh-CN" altLang="en-US" b="0" dirty="0" smtClean="0">
                <a:latin typeface="黑体" pitchFamily="49" charset="-122"/>
                <a:ea typeface="黑体" pitchFamily="49" charset="-122"/>
              </a:rPr>
              <a:t>必要</a:t>
            </a:r>
            <a:r>
              <a:rPr lang="zh-CN" altLang="en-US" b="0" dirty="0">
                <a:latin typeface="黑体" pitchFamily="49" charset="-122"/>
                <a:ea typeface="黑体" pitchFamily="49" charset="-122"/>
              </a:rPr>
              <a:t>时包括：主要里程碑。</a:t>
            </a:r>
          </a:p>
          <a:p>
            <a:pPr lvl="0" indent="0">
              <a:lnSpc>
                <a:spcPct val="40000"/>
              </a:lnSpc>
            </a:pPr>
            <a:endParaRPr lang="zh-CN" altLang="en-US" b="0" dirty="0">
              <a:latin typeface="黑体" pitchFamily="49" charset="-122"/>
              <a:ea typeface="黑体" pitchFamily="49" charset="-122"/>
            </a:endParaRPr>
          </a:p>
          <a:p>
            <a:pPr lvl="0" indent="0">
              <a:lnSpc>
                <a:spcPct val="140000"/>
              </a:lnSpc>
            </a:pPr>
            <a:r>
              <a:rPr lang="en-US" altLang="zh-CN" dirty="0">
                <a:latin typeface="黑体" pitchFamily="49" charset="-122"/>
                <a:ea typeface="黑体" pitchFamily="49" charset="-122"/>
              </a:rPr>
              <a:t> 4.</a:t>
            </a:r>
            <a:r>
              <a:rPr lang="zh-CN" altLang="en-US" dirty="0">
                <a:latin typeface="黑体" pitchFamily="49" charset="-122"/>
                <a:ea typeface="黑体" pitchFamily="49" charset="-122"/>
              </a:rPr>
              <a:t>项目成本：</a:t>
            </a:r>
            <a:r>
              <a:rPr lang="zh-CN" altLang="en-US" b="0" dirty="0">
                <a:latin typeface="黑体" pitchFamily="49" charset="-122"/>
                <a:ea typeface="黑体" pitchFamily="49" charset="-122"/>
              </a:rPr>
              <a:t>总体预算 或 对预算的说明。</a:t>
            </a:r>
          </a:p>
          <a:p>
            <a:pPr lvl="0" indent="0">
              <a:lnSpc>
                <a:spcPct val="140000"/>
              </a:lnSpc>
            </a:pPr>
            <a:r>
              <a:rPr lang="zh-CN" altLang="en-US" dirty="0">
                <a:latin typeface="黑体" pitchFamily="49" charset="-122"/>
                <a:ea typeface="黑体" pitchFamily="49" charset="-122"/>
              </a:rPr>
              <a:t>  </a:t>
            </a:r>
            <a:r>
              <a:rPr lang="zh-CN" altLang="en-US" b="0" dirty="0" smtClean="0">
                <a:latin typeface="黑体" pitchFamily="49" charset="-122"/>
                <a:ea typeface="黑体" pitchFamily="49" charset="-122"/>
              </a:rPr>
              <a:t> </a:t>
            </a:r>
            <a:r>
              <a:rPr lang="zh-CN" altLang="en-US" b="0" dirty="0">
                <a:latin typeface="黑体" pitchFamily="49" charset="-122"/>
                <a:ea typeface="黑体" pitchFamily="49" charset="-122"/>
              </a:rPr>
              <a:t>必要时：按 成果 或 时间阶段 粗略分配。</a:t>
            </a:r>
          </a:p>
          <a:p>
            <a:pPr lvl="0" indent="0">
              <a:lnSpc>
                <a:spcPct val="40000"/>
              </a:lnSpc>
            </a:pPr>
            <a:endParaRPr lang="zh-CN" altLang="en-US" b="0" dirty="0">
              <a:latin typeface="黑体" pitchFamily="49" charset="-122"/>
              <a:ea typeface="黑体" pitchFamily="49" charset="-122"/>
            </a:endParaRPr>
          </a:p>
          <a:p>
            <a:pPr lvl="0" indent="0">
              <a:lnSpc>
                <a:spcPct val="140000"/>
              </a:lnSpc>
            </a:pPr>
            <a:r>
              <a:rPr lang="en-US" altLang="zh-CN" dirty="0">
                <a:latin typeface="黑体" pitchFamily="49" charset="-122"/>
                <a:ea typeface="黑体" pitchFamily="49" charset="-122"/>
              </a:rPr>
              <a:t> 5.</a:t>
            </a:r>
            <a:r>
              <a:rPr lang="zh-CN" altLang="en-US" dirty="0">
                <a:latin typeface="黑体" pitchFamily="49" charset="-122"/>
                <a:ea typeface="黑体" pitchFamily="49" charset="-122"/>
              </a:rPr>
              <a:t>项目质量</a:t>
            </a:r>
            <a:r>
              <a:rPr lang="zh-CN" altLang="en-US" b="0" dirty="0">
                <a:latin typeface="黑体" pitchFamily="49" charset="-122"/>
                <a:ea typeface="黑体" pitchFamily="49" charset="-122"/>
              </a:rPr>
              <a:t>（效果）</a:t>
            </a:r>
            <a:r>
              <a:rPr lang="zh-CN" altLang="en-US" dirty="0">
                <a:latin typeface="黑体" pitchFamily="49" charset="-122"/>
                <a:ea typeface="黑体" pitchFamily="49" charset="-122"/>
              </a:rPr>
              <a:t>：</a:t>
            </a:r>
            <a:r>
              <a:rPr lang="zh-CN" altLang="en-US" b="0" dirty="0">
                <a:latin typeface="黑体" pitchFamily="49" charset="-122"/>
                <a:ea typeface="黑体" pitchFamily="49" charset="-122"/>
              </a:rPr>
              <a:t>主要是产品质量、工作质量</a:t>
            </a:r>
            <a:r>
              <a:rPr lang="zh-CN" altLang="en-US" dirty="0">
                <a:latin typeface="黑体" pitchFamily="49" charset="-122"/>
                <a:ea typeface="黑体" pitchFamily="49" charset="-122"/>
              </a:rPr>
              <a:t>。</a:t>
            </a:r>
          </a:p>
          <a:p>
            <a:pPr lvl="0" indent="0">
              <a:lnSpc>
                <a:spcPct val="140000"/>
              </a:lnSpc>
            </a:pPr>
            <a:r>
              <a:rPr lang="zh-CN" altLang="en-US" dirty="0">
                <a:latin typeface="黑体" pitchFamily="49" charset="-122"/>
                <a:ea typeface="黑体" pitchFamily="49" charset="-122"/>
              </a:rPr>
              <a:t>  </a:t>
            </a:r>
            <a:r>
              <a:rPr lang="zh-CN" altLang="en-US" b="0" dirty="0" smtClean="0">
                <a:latin typeface="黑体" pitchFamily="49" charset="-122"/>
                <a:ea typeface="黑体" pitchFamily="49" charset="-122"/>
              </a:rPr>
              <a:t> </a:t>
            </a:r>
            <a:r>
              <a:rPr lang="zh-CN" altLang="en-US" b="0" dirty="0">
                <a:latin typeface="黑体" pitchFamily="49" charset="-122"/>
                <a:ea typeface="黑体" pitchFamily="49" charset="-122"/>
              </a:rPr>
              <a:t>必要时可包括：经济效益、社会价值、安全指标 等。</a:t>
            </a:r>
          </a:p>
          <a:p>
            <a:pPr lvl="0" indent="0">
              <a:lnSpc>
                <a:spcPct val="140000"/>
              </a:lnSpc>
            </a:pPr>
            <a:r>
              <a:rPr lang="zh-CN" altLang="en-US" b="0" dirty="0">
                <a:latin typeface="黑体" pitchFamily="49" charset="-122"/>
                <a:ea typeface="黑体" pitchFamily="49" charset="-122"/>
              </a:rPr>
              <a:t>  </a:t>
            </a:r>
            <a:r>
              <a:rPr lang="zh-CN" altLang="en-US" b="0" dirty="0" smtClean="0">
                <a:latin typeface="黑体" pitchFamily="49" charset="-122"/>
                <a:ea typeface="黑体" pitchFamily="49" charset="-122"/>
              </a:rPr>
              <a:t> </a:t>
            </a:r>
            <a:r>
              <a:rPr lang="zh-CN" altLang="en-US" b="0" dirty="0">
                <a:solidFill>
                  <a:srgbClr val="A50021"/>
                </a:solidFill>
                <a:latin typeface="黑体" pitchFamily="49" charset="-122"/>
                <a:ea typeface="黑体" pitchFamily="49" charset="-122"/>
              </a:rPr>
              <a:t>提醒：</a:t>
            </a:r>
            <a:r>
              <a:rPr lang="zh-CN" altLang="en-US" dirty="0">
                <a:latin typeface="黑体" pitchFamily="49" charset="-122"/>
                <a:ea typeface="黑体" pitchFamily="49" charset="-122"/>
              </a:rPr>
              <a:t>项目质量</a:t>
            </a:r>
            <a:r>
              <a:rPr lang="zh-CN" altLang="en-US" b="0" dirty="0">
                <a:latin typeface="黑体" pitchFamily="49" charset="-122"/>
                <a:ea typeface="黑体" pitchFamily="49" charset="-122"/>
              </a:rPr>
              <a:t>一定要 </a:t>
            </a:r>
            <a:r>
              <a:rPr lang="zh-CN" altLang="en-US" dirty="0">
                <a:solidFill>
                  <a:srgbClr val="000066"/>
                </a:solidFill>
                <a:latin typeface="黑体" pitchFamily="49" charset="-122"/>
                <a:ea typeface="黑体" pitchFamily="49" charset="-122"/>
              </a:rPr>
              <a:t>量化</a:t>
            </a:r>
            <a:r>
              <a:rPr lang="zh-CN" altLang="en-US" b="0" dirty="0">
                <a:latin typeface="黑体" pitchFamily="49" charset="-122"/>
                <a:ea typeface="黑体" pitchFamily="49" charset="-122"/>
              </a:rPr>
              <a:t>，否则无法考核。</a:t>
            </a:r>
          </a:p>
        </p:txBody>
      </p:sp>
      <p:sp>
        <p:nvSpPr>
          <p:cNvPr id="8" name="Rectangle 2"/>
          <p:cNvSpPr>
            <a:spLocks noGrp="1"/>
          </p:cNvSpPr>
          <p:nvPr>
            <p:ph type="title" idx="4294967295"/>
          </p:nvPr>
        </p:nvSpPr>
        <p:spPr>
          <a:xfrm>
            <a:off x="827584" y="1159468"/>
            <a:ext cx="6048375" cy="647700"/>
          </a:xfrm>
          <a:solidFill>
            <a:srgbClr val="99CCFF"/>
          </a:solidFill>
          <a:ln/>
        </p:spPr>
        <p:txBody>
          <a:bodyPr wrap="square" lIns="91440" tIns="45720" rIns="91440" bIns="45720" anchor="ctr"/>
          <a:lstStyle/>
          <a:p>
            <a:pPr lvl="0" algn="ctr"/>
            <a:r>
              <a:rPr lang="zh-CN" altLang="en-US" sz="2000" dirty="0">
                <a:solidFill>
                  <a:srgbClr val="000066"/>
                </a:solidFill>
                <a:latin typeface="黑体" pitchFamily="49" charset="-122"/>
                <a:ea typeface="黑体" pitchFamily="49" charset="-122"/>
              </a:rPr>
              <a:t>项目定义 </a:t>
            </a:r>
            <a:r>
              <a:rPr lang="zh-CN" altLang="en-US" sz="2000" dirty="0">
                <a:solidFill>
                  <a:srgbClr val="990033"/>
                </a:solidFill>
                <a:latin typeface="黑体" pitchFamily="49" charset="-122"/>
                <a:ea typeface="黑体" pitchFamily="49" charset="-122"/>
              </a:rPr>
              <a:t>模板</a:t>
            </a:r>
            <a:r>
              <a:rPr lang="zh-CN" altLang="en-US" sz="2000" dirty="0">
                <a:solidFill>
                  <a:srgbClr val="000066"/>
                </a:solidFill>
                <a:latin typeface="黑体" pitchFamily="49" charset="-122"/>
                <a:ea typeface="黑体" pitchFamily="49" charset="-122"/>
              </a:rPr>
              <a:t>（</a:t>
            </a:r>
            <a:r>
              <a:rPr lang="en-US" altLang="zh-CN" sz="2000" dirty="0">
                <a:solidFill>
                  <a:srgbClr val="000066"/>
                </a:solidFill>
                <a:latin typeface="黑体" pitchFamily="49" charset="-122"/>
                <a:ea typeface="黑体" pitchFamily="49" charset="-122"/>
              </a:rPr>
              <a:t>5</a:t>
            </a:r>
            <a:r>
              <a:rPr lang="zh-CN" altLang="en-US" sz="2000" dirty="0">
                <a:solidFill>
                  <a:srgbClr val="000066"/>
                </a:solidFill>
                <a:latin typeface="黑体" pitchFamily="49" charset="-122"/>
                <a:ea typeface="黑体" pitchFamily="49" charset="-122"/>
              </a:rPr>
              <a:t>句话）</a:t>
            </a: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extLst>
      <p:ext uri="{BB962C8B-B14F-4D97-AF65-F5344CB8AC3E}">
        <p14:creationId xmlns:p14="http://schemas.microsoft.com/office/powerpoint/2010/main" val="2512002837"/>
      </p:ext>
    </p:extLst>
  </p:cSld>
  <p:clrMapOvr>
    <a:masterClrMapping/>
  </p:clrMapOvr>
  <p:transition>
    <p:pull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3528" y="228622"/>
            <a:ext cx="4134465" cy="523220"/>
          </a:xfrm>
          <a:prstGeom prst="rect">
            <a:avLst/>
          </a:prstGeom>
        </p:spPr>
        <p:txBody>
          <a:bodyPr wrap="none">
            <a:spAutoFit/>
          </a:bodyPr>
          <a:lstStyle/>
          <a:p>
            <a:r>
              <a:rPr lang="en-US" altLang="zh-CN" sz="2800" dirty="0" smtClean="0">
                <a:latin typeface="黑体" panose="02010609060101010101" pitchFamily="49" charset="-122"/>
                <a:ea typeface="黑体" panose="02010609060101010101" pitchFamily="49" charset="-122"/>
              </a:rPr>
              <a:t>1.3 </a:t>
            </a:r>
            <a:r>
              <a:rPr lang="zh-CN" altLang="en-US" sz="2800" dirty="0" smtClean="0">
                <a:latin typeface="黑体" panose="02010609060101010101" pitchFamily="49" charset="-122"/>
                <a:ea typeface="黑体" panose="02010609060101010101" pitchFamily="49" charset="-122"/>
              </a:rPr>
              <a:t>项目管理的职能管理</a:t>
            </a:r>
            <a:endParaRPr lang="zh-CN" altLang="en-US" sz="2800" dirty="0">
              <a:latin typeface="黑体" panose="02010609060101010101" pitchFamily="49" charset="-122"/>
              <a:ea typeface="黑体" panose="02010609060101010101" pitchFamily="49" charset="-122"/>
            </a:endParaRPr>
          </a:p>
        </p:txBody>
      </p:sp>
      <p:sp>
        <p:nvSpPr>
          <p:cNvPr id="6" name="Rectangle 2"/>
          <p:cNvSpPr/>
          <p:nvPr/>
        </p:nvSpPr>
        <p:spPr>
          <a:xfrm>
            <a:off x="395288" y="1340768"/>
            <a:ext cx="8280400" cy="4441216"/>
          </a:xfrm>
          <a:prstGeom prst="rect">
            <a:avLst/>
          </a:prstGeom>
          <a:noFill/>
          <a:ln w="9525">
            <a:noFill/>
          </a:ln>
        </p:spPr>
        <p:txBody>
          <a:bodyPr anchor="t">
            <a:spAutoFit/>
          </a:bodyPr>
          <a:lstStyle/>
          <a:p>
            <a:pPr lvl="0" indent="0">
              <a:lnSpc>
                <a:spcPct val="130000"/>
              </a:lnSpc>
            </a:pPr>
            <a:r>
              <a:rPr lang="zh-CN" altLang="en-US" sz="2000" dirty="0">
                <a:solidFill>
                  <a:srgbClr val="000066"/>
                </a:solidFill>
                <a:latin typeface="黑体" pitchFamily="49" charset="-122"/>
                <a:ea typeface="黑体" pitchFamily="49" charset="-122"/>
              </a:rPr>
              <a:t>  </a:t>
            </a:r>
            <a:r>
              <a:rPr lang="zh-CN" altLang="en-US" sz="2000" dirty="0" smtClean="0">
                <a:solidFill>
                  <a:srgbClr val="CC0000"/>
                </a:solidFill>
                <a:latin typeface="黑体" pitchFamily="49" charset="-122"/>
                <a:ea typeface="黑体" pitchFamily="49" charset="-122"/>
              </a:rPr>
              <a:t>案例</a:t>
            </a:r>
            <a:r>
              <a:rPr lang="zh-CN" altLang="en-US" sz="2000" dirty="0" smtClean="0">
                <a:solidFill>
                  <a:srgbClr val="000066"/>
                </a:solidFill>
                <a:latin typeface="黑体" pitchFamily="49" charset="-122"/>
                <a:ea typeface="黑体" pitchFamily="49" charset="-122"/>
              </a:rPr>
              <a:t>：</a:t>
            </a:r>
            <a:r>
              <a:rPr lang="zh-CN" altLang="en-US" sz="2000" dirty="0">
                <a:solidFill>
                  <a:srgbClr val="000066"/>
                </a:solidFill>
                <a:latin typeface="黑体" pitchFamily="49" charset="-122"/>
                <a:ea typeface="黑体" pitchFamily="49" charset="-122"/>
              </a:rPr>
              <a:t>某房地产开发项目的 </a:t>
            </a:r>
            <a:r>
              <a:rPr lang="zh-CN" altLang="en-US" sz="2000" dirty="0">
                <a:solidFill>
                  <a:srgbClr val="990033"/>
                </a:solidFill>
                <a:latin typeface="黑体" pitchFamily="49" charset="-122"/>
                <a:ea typeface="黑体" pitchFamily="49" charset="-122"/>
              </a:rPr>
              <a:t>项目</a:t>
            </a:r>
            <a:r>
              <a:rPr lang="zh-CN" altLang="en-US" sz="2000" dirty="0" smtClean="0">
                <a:solidFill>
                  <a:srgbClr val="990033"/>
                </a:solidFill>
                <a:latin typeface="黑体" pitchFamily="49" charset="-122"/>
                <a:ea typeface="黑体" pitchFamily="49" charset="-122"/>
              </a:rPr>
              <a:t>定义（比较明确）</a:t>
            </a:r>
            <a:endParaRPr lang="zh-CN" altLang="en-US" sz="2000" dirty="0">
              <a:solidFill>
                <a:srgbClr val="990033"/>
              </a:solidFill>
              <a:latin typeface="黑体" pitchFamily="49" charset="-122"/>
              <a:ea typeface="黑体" pitchFamily="49" charset="-122"/>
            </a:endParaRPr>
          </a:p>
          <a:p>
            <a:pPr lvl="0" indent="0">
              <a:lnSpc>
                <a:spcPct val="130000"/>
              </a:lnSpc>
            </a:pPr>
            <a:endParaRPr lang="zh-CN" altLang="en-US" dirty="0">
              <a:solidFill>
                <a:srgbClr val="000066"/>
              </a:solidFill>
              <a:latin typeface="黑体" pitchFamily="49" charset="-122"/>
              <a:ea typeface="黑体" pitchFamily="49" charset="-122"/>
            </a:endParaRPr>
          </a:p>
          <a:p>
            <a:pPr lvl="0" indent="0">
              <a:lnSpc>
                <a:spcPct val="130000"/>
              </a:lnSpc>
            </a:pPr>
            <a:r>
              <a:rPr lang="zh-CN" altLang="en-US" dirty="0">
                <a:latin typeface="黑体" pitchFamily="49" charset="-122"/>
                <a:ea typeface="黑体" pitchFamily="49" charset="-122"/>
              </a:rPr>
              <a:t>   </a:t>
            </a:r>
            <a:r>
              <a:rPr lang="zh-CN" altLang="en-US" dirty="0" smtClean="0">
                <a:latin typeface="黑体" pitchFamily="49" charset="-122"/>
                <a:ea typeface="黑体" pitchFamily="49" charset="-122"/>
              </a:rPr>
              <a:t> 为了</a:t>
            </a:r>
            <a:r>
              <a:rPr lang="zh-CN" altLang="en-US" dirty="0">
                <a:latin typeface="黑体" pitchFamily="49" charset="-122"/>
                <a:ea typeface="黑体" pitchFamily="49" charset="-122"/>
              </a:rPr>
              <a:t>实现公司经营计划，准备对 </a:t>
            </a:r>
            <a:r>
              <a:rPr lang="en-US" altLang="zh-CN" dirty="0">
                <a:latin typeface="黑体" pitchFamily="49" charset="-122"/>
                <a:ea typeface="黑体" pitchFamily="49" charset="-122"/>
              </a:rPr>
              <a:t>xx </a:t>
            </a:r>
            <a:r>
              <a:rPr lang="zh-CN" altLang="en-US" dirty="0">
                <a:latin typeface="黑体" pitchFamily="49" charset="-122"/>
                <a:ea typeface="黑体" pitchFamily="49" charset="-122"/>
              </a:rPr>
              <a:t>地块进行住宅开发。</a:t>
            </a:r>
          </a:p>
          <a:p>
            <a:pPr lvl="0" indent="0">
              <a:lnSpc>
                <a:spcPct val="130000"/>
              </a:lnSpc>
            </a:pPr>
            <a:r>
              <a:rPr lang="zh-CN" altLang="en-US" dirty="0">
                <a:latin typeface="黑体" pitchFamily="49" charset="-122"/>
                <a:ea typeface="黑体" pitchFamily="49" charset="-122"/>
              </a:rPr>
              <a:t>小区名暂定为：美丽园。 施工单位是 </a:t>
            </a:r>
            <a:r>
              <a:rPr lang="en-US" altLang="zh-CN" dirty="0">
                <a:latin typeface="黑体" pitchFamily="49" charset="-122"/>
                <a:ea typeface="黑体" pitchFamily="49" charset="-122"/>
              </a:rPr>
              <a:t>xx </a:t>
            </a:r>
            <a:r>
              <a:rPr lang="zh-CN" altLang="en-US" dirty="0">
                <a:latin typeface="黑体" pitchFamily="49" charset="-122"/>
                <a:ea typeface="黑体" pitchFamily="49" charset="-122"/>
              </a:rPr>
              <a:t>公司。</a:t>
            </a:r>
          </a:p>
          <a:p>
            <a:pPr lvl="0" indent="0">
              <a:lnSpc>
                <a:spcPct val="70000"/>
              </a:lnSpc>
            </a:pPr>
            <a:endParaRPr lang="zh-CN" altLang="en-US" dirty="0">
              <a:latin typeface="黑体" pitchFamily="49" charset="-122"/>
              <a:ea typeface="黑体" pitchFamily="49" charset="-122"/>
            </a:endParaRPr>
          </a:p>
          <a:p>
            <a:pPr lvl="0" indent="0">
              <a:lnSpc>
                <a:spcPct val="130000"/>
              </a:lnSpc>
            </a:pPr>
            <a:r>
              <a:rPr lang="zh-CN" altLang="en-US" dirty="0">
                <a:solidFill>
                  <a:srgbClr val="990000"/>
                </a:solidFill>
                <a:latin typeface="黑体" pitchFamily="49" charset="-122"/>
                <a:ea typeface="黑体" pitchFamily="49" charset="-122"/>
              </a:rPr>
              <a:t>◆</a:t>
            </a:r>
            <a:r>
              <a:rPr lang="zh-CN" altLang="en-US" dirty="0">
                <a:solidFill>
                  <a:srgbClr val="000066"/>
                </a:solidFill>
                <a:latin typeface="黑体" pitchFamily="49" charset="-122"/>
                <a:ea typeface="黑体" pitchFamily="49" charset="-122"/>
              </a:rPr>
              <a:t>项目范围：</a:t>
            </a:r>
            <a:r>
              <a:rPr lang="zh-CN" altLang="en-US" dirty="0">
                <a:latin typeface="黑体" pitchFamily="49" charset="-122"/>
                <a:ea typeface="黑体" pitchFamily="49" charset="-122"/>
              </a:rPr>
              <a:t>美丽园由 </a:t>
            </a:r>
            <a:r>
              <a:rPr lang="en-US" altLang="zh-CN" dirty="0">
                <a:latin typeface="黑体" pitchFamily="49" charset="-122"/>
                <a:ea typeface="黑体" pitchFamily="49" charset="-122"/>
              </a:rPr>
              <a:t>9</a:t>
            </a:r>
            <a:r>
              <a:rPr lang="zh-CN" altLang="en-US" dirty="0">
                <a:latin typeface="黑体" pitchFamily="49" charset="-122"/>
                <a:ea typeface="黑体" pitchFamily="49" charset="-122"/>
              </a:rPr>
              <a:t>栋住宅、</a:t>
            </a:r>
            <a:r>
              <a:rPr lang="en-US" altLang="zh-CN" dirty="0">
                <a:latin typeface="黑体" pitchFamily="49" charset="-122"/>
                <a:ea typeface="黑体" pitchFamily="49" charset="-122"/>
              </a:rPr>
              <a:t>1</a:t>
            </a:r>
            <a:r>
              <a:rPr lang="zh-CN" altLang="en-US" dirty="0">
                <a:latin typeface="黑体" pitchFamily="49" charset="-122"/>
                <a:ea typeface="黑体" pitchFamily="49" charset="-122"/>
              </a:rPr>
              <a:t>所小学、</a:t>
            </a:r>
            <a:r>
              <a:rPr lang="en-US" altLang="zh-CN" dirty="0">
                <a:latin typeface="黑体" pitchFamily="49" charset="-122"/>
                <a:ea typeface="黑体" pitchFamily="49" charset="-122"/>
              </a:rPr>
              <a:t>1</a:t>
            </a:r>
            <a:r>
              <a:rPr lang="zh-CN" altLang="en-US" dirty="0">
                <a:latin typeface="黑体" pitchFamily="49" charset="-122"/>
                <a:ea typeface="黑体" pitchFamily="49" charset="-122"/>
              </a:rPr>
              <a:t>栋商业综合体和一个健身会所组成，总建筑面积</a:t>
            </a:r>
            <a:r>
              <a:rPr lang="zh-CN" altLang="en-US" dirty="0" smtClean="0">
                <a:latin typeface="黑体" pitchFamily="49" charset="-122"/>
                <a:ea typeface="黑体" pitchFamily="49" charset="-122"/>
              </a:rPr>
              <a:t>约</a:t>
            </a:r>
            <a:r>
              <a:rPr lang="en-US" altLang="zh-CN" dirty="0" smtClean="0">
                <a:latin typeface="黑体" pitchFamily="49" charset="-122"/>
                <a:ea typeface="黑体" pitchFamily="49" charset="-122"/>
              </a:rPr>
              <a:t>15</a:t>
            </a:r>
            <a:r>
              <a:rPr lang="zh-CN" altLang="en-US" dirty="0" smtClean="0">
                <a:latin typeface="黑体" pitchFamily="49" charset="-122"/>
                <a:ea typeface="黑体" pitchFamily="49" charset="-122"/>
              </a:rPr>
              <a:t>万平方米</a:t>
            </a:r>
            <a:r>
              <a:rPr lang="zh-CN" altLang="en-US" dirty="0">
                <a:latin typeface="黑体" pitchFamily="49" charset="-122"/>
                <a:ea typeface="黑体" pitchFamily="49" charset="-122"/>
              </a:rPr>
              <a:t>。</a:t>
            </a:r>
          </a:p>
          <a:p>
            <a:pPr lvl="0" indent="0">
              <a:lnSpc>
                <a:spcPct val="30000"/>
              </a:lnSpc>
            </a:pPr>
            <a:r>
              <a:rPr lang="zh-CN" altLang="en-US" dirty="0">
                <a:latin typeface="黑体" pitchFamily="49" charset="-122"/>
                <a:ea typeface="黑体" pitchFamily="49" charset="-122"/>
              </a:rPr>
              <a:t> </a:t>
            </a:r>
          </a:p>
          <a:p>
            <a:pPr lvl="0" indent="0">
              <a:lnSpc>
                <a:spcPct val="130000"/>
              </a:lnSpc>
            </a:pPr>
            <a:r>
              <a:rPr lang="zh-CN" altLang="en-US" dirty="0">
                <a:solidFill>
                  <a:srgbClr val="990000"/>
                </a:solidFill>
                <a:latin typeface="黑体" pitchFamily="49" charset="-122"/>
                <a:ea typeface="黑体" pitchFamily="49" charset="-122"/>
              </a:rPr>
              <a:t>◆</a:t>
            </a:r>
            <a:r>
              <a:rPr lang="zh-CN" altLang="en-US" dirty="0">
                <a:solidFill>
                  <a:srgbClr val="000066"/>
                </a:solidFill>
                <a:latin typeface="黑体" pitchFamily="49" charset="-122"/>
                <a:ea typeface="黑体" pitchFamily="49" charset="-122"/>
              </a:rPr>
              <a:t>项目进度：</a:t>
            </a:r>
            <a:r>
              <a:rPr lang="zh-CN" altLang="en-US" dirty="0">
                <a:latin typeface="黑体" pitchFamily="49" charset="-122"/>
                <a:ea typeface="黑体" pitchFamily="49" charset="-122"/>
              </a:rPr>
              <a:t>计划于</a:t>
            </a:r>
            <a:r>
              <a:rPr lang="en-US" altLang="zh-CN" dirty="0">
                <a:latin typeface="黑体" pitchFamily="49" charset="-122"/>
                <a:ea typeface="黑体" pitchFamily="49" charset="-122"/>
              </a:rPr>
              <a:t>2016</a:t>
            </a:r>
            <a:r>
              <a:rPr lang="zh-CN" altLang="en-US" dirty="0">
                <a:latin typeface="黑体" pitchFamily="49" charset="-122"/>
                <a:ea typeface="黑体" pitchFamily="49" charset="-122"/>
              </a:rPr>
              <a:t>年</a:t>
            </a:r>
            <a:r>
              <a:rPr lang="en-US" altLang="zh-CN" dirty="0">
                <a:latin typeface="黑体" pitchFamily="49" charset="-122"/>
                <a:ea typeface="黑体" pitchFamily="49" charset="-122"/>
              </a:rPr>
              <a:t>3</a:t>
            </a:r>
            <a:r>
              <a:rPr lang="zh-CN" altLang="en-US" dirty="0">
                <a:latin typeface="黑体" pitchFamily="49" charset="-122"/>
                <a:ea typeface="黑体" pitchFamily="49" charset="-122"/>
              </a:rPr>
              <a:t>月前完成“立项”；</a:t>
            </a:r>
            <a:r>
              <a:rPr lang="en-US" altLang="zh-CN" dirty="0">
                <a:latin typeface="黑体" pitchFamily="49" charset="-122"/>
                <a:ea typeface="黑体" pitchFamily="49" charset="-122"/>
              </a:rPr>
              <a:t>2018</a:t>
            </a:r>
            <a:r>
              <a:rPr lang="zh-CN" altLang="en-US" dirty="0">
                <a:latin typeface="黑体" pitchFamily="49" charset="-122"/>
                <a:ea typeface="黑体" pitchFamily="49" charset="-122"/>
              </a:rPr>
              <a:t>年</a:t>
            </a:r>
            <a:r>
              <a:rPr lang="en-US" altLang="zh-CN" dirty="0">
                <a:latin typeface="黑体" pitchFamily="49" charset="-122"/>
                <a:ea typeface="黑体" pitchFamily="49" charset="-122"/>
              </a:rPr>
              <a:t>8</a:t>
            </a:r>
            <a:r>
              <a:rPr lang="zh-CN" altLang="en-US" dirty="0">
                <a:latin typeface="黑体" pitchFamily="49" charset="-122"/>
                <a:ea typeface="黑体" pitchFamily="49" charset="-122"/>
              </a:rPr>
              <a:t>月前完成土建；</a:t>
            </a:r>
            <a:r>
              <a:rPr lang="en-US" altLang="zh-CN" dirty="0">
                <a:latin typeface="黑体" pitchFamily="49" charset="-122"/>
                <a:ea typeface="黑体" pitchFamily="49" charset="-122"/>
              </a:rPr>
              <a:t>2019</a:t>
            </a:r>
            <a:r>
              <a:rPr lang="zh-CN" altLang="en-US" dirty="0">
                <a:latin typeface="黑体" pitchFamily="49" charset="-122"/>
                <a:ea typeface="黑体" pitchFamily="49" charset="-122"/>
              </a:rPr>
              <a:t>年</a:t>
            </a:r>
            <a:r>
              <a:rPr lang="en-US" altLang="zh-CN" dirty="0">
                <a:latin typeface="黑体" pitchFamily="49" charset="-122"/>
                <a:ea typeface="黑体" pitchFamily="49" charset="-122"/>
              </a:rPr>
              <a:t>9</a:t>
            </a:r>
            <a:r>
              <a:rPr lang="zh-CN" altLang="en-US" dirty="0">
                <a:latin typeface="黑体" pitchFamily="49" charset="-122"/>
                <a:ea typeface="黑体" pitchFamily="49" charset="-122"/>
              </a:rPr>
              <a:t>月前第一批业主入住；</a:t>
            </a:r>
            <a:r>
              <a:rPr lang="en-US" altLang="zh-CN" dirty="0">
                <a:latin typeface="黑体" pitchFamily="49" charset="-122"/>
                <a:ea typeface="黑体" pitchFamily="49" charset="-122"/>
              </a:rPr>
              <a:t>2020</a:t>
            </a:r>
            <a:r>
              <a:rPr lang="zh-CN" altLang="en-US" dirty="0">
                <a:latin typeface="黑体" pitchFamily="49" charset="-122"/>
                <a:ea typeface="黑体" pitchFamily="49" charset="-122"/>
              </a:rPr>
              <a:t>年</a:t>
            </a:r>
            <a:r>
              <a:rPr lang="en-US" altLang="zh-CN" dirty="0">
                <a:latin typeface="黑体" pitchFamily="49" charset="-122"/>
                <a:ea typeface="黑体" pitchFamily="49" charset="-122"/>
              </a:rPr>
              <a:t>5</a:t>
            </a:r>
            <a:r>
              <a:rPr lang="zh-CN" altLang="en-US" dirty="0">
                <a:latin typeface="黑体" pitchFamily="49" charset="-122"/>
                <a:ea typeface="黑体" pitchFamily="49" charset="-122"/>
              </a:rPr>
              <a:t>月前完成“后评价”。</a:t>
            </a:r>
          </a:p>
          <a:p>
            <a:pPr lvl="0" indent="0">
              <a:lnSpc>
                <a:spcPct val="130000"/>
              </a:lnSpc>
            </a:pPr>
            <a:r>
              <a:rPr lang="zh-CN" altLang="en-US" dirty="0">
                <a:solidFill>
                  <a:srgbClr val="990000"/>
                </a:solidFill>
                <a:latin typeface="黑体" pitchFamily="49" charset="-122"/>
                <a:ea typeface="黑体" pitchFamily="49" charset="-122"/>
              </a:rPr>
              <a:t>◆</a:t>
            </a:r>
            <a:r>
              <a:rPr lang="zh-CN" altLang="en-US" dirty="0">
                <a:solidFill>
                  <a:srgbClr val="000066"/>
                </a:solidFill>
                <a:latin typeface="黑体" pitchFamily="49" charset="-122"/>
                <a:ea typeface="黑体" pitchFamily="49" charset="-122"/>
              </a:rPr>
              <a:t>项目成本：</a:t>
            </a:r>
            <a:r>
              <a:rPr lang="zh-CN" altLang="en-US" dirty="0">
                <a:latin typeface="黑体" pitchFamily="49" charset="-122"/>
                <a:ea typeface="黑体" pitchFamily="49" charset="-122"/>
              </a:rPr>
              <a:t>项目总预算为 </a:t>
            </a:r>
            <a:r>
              <a:rPr lang="en-US" altLang="zh-CN" dirty="0">
                <a:latin typeface="黑体" pitchFamily="49" charset="-122"/>
                <a:ea typeface="黑体" pitchFamily="49" charset="-122"/>
              </a:rPr>
              <a:t>10-12 </a:t>
            </a:r>
            <a:r>
              <a:rPr lang="zh-CN" altLang="en-US" dirty="0">
                <a:latin typeface="黑体" pitchFamily="49" charset="-122"/>
                <a:ea typeface="黑体" pitchFamily="49" charset="-122"/>
              </a:rPr>
              <a:t>亿元。 </a:t>
            </a:r>
          </a:p>
          <a:p>
            <a:pPr lvl="0" indent="0">
              <a:lnSpc>
                <a:spcPct val="40000"/>
              </a:lnSpc>
            </a:pPr>
            <a:endParaRPr lang="zh-CN" altLang="en-US" dirty="0">
              <a:latin typeface="黑体" pitchFamily="49" charset="-122"/>
              <a:ea typeface="黑体" pitchFamily="49" charset="-122"/>
            </a:endParaRPr>
          </a:p>
          <a:p>
            <a:pPr lvl="0" indent="0">
              <a:lnSpc>
                <a:spcPct val="130000"/>
              </a:lnSpc>
            </a:pPr>
            <a:r>
              <a:rPr lang="zh-CN" altLang="en-US" dirty="0">
                <a:solidFill>
                  <a:srgbClr val="990000"/>
                </a:solidFill>
                <a:latin typeface="黑体" pitchFamily="49" charset="-122"/>
                <a:ea typeface="黑体" pitchFamily="49" charset="-122"/>
              </a:rPr>
              <a:t>◆</a:t>
            </a:r>
            <a:r>
              <a:rPr lang="zh-CN" altLang="en-US" dirty="0">
                <a:solidFill>
                  <a:srgbClr val="000066"/>
                </a:solidFill>
                <a:latin typeface="黑体" pitchFamily="49" charset="-122"/>
                <a:ea typeface="黑体" pitchFamily="49" charset="-122"/>
              </a:rPr>
              <a:t>项目质量：</a:t>
            </a:r>
            <a:r>
              <a:rPr lang="zh-CN" altLang="en-US" dirty="0">
                <a:latin typeface="黑体" pitchFamily="49" charset="-122"/>
                <a:ea typeface="黑体" pitchFamily="49" charset="-122"/>
              </a:rPr>
              <a:t>实现销售额 </a:t>
            </a:r>
            <a:r>
              <a:rPr lang="en-US" altLang="zh-CN" dirty="0">
                <a:latin typeface="黑体" pitchFamily="49" charset="-122"/>
                <a:ea typeface="黑体" pitchFamily="49" charset="-122"/>
              </a:rPr>
              <a:t>15-16</a:t>
            </a:r>
            <a:r>
              <a:rPr lang="zh-CN" altLang="en-US" dirty="0">
                <a:latin typeface="黑体" pitchFamily="49" charset="-122"/>
                <a:ea typeface="黑体" pitchFamily="49" charset="-122"/>
              </a:rPr>
              <a:t>亿；建筑质量符合</a:t>
            </a:r>
            <a:r>
              <a:rPr lang="en-US" altLang="zh-CN" dirty="0">
                <a:latin typeface="黑体" pitchFamily="49" charset="-122"/>
                <a:ea typeface="黑体" pitchFamily="49" charset="-122"/>
              </a:rPr>
              <a:t>xx</a:t>
            </a:r>
            <a:r>
              <a:rPr lang="zh-CN" altLang="en-US" dirty="0">
                <a:latin typeface="黑体" pitchFamily="49" charset="-122"/>
                <a:ea typeface="黑体" pitchFamily="49" charset="-122"/>
              </a:rPr>
              <a:t>标准；工伤事故为 </a:t>
            </a:r>
            <a:r>
              <a:rPr lang="en-US" altLang="zh-CN" dirty="0">
                <a:latin typeface="黑体" pitchFamily="49" charset="-122"/>
                <a:ea typeface="黑体" pitchFamily="49" charset="-122"/>
              </a:rPr>
              <a:t>0</a:t>
            </a:r>
            <a:r>
              <a:rPr lang="zh-CN" altLang="en-US" dirty="0">
                <a:latin typeface="黑体" pitchFamily="49" charset="-122"/>
                <a:ea typeface="黑体" pitchFamily="49" charset="-122"/>
              </a:rPr>
              <a:t>；业主入住满意度 </a:t>
            </a:r>
            <a:r>
              <a:rPr lang="en-US" altLang="zh-CN" dirty="0">
                <a:latin typeface="黑体" pitchFamily="49" charset="-122"/>
                <a:ea typeface="黑体" pitchFamily="49" charset="-122"/>
              </a:rPr>
              <a:t>80% </a:t>
            </a:r>
            <a:r>
              <a:rPr lang="zh-CN" altLang="en-US" dirty="0">
                <a:latin typeface="黑体" pitchFamily="49" charset="-122"/>
                <a:ea typeface="黑体" pitchFamily="49" charset="-122"/>
              </a:rPr>
              <a:t>以上。</a:t>
            </a: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extLst>
      <p:ext uri="{BB962C8B-B14F-4D97-AF65-F5344CB8AC3E}">
        <p14:creationId xmlns:p14="http://schemas.microsoft.com/office/powerpoint/2010/main" val="889620983"/>
      </p:ext>
    </p:extLst>
  </p:cSld>
  <p:clrMapOvr>
    <a:masterClrMapping/>
  </p:clrMapOvr>
  <p:transition>
    <p:pull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3528" y="228622"/>
            <a:ext cx="4134465" cy="523220"/>
          </a:xfrm>
          <a:prstGeom prst="rect">
            <a:avLst/>
          </a:prstGeom>
        </p:spPr>
        <p:txBody>
          <a:bodyPr wrap="none">
            <a:spAutoFit/>
          </a:bodyPr>
          <a:lstStyle/>
          <a:p>
            <a:r>
              <a:rPr lang="en-US" altLang="zh-CN" sz="2800" dirty="0" smtClean="0">
                <a:latin typeface="黑体" panose="02010609060101010101" pitchFamily="49" charset="-122"/>
                <a:ea typeface="黑体" panose="02010609060101010101" pitchFamily="49" charset="-122"/>
              </a:rPr>
              <a:t>1.3 </a:t>
            </a:r>
            <a:r>
              <a:rPr lang="zh-CN" altLang="en-US" sz="2800" dirty="0" smtClean="0">
                <a:latin typeface="黑体" panose="02010609060101010101" pitchFamily="49" charset="-122"/>
                <a:ea typeface="黑体" panose="02010609060101010101" pitchFamily="49" charset="-122"/>
              </a:rPr>
              <a:t>项目管理的职能管理</a:t>
            </a:r>
            <a:endParaRPr lang="zh-CN" altLang="en-US" sz="2800" dirty="0">
              <a:latin typeface="黑体" panose="02010609060101010101" pitchFamily="49" charset="-122"/>
              <a:ea typeface="黑体" panose="02010609060101010101" pitchFamily="49" charset="-122"/>
            </a:endParaRPr>
          </a:p>
        </p:txBody>
      </p:sp>
      <p:sp>
        <p:nvSpPr>
          <p:cNvPr id="6" name="矩形 227331"/>
          <p:cNvSpPr/>
          <p:nvPr/>
        </p:nvSpPr>
        <p:spPr>
          <a:xfrm>
            <a:off x="405560" y="2060848"/>
            <a:ext cx="8208962" cy="3859518"/>
          </a:xfrm>
          <a:prstGeom prst="rect">
            <a:avLst/>
          </a:prstGeom>
          <a:noFill/>
          <a:ln w="9525">
            <a:noFill/>
          </a:ln>
        </p:spPr>
        <p:txBody>
          <a:bodyPr anchor="t">
            <a:spAutoFit/>
          </a:bodyPr>
          <a:lstStyle/>
          <a:p>
            <a:pPr lvl="0" indent="0">
              <a:lnSpc>
                <a:spcPct val="130000"/>
              </a:lnSpc>
            </a:pPr>
            <a:r>
              <a:rPr lang="zh-CN" altLang="en-US" dirty="0">
                <a:latin typeface="黑体" pitchFamily="49" charset="-122"/>
                <a:ea typeface="黑体" pitchFamily="49" charset="-122"/>
              </a:rPr>
              <a:t>    </a:t>
            </a:r>
            <a:r>
              <a:rPr lang="zh-CN" altLang="en-US" dirty="0" smtClean="0">
                <a:latin typeface="黑体" pitchFamily="49" charset="-122"/>
                <a:ea typeface="黑体" pitchFamily="49" charset="-122"/>
              </a:rPr>
              <a:t>为了</a:t>
            </a:r>
            <a:r>
              <a:rPr lang="zh-CN" altLang="en-US" dirty="0">
                <a:latin typeface="黑体" pitchFamily="49" charset="-122"/>
                <a:ea typeface="黑体" pitchFamily="49" charset="-122"/>
              </a:rPr>
              <a:t>庆祝大学毕业</a:t>
            </a:r>
            <a:r>
              <a:rPr lang="en-US" altLang="zh-CN" dirty="0">
                <a:latin typeface="黑体" pitchFamily="49" charset="-122"/>
                <a:ea typeface="黑体" pitchFamily="49" charset="-122"/>
              </a:rPr>
              <a:t>30</a:t>
            </a:r>
            <a:r>
              <a:rPr lang="zh-CN" altLang="en-US" dirty="0">
                <a:latin typeface="黑体" pitchFamily="49" charset="-122"/>
                <a:ea typeface="黑体" pitchFamily="49" charset="-122"/>
              </a:rPr>
              <a:t>年， </a:t>
            </a:r>
            <a:r>
              <a:rPr lang="en-US" altLang="zh-CN" dirty="0">
                <a:latin typeface="黑体" pitchFamily="49" charset="-122"/>
                <a:ea typeface="黑体" pitchFamily="49" charset="-122"/>
              </a:rPr>
              <a:t>xx</a:t>
            </a:r>
            <a:r>
              <a:rPr lang="zh-CN" altLang="en-US" dirty="0">
                <a:latin typeface="黑体" pitchFamily="49" charset="-122"/>
                <a:ea typeface="黑体" pitchFamily="49" charset="-122"/>
              </a:rPr>
              <a:t>班举行同学聚会。</a:t>
            </a:r>
          </a:p>
          <a:p>
            <a:pPr lvl="0" indent="0">
              <a:lnSpc>
                <a:spcPct val="130000"/>
              </a:lnSpc>
            </a:pPr>
            <a:r>
              <a:rPr lang="zh-CN" altLang="en-US" dirty="0" smtClean="0">
                <a:latin typeface="黑体" pitchFamily="49" charset="-122"/>
                <a:ea typeface="黑体" pitchFamily="49" charset="-122"/>
              </a:rPr>
              <a:t>    通知</a:t>
            </a:r>
            <a:r>
              <a:rPr lang="zh-CN" altLang="en-US" dirty="0">
                <a:latin typeface="黑体" pitchFamily="49" charset="-122"/>
                <a:ea typeface="黑体" pitchFamily="49" charset="-122"/>
              </a:rPr>
              <a:t>全班同学参加（不鼓励带家属），并邀请</a:t>
            </a:r>
            <a:r>
              <a:rPr lang="zh-CN" altLang="en-US" dirty="0" smtClean="0">
                <a:latin typeface="黑体" pitchFamily="49" charset="-122"/>
                <a:ea typeface="黑体" pitchFamily="49" charset="-122"/>
              </a:rPr>
              <a:t>授课老师</a:t>
            </a:r>
            <a:r>
              <a:rPr lang="zh-CN" altLang="en-US" dirty="0">
                <a:latin typeface="黑体" pitchFamily="49" charset="-122"/>
                <a:ea typeface="黑体" pitchFamily="49" charset="-122"/>
              </a:rPr>
              <a:t>参加。地点在 </a:t>
            </a:r>
            <a:r>
              <a:rPr lang="en-US" altLang="zh-CN" dirty="0">
                <a:latin typeface="黑体" pitchFamily="49" charset="-122"/>
                <a:ea typeface="黑体" pitchFamily="49" charset="-122"/>
              </a:rPr>
              <a:t>xx </a:t>
            </a:r>
            <a:r>
              <a:rPr lang="zh-CN" altLang="en-US" dirty="0">
                <a:latin typeface="黑体" pitchFamily="49" charset="-122"/>
                <a:ea typeface="黑体" pitchFamily="49" charset="-122"/>
              </a:rPr>
              <a:t>餐厅多功能厅。</a:t>
            </a:r>
          </a:p>
          <a:p>
            <a:pPr lvl="0" indent="0">
              <a:lnSpc>
                <a:spcPct val="50000"/>
              </a:lnSpc>
            </a:pPr>
            <a:endParaRPr lang="zh-CN" altLang="en-US" dirty="0">
              <a:latin typeface="黑体" pitchFamily="49" charset="-122"/>
              <a:ea typeface="黑体" pitchFamily="49" charset="-122"/>
            </a:endParaRPr>
          </a:p>
          <a:p>
            <a:pPr lvl="0" indent="0">
              <a:lnSpc>
                <a:spcPct val="150000"/>
              </a:lnSpc>
            </a:pPr>
            <a:r>
              <a:rPr lang="zh-CN" altLang="en-US" dirty="0">
                <a:solidFill>
                  <a:srgbClr val="990000"/>
                </a:solidFill>
                <a:latin typeface="黑体" pitchFamily="49" charset="-122"/>
                <a:ea typeface="黑体" pitchFamily="49" charset="-122"/>
              </a:rPr>
              <a:t>◆</a:t>
            </a:r>
            <a:r>
              <a:rPr lang="zh-CN" altLang="en-US" dirty="0">
                <a:solidFill>
                  <a:srgbClr val="000066"/>
                </a:solidFill>
                <a:latin typeface="黑体" pitchFamily="49" charset="-122"/>
                <a:ea typeface="黑体" pitchFamily="49" charset="-122"/>
              </a:rPr>
              <a:t>项目范围：</a:t>
            </a:r>
            <a:r>
              <a:rPr lang="zh-CN" altLang="en-US" dirty="0">
                <a:latin typeface="黑体" pitchFamily="49" charset="-122"/>
                <a:ea typeface="黑体" pitchFamily="49" charset="-122"/>
              </a:rPr>
              <a:t>主要活动有聚餐、交流、合影、发放通讯录等</a:t>
            </a:r>
          </a:p>
          <a:p>
            <a:pPr lvl="0" indent="0">
              <a:lnSpc>
                <a:spcPct val="150000"/>
              </a:lnSpc>
            </a:pPr>
            <a:r>
              <a:rPr lang="zh-CN" altLang="en-US" dirty="0">
                <a:solidFill>
                  <a:srgbClr val="990000"/>
                </a:solidFill>
                <a:latin typeface="黑体" pitchFamily="49" charset="-122"/>
                <a:ea typeface="黑体" pitchFamily="49" charset="-122"/>
              </a:rPr>
              <a:t>◆</a:t>
            </a:r>
            <a:r>
              <a:rPr lang="zh-CN" altLang="en-US" dirty="0">
                <a:solidFill>
                  <a:srgbClr val="000066"/>
                </a:solidFill>
                <a:latin typeface="黑体" pitchFamily="49" charset="-122"/>
                <a:ea typeface="黑体" pitchFamily="49" charset="-122"/>
              </a:rPr>
              <a:t>项目进度：</a:t>
            </a:r>
            <a:r>
              <a:rPr lang="zh-CN" altLang="en-US" dirty="0">
                <a:latin typeface="黑体" pitchFamily="49" charset="-122"/>
                <a:ea typeface="黑体" pitchFamily="49" charset="-122"/>
              </a:rPr>
              <a:t>计划于</a:t>
            </a:r>
            <a:r>
              <a:rPr lang="en-US" altLang="zh-CN" dirty="0">
                <a:latin typeface="黑体" pitchFamily="49" charset="-122"/>
                <a:ea typeface="黑体" pitchFamily="49" charset="-122"/>
              </a:rPr>
              <a:t>2015</a:t>
            </a:r>
            <a:r>
              <a:rPr lang="zh-CN" altLang="en-US" dirty="0">
                <a:latin typeface="黑体" pitchFamily="49" charset="-122"/>
                <a:ea typeface="黑体" pitchFamily="49" charset="-122"/>
              </a:rPr>
              <a:t>年</a:t>
            </a:r>
            <a:r>
              <a:rPr lang="en-US" altLang="zh-CN" dirty="0">
                <a:latin typeface="黑体" pitchFamily="49" charset="-122"/>
                <a:ea typeface="黑体" pitchFamily="49" charset="-122"/>
              </a:rPr>
              <a:t>5</a:t>
            </a:r>
            <a:r>
              <a:rPr lang="zh-CN" altLang="en-US" dirty="0">
                <a:latin typeface="黑体" pitchFamily="49" charset="-122"/>
                <a:ea typeface="黑体" pitchFamily="49" charset="-122"/>
              </a:rPr>
              <a:t>月初完成“立项” ；聚会日期选在 </a:t>
            </a:r>
            <a:r>
              <a:rPr lang="en-US" altLang="zh-CN" dirty="0">
                <a:latin typeface="黑体" pitchFamily="49" charset="-122"/>
                <a:ea typeface="黑体" pitchFamily="49" charset="-122"/>
              </a:rPr>
              <a:t>6</a:t>
            </a:r>
            <a:r>
              <a:rPr lang="zh-CN" altLang="en-US" dirty="0">
                <a:latin typeface="黑体" pitchFamily="49" charset="-122"/>
                <a:ea typeface="黑体" pitchFamily="49" charset="-122"/>
              </a:rPr>
              <a:t>月 </a:t>
            </a:r>
            <a:r>
              <a:rPr lang="en-US" altLang="zh-CN" dirty="0">
                <a:latin typeface="黑体" pitchFamily="49" charset="-122"/>
                <a:ea typeface="黑体" pitchFamily="49" charset="-122"/>
              </a:rPr>
              <a:t>6-9</a:t>
            </a:r>
            <a:r>
              <a:rPr lang="zh-CN" altLang="en-US" dirty="0" smtClean="0">
                <a:latin typeface="黑体" pitchFamily="49" charset="-122"/>
                <a:ea typeface="黑体" pitchFamily="49" charset="-122"/>
              </a:rPr>
              <a:t>日的</a:t>
            </a:r>
            <a:r>
              <a:rPr lang="zh-CN" altLang="en-US" dirty="0">
                <a:latin typeface="黑体" pitchFamily="49" charset="-122"/>
                <a:ea typeface="黑体" pitchFamily="49" charset="-122"/>
              </a:rPr>
              <a:t>某一天；</a:t>
            </a:r>
            <a:r>
              <a:rPr lang="en-US" altLang="zh-CN" dirty="0">
                <a:latin typeface="黑体" pitchFamily="49" charset="-122"/>
                <a:ea typeface="黑体" pitchFamily="49" charset="-122"/>
              </a:rPr>
              <a:t>6</a:t>
            </a:r>
            <a:r>
              <a:rPr lang="zh-CN" altLang="en-US" dirty="0">
                <a:latin typeface="黑体" pitchFamily="49" charset="-122"/>
                <a:ea typeface="黑体" pitchFamily="49" charset="-122"/>
              </a:rPr>
              <a:t>月中旬完成 “后评价” 。</a:t>
            </a:r>
          </a:p>
          <a:p>
            <a:pPr lvl="0" indent="0">
              <a:lnSpc>
                <a:spcPct val="150000"/>
              </a:lnSpc>
            </a:pPr>
            <a:r>
              <a:rPr lang="zh-CN" altLang="en-US" dirty="0">
                <a:solidFill>
                  <a:srgbClr val="990000"/>
                </a:solidFill>
                <a:latin typeface="黑体" pitchFamily="49" charset="-122"/>
                <a:ea typeface="黑体" pitchFamily="49" charset="-122"/>
              </a:rPr>
              <a:t>◆</a:t>
            </a:r>
            <a:r>
              <a:rPr lang="zh-CN" altLang="en-US" dirty="0">
                <a:solidFill>
                  <a:srgbClr val="000066"/>
                </a:solidFill>
                <a:latin typeface="黑体" pitchFamily="49" charset="-122"/>
                <a:ea typeface="黑体" pitchFamily="49" charset="-122"/>
              </a:rPr>
              <a:t>项目成本：</a:t>
            </a:r>
            <a:r>
              <a:rPr lang="en-US" altLang="zh-CN" dirty="0">
                <a:latin typeface="黑体" pitchFamily="49" charset="-122"/>
                <a:ea typeface="黑体" pitchFamily="49" charset="-122"/>
              </a:rPr>
              <a:t>AA</a:t>
            </a:r>
            <a:r>
              <a:rPr lang="zh-CN" altLang="en-US" dirty="0">
                <a:latin typeface="黑体" pitchFamily="49" charset="-122"/>
                <a:ea typeface="黑体" pitchFamily="49" charset="-122"/>
              </a:rPr>
              <a:t>制，先预收每人</a:t>
            </a:r>
            <a:r>
              <a:rPr lang="en-US" altLang="zh-CN" dirty="0">
                <a:latin typeface="黑体" pitchFamily="49" charset="-122"/>
                <a:ea typeface="黑体" pitchFamily="49" charset="-122"/>
              </a:rPr>
              <a:t>500</a:t>
            </a:r>
            <a:r>
              <a:rPr lang="zh-CN" altLang="en-US" dirty="0">
                <a:latin typeface="黑体" pitchFamily="49" charset="-122"/>
                <a:ea typeface="黑体" pitchFamily="49" charset="-122"/>
              </a:rPr>
              <a:t>元，多退少补。 </a:t>
            </a:r>
          </a:p>
          <a:p>
            <a:pPr lvl="0" indent="0">
              <a:lnSpc>
                <a:spcPct val="150000"/>
              </a:lnSpc>
            </a:pPr>
            <a:r>
              <a:rPr lang="zh-CN" altLang="en-US" dirty="0">
                <a:solidFill>
                  <a:srgbClr val="990000"/>
                </a:solidFill>
                <a:latin typeface="黑体" pitchFamily="49" charset="-122"/>
                <a:ea typeface="黑体" pitchFamily="49" charset="-122"/>
              </a:rPr>
              <a:t>◆</a:t>
            </a:r>
            <a:r>
              <a:rPr lang="zh-CN" altLang="en-US" dirty="0">
                <a:solidFill>
                  <a:srgbClr val="000066"/>
                </a:solidFill>
                <a:latin typeface="黑体" pitchFamily="49" charset="-122"/>
                <a:ea typeface="黑体" pitchFamily="49" charset="-122"/>
              </a:rPr>
              <a:t>项目质量：</a:t>
            </a:r>
            <a:r>
              <a:rPr lang="zh-CN" altLang="en-US" dirty="0">
                <a:latin typeface="黑体" pitchFamily="49" charset="-122"/>
                <a:ea typeface="黑体" pitchFamily="49" charset="-122"/>
              </a:rPr>
              <a:t>到座率不低于</a:t>
            </a:r>
            <a:r>
              <a:rPr lang="en-US" altLang="zh-CN" dirty="0">
                <a:latin typeface="黑体" pitchFamily="49" charset="-122"/>
                <a:ea typeface="黑体" pitchFamily="49" charset="-122"/>
              </a:rPr>
              <a:t>80%</a:t>
            </a:r>
            <a:r>
              <a:rPr lang="zh-CN" altLang="en-US" dirty="0">
                <a:latin typeface="黑体" pitchFamily="49" charset="-122"/>
                <a:ea typeface="黑体" pitchFamily="49" charset="-122"/>
              </a:rPr>
              <a:t>，交通及意外事故为</a:t>
            </a:r>
            <a:r>
              <a:rPr lang="en-US" altLang="zh-CN" dirty="0">
                <a:latin typeface="黑体" pitchFamily="49" charset="-122"/>
                <a:ea typeface="黑体" pitchFamily="49" charset="-122"/>
              </a:rPr>
              <a:t>0</a:t>
            </a:r>
            <a:r>
              <a:rPr lang="zh-CN" altLang="en-US" dirty="0">
                <a:latin typeface="黑体" pitchFamily="49" charset="-122"/>
                <a:ea typeface="黑体" pitchFamily="49" charset="-122"/>
              </a:rPr>
              <a:t>，</a:t>
            </a:r>
            <a:r>
              <a:rPr lang="zh-CN" altLang="en-US" dirty="0" smtClean="0">
                <a:latin typeface="黑体" pitchFamily="49" charset="-122"/>
                <a:ea typeface="黑体" pitchFamily="49" charset="-122"/>
              </a:rPr>
              <a:t>综合</a:t>
            </a:r>
            <a:r>
              <a:rPr lang="zh-CN" altLang="en-US" dirty="0">
                <a:latin typeface="黑体" pitchFamily="49" charset="-122"/>
                <a:ea typeface="黑体" pitchFamily="49" charset="-122"/>
              </a:rPr>
              <a:t>满意度</a:t>
            </a:r>
            <a:r>
              <a:rPr lang="en-US" altLang="zh-CN" dirty="0">
                <a:latin typeface="黑体" pitchFamily="49" charset="-122"/>
                <a:ea typeface="黑体" pitchFamily="49" charset="-122"/>
              </a:rPr>
              <a:t>85%</a:t>
            </a:r>
            <a:r>
              <a:rPr lang="zh-CN" altLang="en-US" dirty="0">
                <a:latin typeface="黑体" pitchFamily="49" charset="-122"/>
                <a:ea typeface="黑体" pitchFamily="49" charset="-122"/>
              </a:rPr>
              <a:t>以上，集体合影、通讯录人手一份。</a:t>
            </a:r>
            <a:endParaRPr lang="en-US" altLang="zh-CN" dirty="0">
              <a:latin typeface="黑体" pitchFamily="49" charset="-122"/>
              <a:ea typeface="黑体" pitchFamily="49" charset="-122"/>
            </a:endParaRPr>
          </a:p>
        </p:txBody>
      </p:sp>
      <p:sp>
        <p:nvSpPr>
          <p:cNvPr id="9" name="Rectangle 3"/>
          <p:cNvSpPr/>
          <p:nvPr/>
        </p:nvSpPr>
        <p:spPr>
          <a:xfrm>
            <a:off x="850096" y="1412776"/>
            <a:ext cx="6985000" cy="400110"/>
          </a:xfrm>
          <a:prstGeom prst="rect">
            <a:avLst/>
          </a:prstGeom>
          <a:noFill/>
          <a:ln w="9525">
            <a:noFill/>
          </a:ln>
        </p:spPr>
        <p:txBody>
          <a:bodyPr anchor="t">
            <a:spAutoFit/>
          </a:bodyPr>
          <a:lstStyle/>
          <a:p>
            <a:pPr lvl="0" indent="0"/>
            <a:r>
              <a:rPr lang="zh-CN" altLang="en-US" sz="2000" dirty="0">
                <a:solidFill>
                  <a:srgbClr val="000066"/>
                </a:solidFill>
                <a:latin typeface="黑体" pitchFamily="49" charset="-122"/>
                <a:ea typeface="黑体" pitchFamily="49" charset="-122"/>
              </a:rPr>
              <a:t> </a:t>
            </a:r>
            <a:r>
              <a:rPr lang="zh-CN" altLang="en-US" sz="2000" dirty="0" smtClean="0">
                <a:solidFill>
                  <a:srgbClr val="CC0000"/>
                </a:solidFill>
                <a:latin typeface="黑体" pitchFamily="49" charset="-122"/>
                <a:ea typeface="黑体" pitchFamily="49" charset="-122"/>
              </a:rPr>
              <a:t>案例：</a:t>
            </a:r>
            <a:r>
              <a:rPr lang="zh-CN" altLang="en-US" sz="2000" dirty="0">
                <a:solidFill>
                  <a:schemeClr val="tx2"/>
                </a:solidFill>
                <a:latin typeface="黑体" pitchFamily="49" charset="-122"/>
                <a:ea typeface="黑体" pitchFamily="49" charset="-122"/>
              </a:rPr>
              <a:t>某班同学聚会的 </a:t>
            </a:r>
            <a:r>
              <a:rPr lang="zh-CN" altLang="en-US" sz="2000" dirty="0">
                <a:solidFill>
                  <a:srgbClr val="990033"/>
                </a:solidFill>
                <a:latin typeface="黑体" pitchFamily="49" charset="-122"/>
                <a:ea typeface="黑体" pitchFamily="49" charset="-122"/>
              </a:rPr>
              <a:t>项目</a:t>
            </a:r>
            <a:r>
              <a:rPr lang="zh-CN" altLang="en-US" sz="2000" dirty="0" smtClean="0">
                <a:solidFill>
                  <a:srgbClr val="990033"/>
                </a:solidFill>
                <a:latin typeface="黑体" pitchFamily="49" charset="-122"/>
                <a:ea typeface="黑体" pitchFamily="49" charset="-122"/>
              </a:rPr>
              <a:t>定义（比较明确）</a:t>
            </a:r>
            <a:endParaRPr lang="zh-CN" altLang="en-US" sz="2000" dirty="0">
              <a:solidFill>
                <a:srgbClr val="990033"/>
              </a:solidFill>
              <a:latin typeface="黑体" pitchFamily="49" charset="-122"/>
              <a:ea typeface="黑体" pitchFamily="49" charset="-122"/>
            </a:endParaRP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extLst>
      <p:ext uri="{BB962C8B-B14F-4D97-AF65-F5344CB8AC3E}">
        <p14:creationId xmlns:p14="http://schemas.microsoft.com/office/powerpoint/2010/main" val="889620983"/>
      </p:ext>
    </p:extLst>
  </p:cSld>
  <p:clrMapOvr>
    <a:masterClrMapping/>
  </p:clrMapOvr>
  <p:transition>
    <p:pull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65536" y="975098"/>
            <a:ext cx="8626944" cy="5493812"/>
          </a:xfrm>
          <a:prstGeom prst="rect">
            <a:avLst/>
          </a:prstGeom>
        </p:spPr>
        <p:txBody>
          <a:bodyPr wrap="square">
            <a:spAutoFit/>
          </a:bodyPr>
          <a:lstStyle/>
          <a:p>
            <a:pPr>
              <a:lnSpc>
                <a:spcPct val="150000"/>
              </a:lnSpc>
            </a:pPr>
            <a:r>
              <a:rPr lang="en-US" altLang="zh-CN" dirty="0" smtClean="0">
                <a:latin typeface="黑体" pitchFamily="49" charset="-122"/>
                <a:ea typeface="黑体" pitchFamily="49" charset="-122"/>
              </a:rPr>
              <a:t>2 </a:t>
            </a:r>
            <a:r>
              <a:rPr lang="zh-CN" altLang="en-US" dirty="0" smtClean="0">
                <a:latin typeface="黑体" pitchFamily="49" charset="-122"/>
                <a:ea typeface="黑体" pitchFamily="49" charset="-122"/>
              </a:rPr>
              <a:t>项目</a:t>
            </a:r>
            <a:r>
              <a:rPr lang="zh-CN" altLang="en-US" dirty="0">
                <a:latin typeface="黑体" pitchFamily="49" charset="-122"/>
                <a:ea typeface="黑体" pitchFamily="49" charset="-122"/>
              </a:rPr>
              <a:t>目标</a:t>
            </a:r>
            <a:r>
              <a:rPr lang="zh-CN" altLang="en-US" dirty="0" smtClean="0">
                <a:latin typeface="黑体" pitchFamily="49" charset="-122"/>
                <a:ea typeface="黑体" pitchFamily="49" charset="-122"/>
              </a:rPr>
              <a:t>控制</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1</a:t>
            </a:r>
            <a:r>
              <a:rPr lang="zh-CN" altLang="en-US" dirty="0" smtClean="0">
                <a:latin typeface="黑体" pitchFamily="49" charset="-122"/>
                <a:ea typeface="黑体" pitchFamily="49" charset="-122"/>
              </a:rPr>
              <a:t>）动态控制基本原理</a:t>
            </a:r>
            <a:endParaRPr lang="en-US" altLang="zh-CN" dirty="0" smtClean="0">
              <a:latin typeface="黑体" pitchFamily="49" charset="-122"/>
              <a:ea typeface="黑体" pitchFamily="49" charset="-122"/>
            </a:endParaRPr>
          </a:p>
          <a:p>
            <a:pPr>
              <a:lnSpc>
                <a:spcPct val="150000"/>
              </a:lnSpc>
            </a:pPr>
            <a:r>
              <a:rPr lang="zh-CN" altLang="en-US" dirty="0">
                <a:latin typeface="黑体" pitchFamily="49" charset="-122"/>
                <a:ea typeface="黑体" pitchFamily="49" charset="-122"/>
              </a:rPr>
              <a:t> </a:t>
            </a:r>
            <a:r>
              <a:rPr lang="zh-CN" altLang="en-US" dirty="0" smtClean="0">
                <a:latin typeface="黑体" pitchFamily="49" charset="-122"/>
                <a:ea typeface="黑体" pitchFamily="49" charset="-122"/>
              </a:rPr>
              <a:t>   建设项目目标动态控制</a:t>
            </a:r>
            <a:r>
              <a:rPr lang="zh-CN" altLang="en-US" dirty="0">
                <a:latin typeface="黑体" pitchFamily="49" charset="-122"/>
                <a:ea typeface="黑体" pitchFamily="49" charset="-122"/>
              </a:rPr>
              <a:t>的工作</a:t>
            </a:r>
            <a:r>
              <a:rPr lang="zh-CN" altLang="en-US" dirty="0" smtClean="0">
                <a:latin typeface="黑体" pitchFamily="49" charset="-122"/>
                <a:ea typeface="黑体" pitchFamily="49" charset="-122"/>
              </a:rPr>
              <a:t>步骤划分</a:t>
            </a:r>
            <a:r>
              <a:rPr lang="zh-CN" altLang="en-US" dirty="0">
                <a:latin typeface="黑体" pitchFamily="49" charset="-122"/>
                <a:ea typeface="黑体" pitchFamily="49" charset="-122"/>
              </a:rPr>
              <a:t>如下</a:t>
            </a:r>
            <a:r>
              <a:rPr lang="zh-CN" altLang="en-US" dirty="0" smtClean="0">
                <a:latin typeface="黑体" pitchFamily="49" charset="-122"/>
                <a:ea typeface="黑体" pitchFamily="49" charset="-122"/>
              </a:rPr>
              <a:t>：</a:t>
            </a:r>
            <a:endParaRPr lang="en-US" altLang="zh-CN" dirty="0" smtClean="0">
              <a:latin typeface="黑体" pitchFamily="49" charset="-122"/>
              <a:ea typeface="黑体" pitchFamily="49" charset="-122"/>
            </a:endParaRPr>
          </a:p>
          <a:p>
            <a:pPr>
              <a:lnSpc>
                <a:spcPct val="150000"/>
              </a:lnSpc>
            </a:pPr>
            <a:r>
              <a:rPr lang="en-US" altLang="zh-CN" dirty="0" smtClean="0">
                <a:latin typeface="黑体" pitchFamily="49" charset="-122"/>
                <a:ea typeface="黑体" pitchFamily="49" charset="-122"/>
              </a:rPr>
              <a:t>    1</a:t>
            </a:r>
            <a:r>
              <a:rPr lang="zh-CN" altLang="en-US" dirty="0" smtClean="0">
                <a:latin typeface="黑体" pitchFamily="49" charset="-122"/>
                <a:ea typeface="黑体" pitchFamily="49" charset="-122"/>
              </a:rPr>
              <a:t>）在</a:t>
            </a:r>
            <a:r>
              <a:rPr lang="zh-CN" altLang="en-US" dirty="0">
                <a:latin typeface="黑体" pitchFamily="49" charset="-122"/>
                <a:ea typeface="黑体" pitchFamily="49" charset="-122"/>
              </a:rPr>
              <a:t>项目实施的各阶段正确确定计划值</a:t>
            </a:r>
            <a:r>
              <a:rPr lang="zh-CN" altLang="en-US" dirty="0" smtClean="0">
                <a:latin typeface="黑体" pitchFamily="49" charset="-122"/>
                <a:ea typeface="黑体" pitchFamily="49" charset="-122"/>
              </a:rPr>
              <a:t>；</a:t>
            </a:r>
            <a:endParaRPr lang="en-US" altLang="zh-CN" dirty="0" smtClean="0">
              <a:latin typeface="黑体" pitchFamily="49" charset="-122"/>
              <a:ea typeface="黑体" pitchFamily="49" charset="-122"/>
            </a:endParaRPr>
          </a:p>
          <a:p>
            <a:pPr>
              <a:lnSpc>
                <a:spcPct val="150000"/>
              </a:lnSpc>
            </a:pPr>
            <a:r>
              <a:rPr lang="en-US" altLang="zh-CN" dirty="0" smtClean="0">
                <a:latin typeface="黑体" pitchFamily="49" charset="-122"/>
                <a:ea typeface="黑体" pitchFamily="49" charset="-122"/>
              </a:rPr>
              <a:t>    2</a:t>
            </a:r>
            <a:r>
              <a:rPr lang="zh-CN" altLang="en-US" dirty="0" smtClean="0">
                <a:latin typeface="黑体" pitchFamily="49" charset="-122"/>
                <a:ea typeface="黑体" pitchFamily="49" charset="-122"/>
              </a:rPr>
              <a:t>）准确</a:t>
            </a:r>
            <a:r>
              <a:rPr lang="zh-CN" altLang="en-US" dirty="0">
                <a:latin typeface="黑体" pitchFamily="49" charset="-122"/>
                <a:ea typeface="黑体" pitchFamily="49" charset="-122"/>
              </a:rPr>
              <a:t>、完整、及时地收樂实际</a:t>
            </a:r>
            <a:r>
              <a:rPr lang="zh-CN" altLang="en-US" dirty="0" smtClean="0">
                <a:latin typeface="黑体" pitchFamily="49" charset="-122"/>
                <a:ea typeface="黑体" pitchFamily="49" charset="-122"/>
              </a:rPr>
              <a:t>数据；</a:t>
            </a:r>
            <a:endParaRPr lang="en-US" altLang="zh-CN" dirty="0" smtClean="0">
              <a:latin typeface="黑体" pitchFamily="49" charset="-122"/>
              <a:ea typeface="黑体" pitchFamily="49" charset="-122"/>
            </a:endParaRPr>
          </a:p>
          <a:p>
            <a:pPr>
              <a:lnSpc>
                <a:spcPct val="150000"/>
              </a:lnSpc>
            </a:pPr>
            <a:r>
              <a:rPr lang="en-US" altLang="zh-CN" dirty="0">
                <a:latin typeface="黑体" pitchFamily="49" charset="-122"/>
                <a:ea typeface="黑体" pitchFamily="49" charset="-122"/>
              </a:rPr>
              <a:t> </a:t>
            </a:r>
            <a:r>
              <a:rPr lang="en-US" altLang="zh-CN" dirty="0" smtClean="0">
                <a:latin typeface="黑体" pitchFamily="49" charset="-122"/>
                <a:ea typeface="黑体" pitchFamily="49" charset="-122"/>
              </a:rPr>
              <a:t>   3</a:t>
            </a:r>
            <a:r>
              <a:rPr lang="zh-CN" altLang="en-US" dirty="0" smtClean="0">
                <a:latin typeface="黑体" pitchFamily="49" charset="-122"/>
                <a:ea typeface="黑体" pitchFamily="49" charset="-122"/>
              </a:rPr>
              <a:t>）作计划值与</a:t>
            </a:r>
            <a:r>
              <a:rPr lang="zh-CN" altLang="en-US" dirty="0">
                <a:latin typeface="黑体" pitchFamily="49" charset="-122"/>
                <a:ea typeface="黑体" pitchFamily="49" charset="-122"/>
              </a:rPr>
              <a:t>实际值的动态跟踪比较</a:t>
            </a:r>
            <a:r>
              <a:rPr lang="zh-CN" altLang="en-US" dirty="0" smtClean="0">
                <a:latin typeface="黑体" pitchFamily="49" charset="-122"/>
                <a:ea typeface="黑体" pitchFamily="49" charset="-122"/>
              </a:rPr>
              <a:t>；</a:t>
            </a:r>
            <a:endParaRPr lang="en-US" altLang="zh-CN" dirty="0" smtClean="0">
              <a:latin typeface="黑体" pitchFamily="49" charset="-122"/>
              <a:ea typeface="黑体" pitchFamily="49" charset="-122"/>
            </a:endParaRPr>
          </a:p>
          <a:p>
            <a:pPr>
              <a:lnSpc>
                <a:spcPct val="150000"/>
              </a:lnSpc>
            </a:pPr>
            <a:r>
              <a:rPr lang="en-US" altLang="zh-CN" dirty="0">
                <a:latin typeface="黑体" pitchFamily="49" charset="-122"/>
                <a:ea typeface="黑体" pitchFamily="49" charset="-122"/>
              </a:rPr>
              <a:t> </a:t>
            </a:r>
            <a:r>
              <a:rPr lang="en-US" altLang="zh-CN" dirty="0" smtClean="0">
                <a:latin typeface="黑体" pitchFamily="49" charset="-122"/>
                <a:ea typeface="黑体" pitchFamily="49" charset="-122"/>
              </a:rPr>
              <a:t>   4</a:t>
            </a:r>
            <a:r>
              <a:rPr lang="zh-CN" altLang="en-US" dirty="0" smtClean="0">
                <a:latin typeface="黑体" pitchFamily="49" charset="-122"/>
                <a:ea typeface="黑体" pitchFamily="49" charset="-122"/>
              </a:rPr>
              <a:t>）当</a:t>
            </a:r>
            <a:r>
              <a:rPr lang="zh-CN" altLang="en-US" dirty="0">
                <a:latin typeface="黑体" pitchFamily="49" charset="-122"/>
                <a:ea typeface="黑体" pitchFamily="49" charset="-122"/>
              </a:rPr>
              <a:t>发生偏离时，分析产生偏离的</a:t>
            </a:r>
            <a:r>
              <a:rPr lang="zh-CN" altLang="en-US" dirty="0" smtClean="0">
                <a:latin typeface="黑体" pitchFamily="49" charset="-122"/>
                <a:ea typeface="黑体" pitchFamily="49" charset="-122"/>
              </a:rPr>
              <a:t>原因，采取</a:t>
            </a:r>
            <a:r>
              <a:rPr lang="zh-CN" altLang="en-US" dirty="0">
                <a:latin typeface="黑体" pitchFamily="49" charset="-122"/>
                <a:ea typeface="黑体" pitchFamily="49" charset="-122"/>
              </a:rPr>
              <a:t>纠偏措施</a:t>
            </a:r>
            <a:r>
              <a:rPr lang="zh-CN" altLang="en-US" dirty="0" smtClean="0">
                <a:latin typeface="黑体" pitchFamily="49" charset="-122"/>
                <a:ea typeface="黑体" pitchFamily="49" charset="-122"/>
              </a:rPr>
              <a:t>；</a:t>
            </a:r>
            <a:endParaRPr lang="en-US" altLang="zh-CN" dirty="0" smtClean="0">
              <a:latin typeface="黑体" pitchFamily="49" charset="-122"/>
              <a:ea typeface="黑体" pitchFamily="49" charset="-122"/>
            </a:endParaRPr>
          </a:p>
          <a:p>
            <a:pPr>
              <a:lnSpc>
                <a:spcPct val="150000"/>
              </a:lnSpc>
            </a:pPr>
            <a:r>
              <a:rPr lang="en-US" altLang="zh-CN" dirty="0">
                <a:latin typeface="黑体" pitchFamily="49" charset="-122"/>
                <a:ea typeface="黑体" pitchFamily="49" charset="-122"/>
              </a:rPr>
              <a:t> </a:t>
            </a:r>
            <a:r>
              <a:rPr lang="en-US" altLang="zh-CN" dirty="0" smtClean="0">
                <a:latin typeface="黑体" pitchFamily="49" charset="-122"/>
                <a:ea typeface="黑体" pitchFamily="49" charset="-122"/>
              </a:rPr>
              <a:t>   5</a:t>
            </a:r>
            <a:r>
              <a:rPr lang="zh-CN" altLang="en-US" dirty="0" smtClean="0">
                <a:latin typeface="黑体" pitchFamily="49" charset="-122"/>
                <a:ea typeface="黑体" pitchFamily="49" charset="-122"/>
              </a:rPr>
              <a:t>）如</a:t>
            </a:r>
            <a:r>
              <a:rPr lang="zh-CN" altLang="en-US" dirty="0">
                <a:latin typeface="黑体" pitchFamily="49" charset="-122"/>
                <a:ea typeface="黑体" pitchFamily="49" charset="-122"/>
              </a:rPr>
              <a:t>有</a:t>
            </a:r>
            <a:r>
              <a:rPr lang="zh-CN" altLang="en-US" dirty="0" smtClean="0">
                <a:latin typeface="黑体" pitchFamily="49" charset="-122"/>
                <a:ea typeface="黑体" pitchFamily="49" charset="-122"/>
              </a:rPr>
              <a:t>必要（即</a:t>
            </a:r>
            <a:r>
              <a:rPr lang="zh-CN" altLang="en-US" dirty="0">
                <a:latin typeface="黑体" pitchFamily="49" charset="-122"/>
                <a:ea typeface="黑体" pitchFamily="49" charset="-122"/>
              </a:rPr>
              <a:t>原定的项目目标不</a:t>
            </a:r>
            <a:r>
              <a:rPr lang="zh-CN" altLang="en-US" dirty="0" smtClean="0">
                <a:latin typeface="黑体" pitchFamily="49" charset="-122"/>
                <a:ea typeface="黑体" pitchFamily="49" charset="-122"/>
              </a:rPr>
              <a:t>合理，或</a:t>
            </a:r>
            <a:r>
              <a:rPr lang="zh-CN" altLang="en-US" dirty="0">
                <a:latin typeface="黑体" pitchFamily="49" charset="-122"/>
                <a:ea typeface="黑体" pitchFamily="49" charset="-122"/>
              </a:rPr>
              <a:t>原定的</a:t>
            </a:r>
            <a:r>
              <a:rPr lang="zh-CN" altLang="en-US" dirty="0" smtClean="0">
                <a:latin typeface="黑体" pitchFamily="49" charset="-122"/>
                <a:ea typeface="黑体" pitchFamily="49" charset="-122"/>
              </a:rPr>
              <a:t>项目目标无法实现），进行</a:t>
            </a:r>
            <a:r>
              <a:rPr lang="zh-CN" altLang="en-US" dirty="0">
                <a:latin typeface="黑体" pitchFamily="49" charset="-122"/>
                <a:ea typeface="黑体" pitchFamily="49" charset="-122"/>
              </a:rPr>
              <a:t>项目目标</a:t>
            </a:r>
            <a:r>
              <a:rPr lang="zh-CN" altLang="en-US" dirty="0" smtClean="0">
                <a:latin typeface="黑体" pitchFamily="49" charset="-122"/>
                <a:ea typeface="黑体" pitchFamily="49" charset="-122"/>
              </a:rPr>
              <a:t>的调整，目标调整</a:t>
            </a:r>
            <a:r>
              <a:rPr lang="zh-CN" altLang="en-US" dirty="0">
                <a:latin typeface="黑体" pitchFamily="49" charset="-122"/>
                <a:ea typeface="黑体" pitchFamily="49" charset="-122"/>
              </a:rPr>
              <a:t>后控制过程再回复到上述的第一步</a:t>
            </a:r>
            <a:r>
              <a:rPr lang="zh-CN" altLang="en-US" dirty="0" smtClean="0">
                <a:latin typeface="黑体" pitchFamily="49" charset="-122"/>
                <a:ea typeface="黑体" pitchFamily="49" charset="-122"/>
              </a:rPr>
              <a:t>。</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2</a:t>
            </a:r>
            <a:r>
              <a:rPr lang="zh-CN" altLang="en-US" dirty="0" smtClean="0">
                <a:latin typeface="黑体" pitchFamily="49" charset="-122"/>
                <a:ea typeface="黑体" pitchFamily="49" charset="-122"/>
              </a:rPr>
              <a:t>）项目目标</a:t>
            </a:r>
            <a:r>
              <a:rPr lang="zh-CN" altLang="en-US" dirty="0">
                <a:latin typeface="黑体" pitchFamily="49" charset="-122"/>
                <a:ea typeface="黑体" pitchFamily="49" charset="-122"/>
              </a:rPr>
              <a:t>动态控制中的三大</a:t>
            </a:r>
            <a:r>
              <a:rPr lang="zh-CN" altLang="en-US" dirty="0" smtClean="0">
                <a:latin typeface="黑体" pitchFamily="49" charset="-122"/>
                <a:ea typeface="黑体" pitchFamily="49" charset="-122"/>
              </a:rPr>
              <a:t>要素</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    项目目标动态控制中的三大要素是目标计划值、目标实际值及实施目标控制方法和纠偏措施。常用的</a:t>
            </a:r>
            <a:r>
              <a:rPr lang="zh-CN" altLang="en-US" dirty="0">
                <a:latin typeface="黑体" pitchFamily="49" charset="-122"/>
                <a:ea typeface="黑体" pitchFamily="49" charset="-122"/>
              </a:rPr>
              <a:t>纠偏</a:t>
            </a:r>
            <a:r>
              <a:rPr lang="zh-CN" altLang="en-US" dirty="0" smtClean="0">
                <a:latin typeface="黑体" pitchFamily="49" charset="-122"/>
                <a:ea typeface="黑体" pitchFamily="49" charset="-122"/>
              </a:rPr>
              <a:t>措施可以</a:t>
            </a:r>
            <a:r>
              <a:rPr lang="zh-CN" altLang="en-US" dirty="0">
                <a:latin typeface="黑体" pitchFamily="49" charset="-122"/>
                <a:ea typeface="黑体" pitchFamily="49" charset="-122"/>
              </a:rPr>
              <a:t>归纳</a:t>
            </a:r>
            <a:r>
              <a:rPr lang="zh-CN" altLang="en-US" dirty="0" smtClean="0">
                <a:latin typeface="黑体" pitchFamily="49" charset="-122"/>
                <a:ea typeface="黑体" pitchFamily="49" charset="-122"/>
              </a:rPr>
              <a:t>为组织措施、管理</a:t>
            </a:r>
            <a:r>
              <a:rPr lang="zh-CN" altLang="en-US" dirty="0">
                <a:latin typeface="黑体" pitchFamily="49" charset="-122"/>
                <a:ea typeface="黑体" pitchFamily="49" charset="-122"/>
              </a:rPr>
              <a:t>措施、经济措施和</a:t>
            </a:r>
            <a:r>
              <a:rPr lang="zh-CN" altLang="en-US" dirty="0" smtClean="0">
                <a:latin typeface="黑体" pitchFamily="49" charset="-122"/>
                <a:ea typeface="黑体" pitchFamily="49" charset="-122"/>
              </a:rPr>
              <a:t>技术措施等。</a:t>
            </a:r>
            <a:endParaRPr lang="en-US" altLang="zh-CN" dirty="0">
              <a:latin typeface="黑体" pitchFamily="49" charset="-122"/>
              <a:ea typeface="黑体" pitchFamily="49" charset="-122"/>
            </a:endParaRPr>
          </a:p>
        </p:txBody>
      </p:sp>
      <p:sp>
        <p:nvSpPr>
          <p:cNvPr id="5" name="矩形 4"/>
          <p:cNvSpPr/>
          <p:nvPr/>
        </p:nvSpPr>
        <p:spPr>
          <a:xfrm>
            <a:off x="323528" y="228622"/>
            <a:ext cx="4134465" cy="523220"/>
          </a:xfrm>
          <a:prstGeom prst="rect">
            <a:avLst/>
          </a:prstGeom>
        </p:spPr>
        <p:txBody>
          <a:bodyPr wrap="none">
            <a:spAutoFit/>
          </a:bodyPr>
          <a:lstStyle/>
          <a:p>
            <a:r>
              <a:rPr lang="en-US" altLang="zh-CN" sz="2800" dirty="0" smtClean="0">
                <a:latin typeface="黑体" panose="02010609060101010101" pitchFamily="49" charset="-122"/>
                <a:ea typeface="黑体" panose="02010609060101010101" pitchFamily="49" charset="-122"/>
              </a:rPr>
              <a:t>1.3 </a:t>
            </a:r>
            <a:r>
              <a:rPr lang="zh-CN" altLang="en-US" sz="2800" dirty="0" smtClean="0">
                <a:latin typeface="黑体" panose="02010609060101010101" pitchFamily="49" charset="-122"/>
                <a:ea typeface="黑体" panose="02010609060101010101" pitchFamily="49" charset="-122"/>
              </a:rPr>
              <a:t>项目管理的职能管理</a:t>
            </a:r>
            <a:endParaRPr lang="zh-CN" altLang="en-US" sz="2800" dirty="0">
              <a:latin typeface="黑体" panose="02010609060101010101" pitchFamily="49" charset="-122"/>
              <a:ea typeface="黑体" panose="02010609060101010101" pitchFamily="49" charset="-122"/>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extLst>
      <p:ext uri="{BB962C8B-B14F-4D97-AF65-F5344CB8AC3E}">
        <p14:creationId xmlns:p14="http://schemas.microsoft.com/office/powerpoint/2010/main" val="1698402212"/>
      </p:ext>
    </p:extLst>
  </p:cSld>
  <p:clrMapOvr>
    <a:masterClrMapping/>
  </p:clrMapOvr>
  <p:transition>
    <p:pull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56469" y="1013150"/>
            <a:ext cx="8786746" cy="5078313"/>
          </a:xfrm>
          <a:prstGeom prst="rect">
            <a:avLst/>
          </a:prstGeom>
        </p:spPr>
        <p:txBody>
          <a:bodyPr wrap="square">
            <a:spAutoFit/>
          </a:bodyPr>
          <a:lstStyle/>
          <a:p>
            <a:pPr>
              <a:lnSpc>
                <a:spcPct val="150000"/>
              </a:lnSpc>
            </a:pPr>
            <a:r>
              <a:rPr lang="zh-CN" altLang="en-US" dirty="0" smtClean="0">
                <a:latin typeface="黑体" pitchFamily="49" charset="-122"/>
                <a:ea typeface="黑体" pitchFamily="49" charset="-122"/>
              </a:rPr>
              <a:t>    </a:t>
            </a:r>
            <a:r>
              <a:rPr lang="zh-CN" altLang="en-US" u="sng" dirty="0" smtClean="0">
                <a:latin typeface="黑体" pitchFamily="49" charset="-122"/>
                <a:ea typeface="黑体" pitchFamily="49" charset="-122"/>
              </a:rPr>
              <a:t>组织</a:t>
            </a:r>
            <a:r>
              <a:rPr lang="zh-CN" altLang="en-US" u="sng" dirty="0">
                <a:latin typeface="黑体" pitchFamily="49" charset="-122"/>
                <a:ea typeface="黑体" pitchFamily="49" charset="-122"/>
              </a:rPr>
              <a:t>是目标能否实现的</a:t>
            </a:r>
            <a:r>
              <a:rPr lang="zh-CN" altLang="en-US" u="sng" dirty="0" smtClean="0">
                <a:latin typeface="黑体" pitchFamily="49" charset="-122"/>
                <a:ea typeface="黑体" pitchFamily="49" charset="-122"/>
              </a:rPr>
              <a:t>决定性因素</a:t>
            </a:r>
            <a:r>
              <a:rPr lang="zh-CN" altLang="en-US" dirty="0" smtClean="0">
                <a:latin typeface="黑体" pitchFamily="49" charset="-122"/>
                <a:ea typeface="黑体" pitchFamily="49" charset="-122"/>
              </a:rPr>
              <a:t>，应充分重视组织</a:t>
            </a:r>
            <a:r>
              <a:rPr lang="zh-CN" altLang="en-US" dirty="0">
                <a:latin typeface="黑体" pitchFamily="49" charset="-122"/>
                <a:ea typeface="黑体" pitchFamily="49" charset="-122"/>
              </a:rPr>
              <a:t>措施</a:t>
            </a:r>
            <a:r>
              <a:rPr lang="zh-CN" altLang="en-US" dirty="0" smtClean="0">
                <a:latin typeface="黑体" pitchFamily="49" charset="-122"/>
                <a:ea typeface="黑体" pitchFamily="49" charset="-122"/>
              </a:rPr>
              <a:t>对项目目标</a:t>
            </a:r>
            <a:r>
              <a:rPr lang="zh-CN" altLang="en-US" dirty="0">
                <a:latin typeface="黑体" pitchFamily="49" charset="-122"/>
                <a:ea typeface="黑体" pitchFamily="49" charset="-122"/>
              </a:rPr>
              <a:t>控制的作用</a:t>
            </a:r>
            <a:r>
              <a:rPr lang="zh-CN" altLang="en-US" dirty="0" smtClean="0">
                <a:latin typeface="黑体" pitchFamily="49" charset="-122"/>
                <a:ea typeface="黑体" pitchFamily="49" charset="-122"/>
              </a:rPr>
              <a:t>。</a:t>
            </a:r>
            <a:endParaRPr lang="en-US" altLang="zh-CN" dirty="0" smtClean="0">
              <a:latin typeface="黑体" pitchFamily="49" charset="-122"/>
              <a:ea typeface="黑体" pitchFamily="49" charset="-122"/>
            </a:endParaRPr>
          </a:p>
          <a:p>
            <a:pPr>
              <a:lnSpc>
                <a:spcPct val="150000"/>
              </a:lnSpc>
            </a:pPr>
            <a:r>
              <a:rPr lang="en-US" altLang="zh-CN" dirty="0" smtClean="0">
                <a:latin typeface="黑体" pitchFamily="49" charset="-122"/>
                <a:ea typeface="黑体" pitchFamily="49" charset="-122"/>
              </a:rPr>
              <a:t>    A </a:t>
            </a:r>
            <a:r>
              <a:rPr lang="zh-CN" altLang="en-US" dirty="0" smtClean="0">
                <a:latin typeface="黑体" pitchFamily="49" charset="-122"/>
                <a:ea typeface="黑体" pitchFamily="49" charset="-122"/>
              </a:rPr>
              <a:t>组织</a:t>
            </a:r>
            <a:r>
              <a:rPr lang="zh-CN" altLang="en-US" dirty="0">
                <a:latin typeface="黑体" pitchFamily="49" charset="-122"/>
                <a:ea typeface="黑体" pitchFamily="49" charset="-122"/>
              </a:rPr>
              <a:t>措施。</a:t>
            </a:r>
            <a:r>
              <a:rPr lang="zh-CN" altLang="en-US" dirty="0" smtClean="0">
                <a:latin typeface="黑体" pitchFamily="49" charset="-122"/>
                <a:ea typeface="黑体" pitchFamily="49" charset="-122"/>
              </a:rPr>
              <a:t>组织措施是指分析由于组织的原因而影响项目目标实现的问题，</a:t>
            </a:r>
            <a:r>
              <a:rPr lang="zh-CN" altLang="en-US" dirty="0">
                <a:latin typeface="黑体" pitchFamily="49" charset="-122"/>
                <a:ea typeface="黑体" pitchFamily="49" charset="-122"/>
              </a:rPr>
              <a:t>并采取相应的措施，</a:t>
            </a:r>
            <a:r>
              <a:rPr lang="zh-CN" altLang="en-US" dirty="0" smtClean="0">
                <a:latin typeface="黑体" pitchFamily="49" charset="-122"/>
                <a:ea typeface="黑体" pitchFamily="49" charset="-122"/>
              </a:rPr>
              <a:t>如调整项目</a:t>
            </a:r>
            <a:r>
              <a:rPr lang="zh-CN" altLang="en-US" dirty="0">
                <a:latin typeface="黑体" pitchFamily="49" charset="-122"/>
                <a:ea typeface="黑体" pitchFamily="49" charset="-122"/>
              </a:rPr>
              <a:t>组织结构、任务分工、管理职能分工、工作流程组织</a:t>
            </a:r>
            <a:r>
              <a:rPr lang="zh-CN" altLang="en-US" dirty="0" smtClean="0">
                <a:latin typeface="黑体" pitchFamily="49" charset="-122"/>
                <a:ea typeface="黑体" pitchFamily="49" charset="-122"/>
              </a:rPr>
              <a:t>和项目管理班子</a:t>
            </a:r>
            <a:r>
              <a:rPr lang="zh-CN" altLang="en-US" dirty="0">
                <a:latin typeface="黑体" pitchFamily="49" charset="-122"/>
                <a:ea typeface="黑体" pitchFamily="49" charset="-122"/>
              </a:rPr>
              <a:t>人员等</a:t>
            </a:r>
            <a:r>
              <a:rPr lang="zh-CN" altLang="en-US" dirty="0" smtClean="0">
                <a:latin typeface="黑体" pitchFamily="49" charset="-122"/>
                <a:ea typeface="黑体" pitchFamily="49" charset="-122"/>
              </a:rPr>
              <a:t>。</a:t>
            </a:r>
            <a:endParaRPr lang="en-US" altLang="zh-CN" dirty="0" smtClean="0">
              <a:latin typeface="黑体" pitchFamily="49" charset="-122"/>
              <a:ea typeface="黑体" pitchFamily="49" charset="-122"/>
            </a:endParaRPr>
          </a:p>
          <a:p>
            <a:pPr>
              <a:lnSpc>
                <a:spcPct val="150000"/>
              </a:lnSpc>
            </a:pPr>
            <a:r>
              <a:rPr lang="en-US" altLang="zh-CN" dirty="0" smtClean="0">
                <a:latin typeface="黑体" pitchFamily="49" charset="-122"/>
                <a:ea typeface="黑体" pitchFamily="49" charset="-122"/>
              </a:rPr>
              <a:t>    B </a:t>
            </a:r>
            <a:r>
              <a:rPr lang="zh-CN" altLang="en-US" dirty="0" smtClean="0">
                <a:latin typeface="黑体" pitchFamily="49" charset="-122"/>
                <a:ea typeface="黑体" pitchFamily="49" charset="-122"/>
              </a:rPr>
              <a:t>管理措施（包合同措施）。管理措施</a:t>
            </a:r>
            <a:r>
              <a:rPr lang="zh-CN" altLang="en-US" dirty="0">
                <a:latin typeface="黑体" pitchFamily="49" charset="-122"/>
                <a:ea typeface="黑体" pitchFamily="49" charset="-122"/>
              </a:rPr>
              <a:t>分析是指由于管理</a:t>
            </a:r>
            <a:r>
              <a:rPr lang="zh-CN" altLang="en-US" dirty="0" smtClean="0">
                <a:latin typeface="黑体" pitchFamily="49" charset="-122"/>
                <a:ea typeface="黑体" pitchFamily="49" charset="-122"/>
              </a:rPr>
              <a:t>的原因而影响项目目标</a:t>
            </a:r>
            <a:r>
              <a:rPr lang="zh-CN" altLang="en-US" dirty="0">
                <a:latin typeface="黑体" pitchFamily="49" charset="-122"/>
                <a:ea typeface="黑体" pitchFamily="49" charset="-122"/>
              </a:rPr>
              <a:t>实现</a:t>
            </a:r>
            <a:r>
              <a:rPr lang="zh-CN" altLang="en-US" dirty="0" smtClean="0">
                <a:latin typeface="黑体" pitchFamily="49" charset="-122"/>
                <a:ea typeface="黑体" pitchFamily="49" charset="-122"/>
              </a:rPr>
              <a:t>的问题，</a:t>
            </a:r>
            <a:r>
              <a:rPr lang="zh-CN" altLang="en-US" dirty="0">
                <a:latin typeface="黑体" pitchFamily="49" charset="-122"/>
                <a:ea typeface="黑体" pitchFamily="49" charset="-122"/>
              </a:rPr>
              <a:t>并采取相应的</a:t>
            </a:r>
            <a:r>
              <a:rPr lang="zh-CN" altLang="en-US" dirty="0" smtClean="0">
                <a:latin typeface="黑体" pitchFamily="49" charset="-122"/>
                <a:ea typeface="黑体" pitchFamily="49" charset="-122"/>
              </a:rPr>
              <a:t>措施，如调整设计</a:t>
            </a:r>
            <a:r>
              <a:rPr lang="zh-CN" altLang="en-US" dirty="0">
                <a:latin typeface="黑体" pitchFamily="49" charset="-122"/>
                <a:ea typeface="黑体" pitchFamily="49" charset="-122"/>
              </a:rPr>
              <a:t>进度管理的方法和</a:t>
            </a:r>
            <a:r>
              <a:rPr lang="zh-CN" altLang="en-US" dirty="0" smtClean="0">
                <a:latin typeface="黑体" pitchFamily="49" charset="-122"/>
                <a:ea typeface="黑体" pitchFamily="49" charset="-122"/>
              </a:rPr>
              <a:t>手段，改变</a:t>
            </a:r>
            <a:r>
              <a:rPr lang="zh-CN" altLang="en-US" dirty="0">
                <a:latin typeface="黑体" pitchFamily="49" charset="-122"/>
                <a:ea typeface="黑体" pitchFamily="49" charset="-122"/>
              </a:rPr>
              <a:t>施工管理和强化</a:t>
            </a:r>
            <a:r>
              <a:rPr lang="zh-CN" altLang="en-US" dirty="0" smtClean="0">
                <a:latin typeface="黑体" pitchFamily="49" charset="-122"/>
                <a:ea typeface="黑体" pitchFamily="49" charset="-122"/>
              </a:rPr>
              <a:t>合同管理等。</a:t>
            </a:r>
            <a:endParaRPr lang="en-US" altLang="zh-CN" dirty="0" smtClean="0">
              <a:latin typeface="黑体" pitchFamily="49" charset="-122"/>
              <a:ea typeface="黑体" pitchFamily="49" charset="-122"/>
            </a:endParaRPr>
          </a:p>
          <a:p>
            <a:pPr>
              <a:lnSpc>
                <a:spcPct val="150000"/>
              </a:lnSpc>
            </a:pPr>
            <a:r>
              <a:rPr lang="en-US" altLang="zh-CN" dirty="0" smtClean="0">
                <a:latin typeface="黑体" pitchFamily="49" charset="-122"/>
                <a:ea typeface="黑体" pitchFamily="49" charset="-122"/>
              </a:rPr>
              <a:t>    C </a:t>
            </a:r>
            <a:r>
              <a:rPr lang="zh-CN" altLang="en-US" dirty="0" smtClean="0">
                <a:latin typeface="黑体" pitchFamily="49" charset="-122"/>
                <a:ea typeface="黑体" pitchFamily="49" charset="-122"/>
              </a:rPr>
              <a:t>经济</a:t>
            </a:r>
            <a:r>
              <a:rPr lang="zh-CN" altLang="en-US" dirty="0">
                <a:latin typeface="黑体" pitchFamily="49" charset="-122"/>
                <a:ea typeface="黑体" pitchFamily="49" charset="-122"/>
              </a:rPr>
              <a:t>措施。经济措施是指</a:t>
            </a:r>
            <a:r>
              <a:rPr lang="zh-CN" altLang="en-US" dirty="0" smtClean="0">
                <a:latin typeface="黑体" pitchFamily="49" charset="-122"/>
                <a:ea typeface="黑体" pitchFamily="49" charset="-122"/>
              </a:rPr>
              <a:t>分析由于</a:t>
            </a:r>
            <a:r>
              <a:rPr lang="zh-CN" altLang="en-US" dirty="0">
                <a:latin typeface="黑体" pitchFamily="49" charset="-122"/>
                <a:ea typeface="黑体" pitchFamily="49" charset="-122"/>
              </a:rPr>
              <a:t>经济的</a:t>
            </a:r>
            <a:r>
              <a:rPr lang="zh-CN" altLang="en-US" dirty="0" smtClean="0">
                <a:latin typeface="黑体" pitchFamily="49" charset="-122"/>
                <a:ea typeface="黑体" pitchFamily="49" charset="-122"/>
              </a:rPr>
              <a:t>原因而影响</a:t>
            </a:r>
            <a:r>
              <a:rPr lang="zh-CN" altLang="en-US" dirty="0">
                <a:latin typeface="黑体" pitchFamily="49" charset="-122"/>
                <a:ea typeface="黑体" pitchFamily="49" charset="-122"/>
              </a:rPr>
              <a:t>项目目标实现的问题，并采取相应的</a:t>
            </a:r>
            <a:r>
              <a:rPr lang="zh-CN" altLang="en-US" dirty="0" smtClean="0">
                <a:latin typeface="黑体" pitchFamily="49" charset="-122"/>
                <a:ea typeface="黑体" pitchFamily="49" charset="-122"/>
              </a:rPr>
              <a:t>措施，如</a:t>
            </a:r>
            <a:r>
              <a:rPr lang="zh-CN" altLang="en-US" dirty="0">
                <a:latin typeface="黑体" pitchFamily="49" charset="-122"/>
                <a:ea typeface="黑体" pitchFamily="49" charset="-122"/>
              </a:rPr>
              <a:t>落实</a:t>
            </a:r>
            <a:r>
              <a:rPr lang="zh-CN" altLang="en-US" dirty="0" smtClean="0">
                <a:latin typeface="黑体" pitchFamily="49" charset="-122"/>
                <a:ea typeface="黑体" pitchFamily="49" charset="-122"/>
              </a:rPr>
              <a:t>加快工程施工</a:t>
            </a:r>
            <a:r>
              <a:rPr lang="zh-CN" altLang="en-US" dirty="0">
                <a:latin typeface="黑体" pitchFamily="49" charset="-122"/>
                <a:ea typeface="黑体" pitchFamily="49" charset="-122"/>
              </a:rPr>
              <a:t>进度所需的资金等</a:t>
            </a:r>
            <a:r>
              <a:rPr lang="zh-CN" altLang="en-US" dirty="0" smtClean="0">
                <a:latin typeface="黑体" pitchFamily="49" charset="-122"/>
                <a:ea typeface="黑体" pitchFamily="49" charset="-122"/>
              </a:rPr>
              <a:t>。</a:t>
            </a:r>
            <a:endParaRPr lang="en-US" altLang="zh-CN" dirty="0" smtClean="0">
              <a:latin typeface="黑体" pitchFamily="49" charset="-122"/>
              <a:ea typeface="黑体" pitchFamily="49" charset="-122"/>
            </a:endParaRPr>
          </a:p>
          <a:p>
            <a:pPr>
              <a:lnSpc>
                <a:spcPct val="150000"/>
              </a:lnSpc>
            </a:pPr>
            <a:r>
              <a:rPr lang="en-US" altLang="zh-CN" dirty="0" smtClean="0">
                <a:latin typeface="黑体" pitchFamily="49" charset="-122"/>
                <a:ea typeface="黑体" pitchFamily="49" charset="-122"/>
              </a:rPr>
              <a:t>    D </a:t>
            </a:r>
            <a:r>
              <a:rPr lang="zh-CN" altLang="en-US" dirty="0" smtClean="0">
                <a:latin typeface="黑体" pitchFamily="49" charset="-122"/>
                <a:ea typeface="黑体" pitchFamily="49" charset="-122"/>
              </a:rPr>
              <a:t>技术</a:t>
            </a:r>
            <a:r>
              <a:rPr lang="zh-CN" altLang="en-US" dirty="0">
                <a:latin typeface="黑体" pitchFamily="49" charset="-122"/>
                <a:ea typeface="黑体" pitchFamily="49" charset="-122"/>
              </a:rPr>
              <a:t>措施。</a:t>
            </a:r>
            <a:r>
              <a:rPr lang="zh-CN" altLang="en-US" dirty="0" smtClean="0">
                <a:latin typeface="黑体" pitchFamily="49" charset="-122"/>
                <a:ea typeface="黑体" pitchFamily="49" charset="-122"/>
              </a:rPr>
              <a:t>技术措施</a:t>
            </a:r>
            <a:r>
              <a:rPr lang="zh-CN" altLang="en-US" dirty="0">
                <a:latin typeface="黑体" pitchFamily="49" charset="-122"/>
                <a:ea typeface="黑体" pitchFamily="49" charset="-122"/>
              </a:rPr>
              <a:t>是指</a:t>
            </a:r>
            <a:r>
              <a:rPr lang="zh-CN" altLang="en-US" dirty="0" smtClean="0">
                <a:latin typeface="黑体" pitchFamily="49" charset="-122"/>
                <a:ea typeface="黑体" pitchFamily="49" charset="-122"/>
              </a:rPr>
              <a:t>分析由于技术（包括设计和</a:t>
            </a:r>
            <a:r>
              <a:rPr lang="zh-CN" altLang="en-US" dirty="0">
                <a:latin typeface="黑体" pitchFamily="49" charset="-122"/>
                <a:ea typeface="黑体" pitchFamily="49" charset="-122"/>
              </a:rPr>
              <a:t>施工的技术</a:t>
            </a:r>
            <a:r>
              <a:rPr lang="zh-CN" altLang="en-US" dirty="0" smtClean="0">
                <a:latin typeface="黑体" pitchFamily="49" charset="-122"/>
                <a:ea typeface="黑体" pitchFamily="49" charset="-122"/>
              </a:rPr>
              <a:t>等）的</a:t>
            </a:r>
            <a:r>
              <a:rPr lang="zh-CN" altLang="en-US" dirty="0">
                <a:latin typeface="黑体" pitchFamily="49" charset="-122"/>
                <a:ea typeface="黑体" pitchFamily="49" charset="-122"/>
              </a:rPr>
              <a:t>原因而影响</a:t>
            </a:r>
            <a:r>
              <a:rPr lang="zh-CN" altLang="en-US" dirty="0" smtClean="0">
                <a:latin typeface="黑体" pitchFamily="49" charset="-122"/>
                <a:ea typeface="黑体" pitchFamily="49" charset="-122"/>
              </a:rPr>
              <a:t>项目目标</a:t>
            </a:r>
            <a:r>
              <a:rPr lang="zh-CN" altLang="en-US" dirty="0">
                <a:latin typeface="黑体" pitchFamily="49" charset="-122"/>
                <a:ea typeface="黑体" pitchFamily="49" charset="-122"/>
              </a:rPr>
              <a:t>实现</a:t>
            </a:r>
            <a:r>
              <a:rPr lang="zh-CN" altLang="en-US" dirty="0" smtClean="0">
                <a:latin typeface="黑体" pitchFamily="49" charset="-122"/>
                <a:ea typeface="黑体" pitchFamily="49" charset="-122"/>
              </a:rPr>
              <a:t>的问题，并</a:t>
            </a:r>
            <a:r>
              <a:rPr lang="zh-CN" altLang="en-US" dirty="0">
                <a:latin typeface="黑体" pitchFamily="49" charset="-122"/>
                <a:ea typeface="黑体" pitchFamily="49" charset="-122"/>
              </a:rPr>
              <a:t>采取相应的</a:t>
            </a:r>
            <a:r>
              <a:rPr lang="zh-CN" altLang="en-US" dirty="0" smtClean="0">
                <a:latin typeface="黑体" pitchFamily="49" charset="-122"/>
                <a:ea typeface="黑体" pitchFamily="49" charset="-122"/>
              </a:rPr>
              <a:t>措施，如</a:t>
            </a:r>
            <a:r>
              <a:rPr lang="zh-CN" altLang="en-US" dirty="0">
                <a:latin typeface="黑体" pitchFamily="49" charset="-122"/>
                <a:ea typeface="黑体" pitchFamily="49" charset="-122"/>
              </a:rPr>
              <a:t>调整设计进度、改进施工方法和改变施工机具</a:t>
            </a:r>
            <a:r>
              <a:rPr lang="zh-CN" altLang="en-US" dirty="0" smtClean="0">
                <a:latin typeface="黑体" pitchFamily="49" charset="-122"/>
                <a:ea typeface="黑体" pitchFamily="49" charset="-122"/>
              </a:rPr>
              <a:t>等。</a:t>
            </a:r>
            <a:endParaRPr lang="en-US" altLang="zh-CN" dirty="0">
              <a:latin typeface="黑体" pitchFamily="49" charset="-122"/>
              <a:ea typeface="黑体" pitchFamily="49" charset="-122"/>
            </a:endParaRPr>
          </a:p>
        </p:txBody>
      </p:sp>
      <p:sp>
        <p:nvSpPr>
          <p:cNvPr id="5" name="矩形 4"/>
          <p:cNvSpPr/>
          <p:nvPr/>
        </p:nvSpPr>
        <p:spPr>
          <a:xfrm>
            <a:off x="323528" y="228622"/>
            <a:ext cx="4134465" cy="523220"/>
          </a:xfrm>
          <a:prstGeom prst="rect">
            <a:avLst/>
          </a:prstGeom>
        </p:spPr>
        <p:txBody>
          <a:bodyPr wrap="none">
            <a:spAutoFit/>
          </a:bodyPr>
          <a:lstStyle/>
          <a:p>
            <a:r>
              <a:rPr lang="en-US" altLang="zh-CN" sz="2800" dirty="0" smtClean="0">
                <a:latin typeface="黑体" panose="02010609060101010101" pitchFamily="49" charset="-122"/>
                <a:ea typeface="黑体" panose="02010609060101010101" pitchFamily="49" charset="-122"/>
              </a:rPr>
              <a:t>1.3 </a:t>
            </a:r>
            <a:r>
              <a:rPr lang="zh-CN" altLang="en-US" sz="2800" dirty="0" smtClean="0">
                <a:latin typeface="黑体" panose="02010609060101010101" pitchFamily="49" charset="-122"/>
                <a:ea typeface="黑体" panose="02010609060101010101" pitchFamily="49" charset="-122"/>
              </a:rPr>
              <a:t>项目管理的职能管理</a:t>
            </a:r>
            <a:endParaRPr lang="zh-CN" altLang="en-US" sz="2800" dirty="0">
              <a:latin typeface="黑体" panose="02010609060101010101" pitchFamily="49" charset="-122"/>
              <a:ea typeface="黑体" panose="02010609060101010101" pitchFamily="49" charset="-122"/>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extLst>
      <p:ext uri="{BB962C8B-B14F-4D97-AF65-F5344CB8AC3E}">
        <p14:creationId xmlns:p14="http://schemas.microsoft.com/office/powerpoint/2010/main" val="485751476"/>
      </p:ext>
    </p:extLst>
  </p:cSld>
  <p:clrMapOvr>
    <a:masterClrMapping/>
  </p:clrMapOvr>
  <p:transition>
    <p:pull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993306"/>
            <a:ext cx="8391876" cy="5221776"/>
          </a:xfrm>
        </p:spPr>
        <p:txBody>
          <a:bodyPr>
            <a:normAutofit/>
          </a:bodyPr>
          <a:lstStyle/>
          <a:p>
            <a:pPr hangingPunct="1">
              <a:lnSpc>
                <a:spcPct val="150000"/>
              </a:lnSpc>
            </a:pPr>
            <a:r>
              <a:rPr lang="zh-CN" altLang="en-US" sz="2000" dirty="0" smtClean="0">
                <a:solidFill>
                  <a:schemeClr val="tx1"/>
                </a:solidFill>
                <a:latin typeface="黑体" panose="02010609060101010101" pitchFamily="49" charset="-122"/>
                <a:ea typeface="黑体" panose="02010609060101010101" pitchFamily="49" charset="-122"/>
              </a:rPr>
              <a:t>    项目</a:t>
            </a:r>
            <a:r>
              <a:rPr lang="zh-CN" altLang="en-US" sz="2000" dirty="0">
                <a:solidFill>
                  <a:schemeClr val="tx1"/>
                </a:solidFill>
                <a:latin typeface="黑体" panose="02010609060101010101" pitchFamily="49" charset="-122"/>
                <a:ea typeface="黑体" panose="02010609060101010101" pitchFamily="49" charset="-122"/>
              </a:rPr>
              <a:t>设计管理的主要对象是建筑工程</a:t>
            </a:r>
            <a:r>
              <a:rPr lang="zh-CN" altLang="en-US" sz="2000" dirty="0" smtClean="0">
                <a:solidFill>
                  <a:schemeClr val="tx1"/>
                </a:solidFill>
                <a:latin typeface="黑体" panose="02010609060101010101" pitchFamily="49" charset="-122"/>
                <a:ea typeface="黑体" panose="02010609060101010101" pitchFamily="49" charset="-122"/>
              </a:rPr>
              <a:t>设计，对</a:t>
            </a:r>
            <a:r>
              <a:rPr lang="zh-CN" altLang="en-US" sz="2000" dirty="0">
                <a:solidFill>
                  <a:schemeClr val="tx1"/>
                </a:solidFill>
                <a:latin typeface="黑体" panose="02010609060101010101" pitchFamily="49" charset="-122"/>
                <a:ea typeface="黑体" panose="02010609060101010101" pitchFamily="49" charset="-122"/>
              </a:rPr>
              <a:t>对象的认知是从事和胜任项目设计管理工作必备的专业技术能力条件。认知对象</a:t>
            </a:r>
            <a:r>
              <a:rPr lang="zh-CN" altLang="en-US" sz="2000" dirty="0" smtClean="0">
                <a:solidFill>
                  <a:schemeClr val="tx1"/>
                </a:solidFill>
                <a:latin typeface="黑体" panose="02010609060101010101" pitchFamily="49" charset="-122"/>
                <a:ea typeface="黑体" panose="02010609060101010101" pitchFamily="49" charset="-122"/>
              </a:rPr>
              <a:t>内涵，不仅仅是</a:t>
            </a:r>
            <a:r>
              <a:rPr lang="zh-CN" altLang="en-US" sz="2000" dirty="0">
                <a:solidFill>
                  <a:schemeClr val="tx1"/>
                </a:solidFill>
                <a:latin typeface="黑体" panose="02010609060101010101" pitchFamily="49" charset="-122"/>
                <a:ea typeface="黑体" panose="02010609060101010101" pitchFamily="49" charset="-122"/>
              </a:rPr>
              <a:t>完善设计管理知识结构</a:t>
            </a:r>
            <a:r>
              <a:rPr lang="zh-CN" altLang="en-US" sz="2000" dirty="0" smtClean="0">
                <a:solidFill>
                  <a:schemeClr val="tx1"/>
                </a:solidFill>
                <a:latin typeface="黑体" panose="02010609060101010101" pitchFamily="49" charset="-122"/>
                <a:ea typeface="黑体" panose="02010609060101010101" pitchFamily="49" charset="-122"/>
              </a:rPr>
              <a:t>的需要，更是</a:t>
            </a:r>
            <a:r>
              <a:rPr lang="zh-CN" altLang="en-US" sz="2000" dirty="0">
                <a:solidFill>
                  <a:schemeClr val="tx1"/>
                </a:solidFill>
                <a:latin typeface="黑体" panose="02010609060101010101" pitchFamily="49" charset="-122"/>
                <a:ea typeface="黑体" panose="02010609060101010101" pitchFamily="49" charset="-122"/>
              </a:rPr>
              <a:t>提高设计管理实务</a:t>
            </a:r>
            <a:r>
              <a:rPr lang="zh-CN" altLang="en-US" sz="2000" dirty="0" smtClean="0">
                <a:solidFill>
                  <a:schemeClr val="tx1"/>
                </a:solidFill>
                <a:latin typeface="黑体" panose="02010609060101010101" pitchFamily="49" charset="-122"/>
                <a:ea typeface="黑体" panose="02010609060101010101" pitchFamily="49" charset="-122"/>
              </a:rPr>
              <a:t>水平，提供</a:t>
            </a:r>
            <a:r>
              <a:rPr lang="zh-CN" altLang="en-US" sz="2000" dirty="0">
                <a:solidFill>
                  <a:schemeClr val="tx1"/>
                </a:solidFill>
                <a:latin typeface="黑体" panose="02010609060101010101" pitchFamily="49" charset="-122"/>
                <a:ea typeface="黑体" panose="02010609060101010101" pitchFamily="49" charset="-122"/>
              </a:rPr>
              <a:t>技术服务</a:t>
            </a:r>
            <a:r>
              <a:rPr lang="zh-CN" altLang="en-US" sz="2000" dirty="0" smtClean="0">
                <a:solidFill>
                  <a:schemeClr val="tx1"/>
                </a:solidFill>
                <a:latin typeface="黑体" panose="02010609060101010101" pitchFamily="49" charset="-122"/>
                <a:ea typeface="黑体" panose="02010609060101010101" pitchFamily="49" charset="-122"/>
              </a:rPr>
              <a:t>质量的重要保证。</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en-US" altLang="zh-CN" sz="2000" dirty="0">
                <a:solidFill>
                  <a:schemeClr val="tx1"/>
                </a:solidFill>
                <a:latin typeface="黑体" panose="02010609060101010101" pitchFamily="49" charset="-122"/>
                <a:ea typeface="黑体" panose="02010609060101010101" pitchFamily="49" charset="-122"/>
              </a:rPr>
              <a:t> </a:t>
            </a: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建筑工程</a:t>
            </a:r>
            <a:r>
              <a:rPr lang="zh-CN" altLang="en-US" sz="2000" dirty="0">
                <a:solidFill>
                  <a:schemeClr val="tx1"/>
                </a:solidFill>
                <a:latin typeface="黑体" panose="02010609060101010101" pitchFamily="49" charset="-122"/>
                <a:ea typeface="黑体" panose="02010609060101010101" pitchFamily="49" charset="-122"/>
              </a:rPr>
              <a:t>项目管理实践和</a:t>
            </a:r>
            <a:r>
              <a:rPr lang="zh-CN" altLang="en-US" sz="2000" dirty="0" smtClean="0">
                <a:solidFill>
                  <a:schemeClr val="tx1"/>
                </a:solidFill>
                <a:latin typeface="黑体" panose="02010609060101010101" pitchFamily="49" charset="-122"/>
                <a:ea typeface="黑体" panose="02010609060101010101" pitchFamily="49" charset="-122"/>
              </a:rPr>
              <a:t>建筑史证明</a:t>
            </a:r>
            <a:r>
              <a:rPr lang="zh-CN" altLang="en-US" sz="2000" dirty="0">
                <a:solidFill>
                  <a:schemeClr val="tx1"/>
                </a:solidFill>
                <a:latin typeface="黑体" panose="02010609060101010101" pitchFamily="49" charset="-122"/>
                <a:ea typeface="黑体" panose="02010609060101010101" pitchFamily="49" charset="-122"/>
              </a:rPr>
              <a:t>：</a:t>
            </a:r>
            <a:r>
              <a:rPr lang="zh-CN" altLang="en-US" sz="2000" u="sng" dirty="0">
                <a:solidFill>
                  <a:schemeClr val="tx1"/>
                </a:solidFill>
                <a:latin typeface="黑体" panose="02010609060101010101" pitchFamily="49" charset="-122"/>
                <a:ea typeface="黑体" panose="02010609060101010101" pitchFamily="49" charset="-122"/>
              </a:rPr>
              <a:t>成功的建筑作品是</a:t>
            </a:r>
            <a:r>
              <a:rPr lang="zh-CN" altLang="en-US" sz="2000" u="sng" dirty="0" smtClean="0">
                <a:solidFill>
                  <a:schemeClr val="tx1"/>
                </a:solidFill>
                <a:latin typeface="黑体" panose="02010609060101010101" pitchFamily="49" charset="-122"/>
                <a:ea typeface="黑体" panose="02010609060101010101" pitchFamily="49" charset="-122"/>
              </a:rPr>
              <a:t>项目建设各参建方</a:t>
            </a:r>
            <a:r>
              <a:rPr lang="zh-CN" altLang="en-US" sz="2000" u="sng" dirty="0">
                <a:solidFill>
                  <a:schemeClr val="tx1"/>
                </a:solidFill>
                <a:latin typeface="黑体" panose="02010609060101010101" pitchFamily="49" charset="-122"/>
                <a:ea typeface="黑体" panose="02010609060101010101" pitchFamily="49" charset="-122"/>
              </a:rPr>
              <a:t>在项目生命周期各阶段中</a:t>
            </a:r>
            <a:r>
              <a:rPr lang="zh-CN" altLang="en-US" sz="2000" u="sng" dirty="0" smtClean="0">
                <a:solidFill>
                  <a:schemeClr val="tx1"/>
                </a:solidFill>
                <a:latin typeface="黑体" panose="02010609060101010101" pitchFamily="49" charset="-122"/>
                <a:ea typeface="黑体" panose="02010609060101010101" pitchFamily="49" charset="-122"/>
              </a:rPr>
              <a:t>通力“孵化”和智慧“打磨”的结果，其中</a:t>
            </a:r>
            <a:r>
              <a:rPr lang="zh-CN" altLang="en-US" sz="2000" u="sng" dirty="0">
                <a:solidFill>
                  <a:schemeClr val="tx1"/>
                </a:solidFill>
                <a:latin typeface="黑体" panose="02010609060101010101" pitchFamily="49" charset="-122"/>
                <a:ea typeface="黑体" panose="02010609060101010101" pitchFamily="49" charset="-122"/>
              </a:rPr>
              <a:t>设计和</a:t>
            </a:r>
            <a:r>
              <a:rPr lang="zh-CN" altLang="en-US" sz="2000" u="sng" dirty="0" smtClean="0">
                <a:solidFill>
                  <a:schemeClr val="tx1"/>
                </a:solidFill>
                <a:latin typeface="黑体" panose="02010609060101010101" pitchFamily="49" charset="-122"/>
                <a:ea typeface="黑体" panose="02010609060101010101" pitchFamily="49" charset="-122"/>
              </a:rPr>
              <a:t>设计管理更不能</a:t>
            </a:r>
            <a:r>
              <a:rPr lang="zh-CN" altLang="en-US" sz="2000" u="sng" dirty="0">
                <a:solidFill>
                  <a:schemeClr val="tx1"/>
                </a:solidFill>
                <a:latin typeface="黑体" panose="02010609060101010101" pitchFamily="49" charset="-122"/>
                <a:ea typeface="黑体" panose="02010609060101010101" pitchFamily="49" charset="-122"/>
              </a:rPr>
              <a:t>成为</a:t>
            </a:r>
            <a:r>
              <a:rPr lang="zh-CN" altLang="en-US" sz="2000" u="sng" dirty="0" smtClean="0">
                <a:solidFill>
                  <a:schemeClr val="tx1"/>
                </a:solidFill>
                <a:latin typeface="黑体" panose="02010609060101010101" pitchFamily="49" charset="-122"/>
                <a:ea typeface="黑体" panose="02010609060101010101" pitchFamily="49" charset="-122"/>
              </a:rPr>
              <a:t>其“短板”。项目</a:t>
            </a:r>
            <a:r>
              <a:rPr lang="zh-CN" altLang="en-US" sz="2000" u="sng" dirty="0">
                <a:solidFill>
                  <a:schemeClr val="tx1"/>
                </a:solidFill>
                <a:latin typeface="黑体" panose="02010609060101010101" pitchFamily="49" charset="-122"/>
                <a:ea typeface="黑体" panose="02010609060101010101" pitchFamily="49" charset="-122"/>
              </a:rPr>
              <a:t>设计管理并非</a:t>
            </a:r>
            <a:r>
              <a:rPr lang="zh-CN" altLang="en-US" sz="2000" u="sng" dirty="0" smtClean="0">
                <a:solidFill>
                  <a:schemeClr val="tx1"/>
                </a:solidFill>
                <a:latin typeface="黑体" panose="02010609060101010101" pitchFamily="49" charset="-122"/>
                <a:ea typeface="黑体" panose="02010609060101010101" pitchFamily="49" charset="-122"/>
              </a:rPr>
              <a:t>仅仅是“</a:t>
            </a:r>
            <a:r>
              <a:rPr lang="zh-CN" altLang="en-US" sz="2000" u="sng" dirty="0">
                <a:solidFill>
                  <a:schemeClr val="tx1"/>
                </a:solidFill>
                <a:latin typeface="黑体" panose="02010609060101010101" pitchFamily="49" charset="-122"/>
                <a:ea typeface="黑体" panose="02010609060101010101" pitchFamily="49" charset="-122"/>
              </a:rPr>
              <a:t>交给设计单位去做</a:t>
            </a:r>
            <a:r>
              <a:rPr lang="zh-CN" altLang="en-US" sz="2000" u="sng" dirty="0" smtClean="0">
                <a:solidFill>
                  <a:schemeClr val="tx1"/>
                </a:solidFill>
                <a:latin typeface="黑体" panose="02010609060101010101" pitchFamily="49" charset="-122"/>
                <a:ea typeface="黑体" panose="02010609060101010101" pitchFamily="49" charset="-122"/>
              </a:rPr>
              <a:t>就是了”那么简单。</a:t>
            </a:r>
            <a:endParaRPr lang="zh-CN" altLang="en-US" sz="2000" b="1" u="sng" dirty="0">
              <a:solidFill>
                <a:schemeClr val="tx1"/>
              </a:solidFill>
              <a:latin typeface="黑体" panose="02010609060101010101" pitchFamily="49" charset="-122"/>
              <a:ea typeface="黑体" panose="02010609060101010101" pitchFamily="49" charset="-122"/>
            </a:endParaRPr>
          </a:p>
        </p:txBody>
      </p:sp>
      <p:sp>
        <p:nvSpPr>
          <p:cNvPr id="6" name="矩形 5"/>
          <p:cNvSpPr/>
          <p:nvPr/>
        </p:nvSpPr>
        <p:spPr>
          <a:xfrm>
            <a:off x="428596" y="214290"/>
            <a:ext cx="6135013" cy="584775"/>
          </a:xfrm>
          <a:prstGeom prst="rect">
            <a:avLst/>
          </a:prstGeom>
        </p:spPr>
        <p:txBody>
          <a:bodyPr wrap="none">
            <a:spAutoFit/>
          </a:bodyPr>
          <a:lstStyle/>
          <a:p>
            <a:r>
              <a:rPr lang="zh-CN" altLang="en-US" sz="3200" dirty="0" smtClean="0">
                <a:latin typeface="黑体" panose="02010609060101010101" pitchFamily="49" charset="-122"/>
                <a:ea typeface="黑体" panose="02010609060101010101" pitchFamily="49" charset="-122"/>
              </a:rPr>
              <a:t>第二章 建设工程设计与管理概论</a:t>
            </a:r>
            <a:endParaRPr lang="zh-CN" altLang="en-US" sz="3200" dirty="0">
              <a:latin typeface="黑体" panose="02010609060101010101" pitchFamily="49" charset="-122"/>
              <a:ea typeface="黑体" panose="02010609060101010101" pitchFamily="49" charset="-122"/>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extLst>
      <p:ext uri="{BB962C8B-B14F-4D97-AF65-F5344CB8AC3E}">
        <p14:creationId xmlns:p14="http://schemas.microsoft.com/office/powerpoint/2010/main" val="4029489167"/>
      </p:ext>
    </p:extLst>
  </p:cSld>
  <p:clrMapOvr>
    <a:masterClrMapping/>
  </p:clrMapOvr>
  <p:transition>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1012835"/>
            <a:ext cx="8568952" cy="5221776"/>
          </a:xfrm>
        </p:spPr>
        <p:txBody>
          <a:bodyPr>
            <a:noAutofit/>
          </a:bodyPr>
          <a:lstStyle/>
          <a:p>
            <a:pPr hangingPunct="1">
              <a:lnSpc>
                <a:spcPct val="150000"/>
              </a:lnSpc>
            </a:pPr>
            <a:r>
              <a:rPr lang="en-US" altLang="zh-CN" sz="1800" dirty="0" smtClean="0">
                <a:solidFill>
                  <a:schemeClr val="tx1"/>
                </a:solidFill>
                <a:latin typeface="黑体" panose="02010609060101010101" pitchFamily="49" charset="-122"/>
                <a:ea typeface="黑体" panose="02010609060101010101" pitchFamily="49" charset="-122"/>
              </a:rPr>
              <a:t>1.1.1 </a:t>
            </a:r>
            <a:r>
              <a:rPr lang="zh-CN" altLang="en-US" sz="1800" dirty="0" smtClean="0">
                <a:solidFill>
                  <a:schemeClr val="tx1"/>
                </a:solidFill>
                <a:latin typeface="黑体" panose="02010609060101010101" pitchFamily="49" charset="-122"/>
                <a:ea typeface="黑体" panose="02010609060101010101" pitchFamily="49" charset="-122"/>
              </a:rPr>
              <a:t>项目概述</a:t>
            </a:r>
            <a:r>
              <a:rPr lang="en-US" altLang="zh-CN" sz="1800" dirty="0" smtClean="0">
                <a:solidFill>
                  <a:schemeClr val="tx1"/>
                </a:solidFill>
                <a:latin typeface="黑体" panose="02010609060101010101" pitchFamily="49" charset="-122"/>
                <a:ea typeface="黑体" panose="02010609060101010101" pitchFamily="49" charset="-122"/>
              </a:rPr>
              <a:t/>
            </a:r>
            <a:br>
              <a:rPr lang="en-US" altLang="zh-CN" sz="1800" dirty="0" smtClean="0">
                <a:solidFill>
                  <a:schemeClr val="tx1"/>
                </a:solidFill>
                <a:latin typeface="黑体" panose="02010609060101010101" pitchFamily="49" charset="-122"/>
                <a:ea typeface="黑体" panose="02010609060101010101" pitchFamily="49" charset="-122"/>
              </a:rPr>
            </a:br>
            <a:r>
              <a:rPr lang="en-US" altLang="zh-CN" sz="1800" dirty="0" smtClean="0">
                <a:solidFill>
                  <a:schemeClr val="tx1"/>
                </a:solidFill>
                <a:latin typeface="黑体" panose="02010609060101010101" pitchFamily="49" charset="-122"/>
                <a:ea typeface="黑体" panose="02010609060101010101" pitchFamily="49" charset="-122"/>
              </a:rPr>
              <a:t>1 </a:t>
            </a:r>
            <a:r>
              <a:rPr lang="zh-CN" altLang="en-US" sz="1800" dirty="0" smtClean="0">
                <a:solidFill>
                  <a:schemeClr val="tx1"/>
                </a:solidFill>
                <a:latin typeface="黑体" panose="02010609060101010101" pitchFamily="49" charset="-122"/>
                <a:ea typeface="黑体" panose="02010609060101010101" pitchFamily="49" charset="-122"/>
              </a:rPr>
              <a:t>项目</a:t>
            </a:r>
            <a:r>
              <a:rPr lang="zh-CN" altLang="en-US" sz="1800" dirty="0">
                <a:solidFill>
                  <a:schemeClr val="tx1"/>
                </a:solidFill>
                <a:latin typeface="黑体" panose="02010609060101010101" pitchFamily="49" charset="-122"/>
                <a:ea typeface="黑体" panose="02010609060101010101" pitchFamily="49" charset="-122"/>
              </a:rPr>
              <a:t>的</a:t>
            </a:r>
            <a:r>
              <a:rPr lang="zh-CN" altLang="en-US" sz="1800" dirty="0" smtClean="0">
                <a:solidFill>
                  <a:schemeClr val="tx1"/>
                </a:solidFill>
                <a:latin typeface="黑体" panose="02010609060101010101" pitchFamily="49" charset="-122"/>
                <a:ea typeface="黑体" panose="02010609060101010101" pitchFamily="49" charset="-122"/>
              </a:rPr>
              <a:t>概念</a:t>
            </a:r>
            <a:r>
              <a:rPr lang="en-US" altLang="zh-CN" sz="1800" dirty="0" smtClean="0">
                <a:solidFill>
                  <a:schemeClr val="tx1"/>
                </a:solidFill>
                <a:latin typeface="黑体" panose="02010609060101010101" pitchFamily="49" charset="-122"/>
                <a:ea typeface="黑体" panose="02010609060101010101" pitchFamily="49" charset="-122"/>
              </a:rPr>
              <a:t/>
            </a:r>
            <a:br>
              <a:rPr lang="en-US" altLang="zh-CN" sz="1800" dirty="0" smtClean="0">
                <a:solidFill>
                  <a:schemeClr val="tx1"/>
                </a:solidFill>
                <a:latin typeface="黑体" panose="02010609060101010101" pitchFamily="49" charset="-122"/>
                <a:ea typeface="黑体" panose="02010609060101010101" pitchFamily="49" charset="-122"/>
              </a:rPr>
            </a:br>
            <a:r>
              <a:rPr lang="zh-CN" altLang="en-US" sz="1800" dirty="0" smtClean="0">
                <a:solidFill>
                  <a:schemeClr val="tx1"/>
                </a:solidFill>
                <a:latin typeface="黑体" panose="02010609060101010101" pitchFamily="49" charset="-122"/>
                <a:ea typeface="黑体" panose="02010609060101010101" pitchFamily="49" charset="-122"/>
              </a:rPr>
              <a:t>（</a:t>
            </a:r>
            <a:r>
              <a:rPr lang="en-US" altLang="zh-CN" sz="1800" dirty="0" smtClean="0">
                <a:solidFill>
                  <a:schemeClr val="tx1"/>
                </a:solidFill>
                <a:latin typeface="黑体" panose="02010609060101010101" pitchFamily="49" charset="-122"/>
                <a:ea typeface="黑体" panose="02010609060101010101" pitchFamily="49" charset="-122"/>
              </a:rPr>
              <a:t>1</a:t>
            </a:r>
            <a:r>
              <a:rPr lang="zh-CN" altLang="en-US" sz="1800" dirty="0" smtClean="0">
                <a:solidFill>
                  <a:schemeClr val="tx1"/>
                </a:solidFill>
                <a:latin typeface="黑体" panose="02010609060101010101" pitchFamily="49" charset="-122"/>
                <a:ea typeface="黑体" panose="02010609060101010101" pitchFamily="49" charset="-122"/>
              </a:rPr>
              <a:t>）项目</a:t>
            </a:r>
            <a:r>
              <a:rPr lang="zh-CN" altLang="en-US" sz="1800" dirty="0">
                <a:solidFill>
                  <a:schemeClr val="tx1"/>
                </a:solidFill>
                <a:latin typeface="黑体" panose="02010609060101010101" pitchFamily="49" charset="-122"/>
                <a:ea typeface="黑体" panose="02010609060101010101" pitchFamily="49" charset="-122"/>
              </a:rPr>
              <a:t>的</a:t>
            </a:r>
            <a:r>
              <a:rPr lang="zh-CN" altLang="en-US" sz="1800" dirty="0" smtClean="0">
                <a:solidFill>
                  <a:schemeClr val="tx1"/>
                </a:solidFill>
                <a:latin typeface="黑体" panose="02010609060101010101" pitchFamily="49" charset="-122"/>
                <a:ea typeface="黑体" panose="02010609060101010101" pitchFamily="49" charset="-122"/>
              </a:rPr>
              <a:t>含义</a:t>
            </a:r>
            <a:r>
              <a:rPr lang="en-US" altLang="zh-CN" sz="1800" dirty="0" smtClean="0">
                <a:solidFill>
                  <a:schemeClr val="tx1"/>
                </a:solidFill>
                <a:latin typeface="黑体" panose="02010609060101010101" pitchFamily="49" charset="-122"/>
                <a:ea typeface="黑体" panose="02010609060101010101" pitchFamily="49" charset="-122"/>
              </a:rPr>
              <a:t/>
            </a:r>
            <a:br>
              <a:rPr lang="en-US" altLang="zh-CN" sz="1800" dirty="0" smtClean="0">
                <a:solidFill>
                  <a:schemeClr val="tx1"/>
                </a:solidFill>
                <a:latin typeface="黑体" panose="02010609060101010101" pitchFamily="49" charset="-122"/>
                <a:ea typeface="黑体" panose="02010609060101010101" pitchFamily="49" charset="-122"/>
              </a:rPr>
            </a:br>
            <a:r>
              <a:rPr lang="en-US" altLang="zh-CN" sz="1800" dirty="0" smtClean="0">
                <a:solidFill>
                  <a:schemeClr val="tx1"/>
                </a:solidFill>
                <a:latin typeface="黑体" panose="02010609060101010101" pitchFamily="49" charset="-122"/>
                <a:ea typeface="黑体" panose="02010609060101010101" pitchFamily="49" charset="-122"/>
              </a:rPr>
              <a:t>    </a:t>
            </a:r>
            <a:r>
              <a:rPr lang="zh-CN" altLang="en-US" sz="1800" dirty="0" smtClean="0">
                <a:solidFill>
                  <a:schemeClr val="tx1"/>
                </a:solidFill>
                <a:latin typeface="黑体" panose="02010609060101010101" pitchFamily="49" charset="-122"/>
                <a:ea typeface="黑体" panose="02010609060101010101" pitchFamily="49" charset="-122"/>
              </a:rPr>
              <a:t>目前，国内外对“项目”含义</a:t>
            </a:r>
            <a:r>
              <a:rPr lang="zh-CN" altLang="en-US" sz="1800" dirty="0">
                <a:solidFill>
                  <a:schemeClr val="tx1"/>
                </a:solidFill>
                <a:latin typeface="黑体" panose="02010609060101010101" pitchFamily="49" charset="-122"/>
                <a:ea typeface="黑体" panose="02010609060101010101" pitchFamily="49" charset="-122"/>
              </a:rPr>
              <a:t>的理解</a:t>
            </a:r>
            <a:r>
              <a:rPr lang="zh-CN" altLang="en-US" sz="1800" dirty="0" smtClean="0">
                <a:solidFill>
                  <a:schemeClr val="tx1"/>
                </a:solidFill>
                <a:latin typeface="黑体" panose="02010609060101010101" pitchFamily="49" charset="-122"/>
                <a:ea typeface="黑体" panose="02010609060101010101" pitchFamily="49" charset="-122"/>
              </a:rPr>
              <a:t>不尽相同</a:t>
            </a:r>
            <a:r>
              <a:rPr lang="zh-CN" altLang="en-US" sz="1800" dirty="0">
                <a:solidFill>
                  <a:schemeClr val="tx1"/>
                </a:solidFill>
                <a:latin typeface="黑体" panose="02010609060101010101" pitchFamily="49" charset="-122"/>
                <a:ea typeface="黑体" panose="02010609060101010101" pitchFamily="49" charset="-122"/>
              </a:rPr>
              <a:t>。按项目</a:t>
            </a:r>
            <a:r>
              <a:rPr lang="zh-CN" altLang="en-US" sz="1800" dirty="0" smtClean="0">
                <a:solidFill>
                  <a:schemeClr val="tx1"/>
                </a:solidFill>
                <a:latin typeface="黑体" panose="02010609060101010101" pitchFamily="49" charset="-122"/>
                <a:ea typeface="黑体" panose="02010609060101010101" pitchFamily="49" charset="-122"/>
              </a:rPr>
              <a:t>的特征内涵</a:t>
            </a:r>
            <a:r>
              <a:rPr lang="zh-CN" altLang="en-US" sz="1800" dirty="0">
                <a:solidFill>
                  <a:schemeClr val="tx1"/>
                </a:solidFill>
                <a:latin typeface="黑体" panose="02010609060101010101" pitchFamily="49" charset="-122"/>
                <a:ea typeface="黑体" panose="02010609060101010101" pitchFamily="49" charset="-122"/>
              </a:rPr>
              <a:t>，</a:t>
            </a:r>
            <a:r>
              <a:rPr lang="zh-CN" altLang="en-US" sz="1800" u="sng" dirty="0">
                <a:solidFill>
                  <a:schemeClr val="tx1"/>
                </a:solidFill>
                <a:latin typeface="黑体" panose="02010609060101010101" pitchFamily="49" charset="-122"/>
                <a:ea typeface="黑体" panose="02010609060101010101" pitchFamily="49" charset="-122"/>
              </a:rPr>
              <a:t>项目是指在一定的组织机构内，在限定的</a:t>
            </a:r>
            <a:r>
              <a:rPr lang="zh-CN" altLang="en-US" sz="1800" u="sng" dirty="0" smtClean="0">
                <a:solidFill>
                  <a:schemeClr val="tx1"/>
                </a:solidFill>
                <a:latin typeface="黑体" panose="02010609060101010101" pitchFamily="49" charset="-122"/>
                <a:ea typeface="黑体" panose="02010609060101010101" pitchFamily="49" charset="-122"/>
              </a:rPr>
              <a:t>约束条件下，</a:t>
            </a:r>
            <a:r>
              <a:rPr lang="zh-CN" altLang="en-US" sz="1800" u="sng" dirty="0">
                <a:solidFill>
                  <a:schemeClr val="tx1"/>
                </a:solidFill>
                <a:latin typeface="黑体" panose="02010609060101010101" pitchFamily="49" charset="-122"/>
                <a:ea typeface="黑体" panose="02010609060101010101" pitchFamily="49" charset="-122"/>
              </a:rPr>
              <a:t>利用有限</a:t>
            </a:r>
            <a:r>
              <a:rPr lang="zh-CN" altLang="en-US" sz="1800" u="sng" dirty="0" smtClean="0">
                <a:solidFill>
                  <a:schemeClr val="tx1"/>
                </a:solidFill>
                <a:latin typeface="黑体" panose="02010609060101010101" pitchFamily="49" charset="-122"/>
                <a:ea typeface="黑体" panose="02010609060101010101" pitchFamily="49" charset="-122"/>
              </a:rPr>
              <a:t>资源，按</a:t>
            </a:r>
            <a:r>
              <a:rPr lang="zh-CN" altLang="en-US" sz="1800" u="sng" dirty="0">
                <a:solidFill>
                  <a:schemeClr val="tx1"/>
                </a:solidFill>
                <a:latin typeface="黑体" panose="02010609060101010101" pitchFamily="49" charset="-122"/>
                <a:ea typeface="黑体" panose="02010609060101010101" pitchFamily="49" charset="-122"/>
              </a:rPr>
              <a:t>满足确定的性能、质量与数量</a:t>
            </a:r>
            <a:r>
              <a:rPr lang="zh-CN" altLang="en-US" sz="1800" u="sng" dirty="0" smtClean="0">
                <a:solidFill>
                  <a:schemeClr val="tx1"/>
                </a:solidFill>
                <a:latin typeface="黑体" panose="02010609060101010101" pitchFamily="49" charset="-122"/>
                <a:ea typeface="黑体" panose="02010609060101010101" pitchFamily="49" charset="-122"/>
              </a:rPr>
              <a:t>等一组</a:t>
            </a:r>
            <a:r>
              <a:rPr lang="zh-CN" altLang="en-US" sz="1800" u="sng" dirty="0">
                <a:solidFill>
                  <a:schemeClr val="tx1"/>
                </a:solidFill>
                <a:latin typeface="黑体" panose="02010609060101010101" pitchFamily="49" charset="-122"/>
                <a:ea typeface="黑体" panose="02010609060101010101" pitchFamily="49" charset="-122"/>
              </a:rPr>
              <a:t>特定</a:t>
            </a:r>
            <a:r>
              <a:rPr lang="zh-CN" altLang="en-US" sz="1800" u="sng" dirty="0" smtClean="0">
                <a:solidFill>
                  <a:schemeClr val="tx1"/>
                </a:solidFill>
                <a:latin typeface="黑体" panose="02010609060101010101" pitchFamily="49" charset="-122"/>
                <a:ea typeface="黑体" panose="02010609060101010101" pitchFamily="49" charset="-122"/>
              </a:rPr>
              <a:t>目标要求</a:t>
            </a:r>
            <a:r>
              <a:rPr lang="zh-CN" altLang="en-US" sz="1800" u="sng" dirty="0">
                <a:solidFill>
                  <a:schemeClr val="tx1"/>
                </a:solidFill>
                <a:latin typeface="黑体" panose="02010609060101010101" pitchFamily="49" charset="-122"/>
                <a:ea typeface="黑体" panose="02010609060101010101" pitchFamily="49" charset="-122"/>
              </a:rPr>
              <a:t>去完成的一次性专门任务</a:t>
            </a:r>
            <a:r>
              <a:rPr lang="zh-CN" altLang="en-US" sz="1800" u="sng" dirty="0" smtClean="0">
                <a:solidFill>
                  <a:schemeClr val="tx1"/>
                </a:solidFill>
                <a:latin typeface="黑体" panose="02010609060101010101" pitchFamily="49" charset="-122"/>
                <a:ea typeface="黑体" panose="02010609060101010101" pitchFamily="49" charset="-122"/>
              </a:rPr>
              <a:t>。</a:t>
            </a:r>
            <a:r>
              <a:rPr lang="en-US" altLang="zh-CN" sz="1800" u="sng" dirty="0" smtClean="0">
                <a:solidFill>
                  <a:schemeClr val="tx1"/>
                </a:solidFill>
                <a:latin typeface="黑体" panose="02010609060101010101" pitchFamily="49" charset="-122"/>
                <a:ea typeface="黑体" panose="02010609060101010101" pitchFamily="49" charset="-122"/>
              </a:rPr>
              <a:t/>
            </a:r>
            <a:br>
              <a:rPr lang="en-US" altLang="zh-CN" sz="1800" u="sng" dirty="0" smtClean="0">
                <a:solidFill>
                  <a:schemeClr val="tx1"/>
                </a:solidFill>
                <a:latin typeface="黑体" panose="02010609060101010101" pitchFamily="49" charset="-122"/>
                <a:ea typeface="黑体" panose="02010609060101010101" pitchFamily="49" charset="-122"/>
              </a:rPr>
            </a:br>
            <a:r>
              <a:rPr lang="zh-CN" altLang="en-US" sz="1800" dirty="0" smtClean="0">
                <a:solidFill>
                  <a:schemeClr val="tx1"/>
                </a:solidFill>
                <a:latin typeface="黑体" panose="02010609060101010101" pitchFamily="49" charset="-122"/>
                <a:ea typeface="黑体" panose="02010609060101010101" pitchFamily="49" charset="-122"/>
              </a:rPr>
              <a:t>（</a:t>
            </a:r>
            <a:r>
              <a:rPr lang="en-US" altLang="zh-CN" sz="1800" dirty="0" smtClean="0">
                <a:solidFill>
                  <a:schemeClr val="tx1"/>
                </a:solidFill>
                <a:latin typeface="黑体" panose="02010609060101010101" pitchFamily="49" charset="-122"/>
                <a:ea typeface="黑体" panose="02010609060101010101" pitchFamily="49" charset="-122"/>
              </a:rPr>
              <a:t>2</a:t>
            </a:r>
            <a:r>
              <a:rPr lang="zh-CN" altLang="en-US" sz="1800" dirty="0" smtClean="0">
                <a:solidFill>
                  <a:schemeClr val="tx1"/>
                </a:solidFill>
                <a:latin typeface="黑体" panose="02010609060101010101" pitchFamily="49" charset="-122"/>
                <a:ea typeface="黑体" panose="02010609060101010101" pitchFamily="49" charset="-122"/>
              </a:rPr>
              <a:t>）项目</a:t>
            </a:r>
            <a:r>
              <a:rPr lang="zh-CN" altLang="en-US" sz="1800" dirty="0">
                <a:solidFill>
                  <a:schemeClr val="tx1"/>
                </a:solidFill>
                <a:latin typeface="黑体" panose="02010609060101010101" pitchFamily="49" charset="-122"/>
                <a:ea typeface="黑体" panose="02010609060101010101" pitchFamily="49" charset="-122"/>
              </a:rPr>
              <a:t>的</a:t>
            </a:r>
            <a:r>
              <a:rPr lang="zh-CN" altLang="en-US" sz="1800" dirty="0" smtClean="0">
                <a:solidFill>
                  <a:schemeClr val="tx1"/>
                </a:solidFill>
                <a:latin typeface="黑体" panose="02010609060101010101" pitchFamily="49" charset="-122"/>
                <a:ea typeface="黑体" panose="02010609060101010101" pitchFamily="49" charset="-122"/>
              </a:rPr>
              <a:t>实质</a:t>
            </a:r>
            <a:r>
              <a:rPr lang="en-US" altLang="zh-CN" sz="1800" dirty="0" smtClean="0">
                <a:solidFill>
                  <a:schemeClr val="tx1"/>
                </a:solidFill>
                <a:latin typeface="黑体" panose="02010609060101010101" pitchFamily="49" charset="-122"/>
                <a:ea typeface="黑体" panose="02010609060101010101" pitchFamily="49" charset="-122"/>
              </a:rPr>
              <a:t/>
            </a:r>
            <a:br>
              <a:rPr lang="en-US" altLang="zh-CN" sz="1800" dirty="0" smtClean="0">
                <a:solidFill>
                  <a:schemeClr val="tx1"/>
                </a:solidFill>
                <a:latin typeface="黑体" panose="02010609060101010101" pitchFamily="49" charset="-122"/>
                <a:ea typeface="黑体" panose="02010609060101010101" pitchFamily="49" charset="-122"/>
              </a:rPr>
            </a:br>
            <a:r>
              <a:rPr lang="en-US" altLang="zh-CN" sz="1800" dirty="0" smtClean="0">
                <a:solidFill>
                  <a:schemeClr val="tx1"/>
                </a:solidFill>
                <a:latin typeface="黑体" panose="02010609060101010101" pitchFamily="49" charset="-122"/>
                <a:ea typeface="黑体" panose="02010609060101010101" pitchFamily="49" charset="-122"/>
              </a:rPr>
              <a:t>    </a:t>
            </a:r>
            <a:r>
              <a:rPr lang="zh-CN" altLang="en-US" sz="1800" dirty="0" smtClean="0">
                <a:solidFill>
                  <a:schemeClr val="tx1"/>
                </a:solidFill>
                <a:latin typeface="黑体" panose="02010609060101010101" pitchFamily="49" charset="-122"/>
                <a:ea typeface="黑体" panose="02010609060101010101" pitchFamily="49" charset="-122"/>
              </a:rPr>
              <a:t>每个</a:t>
            </a:r>
            <a:r>
              <a:rPr lang="zh-CN" altLang="en-US" sz="1800" dirty="0">
                <a:solidFill>
                  <a:schemeClr val="tx1"/>
                </a:solidFill>
                <a:latin typeface="黑体" panose="02010609060101010101" pitchFamily="49" charset="-122"/>
                <a:ea typeface="黑体" panose="02010609060101010101" pitchFamily="49" charset="-122"/>
              </a:rPr>
              <a:t>项目的设立都有其明确的特定目标，</a:t>
            </a:r>
            <a:r>
              <a:rPr lang="zh-CN" altLang="en-US" sz="1800" u="sng" dirty="0">
                <a:solidFill>
                  <a:schemeClr val="tx1"/>
                </a:solidFill>
                <a:latin typeface="黑体" panose="02010609060101010101" pitchFamily="49" charset="-122"/>
                <a:ea typeface="黑体" panose="02010609060101010101" pitchFamily="49" charset="-122"/>
              </a:rPr>
              <a:t>项目的实质是为完成特定目标任务而进行一系列活动的过程</a:t>
            </a:r>
            <a:r>
              <a:rPr lang="zh-CN" altLang="en-US" sz="1800" u="sng" dirty="0" smtClean="0">
                <a:solidFill>
                  <a:schemeClr val="tx1"/>
                </a:solidFill>
                <a:latin typeface="黑体" panose="02010609060101010101" pitchFamily="49" charset="-122"/>
                <a:ea typeface="黑体" panose="02010609060101010101" pitchFamily="49" charset="-122"/>
              </a:rPr>
              <a:t>。</a:t>
            </a:r>
            <a:r>
              <a:rPr lang="en-US" altLang="zh-CN" sz="1800" u="sng" dirty="0" smtClean="0">
                <a:solidFill>
                  <a:schemeClr val="tx1"/>
                </a:solidFill>
                <a:latin typeface="黑体" panose="02010609060101010101" pitchFamily="49" charset="-122"/>
                <a:ea typeface="黑体" panose="02010609060101010101" pitchFamily="49" charset="-122"/>
              </a:rPr>
              <a:t/>
            </a:r>
            <a:br>
              <a:rPr lang="en-US" altLang="zh-CN" sz="1800" u="sng" dirty="0" smtClean="0">
                <a:solidFill>
                  <a:schemeClr val="tx1"/>
                </a:solidFill>
                <a:latin typeface="黑体" panose="02010609060101010101" pitchFamily="49" charset="-122"/>
                <a:ea typeface="黑体" panose="02010609060101010101" pitchFamily="49" charset="-122"/>
              </a:rPr>
            </a:br>
            <a:r>
              <a:rPr lang="zh-CN" altLang="en-US" sz="1800" dirty="0" smtClean="0">
                <a:solidFill>
                  <a:schemeClr val="tx1"/>
                </a:solidFill>
                <a:latin typeface="黑体" panose="02010609060101010101" pitchFamily="49" charset="-122"/>
                <a:ea typeface="黑体" panose="02010609060101010101" pitchFamily="49" charset="-122"/>
              </a:rPr>
              <a:t>（</a:t>
            </a:r>
            <a:r>
              <a:rPr lang="en-US" altLang="zh-CN" sz="1800" dirty="0" smtClean="0">
                <a:solidFill>
                  <a:schemeClr val="tx1"/>
                </a:solidFill>
                <a:latin typeface="黑体" panose="02010609060101010101" pitchFamily="49" charset="-122"/>
                <a:ea typeface="黑体" panose="02010609060101010101" pitchFamily="49" charset="-122"/>
              </a:rPr>
              <a:t>3</a:t>
            </a:r>
            <a:r>
              <a:rPr lang="zh-CN" altLang="en-US" sz="1800" dirty="0" smtClean="0">
                <a:solidFill>
                  <a:schemeClr val="tx1"/>
                </a:solidFill>
                <a:latin typeface="黑体" panose="02010609060101010101" pitchFamily="49" charset="-122"/>
                <a:ea typeface="黑体" panose="02010609060101010101" pitchFamily="49" charset="-122"/>
              </a:rPr>
              <a:t>）项目</a:t>
            </a:r>
            <a:r>
              <a:rPr lang="zh-CN" altLang="en-US" sz="1800" dirty="0">
                <a:solidFill>
                  <a:schemeClr val="tx1"/>
                </a:solidFill>
                <a:latin typeface="黑体" panose="02010609060101010101" pitchFamily="49" charset="-122"/>
                <a:ea typeface="黑体" panose="02010609060101010101" pitchFamily="49" charset="-122"/>
              </a:rPr>
              <a:t>的</a:t>
            </a:r>
            <a:r>
              <a:rPr lang="zh-CN" altLang="en-US" sz="1800" dirty="0" smtClean="0">
                <a:solidFill>
                  <a:schemeClr val="tx1"/>
                </a:solidFill>
                <a:latin typeface="黑体" panose="02010609060101010101" pitchFamily="49" charset="-122"/>
                <a:ea typeface="黑体" panose="02010609060101010101" pitchFamily="49" charset="-122"/>
              </a:rPr>
              <a:t>类型</a:t>
            </a:r>
            <a:r>
              <a:rPr lang="en-US" altLang="zh-CN" sz="1800" dirty="0" smtClean="0">
                <a:solidFill>
                  <a:schemeClr val="tx1"/>
                </a:solidFill>
                <a:latin typeface="黑体" panose="02010609060101010101" pitchFamily="49" charset="-122"/>
                <a:ea typeface="黑体" panose="02010609060101010101" pitchFamily="49" charset="-122"/>
              </a:rPr>
              <a:t/>
            </a:r>
            <a:br>
              <a:rPr lang="en-US" altLang="zh-CN" sz="1800" dirty="0" smtClean="0">
                <a:solidFill>
                  <a:schemeClr val="tx1"/>
                </a:solidFill>
                <a:latin typeface="黑体" panose="02010609060101010101" pitchFamily="49" charset="-122"/>
                <a:ea typeface="黑体" panose="02010609060101010101" pitchFamily="49" charset="-122"/>
              </a:rPr>
            </a:br>
            <a:r>
              <a:rPr lang="en-US" altLang="zh-CN" sz="1800" dirty="0" smtClean="0">
                <a:solidFill>
                  <a:schemeClr val="tx1"/>
                </a:solidFill>
                <a:latin typeface="黑体" panose="02010609060101010101" pitchFamily="49" charset="-122"/>
                <a:ea typeface="黑体" panose="02010609060101010101" pitchFamily="49" charset="-122"/>
              </a:rPr>
              <a:t>    </a:t>
            </a:r>
            <a:r>
              <a:rPr lang="zh-CN" altLang="en-US" sz="1800" dirty="0" smtClean="0">
                <a:solidFill>
                  <a:schemeClr val="tx1"/>
                </a:solidFill>
                <a:latin typeface="黑体" panose="02010609060101010101" pitchFamily="49" charset="-122"/>
                <a:ea typeface="黑体" panose="02010609060101010101" pitchFamily="49" charset="-122"/>
              </a:rPr>
              <a:t>项目</a:t>
            </a:r>
            <a:r>
              <a:rPr lang="zh-CN" altLang="en-US" sz="1800" dirty="0">
                <a:solidFill>
                  <a:schemeClr val="tx1"/>
                </a:solidFill>
                <a:latin typeface="黑体" panose="02010609060101010101" pitchFamily="49" charset="-122"/>
                <a:ea typeface="黑体" panose="02010609060101010101" pitchFamily="49" charset="-122"/>
              </a:rPr>
              <a:t>的类型多种多样，且内容广泛</a:t>
            </a:r>
            <a:r>
              <a:rPr lang="zh-CN" altLang="en-US" sz="1800" dirty="0" smtClean="0">
                <a:solidFill>
                  <a:schemeClr val="tx1"/>
                </a:solidFill>
                <a:latin typeface="黑体" panose="02010609060101010101" pitchFamily="49" charset="-122"/>
                <a:ea typeface="黑体" panose="02010609060101010101" pitchFamily="49" charset="-122"/>
              </a:rPr>
              <a:t>，最常见</a:t>
            </a:r>
            <a:r>
              <a:rPr lang="zh-CN" altLang="en-US" sz="1800" dirty="0">
                <a:solidFill>
                  <a:schemeClr val="tx1"/>
                </a:solidFill>
                <a:latin typeface="黑体" panose="02010609060101010101" pitchFamily="49" charset="-122"/>
                <a:ea typeface="黑体" panose="02010609060101010101" pitchFamily="49" charset="-122"/>
              </a:rPr>
              <a:t>的有：自然科学研究</a:t>
            </a:r>
            <a:r>
              <a:rPr lang="zh-CN" altLang="en-US" sz="1800" dirty="0" smtClean="0">
                <a:solidFill>
                  <a:schemeClr val="tx1"/>
                </a:solidFill>
                <a:latin typeface="黑体" panose="02010609060101010101" pitchFamily="49" charset="-122"/>
                <a:ea typeface="黑体" panose="02010609060101010101" pitchFamily="49" charset="-122"/>
              </a:rPr>
              <a:t>项目，</a:t>
            </a:r>
            <a:r>
              <a:rPr lang="zh-CN" altLang="en-US" sz="1800" dirty="0">
                <a:solidFill>
                  <a:schemeClr val="tx1"/>
                </a:solidFill>
                <a:latin typeface="黑体" panose="02010609060101010101" pitchFamily="49" charset="-122"/>
                <a:ea typeface="黑体" panose="02010609060101010101" pitchFamily="49" charset="-122"/>
              </a:rPr>
              <a:t>社会科学项目</a:t>
            </a:r>
            <a:r>
              <a:rPr lang="zh-CN" altLang="en-US" sz="1800" dirty="0" smtClean="0">
                <a:solidFill>
                  <a:schemeClr val="tx1"/>
                </a:solidFill>
                <a:latin typeface="黑体" panose="02010609060101010101" pitchFamily="49" charset="-122"/>
                <a:ea typeface="黑体" panose="02010609060101010101" pitchFamily="49" charset="-122"/>
              </a:rPr>
              <a:t>，开发项目，建设项目，投资</a:t>
            </a:r>
            <a:r>
              <a:rPr lang="zh-CN" altLang="en-US" sz="1800" dirty="0">
                <a:solidFill>
                  <a:schemeClr val="tx1"/>
                </a:solidFill>
                <a:latin typeface="黑体" panose="02010609060101010101" pitchFamily="49" charset="-122"/>
                <a:ea typeface="黑体" panose="02010609060101010101" pitchFamily="49" charset="-122"/>
              </a:rPr>
              <a:t>项目</a:t>
            </a:r>
            <a:r>
              <a:rPr lang="zh-CN" altLang="en-US" sz="1800" dirty="0" smtClean="0">
                <a:solidFill>
                  <a:schemeClr val="tx1"/>
                </a:solidFill>
                <a:latin typeface="黑体" panose="02010609060101010101" pitchFamily="49" charset="-122"/>
                <a:ea typeface="黑体" panose="02010609060101010101" pitchFamily="49" charset="-122"/>
              </a:rPr>
              <a:t>，国防</a:t>
            </a:r>
            <a:r>
              <a:rPr lang="zh-CN" altLang="en-US" sz="1800" dirty="0">
                <a:solidFill>
                  <a:schemeClr val="tx1"/>
                </a:solidFill>
                <a:latin typeface="黑体" panose="02010609060101010101" pitchFamily="49" charset="-122"/>
                <a:ea typeface="黑体" panose="02010609060101010101" pitchFamily="49" charset="-122"/>
              </a:rPr>
              <a:t>科技项目</a:t>
            </a:r>
            <a:r>
              <a:rPr lang="zh-CN" altLang="en-US" sz="1800" dirty="0" smtClean="0">
                <a:solidFill>
                  <a:schemeClr val="tx1"/>
                </a:solidFill>
                <a:latin typeface="黑体" panose="02010609060101010101" pitchFamily="49" charset="-122"/>
                <a:ea typeface="黑体" panose="02010609060101010101" pitchFamily="49" charset="-122"/>
              </a:rPr>
              <a:t>，也</a:t>
            </a:r>
            <a:r>
              <a:rPr lang="zh-CN" altLang="en-US" sz="1800" dirty="0">
                <a:solidFill>
                  <a:schemeClr val="tx1"/>
                </a:solidFill>
                <a:latin typeface="黑体" panose="02010609060101010101" pitchFamily="49" charset="-122"/>
                <a:ea typeface="黑体" panose="02010609060101010101" pitchFamily="49" charset="-122"/>
              </a:rPr>
              <a:t>有综合意义上的社会</a:t>
            </a:r>
            <a:r>
              <a:rPr lang="zh-CN" altLang="en-US" sz="1800" dirty="0" smtClean="0">
                <a:solidFill>
                  <a:schemeClr val="tx1"/>
                </a:solidFill>
                <a:latin typeface="黑体" panose="02010609060101010101" pitchFamily="49" charset="-122"/>
                <a:ea typeface="黑体" panose="02010609060101010101" pitchFamily="49" charset="-122"/>
              </a:rPr>
              <a:t>项目等</a:t>
            </a:r>
            <a:r>
              <a:rPr lang="zh-CN" altLang="en-US" sz="1800" dirty="0">
                <a:solidFill>
                  <a:schemeClr val="tx1"/>
                </a:solidFill>
                <a:latin typeface="黑体" panose="02010609060101010101" pitchFamily="49" charset="-122"/>
                <a:ea typeface="黑体" panose="02010609060101010101" pitchFamily="49" charset="-122"/>
              </a:rPr>
              <a:t>。</a:t>
            </a:r>
            <a:endParaRPr lang="zh-CN" altLang="en-US" sz="1800" b="1" dirty="0">
              <a:solidFill>
                <a:schemeClr val="tx1"/>
              </a:solidFill>
              <a:latin typeface="黑体" panose="02010609060101010101" pitchFamily="49" charset="-122"/>
              <a:ea typeface="黑体" panose="02010609060101010101" pitchFamily="49" charset="-122"/>
            </a:endParaRPr>
          </a:p>
        </p:txBody>
      </p:sp>
      <p:sp>
        <p:nvSpPr>
          <p:cNvPr id="5" name="矩形 4"/>
          <p:cNvSpPr/>
          <p:nvPr/>
        </p:nvSpPr>
        <p:spPr>
          <a:xfrm>
            <a:off x="323528" y="228622"/>
            <a:ext cx="3416320" cy="523220"/>
          </a:xfrm>
          <a:prstGeom prst="rect">
            <a:avLst/>
          </a:prstGeom>
        </p:spPr>
        <p:txBody>
          <a:bodyPr wrap="none">
            <a:spAutoFit/>
          </a:bodyPr>
          <a:lstStyle/>
          <a:p>
            <a:r>
              <a:rPr lang="en-US" altLang="zh-CN" sz="2800" dirty="0">
                <a:latin typeface="黑体" panose="02010609060101010101" pitchFamily="49" charset="-122"/>
                <a:ea typeface="黑体" panose="02010609060101010101" pitchFamily="49" charset="-122"/>
              </a:rPr>
              <a:t>1.1 </a:t>
            </a:r>
            <a:r>
              <a:rPr lang="zh-CN" altLang="en-US" sz="2800" dirty="0">
                <a:latin typeface="黑体" panose="02010609060101010101" pitchFamily="49" charset="-122"/>
                <a:ea typeface="黑体" panose="02010609060101010101" pitchFamily="49" charset="-122"/>
              </a:rPr>
              <a:t>项目与项目管理</a:t>
            </a: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cSld>
  <p:clrMapOvr>
    <a:masterClrMapping/>
  </p:clrMapOvr>
  <p:transition>
    <p:pull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993306"/>
            <a:ext cx="8391876" cy="5532038"/>
          </a:xfrm>
        </p:spPr>
        <p:txBody>
          <a:bodyPr>
            <a:normAutofit/>
          </a:bodyPr>
          <a:lstStyle/>
          <a:p>
            <a:pPr hangingPunct="1">
              <a:lnSpc>
                <a:spcPct val="150000"/>
              </a:lnSpc>
            </a:pPr>
            <a:r>
              <a:rPr lang="en-US" altLang="zh-CN" sz="1800" dirty="0" smtClean="0">
                <a:solidFill>
                  <a:schemeClr val="tx1"/>
                </a:solidFill>
                <a:latin typeface="黑体" panose="02010609060101010101" pitchFamily="49" charset="-122"/>
                <a:ea typeface="黑体" panose="02010609060101010101" pitchFamily="49" charset="-122"/>
              </a:rPr>
              <a:t/>
            </a:r>
            <a:br>
              <a:rPr lang="en-US" altLang="zh-CN" sz="1800" dirty="0" smtClean="0">
                <a:solidFill>
                  <a:schemeClr val="tx1"/>
                </a:solidFill>
                <a:latin typeface="黑体" panose="02010609060101010101" pitchFamily="49" charset="-122"/>
                <a:ea typeface="黑体" panose="02010609060101010101" pitchFamily="49" charset="-122"/>
              </a:rPr>
            </a:br>
            <a:r>
              <a:rPr lang="en-US" altLang="zh-CN" sz="1800" dirty="0" smtClean="0">
                <a:solidFill>
                  <a:schemeClr val="tx1"/>
                </a:solidFill>
                <a:latin typeface="黑体" panose="02010609060101010101" pitchFamily="49" charset="-122"/>
                <a:ea typeface="黑体" panose="02010609060101010101" pitchFamily="49" charset="-122"/>
              </a:rPr>
              <a:t>2.1.1 </a:t>
            </a:r>
            <a:r>
              <a:rPr lang="zh-CN" altLang="en-US" sz="1800" dirty="0" smtClean="0">
                <a:solidFill>
                  <a:schemeClr val="tx1"/>
                </a:solidFill>
                <a:latin typeface="黑体" panose="02010609060101010101" pitchFamily="49" charset="-122"/>
                <a:ea typeface="黑体" panose="02010609060101010101" pitchFamily="49" charset="-122"/>
              </a:rPr>
              <a:t>建筑</a:t>
            </a:r>
            <a:r>
              <a:rPr lang="zh-CN" altLang="en-US" sz="1800" dirty="0">
                <a:solidFill>
                  <a:schemeClr val="tx1"/>
                </a:solidFill>
                <a:latin typeface="黑体" panose="02010609060101010101" pitchFamily="49" charset="-122"/>
                <a:ea typeface="黑体" panose="02010609060101010101" pitchFamily="49" charset="-122"/>
              </a:rPr>
              <a:t>及其基本</a:t>
            </a:r>
            <a:r>
              <a:rPr lang="zh-CN" altLang="en-US" sz="1800" dirty="0" smtClean="0">
                <a:solidFill>
                  <a:schemeClr val="tx1"/>
                </a:solidFill>
                <a:latin typeface="黑体" panose="02010609060101010101" pitchFamily="49" charset="-122"/>
                <a:ea typeface="黑体" panose="02010609060101010101" pitchFamily="49" charset="-122"/>
              </a:rPr>
              <a:t>属性</a:t>
            </a:r>
            <a:r>
              <a:rPr lang="en-US" altLang="zh-CN" sz="1800" dirty="0" smtClean="0">
                <a:solidFill>
                  <a:schemeClr val="tx1"/>
                </a:solidFill>
                <a:latin typeface="黑体" panose="02010609060101010101" pitchFamily="49" charset="-122"/>
                <a:ea typeface="黑体" panose="02010609060101010101" pitchFamily="49" charset="-122"/>
              </a:rPr>
              <a:t/>
            </a:r>
            <a:br>
              <a:rPr lang="en-US" altLang="zh-CN" sz="1800" dirty="0" smtClean="0">
                <a:solidFill>
                  <a:schemeClr val="tx1"/>
                </a:solidFill>
                <a:latin typeface="黑体" panose="02010609060101010101" pitchFamily="49" charset="-122"/>
                <a:ea typeface="黑体" panose="02010609060101010101" pitchFamily="49" charset="-122"/>
              </a:rPr>
            </a:br>
            <a:r>
              <a:rPr lang="en-US" altLang="zh-CN" sz="1800" dirty="0" smtClean="0">
                <a:solidFill>
                  <a:schemeClr val="tx1"/>
                </a:solidFill>
                <a:latin typeface="黑体" panose="02010609060101010101" pitchFamily="49" charset="-122"/>
                <a:ea typeface="黑体" panose="02010609060101010101" pitchFamily="49" charset="-122"/>
              </a:rPr>
              <a:t>1 </a:t>
            </a:r>
            <a:r>
              <a:rPr lang="zh-CN" altLang="en-US" sz="1800" dirty="0" smtClean="0">
                <a:solidFill>
                  <a:schemeClr val="tx1"/>
                </a:solidFill>
                <a:latin typeface="黑体" panose="02010609060101010101" pitchFamily="49" charset="-122"/>
                <a:ea typeface="黑体" panose="02010609060101010101" pitchFamily="49" charset="-122"/>
              </a:rPr>
              <a:t>建筑</a:t>
            </a:r>
            <a:r>
              <a:rPr lang="zh-CN" altLang="en-US" sz="1800" dirty="0">
                <a:solidFill>
                  <a:schemeClr val="tx1"/>
                </a:solidFill>
                <a:latin typeface="黑体" panose="02010609060101010101" pitchFamily="49" charset="-122"/>
                <a:ea typeface="黑体" panose="02010609060101010101" pitchFamily="49" charset="-122"/>
              </a:rPr>
              <a:t>尚无准确完整的</a:t>
            </a:r>
            <a:r>
              <a:rPr lang="zh-CN" altLang="en-US" sz="1800" dirty="0" smtClean="0">
                <a:solidFill>
                  <a:schemeClr val="tx1"/>
                </a:solidFill>
                <a:latin typeface="黑体" panose="02010609060101010101" pitchFamily="49" charset="-122"/>
                <a:ea typeface="黑体" panose="02010609060101010101" pitchFamily="49" charset="-122"/>
              </a:rPr>
              <a:t>定义</a:t>
            </a:r>
            <a:r>
              <a:rPr lang="en-US" altLang="zh-CN" sz="1800" dirty="0" smtClean="0">
                <a:solidFill>
                  <a:schemeClr val="tx1"/>
                </a:solidFill>
                <a:latin typeface="黑体" panose="02010609060101010101" pitchFamily="49" charset="-122"/>
                <a:ea typeface="黑体" panose="02010609060101010101" pitchFamily="49" charset="-122"/>
              </a:rPr>
              <a:t/>
            </a:r>
            <a:br>
              <a:rPr lang="en-US" altLang="zh-CN" sz="1800" dirty="0" smtClean="0">
                <a:solidFill>
                  <a:schemeClr val="tx1"/>
                </a:solidFill>
                <a:latin typeface="黑体" panose="02010609060101010101" pitchFamily="49" charset="-122"/>
                <a:ea typeface="黑体" panose="02010609060101010101" pitchFamily="49" charset="-122"/>
              </a:rPr>
            </a:br>
            <a:r>
              <a:rPr lang="en-US" altLang="zh-CN" sz="1800" dirty="0" smtClean="0">
                <a:solidFill>
                  <a:schemeClr val="tx1"/>
                </a:solidFill>
                <a:latin typeface="黑体" panose="02010609060101010101" pitchFamily="49" charset="-122"/>
                <a:ea typeface="黑体" panose="02010609060101010101" pitchFamily="49" charset="-122"/>
              </a:rPr>
              <a:t>    《</a:t>
            </a:r>
            <a:r>
              <a:rPr lang="zh-CN" altLang="en-US" sz="1800" dirty="0">
                <a:solidFill>
                  <a:schemeClr val="tx1"/>
                </a:solidFill>
                <a:latin typeface="黑体" panose="02010609060101010101" pitchFamily="49" charset="-122"/>
                <a:ea typeface="黑体" panose="02010609060101010101" pitchFamily="49" charset="-122"/>
              </a:rPr>
              <a:t>民用建筑设计术语标准</a:t>
            </a:r>
            <a:r>
              <a:rPr lang="en-US" altLang="zh-CN" sz="1800" dirty="0" smtClean="0">
                <a:solidFill>
                  <a:schemeClr val="tx1"/>
                </a:solidFill>
                <a:latin typeface="黑体" panose="02010609060101010101" pitchFamily="49" charset="-122"/>
                <a:ea typeface="黑体" panose="02010609060101010101" pitchFamily="49" charset="-122"/>
              </a:rPr>
              <a:t>》</a:t>
            </a:r>
            <a:r>
              <a:rPr lang="zh-CN" altLang="en-US" sz="1800" dirty="0" smtClean="0">
                <a:solidFill>
                  <a:schemeClr val="tx1"/>
                </a:solidFill>
                <a:latin typeface="黑体" panose="02010609060101010101" pitchFamily="49" charset="-122"/>
                <a:ea typeface="黑体" panose="02010609060101010101" pitchFamily="49" charset="-122"/>
              </a:rPr>
              <a:t>（</a:t>
            </a:r>
            <a:r>
              <a:rPr lang="en-US" altLang="zh-CN" sz="1800" dirty="0" smtClean="0">
                <a:solidFill>
                  <a:schemeClr val="tx1"/>
                </a:solidFill>
                <a:latin typeface="黑体" panose="02010609060101010101" pitchFamily="49" charset="-122"/>
                <a:ea typeface="黑体" panose="02010609060101010101" pitchFamily="49" charset="-122"/>
              </a:rPr>
              <a:t>GB/T50504-2009</a:t>
            </a:r>
            <a:r>
              <a:rPr lang="zh-CN" altLang="en-US" sz="1800" dirty="0" smtClean="0">
                <a:solidFill>
                  <a:schemeClr val="tx1"/>
                </a:solidFill>
                <a:latin typeface="黑体" panose="02010609060101010101" pitchFamily="49" charset="-122"/>
                <a:ea typeface="黑体" panose="02010609060101010101" pitchFamily="49" charset="-122"/>
              </a:rPr>
              <a:t>）对</a:t>
            </a:r>
            <a:r>
              <a:rPr lang="zh-CN" altLang="en-US" sz="1800" dirty="0">
                <a:solidFill>
                  <a:schemeClr val="tx1"/>
                </a:solidFill>
                <a:latin typeface="黑体" panose="02010609060101010101" pitchFamily="49" charset="-122"/>
                <a:ea typeface="黑体" panose="02010609060101010101" pitchFamily="49" charset="-122"/>
              </a:rPr>
              <a:t>建筑的定义为</a:t>
            </a:r>
            <a:r>
              <a:rPr lang="zh-CN" altLang="en-US" sz="1800" dirty="0" smtClean="0">
                <a:solidFill>
                  <a:schemeClr val="tx1"/>
                </a:solidFill>
                <a:latin typeface="黑体" panose="02010609060101010101" pitchFamily="49" charset="-122"/>
                <a:ea typeface="黑体" panose="02010609060101010101" pitchFamily="49" charset="-122"/>
              </a:rPr>
              <a:t>，“既</a:t>
            </a:r>
            <a:r>
              <a:rPr lang="zh-CN" altLang="en-US" sz="1800" dirty="0">
                <a:solidFill>
                  <a:schemeClr val="tx1"/>
                </a:solidFill>
                <a:latin typeface="黑体" panose="02010609060101010101" pitchFamily="49" charset="-122"/>
                <a:ea typeface="黑体" panose="02010609060101010101" pitchFamily="49" charset="-122"/>
              </a:rPr>
              <a:t>表示建筑工程的营造活动，又表示营造活动的</a:t>
            </a:r>
            <a:r>
              <a:rPr lang="zh-CN" altLang="en-US" sz="1800" dirty="0" smtClean="0">
                <a:solidFill>
                  <a:schemeClr val="tx1"/>
                </a:solidFill>
                <a:latin typeface="黑体" panose="02010609060101010101" pitchFamily="49" charset="-122"/>
                <a:ea typeface="黑体" panose="02010609060101010101" pitchFamily="49" charset="-122"/>
              </a:rPr>
              <a:t>成果</a:t>
            </a:r>
            <a:r>
              <a:rPr lang="en-US" altLang="zh-CN" sz="1800" dirty="0">
                <a:solidFill>
                  <a:schemeClr val="tx1"/>
                </a:solidFill>
                <a:latin typeface="黑体" panose="02010609060101010101" pitchFamily="49" charset="-122"/>
                <a:ea typeface="黑体" panose="02010609060101010101" pitchFamily="49" charset="-122"/>
              </a:rPr>
              <a:t>——</a:t>
            </a:r>
            <a:r>
              <a:rPr lang="zh-CN" altLang="en-US" sz="1800" dirty="0" smtClean="0">
                <a:solidFill>
                  <a:schemeClr val="tx1"/>
                </a:solidFill>
                <a:latin typeface="黑体" panose="02010609060101010101" pitchFamily="49" charset="-122"/>
                <a:ea typeface="黑体" panose="02010609060101010101" pitchFamily="49" charset="-122"/>
              </a:rPr>
              <a:t>建筑物</a:t>
            </a:r>
            <a:r>
              <a:rPr lang="zh-CN" altLang="en-US" sz="1800" dirty="0">
                <a:solidFill>
                  <a:schemeClr val="tx1"/>
                </a:solidFill>
                <a:latin typeface="黑体" panose="02010609060101010101" pitchFamily="49" charset="-122"/>
                <a:ea typeface="黑体" panose="02010609060101010101" pitchFamily="49" charset="-122"/>
              </a:rPr>
              <a:t>，同时可表示建筑类型和</a:t>
            </a:r>
            <a:r>
              <a:rPr lang="zh-CN" altLang="en-US" sz="1800" dirty="0" smtClean="0">
                <a:solidFill>
                  <a:schemeClr val="tx1"/>
                </a:solidFill>
                <a:latin typeface="黑体" panose="02010609060101010101" pitchFamily="49" charset="-122"/>
                <a:ea typeface="黑体" panose="02010609060101010101" pitchFamily="49" charset="-122"/>
              </a:rPr>
              <a:t>风格。”</a:t>
            </a:r>
            <a:r>
              <a:rPr lang="en-US" altLang="zh-CN" sz="1800" dirty="0" smtClean="0">
                <a:solidFill>
                  <a:schemeClr val="tx1"/>
                </a:solidFill>
                <a:latin typeface="黑体" panose="02010609060101010101" pitchFamily="49" charset="-122"/>
                <a:ea typeface="黑体" panose="02010609060101010101" pitchFamily="49" charset="-122"/>
              </a:rPr>
              <a:t/>
            </a:r>
            <a:br>
              <a:rPr lang="en-US" altLang="zh-CN" sz="1800" dirty="0" smtClean="0">
                <a:solidFill>
                  <a:schemeClr val="tx1"/>
                </a:solidFill>
                <a:latin typeface="黑体" panose="02010609060101010101" pitchFamily="49" charset="-122"/>
                <a:ea typeface="黑体" panose="02010609060101010101" pitchFamily="49" charset="-122"/>
              </a:rPr>
            </a:br>
            <a:r>
              <a:rPr lang="en-US" altLang="zh-CN" sz="1800" dirty="0" smtClean="0">
                <a:solidFill>
                  <a:schemeClr val="tx1"/>
                </a:solidFill>
                <a:latin typeface="黑体" panose="02010609060101010101" pitchFamily="49" charset="-122"/>
                <a:ea typeface="黑体" panose="02010609060101010101" pitchFamily="49" charset="-122"/>
              </a:rPr>
              <a:t>2 </a:t>
            </a:r>
            <a:r>
              <a:rPr lang="zh-CN" altLang="en-US" sz="1800" dirty="0" smtClean="0">
                <a:solidFill>
                  <a:schemeClr val="tx1"/>
                </a:solidFill>
                <a:latin typeface="黑体" panose="02010609060101010101" pitchFamily="49" charset="-122"/>
                <a:ea typeface="黑体" panose="02010609060101010101" pitchFamily="49" charset="-122"/>
              </a:rPr>
              <a:t>建筑</a:t>
            </a:r>
            <a:r>
              <a:rPr lang="zh-CN" altLang="en-US" sz="1800" dirty="0">
                <a:solidFill>
                  <a:schemeClr val="tx1"/>
                </a:solidFill>
                <a:latin typeface="黑体" panose="02010609060101010101" pitchFamily="49" charset="-122"/>
                <a:ea typeface="黑体" panose="02010609060101010101" pitchFamily="49" charset="-122"/>
              </a:rPr>
              <a:t>的基本</a:t>
            </a:r>
            <a:r>
              <a:rPr lang="zh-CN" altLang="en-US" sz="1800" dirty="0" smtClean="0">
                <a:solidFill>
                  <a:schemeClr val="tx1"/>
                </a:solidFill>
                <a:latin typeface="黑体" panose="02010609060101010101" pitchFamily="49" charset="-122"/>
                <a:ea typeface="黑体" panose="02010609060101010101" pitchFamily="49" charset="-122"/>
              </a:rPr>
              <a:t>属性</a:t>
            </a:r>
            <a:r>
              <a:rPr lang="en-US" altLang="zh-CN" sz="1800" dirty="0" smtClean="0">
                <a:solidFill>
                  <a:schemeClr val="tx1"/>
                </a:solidFill>
                <a:latin typeface="黑体" panose="02010609060101010101" pitchFamily="49" charset="-122"/>
                <a:ea typeface="黑体" panose="02010609060101010101" pitchFamily="49" charset="-122"/>
              </a:rPr>
              <a:t/>
            </a:r>
            <a:br>
              <a:rPr lang="en-US" altLang="zh-CN" sz="1800" dirty="0" smtClean="0">
                <a:solidFill>
                  <a:schemeClr val="tx1"/>
                </a:solidFill>
                <a:latin typeface="黑体" panose="02010609060101010101" pitchFamily="49" charset="-122"/>
                <a:ea typeface="黑体" panose="02010609060101010101" pitchFamily="49" charset="-122"/>
              </a:rPr>
            </a:br>
            <a:r>
              <a:rPr lang="zh-CN" altLang="en-US" sz="1800" dirty="0" smtClean="0">
                <a:solidFill>
                  <a:schemeClr val="tx1"/>
                </a:solidFill>
                <a:latin typeface="黑体" panose="02010609060101010101" pitchFamily="49" charset="-122"/>
                <a:ea typeface="黑体" panose="02010609060101010101" pitchFamily="49" charset="-122"/>
              </a:rPr>
              <a:t>（</a:t>
            </a:r>
            <a:r>
              <a:rPr lang="en-US" altLang="zh-CN" sz="1800" dirty="0" smtClean="0">
                <a:solidFill>
                  <a:schemeClr val="tx1"/>
                </a:solidFill>
                <a:latin typeface="黑体" panose="02010609060101010101" pitchFamily="49" charset="-122"/>
                <a:ea typeface="黑体" panose="02010609060101010101" pitchFamily="49" charset="-122"/>
              </a:rPr>
              <a:t>1</a:t>
            </a:r>
            <a:r>
              <a:rPr lang="zh-CN" altLang="en-US" sz="1800" dirty="0" smtClean="0">
                <a:solidFill>
                  <a:schemeClr val="tx1"/>
                </a:solidFill>
                <a:latin typeface="黑体" panose="02010609060101010101" pitchFamily="49" charset="-122"/>
                <a:ea typeface="黑体" panose="02010609060101010101" pitchFamily="49" charset="-122"/>
              </a:rPr>
              <a:t>）建筑</a:t>
            </a:r>
            <a:r>
              <a:rPr lang="zh-CN" altLang="en-US" sz="1800" dirty="0">
                <a:solidFill>
                  <a:schemeClr val="tx1"/>
                </a:solidFill>
                <a:latin typeface="黑体" panose="02010609060101010101" pitchFamily="49" charset="-122"/>
                <a:ea typeface="黑体" panose="02010609060101010101" pitchFamily="49" charset="-122"/>
              </a:rPr>
              <a:t>的</a:t>
            </a:r>
            <a:r>
              <a:rPr lang="zh-CN" altLang="en-US" sz="1800" dirty="0" smtClean="0">
                <a:solidFill>
                  <a:schemeClr val="tx1"/>
                </a:solidFill>
                <a:latin typeface="黑体" panose="02010609060101010101" pitchFamily="49" charset="-122"/>
                <a:ea typeface="黑体" panose="02010609060101010101" pitchFamily="49" charset="-122"/>
              </a:rPr>
              <a:t>功能性。建筑功能</a:t>
            </a:r>
            <a:r>
              <a:rPr lang="zh-CN" altLang="en-US" sz="1800" dirty="0">
                <a:solidFill>
                  <a:schemeClr val="tx1"/>
                </a:solidFill>
                <a:latin typeface="黑体" panose="02010609060101010101" pitchFamily="49" charset="-122"/>
                <a:ea typeface="黑体" panose="02010609060101010101" pitchFamily="49" charset="-122"/>
              </a:rPr>
              <a:t>是建筑基本</a:t>
            </a:r>
            <a:r>
              <a:rPr lang="zh-CN" altLang="en-US" sz="1800" dirty="0" smtClean="0">
                <a:solidFill>
                  <a:schemeClr val="tx1"/>
                </a:solidFill>
                <a:latin typeface="黑体" panose="02010609060101010101" pitchFamily="49" charset="-122"/>
                <a:ea typeface="黑体" panose="02010609060101010101" pitchFamily="49" charset="-122"/>
              </a:rPr>
              <a:t>要素中</a:t>
            </a:r>
            <a:r>
              <a:rPr lang="zh-CN" altLang="en-US" sz="1800" dirty="0">
                <a:solidFill>
                  <a:schemeClr val="tx1"/>
                </a:solidFill>
                <a:latin typeface="黑体" panose="02010609060101010101" pitchFamily="49" charset="-122"/>
                <a:ea typeface="黑体" panose="02010609060101010101" pitchFamily="49" charset="-122"/>
              </a:rPr>
              <a:t>的第一</a:t>
            </a:r>
            <a:r>
              <a:rPr lang="zh-CN" altLang="en-US" sz="1800" dirty="0" smtClean="0">
                <a:solidFill>
                  <a:schemeClr val="tx1"/>
                </a:solidFill>
                <a:latin typeface="黑体" panose="02010609060101010101" pitchFamily="49" charset="-122"/>
                <a:ea typeface="黑体" panose="02010609060101010101" pitchFamily="49" charset="-122"/>
              </a:rPr>
              <a:t>要素。</a:t>
            </a:r>
            <a:r>
              <a:rPr lang="en-US" altLang="zh-CN" sz="1800" dirty="0" smtClean="0">
                <a:solidFill>
                  <a:schemeClr val="tx1"/>
                </a:solidFill>
                <a:latin typeface="黑体" panose="02010609060101010101" pitchFamily="49" charset="-122"/>
                <a:ea typeface="黑体" panose="02010609060101010101" pitchFamily="49" charset="-122"/>
              </a:rPr>
              <a:t/>
            </a:r>
            <a:br>
              <a:rPr lang="en-US" altLang="zh-CN" sz="1800" dirty="0" smtClean="0">
                <a:solidFill>
                  <a:schemeClr val="tx1"/>
                </a:solidFill>
                <a:latin typeface="黑体" panose="02010609060101010101" pitchFamily="49" charset="-122"/>
                <a:ea typeface="黑体" panose="02010609060101010101" pitchFamily="49" charset="-122"/>
              </a:rPr>
            </a:br>
            <a:r>
              <a:rPr lang="zh-CN" altLang="en-US" sz="1800" dirty="0" smtClean="0">
                <a:solidFill>
                  <a:schemeClr val="tx1"/>
                </a:solidFill>
                <a:latin typeface="黑体" panose="02010609060101010101" pitchFamily="49" charset="-122"/>
                <a:ea typeface="黑体" panose="02010609060101010101" pitchFamily="49" charset="-122"/>
              </a:rPr>
              <a:t>（</a:t>
            </a:r>
            <a:r>
              <a:rPr lang="en-US" altLang="zh-CN" sz="1800" dirty="0" smtClean="0">
                <a:solidFill>
                  <a:schemeClr val="tx1"/>
                </a:solidFill>
                <a:latin typeface="黑体" panose="02010609060101010101" pitchFamily="49" charset="-122"/>
                <a:ea typeface="黑体" panose="02010609060101010101" pitchFamily="49" charset="-122"/>
              </a:rPr>
              <a:t>2</a:t>
            </a:r>
            <a:r>
              <a:rPr lang="zh-CN" altLang="en-US" sz="1800" dirty="0" smtClean="0">
                <a:solidFill>
                  <a:schemeClr val="tx1"/>
                </a:solidFill>
                <a:latin typeface="黑体" panose="02010609060101010101" pitchFamily="49" charset="-122"/>
                <a:ea typeface="黑体" panose="02010609060101010101" pitchFamily="49" charset="-122"/>
              </a:rPr>
              <a:t>）建筑的空间性。“空间是建筑的主角”是建筑的时空性的核心含义。</a:t>
            </a:r>
            <a:r>
              <a:rPr lang="en-US" altLang="zh-CN" sz="1800" dirty="0" smtClean="0">
                <a:solidFill>
                  <a:schemeClr val="tx1"/>
                </a:solidFill>
                <a:latin typeface="黑体" panose="02010609060101010101" pitchFamily="49" charset="-122"/>
                <a:ea typeface="黑体" panose="02010609060101010101" pitchFamily="49" charset="-122"/>
              </a:rPr>
              <a:t/>
            </a:r>
            <a:br>
              <a:rPr lang="en-US" altLang="zh-CN" sz="1800" dirty="0" smtClean="0">
                <a:solidFill>
                  <a:schemeClr val="tx1"/>
                </a:solidFill>
                <a:latin typeface="黑体" panose="02010609060101010101" pitchFamily="49" charset="-122"/>
                <a:ea typeface="黑体" panose="02010609060101010101" pitchFamily="49" charset="-122"/>
              </a:rPr>
            </a:br>
            <a:r>
              <a:rPr lang="zh-CN" altLang="en-US" sz="1800" dirty="0" smtClean="0">
                <a:solidFill>
                  <a:schemeClr val="tx1"/>
                </a:solidFill>
                <a:latin typeface="黑体" panose="02010609060101010101" pitchFamily="49" charset="-122"/>
                <a:ea typeface="黑体" panose="02010609060101010101" pitchFamily="49" charset="-122"/>
              </a:rPr>
              <a:t>（</a:t>
            </a:r>
            <a:r>
              <a:rPr lang="en-US" altLang="zh-CN" sz="1800" dirty="0" smtClean="0">
                <a:solidFill>
                  <a:schemeClr val="tx1"/>
                </a:solidFill>
                <a:latin typeface="黑体" panose="02010609060101010101" pitchFamily="49" charset="-122"/>
                <a:ea typeface="黑体" panose="02010609060101010101" pitchFamily="49" charset="-122"/>
              </a:rPr>
              <a:t>3</a:t>
            </a:r>
            <a:r>
              <a:rPr lang="zh-CN" altLang="en-US" sz="1800" dirty="0" smtClean="0">
                <a:solidFill>
                  <a:schemeClr val="tx1"/>
                </a:solidFill>
                <a:latin typeface="黑体" panose="02010609060101010101" pitchFamily="49" charset="-122"/>
                <a:ea typeface="黑体" panose="02010609060101010101" pitchFamily="49" charset="-122"/>
              </a:rPr>
              <a:t>）建筑的工程技术性</a:t>
            </a:r>
            <a:r>
              <a:rPr lang="en-US" altLang="zh-CN" sz="1800" dirty="0" smtClean="0">
                <a:solidFill>
                  <a:schemeClr val="tx1"/>
                </a:solidFill>
                <a:latin typeface="黑体" pitchFamily="49" charset="-122"/>
                <a:ea typeface="黑体" pitchFamily="49" charset="-122"/>
              </a:rPr>
              <a:t/>
            </a:r>
            <a:br>
              <a:rPr lang="en-US" altLang="zh-CN" sz="1800" dirty="0" smtClean="0">
                <a:solidFill>
                  <a:schemeClr val="tx1"/>
                </a:solidFill>
                <a:latin typeface="黑体" pitchFamily="49" charset="-122"/>
                <a:ea typeface="黑体" pitchFamily="49" charset="-122"/>
              </a:rPr>
            </a:br>
            <a:r>
              <a:rPr lang="en-US" altLang="zh-CN" sz="1800" dirty="0" smtClean="0">
                <a:solidFill>
                  <a:schemeClr val="tx1"/>
                </a:solidFill>
                <a:latin typeface="黑体" pitchFamily="49" charset="-122"/>
                <a:ea typeface="黑体" pitchFamily="49" charset="-122"/>
              </a:rPr>
              <a:t>    </a:t>
            </a:r>
            <a:r>
              <a:rPr lang="zh-CN" altLang="en-US" sz="1800" u="sng" dirty="0" smtClean="0">
                <a:solidFill>
                  <a:schemeClr val="tx1"/>
                </a:solidFill>
                <a:latin typeface="黑体" pitchFamily="49" charset="-122"/>
                <a:ea typeface="黑体" pitchFamily="49" charset="-122"/>
              </a:rPr>
              <a:t>建筑工程技术</a:t>
            </a:r>
            <a:r>
              <a:rPr lang="zh-CN" altLang="en-US" sz="1800" dirty="0" smtClean="0">
                <a:solidFill>
                  <a:schemeClr val="tx1"/>
                </a:solidFill>
                <a:latin typeface="黑体" pitchFamily="49" charset="-122"/>
                <a:ea typeface="黑体" pitchFamily="49" charset="-122"/>
              </a:rPr>
              <a:t>一般包含</a:t>
            </a:r>
            <a:r>
              <a:rPr lang="zh-CN" altLang="en-US" sz="1800" dirty="0">
                <a:solidFill>
                  <a:schemeClr val="tx1"/>
                </a:solidFill>
                <a:latin typeface="黑体" pitchFamily="49" charset="-122"/>
                <a:ea typeface="黑体" pitchFamily="49" charset="-122"/>
              </a:rPr>
              <a:t>建筑结构、建筑材料、</a:t>
            </a:r>
            <a:r>
              <a:rPr lang="zh-CN" altLang="en-US" sz="1800" dirty="0" smtClean="0">
                <a:solidFill>
                  <a:schemeClr val="tx1"/>
                </a:solidFill>
                <a:latin typeface="黑体" pitchFamily="49" charset="-122"/>
                <a:ea typeface="黑体" pitchFamily="49" charset="-122"/>
              </a:rPr>
              <a:t>建筑构造、建筑设备和</a:t>
            </a:r>
            <a:r>
              <a:rPr lang="zh-CN" altLang="en-US" sz="1800" dirty="0">
                <a:solidFill>
                  <a:schemeClr val="tx1"/>
                </a:solidFill>
                <a:latin typeface="黑体" pitchFamily="49" charset="-122"/>
                <a:ea typeface="黑体" pitchFamily="49" charset="-122"/>
              </a:rPr>
              <a:t>建筑施工</a:t>
            </a:r>
            <a:r>
              <a:rPr lang="zh-CN" altLang="en-US" sz="1800" dirty="0" smtClean="0">
                <a:solidFill>
                  <a:schemeClr val="tx1"/>
                </a:solidFill>
                <a:latin typeface="黑体" pitchFamily="49" charset="-122"/>
                <a:ea typeface="黑体" pitchFamily="49" charset="-122"/>
              </a:rPr>
              <a:t>等。</a:t>
            </a:r>
            <a:r>
              <a:rPr lang="en-US" altLang="zh-CN" sz="1800" dirty="0" smtClean="0">
                <a:solidFill>
                  <a:schemeClr val="tx1"/>
                </a:solidFill>
                <a:latin typeface="黑体" pitchFamily="49" charset="-122"/>
                <a:ea typeface="黑体" pitchFamily="49" charset="-122"/>
              </a:rPr>
              <a:t/>
            </a:r>
            <a:br>
              <a:rPr lang="en-US" altLang="zh-CN" sz="1800" dirty="0" smtClean="0">
                <a:solidFill>
                  <a:schemeClr val="tx1"/>
                </a:solidFill>
                <a:latin typeface="黑体" pitchFamily="49" charset="-122"/>
                <a:ea typeface="黑体" pitchFamily="49" charset="-122"/>
              </a:rPr>
            </a:br>
            <a:endParaRPr lang="zh-CN" altLang="en-US" sz="1800" b="1" dirty="0">
              <a:solidFill>
                <a:schemeClr val="tx1"/>
              </a:solidFill>
              <a:latin typeface="黑体" panose="02010609060101010101" pitchFamily="49" charset="-122"/>
              <a:ea typeface="黑体" panose="02010609060101010101" pitchFamily="49" charset="-122"/>
            </a:endParaRPr>
          </a:p>
        </p:txBody>
      </p:sp>
      <p:sp>
        <p:nvSpPr>
          <p:cNvPr id="6" name="矩形 5"/>
          <p:cNvSpPr/>
          <p:nvPr/>
        </p:nvSpPr>
        <p:spPr>
          <a:xfrm>
            <a:off x="428596" y="214290"/>
            <a:ext cx="2339102" cy="523220"/>
          </a:xfrm>
          <a:prstGeom prst="rect">
            <a:avLst/>
          </a:prstGeom>
        </p:spPr>
        <p:txBody>
          <a:bodyPr wrap="none">
            <a:spAutoFit/>
          </a:bodyPr>
          <a:lstStyle/>
          <a:p>
            <a:r>
              <a:rPr lang="en-US" altLang="zh-CN" sz="2800" dirty="0" smtClean="0">
                <a:latin typeface="黑体" panose="02010609060101010101" pitchFamily="49" charset="-122"/>
                <a:ea typeface="黑体" panose="02010609060101010101" pitchFamily="49" charset="-122"/>
              </a:rPr>
              <a:t>2.1 </a:t>
            </a:r>
            <a:r>
              <a:rPr lang="zh-CN" altLang="en-US" sz="2800" dirty="0">
                <a:latin typeface="黑体" panose="02010609060101010101" pitchFamily="49" charset="-122"/>
                <a:ea typeface="黑体" panose="02010609060101010101" pitchFamily="49" charset="-122"/>
              </a:rPr>
              <a:t>认知</a:t>
            </a:r>
            <a:r>
              <a:rPr lang="zh-CN" altLang="en-US" sz="2800" dirty="0" smtClean="0">
                <a:latin typeface="黑体" panose="02010609060101010101" pitchFamily="49" charset="-122"/>
                <a:ea typeface="黑体" panose="02010609060101010101" pitchFamily="49" charset="-122"/>
              </a:rPr>
              <a:t>建筑</a:t>
            </a:r>
            <a:endParaRPr lang="zh-CN" altLang="en-US" sz="2800" dirty="0">
              <a:latin typeface="黑体" panose="02010609060101010101" pitchFamily="49" charset="-122"/>
              <a:ea typeface="黑体" panose="02010609060101010101" pitchFamily="49" charset="-122"/>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extLst>
      <p:ext uri="{BB962C8B-B14F-4D97-AF65-F5344CB8AC3E}">
        <p14:creationId xmlns:p14="http://schemas.microsoft.com/office/powerpoint/2010/main" val="1540882617"/>
      </p:ext>
    </p:extLst>
  </p:cSld>
  <p:clrMapOvr>
    <a:masterClrMapping/>
  </p:clrMapOvr>
  <p:transition>
    <p:pull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993306"/>
            <a:ext cx="8391876" cy="4451918"/>
          </a:xfrm>
        </p:spPr>
        <p:txBody>
          <a:bodyPr>
            <a:noAutofit/>
          </a:bodyPr>
          <a:lstStyle/>
          <a:p>
            <a:pPr hangingPunct="1">
              <a:lnSpc>
                <a:spcPct val="150000"/>
              </a:lnSpc>
            </a:pPr>
            <a:r>
              <a:rPr lang="zh-CN" altLang="en-US" sz="1800" dirty="0" smtClean="0">
                <a:solidFill>
                  <a:schemeClr val="tx1"/>
                </a:solidFill>
                <a:latin typeface="黑体" pitchFamily="49" charset="-122"/>
                <a:ea typeface="黑体" pitchFamily="49" charset="-122"/>
              </a:rPr>
              <a:t>（</a:t>
            </a:r>
            <a:r>
              <a:rPr lang="en-US" altLang="zh-CN" sz="1800" dirty="0" smtClean="0">
                <a:solidFill>
                  <a:schemeClr val="tx1"/>
                </a:solidFill>
                <a:latin typeface="黑体" pitchFamily="49" charset="-122"/>
                <a:ea typeface="黑体" pitchFamily="49" charset="-122"/>
              </a:rPr>
              <a:t>6</a:t>
            </a:r>
            <a:r>
              <a:rPr lang="zh-CN" altLang="en-US" sz="1800" dirty="0" smtClean="0">
                <a:solidFill>
                  <a:schemeClr val="tx1"/>
                </a:solidFill>
                <a:latin typeface="黑体" pitchFamily="49" charset="-122"/>
                <a:ea typeface="黑体" pitchFamily="49" charset="-122"/>
              </a:rPr>
              <a:t>）</a:t>
            </a:r>
            <a:r>
              <a:rPr lang="zh-CN" altLang="zh-CN" sz="1800" dirty="0" smtClean="0">
                <a:solidFill>
                  <a:schemeClr val="tx1"/>
                </a:solidFill>
                <a:latin typeface="黑体" pitchFamily="49" charset="-122"/>
                <a:ea typeface="黑体" pitchFamily="49" charset="-122"/>
              </a:rPr>
              <a:t>建筑</a:t>
            </a:r>
            <a:r>
              <a:rPr lang="zh-CN" altLang="zh-CN" sz="1800" dirty="0">
                <a:solidFill>
                  <a:schemeClr val="tx1"/>
                </a:solidFill>
                <a:latin typeface="黑体" pitchFamily="49" charset="-122"/>
                <a:ea typeface="黑体" pitchFamily="49" charset="-122"/>
              </a:rPr>
              <a:t>的经济性</a:t>
            </a:r>
            <a:br>
              <a:rPr lang="zh-CN" altLang="zh-CN" sz="1800" dirty="0">
                <a:solidFill>
                  <a:schemeClr val="tx1"/>
                </a:solidFill>
                <a:latin typeface="黑体" pitchFamily="49" charset="-122"/>
                <a:ea typeface="黑体" pitchFamily="49" charset="-122"/>
              </a:rPr>
            </a:br>
            <a:r>
              <a:rPr lang="en-US" altLang="zh-CN" sz="1800" dirty="0" smtClean="0">
                <a:solidFill>
                  <a:schemeClr val="tx1"/>
                </a:solidFill>
                <a:latin typeface="黑体" pitchFamily="49" charset="-122"/>
                <a:ea typeface="黑体" pitchFamily="49" charset="-122"/>
              </a:rPr>
              <a:t>    </a:t>
            </a:r>
            <a:r>
              <a:rPr lang="zh-CN" altLang="zh-CN" sz="1800" dirty="0" smtClean="0">
                <a:solidFill>
                  <a:schemeClr val="tx1"/>
                </a:solidFill>
                <a:latin typeface="黑体" pitchFamily="49" charset="-122"/>
                <a:ea typeface="黑体" pitchFamily="49" charset="-122"/>
              </a:rPr>
              <a:t>之所以</a:t>
            </a:r>
            <a:r>
              <a:rPr lang="zh-CN" altLang="zh-CN" sz="1800" dirty="0">
                <a:solidFill>
                  <a:schemeClr val="tx1"/>
                </a:solidFill>
                <a:latin typeface="黑体" pitchFamily="49" charset="-122"/>
                <a:ea typeface="黑体" pitchFamily="49" charset="-122"/>
              </a:rPr>
              <a:t>把建筑经济性作为建筑的基本</a:t>
            </a:r>
            <a:r>
              <a:rPr lang="zh-CN" altLang="zh-CN" sz="1800" dirty="0" smtClean="0">
                <a:solidFill>
                  <a:schemeClr val="tx1"/>
                </a:solidFill>
                <a:latin typeface="黑体" pitchFamily="49" charset="-122"/>
                <a:ea typeface="黑体" pitchFamily="49" charset="-122"/>
              </a:rPr>
              <a:t>属性</a:t>
            </a:r>
            <a:r>
              <a:rPr lang="zh-CN" altLang="en-US" sz="1800" dirty="0" smtClean="0">
                <a:solidFill>
                  <a:schemeClr val="tx1"/>
                </a:solidFill>
                <a:latin typeface="黑体" pitchFamily="49" charset="-122"/>
                <a:ea typeface="黑体" pitchFamily="49" charset="-122"/>
              </a:rPr>
              <a:t>，</a:t>
            </a:r>
            <a:r>
              <a:rPr lang="zh-CN" altLang="zh-CN" sz="1800" dirty="0" smtClean="0">
                <a:solidFill>
                  <a:schemeClr val="tx1"/>
                </a:solidFill>
                <a:latin typeface="黑体" pitchFamily="49" charset="-122"/>
                <a:ea typeface="黑体" pitchFamily="49" charset="-122"/>
              </a:rPr>
              <a:t>是</a:t>
            </a:r>
            <a:r>
              <a:rPr lang="zh-CN" altLang="zh-CN" sz="1800" dirty="0">
                <a:solidFill>
                  <a:schemeClr val="tx1"/>
                </a:solidFill>
                <a:latin typeface="黑体" pitchFamily="49" charset="-122"/>
                <a:ea typeface="黑体" pitchFamily="49" charset="-122"/>
              </a:rPr>
              <a:t>因为建筑是否经济合理是衡量建筑经济性能的一个重要指标。建筑的经济性集中体现在工程设计中，设计的理念、内容、过程、技术无不涉及工程造价的高低和资源消耗的多少。因此，全面地分析建筑消耗、合理平衡建设成本和运行成本是提高建筑经济性的关键。</a:t>
            </a:r>
            <a:br>
              <a:rPr lang="zh-CN" altLang="zh-CN" sz="1800" dirty="0">
                <a:solidFill>
                  <a:schemeClr val="tx1"/>
                </a:solidFill>
                <a:latin typeface="黑体" pitchFamily="49" charset="-122"/>
                <a:ea typeface="黑体" pitchFamily="49" charset="-122"/>
              </a:rPr>
            </a:br>
            <a:r>
              <a:rPr lang="en-US" altLang="zh-CN" sz="1800" dirty="0" smtClean="0">
                <a:solidFill>
                  <a:schemeClr val="tx1"/>
                </a:solidFill>
                <a:latin typeface="黑体" pitchFamily="49" charset="-122"/>
                <a:ea typeface="黑体" pitchFamily="49" charset="-122"/>
              </a:rPr>
              <a:t>3 </a:t>
            </a:r>
            <a:r>
              <a:rPr lang="zh-CN" altLang="zh-CN" sz="1800" dirty="0" smtClean="0">
                <a:solidFill>
                  <a:schemeClr val="tx1"/>
                </a:solidFill>
                <a:latin typeface="黑体" pitchFamily="49" charset="-122"/>
                <a:ea typeface="黑体" pitchFamily="49" charset="-122"/>
              </a:rPr>
              <a:t>建筑</a:t>
            </a:r>
            <a:r>
              <a:rPr lang="zh-CN" altLang="zh-CN" sz="1800" dirty="0">
                <a:solidFill>
                  <a:schemeClr val="tx1"/>
                </a:solidFill>
                <a:latin typeface="黑体" pitchFamily="49" charset="-122"/>
                <a:ea typeface="黑体" pitchFamily="49" charset="-122"/>
              </a:rPr>
              <a:t>的</a:t>
            </a:r>
            <a:r>
              <a:rPr lang="zh-CN" altLang="zh-CN" sz="1800" dirty="0" smtClean="0">
                <a:solidFill>
                  <a:schemeClr val="tx1"/>
                </a:solidFill>
                <a:latin typeface="黑体" pitchFamily="49" charset="-122"/>
                <a:ea typeface="黑体" pitchFamily="49" charset="-122"/>
              </a:rPr>
              <a:t>基本</a:t>
            </a:r>
            <a:r>
              <a:rPr lang="zh-CN" altLang="en-US" sz="1800" dirty="0" smtClean="0">
                <a:solidFill>
                  <a:schemeClr val="tx1"/>
                </a:solidFill>
                <a:latin typeface="黑体" pitchFamily="49" charset="-122"/>
                <a:ea typeface="黑体" pitchFamily="49" charset="-122"/>
              </a:rPr>
              <a:t>属</a:t>
            </a:r>
            <a:r>
              <a:rPr lang="zh-CN" altLang="zh-CN" sz="1800" dirty="0" smtClean="0">
                <a:solidFill>
                  <a:schemeClr val="tx1"/>
                </a:solidFill>
                <a:latin typeface="黑体" pitchFamily="49" charset="-122"/>
                <a:ea typeface="黑体" pitchFamily="49" charset="-122"/>
              </a:rPr>
              <a:t>性</a:t>
            </a:r>
            <a:r>
              <a:rPr lang="zh-CN" altLang="zh-CN" sz="1800" dirty="0">
                <a:solidFill>
                  <a:schemeClr val="tx1"/>
                </a:solidFill>
                <a:latin typeface="黑体" pitchFamily="49" charset="-122"/>
                <a:ea typeface="黑体" pitchFamily="49" charset="-122"/>
              </a:rPr>
              <a:t>的相互</a:t>
            </a:r>
            <a:r>
              <a:rPr lang="zh-CN" altLang="zh-CN" sz="1800" dirty="0" smtClean="0">
                <a:solidFill>
                  <a:schemeClr val="tx1"/>
                </a:solidFill>
                <a:latin typeface="黑体" pitchFamily="49" charset="-122"/>
                <a:ea typeface="黑体" pitchFamily="49" charset="-122"/>
              </a:rPr>
              <a:t>关系</a:t>
            </a:r>
            <a:r>
              <a:rPr lang="en-US" altLang="zh-CN" sz="1800" dirty="0" smtClean="0">
                <a:solidFill>
                  <a:schemeClr val="tx1"/>
                </a:solidFill>
                <a:latin typeface="黑体" pitchFamily="49" charset="-122"/>
                <a:ea typeface="黑体" pitchFamily="49" charset="-122"/>
              </a:rPr>
              <a:t/>
            </a:r>
            <a:br>
              <a:rPr lang="en-US" altLang="zh-CN" sz="1800" dirty="0" smtClean="0">
                <a:solidFill>
                  <a:schemeClr val="tx1"/>
                </a:solidFill>
                <a:latin typeface="黑体" pitchFamily="49" charset="-122"/>
                <a:ea typeface="黑体" pitchFamily="49" charset="-122"/>
              </a:rPr>
            </a:br>
            <a:r>
              <a:rPr lang="en-US" altLang="zh-CN" sz="1800" dirty="0" smtClean="0">
                <a:solidFill>
                  <a:schemeClr val="tx1"/>
                </a:solidFill>
                <a:latin typeface="黑体" pitchFamily="49" charset="-122"/>
                <a:ea typeface="黑体" pitchFamily="49" charset="-122"/>
              </a:rPr>
              <a:t>    </a:t>
            </a:r>
            <a:r>
              <a:rPr lang="zh-CN" altLang="en-US" sz="1800" dirty="0" smtClean="0">
                <a:solidFill>
                  <a:schemeClr val="tx1"/>
                </a:solidFill>
                <a:latin typeface="黑体" pitchFamily="49" charset="-122"/>
                <a:ea typeface="黑体" pitchFamily="49" charset="-122"/>
              </a:rPr>
              <a:t>建筑的各基本属性既相互联系，又相互制约 而不可分割，是辩证统一的关系。</a:t>
            </a:r>
            <a:r>
              <a:rPr lang="zh-CN" altLang="zh-CN" sz="1800" dirty="0">
                <a:solidFill>
                  <a:schemeClr val="tx1"/>
                </a:solidFill>
                <a:latin typeface="黑体" pitchFamily="49" charset="-122"/>
                <a:ea typeface="黑体" pitchFamily="49" charset="-122"/>
              </a:rPr>
              <a:t/>
            </a:r>
            <a:br>
              <a:rPr lang="zh-CN" altLang="zh-CN" sz="1800" dirty="0">
                <a:solidFill>
                  <a:schemeClr val="tx1"/>
                </a:solidFill>
                <a:latin typeface="黑体" pitchFamily="49" charset="-122"/>
                <a:ea typeface="黑体" pitchFamily="49" charset="-122"/>
              </a:rPr>
            </a:br>
            <a:r>
              <a:rPr lang="en-US" altLang="zh-CN" sz="1800" dirty="0" smtClean="0">
                <a:solidFill>
                  <a:schemeClr val="tx1"/>
                </a:solidFill>
                <a:latin typeface="黑体" pitchFamily="49" charset="-122"/>
                <a:ea typeface="黑体" pitchFamily="49" charset="-122"/>
              </a:rPr>
              <a:t/>
            </a:r>
            <a:br>
              <a:rPr lang="en-US" altLang="zh-CN" sz="1800" dirty="0" smtClean="0">
                <a:solidFill>
                  <a:schemeClr val="tx1"/>
                </a:solidFill>
                <a:latin typeface="黑体" pitchFamily="49" charset="-122"/>
                <a:ea typeface="黑体" pitchFamily="49" charset="-122"/>
              </a:rPr>
            </a:br>
            <a:r>
              <a:rPr lang="en-US" altLang="zh-CN" sz="1800" dirty="0" smtClean="0">
                <a:solidFill>
                  <a:schemeClr val="tx1"/>
                </a:solidFill>
                <a:latin typeface="黑体" pitchFamily="49" charset="-122"/>
                <a:ea typeface="黑体" pitchFamily="49" charset="-122"/>
              </a:rPr>
              <a:t>《</a:t>
            </a:r>
            <a:r>
              <a:rPr lang="zh-CN" altLang="en-US" sz="1800" dirty="0" smtClean="0">
                <a:solidFill>
                  <a:schemeClr val="tx1"/>
                </a:solidFill>
                <a:latin typeface="黑体" pitchFamily="49" charset="-122"/>
                <a:ea typeface="黑体" pitchFamily="49" charset="-122"/>
              </a:rPr>
              <a:t>华沙宣言</a:t>
            </a:r>
            <a:r>
              <a:rPr lang="en-US" altLang="zh-CN" sz="1800" dirty="0" smtClean="0">
                <a:solidFill>
                  <a:schemeClr val="tx1"/>
                </a:solidFill>
                <a:latin typeface="黑体" pitchFamily="49" charset="-122"/>
                <a:ea typeface="黑体" pitchFamily="49" charset="-122"/>
              </a:rPr>
              <a:t>》</a:t>
            </a:r>
            <a:r>
              <a:rPr lang="zh-CN" altLang="en-US" sz="1800" dirty="0" smtClean="0">
                <a:solidFill>
                  <a:schemeClr val="tx1"/>
                </a:solidFill>
                <a:latin typeface="黑体" pitchFamily="49" charset="-122"/>
                <a:ea typeface="黑体" pitchFamily="49" charset="-122"/>
              </a:rPr>
              <a:t>提出“建筑学是为人类建立生活环境的综合艺术和科学”。</a:t>
            </a:r>
            <a:endParaRPr lang="zh-CN" altLang="en-US" sz="1800" b="1" dirty="0">
              <a:solidFill>
                <a:schemeClr val="tx1"/>
              </a:solidFill>
              <a:latin typeface="黑体" panose="02010609060101010101" pitchFamily="49" charset="-122"/>
              <a:ea typeface="黑体" panose="02010609060101010101" pitchFamily="49" charset="-122"/>
            </a:endParaRPr>
          </a:p>
        </p:txBody>
      </p:sp>
      <p:sp>
        <p:nvSpPr>
          <p:cNvPr id="6" name="矩形 5"/>
          <p:cNvSpPr/>
          <p:nvPr/>
        </p:nvSpPr>
        <p:spPr>
          <a:xfrm>
            <a:off x="428596" y="214290"/>
            <a:ext cx="2339102" cy="523220"/>
          </a:xfrm>
          <a:prstGeom prst="rect">
            <a:avLst/>
          </a:prstGeom>
        </p:spPr>
        <p:txBody>
          <a:bodyPr wrap="none">
            <a:spAutoFit/>
          </a:bodyPr>
          <a:lstStyle/>
          <a:p>
            <a:r>
              <a:rPr lang="en-US" altLang="zh-CN" sz="2800" dirty="0" smtClean="0">
                <a:latin typeface="黑体" panose="02010609060101010101" pitchFamily="49" charset="-122"/>
                <a:ea typeface="黑体" panose="02010609060101010101" pitchFamily="49" charset="-122"/>
              </a:rPr>
              <a:t>2.1 </a:t>
            </a:r>
            <a:r>
              <a:rPr lang="zh-CN" altLang="en-US" sz="2800" dirty="0">
                <a:latin typeface="黑体" panose="02010609060101010101" pitchFamily="49" charset="-122"/>
                <a:ea typeface="黑体" panose="02010609060101010101" pitchFamily="49" charset="-122"/>
              </a:rPr>
              <a:t>认知</a:t>
            </a:r>
            <a:r>
              <a:rPr lang="zh-CN" altLang="en-US" sz="2800" dirty="0" smtClean="0">
                <a:latin typeface="黑体" panose="02010609060101010101" pitchFamily="49" charset="-122"/>
                <a:ea typeface="黑体" panose="02010609060101010101" pitchFamily="49" charset="-122"/>
              </a:rPr>
              <a:t>建筑</a:t>
            </a:r>
            <a:endParaRPr lang="zh-CN" altLang="en-US" sz="2800" dirty="0">
              <a:latin typeface="黑体" panose="02010609060101010101" pitchFamily="49" charset="-122"/>
              <a:ea typeface="黑体" panose="02010609060101010101" pitchFamily="49" charset="-122"/>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extLst>
      <p:ext uri="{BB962C8B-B14F-4D97-AF65-F5344CB8AC3E}">
        <p14:creationId xmlns:p14="http://schemas.microsoft.com/office/powerpoint/2010/main" val="484400482"/>
      </p:ext>
    </p:extLst>
  </p:cSld>
  <p:clrMapOvr>
    <a:masterClrMapping/>
  </p:clrMapOvr>
  <p:transition>
    <p:pull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993306"/>
            <a:ext cx="8391876" cy="5532038"/>
          </a:xfrm>
        </p:spPr>
        <p:txBody>
          <a:bodyPr>
            <a:noAutofit/>
          </a:bodyPr>
          <a:lstStyle/>
          <a:p>
            <a:pPr>
              <a:lnSpc>
                <a:spcPct val="150000"/>
              </a:lnSpc>
            </a:pPr>
            <a:r>
              <a:rPr lang="en-US" altLang="zh-CN" sz="1800" dirty="0" smtClean="0">
                <a:solidFill>
                  <a:schemeClr val="tx1"/>
                </a:solidFill>
                <a:latin typeface="黑体" pitchFamily="49" charset="-122"/>
                <a:ea typeface="黑体" pitchFamily="49" charset="-122"/>
              </a:rPr>
              <a:t>2.1.2 </a:t>
            </a:r>
            <a:r>
              <a:rPr lang="zh-CN" altLang="zh-CN" sz="1800" dirty="0" smtClean="0">
                <a:solidFill>
                  <a:schemeClr val="tx1"/>
                </a:solidFill>
                <a:latin typeface="黑体" pitchFamily="49" charset="-122"/>
                <a:ea typeface="黑体" pitchFamily="49" charset="-122"/>
              </a:rPr>
              <a:t>建筑</a:t>
            </a:r>
            <a:r>
              <a:rPr lang="zh-CN" altLang="zh-CN" sz="1800" dirty="0">
                <a:solidFill>
                  <a:schemeClr val="tx1"/>
                </a:solidFill>
                <a:latin typeface="黑体" pitchFamily="49" charset="-122"/>
                <a:ea typeface="黑体" pitchFamily="49" charset="-122"/>
              </a:rPr>
              <a:t>的分类与分级</a:t>
            </a:r>
            <a:br>
              <a:rPr lang="zh-CN" altLang="zh-CN" sz="1800" dirty="0">
                <a:solidFill>
                  <a:schemeClr val="tx1"/>
                </a:solidFill>
                <a:latin typeface="黑体" pitchFamily="49" charset="-122"/>
                <a:ea typeface="黑体" pitchFamily="49" charset="-122"/>
              </a:rPr>
            </a:br>
            <a:r>
              <a:rPr lang="en-US" altLang="zh-CN" sz="1800" dirty="0" smtClean="0">
                <a:solidFill>
                  <a:schemeClr val="tx1"/>
                </a:solidFill>
                <a:latin typeface="黑体" pitchFamily="49" charset="-122"/>
                <a:ea typeface="黑体" pitchFamily="49" charset="-122"/>
              </a:rPr>
              <a:t>1 </a:t>
            </a:r>
            <a:r>
              <a:rPr lang="zh-CN" altLang="zh-CN" sz="1800" u="sng" dirty="0" smtClean="0">
                <a:solidFill>
                  <a:schemeClr val="tx1"/>
                </a:solidFill>
                <a:latin typeface="黑体" pitchFamily="49" charset="-122"/>
                <a:ea typeface="黑体" pitchFamily="49" charset="-122"/>
              </a:rPr>
              <a:t>建筑</a:t>
            </a:r>
            <a:r>
              <a:rPr lang="zh-CN" altLang="zh-CN" sz="1800" u="sng" dirty="0">
                <a:solidFill>
                  <a:schemeClr val="tx1"/>
                </a:solidFill>
                <a:latin typeface="黑体" pitchFamily="49" charset="-122"/>
                <a:ea typeface="黑体" pitchFamily="49" charset="-122"/>
              </a:rPr>
              <a:t>的分类与分级的目的</a:t>
            </a:r>
            <a:br>
              <a:rPr lang="zh-CN" altLang="zh-CN" sz="1800" u="sng" dirty="0">
                <a:solidFill>
                  <a:schemeClr val="tx1"/>
                </a:solidFill>
                <a:latin typeface="黑体" pitchFamily="49" charset="-122"/>
                <a:ea typeface="黑体" pitchFamily="49" charset="-122"/>
              </a:rPr>
            </a:br>
            <a:r>
              <a:rPr lang="zh-CN" altLang="en-US" sz="1800" dirty="0" smtClean="0">
                <a:solidFill>
                  <a:schemeClr val="tx1"/>
                </a:solidFill>
                <a:latin typeface="黑体" pitchFamily="49" charset="-122"/>
                <a:ea typeface="黑体" pitchFamily="49" charset="-122"/>
              </a:rPr>
              <a:t>（</a:t>
            </a:r>
            <a:r>
              <a:rPr lang="en-US" altLang="zh-CN" sz="1800" dirty="0" smtClean="0">
                <a:solidFill>
                  <a:schemeClr val="tx1"/>
                </a:solidFill>
                <a:latin typeface="黑体" pitchFamily="49" charset="-122"/>
                <a:ea typeface="黑体" pitchFamily="49" charset="-122"/>
              </a:rPr>
              <a:t>1</a:t>
            </a:r>
            <a:r>
              <a:rPr lang="zh-CN" altLang="en-US" sz="1800" dirty="0" smtClean="0">
                <a:solidFill>
                  <a:schemeClr val="tx1"/>
                </a:solidFill>
                <a:latin typeface="黑体" pitchFamily="49" charset="-122"/>
                <a:ea typeface="黑体" pitchFamily="49" charset="-122"/>
              </a:rPr>
              <a:t>）</a:t>
            </a:r>
            <a:r>
              <a:rPr lang="zh-CN" altLang="zh-CN" sz="1800" dirty="0" smtClean="0">
                <a:solidFill>
                  <a:schemeClr val="tx1"/>
                </a:solidFill>
                <a:latin typeface="黑体" pitchFamily="49" charset="-122"/>
                <a:ea typeface="黑体" pitchFamily="49" charset="-122"/>
              </a:rPr>
              <a:t>便于</a:t>
            </a:r>
            <a:r>
              <a:rPr lang="zh-CN" altLang="zh-CN" sz="1800" dirty="0">
                <a:solidFill>
                  <a:schemeClr val="tx1"/>
                </a:solidFill>
                <a:latin typeface="黑体" pitchFamily="49" charset="-122"/>
                <a:ea typeface="黑体" pitchFamily="49" charset="-122"/>
              </a:rPr>
              <a:t>分别遵循各类各级建筑物设计的规律，提高设计的针对性。</a:t>
            </a:r>
            <a:br>
              <a:rPr lang="zh-CN" altLang="zh-CN" sz="1800" dirty="0">
                <a:solidFill>
                  <a:schemeClr val="tx1"/>
                </a:solidFill>
                <a:latin typeface="黑体" pitchFamily="49" charset="-122"/>
                <a:ea typeface="黑体" pitchFamily="49" charset="-122"/>
              </a:rPr>
            </a:br>
            <a:r>
              <a:rPr lang="zh-CN" altLang="en-US" sz="1800" dirty="0" smtClean="0">
                <a:solidFill>
                  <a:schemeClr val="tx1"/>
                </a:solidFill>
                <a:latin typeface="黑体" pitchFamily="49" charset="-122"/>
                <a:ea typeface="黑体" pitchFamily="49" charset="-122"/>
              </a:rPr>
              <a:t>（</a:t>
            </a:r>
            <a:r>
              <a:rPr lang="en-US" altLang="zh-CN" sz="1800" dirty="0" smtClean="0">
                <a:solidFill>
                  <a:schemeClr val="tx1"/>
                </a:solidFill>
                <a:latin typeface="黑体" pitchFamily="49" charset="-122"/>
                <a:ea typeface="黑体" pitchFamily="49" charset="-122"/>
              </a:rPr>
              <a:t>2</a:t>
            </a:r>
            <a:r>
              <a:rPr lang="zh-CN" altLang="en-US" sz="1800" dirty="0" smtClean="0">
                <a:solidFill>
                  <a:schemeClr val="tx1"/>
                </a:solidFill>
                <a:latin typeface="黑体" pitchFamily="49" charset="-122"/>
                <a:ea typeface="黑体" pitchFamily="49" charset="-122"/>
              </a:rPr>
              <a:t>）</a:t>
            </a:r>
            <a:r>
              <a:rPr lang="zh-CN" altLang="zh-CN" sz="1800" dirty="0" smtClean="0">
                <a:solidFill>
                  <a:schemeClr val="tx1"/>
                </a:solidFill>
                <a:latin typeface="黑体" pitchFamily="49" charset="-122"/>
                <a:ea typeface="黑体" pitchFamily="49" charset="-122"/>
              </a:rPr>
              <a:t>便于</a:t>
            </a:r>
            <a:r>
              <a:rPr lang="zh-CN" altLang="zh-CN" sz="1800" dirty="0">
                <a:solidFill>
                  <a:schemeClr val="tx1"/>
                </a:solidFill>
                <a:latin typeface="黑体" pitchFamily="49" charset="-122"/>
                <a:ea typeface="黑体" pitchFamily="49" charset="-122"/>
              </a:rPr>
              <a:t>研究由于社会生活和科学技术的发展而提出的新的功能等要求，了解建筑类型发展趋势和远景，以使设计更符合各类各级建筑的实际要求。</a:t>
            </a:r>
            <a:br>
              <a:rPr lang="zh-CN" altLang="zh-CN" sz="1800" dirty="0">
                <a:solidFill>
                  <a:schemeClr val="tx1"/>
                </a:solidFill>
                <a:latin typeface="黑体" pitchFamily="49" charset="-122"/>
                <a:ea typeface="黑体" pitchFamily="49" charset="-122"/>
              </a:rPr>
            </a:br>
            <a:r>
              <a:rPr lang="zh-CN" altLang="en-US" sz="1800" dirty="0" smtClean="0">
                <a:solidFill>
                  <a:schemeClr val="tx1"/>
                </a:solidFill>
                <a:latin typeface="黑体" pitchFamily="49" charset="-122"/>
                <a:ea typeface="黑体" pitchFamily="49" charset="-122"/>
              </a:rPr>
              <a:t>（</a:t>
            </a:r>
            <a:r>
              <a:rPr lang="en-US" altLang="zh-CN" sz="1800" dirty="0" smtClean="0">
                <a:solidFill>
                  <a:schemeClr val="tx1"/>
                </a:solidFill>
                <a:latin typeface="黑体" pitchFamily="49" charset="-122"/>
                <a:ea typeface="黑体" pitchFamily="49" charset="-122"/>
              </a:rPr>
              <a:t>3</a:t>
            </a:r>
            <a:r>
              <a:rPr lang="zh-CN" altLang="en-US" sz="1800" dirty="0" smtClean="0">
                <a:solidFill>
                  <a:schemeClr val="tx1"/>
                </a:solidFill>
                <a:latin typeface="黑体" pitchFamily="49" charset="-122"/>
                <a:ea typeface="黑体" pitchFamily="49" charset="-122"/>
              </a:rPr>
              <a:t>）</a:t>
            </a:r>
            <a:r>
              <a:rPr lang="zh-CN" altLang="zh-CN" sz="1800" dirty="0" smtClean="0">
                <a:solidFill>
                  <a:schemeClr val="tx1"/>
                </a:solidFill>
                <a:latin typeface="黑体" pitchFamily="49" charset="-122"/>
                <a:ea typeface="黑体" pitchFamily="49" charset="-122"/>
              </a:rPr>
              <a:t>便于</a:t>
            </a:r>
            <a:r>
              <a:rPr lang="zh-CN" altLang="zh-CN" sz="1800" dirty="0">
                <a:solidFill>
                  <a:schemeClr val="tx1"/>
                </a:solidFill>
                <a:latin typeface="黑体" pitchFamily="49" charset="-122"/>
                <a:ea typeface="黑体" pitchFamily="49" charset="-122"/>
              </a:rPr>
              <a:t>掌握它的标准和相应的要求——根据不同类型的建筑特点、不同等级的建筑设计使用年限、规模、重要程度等提出明确的设计任务，正确应用规范、标准等。</a:t>
            </a:r>
            <a:br>
              <a:rPr lang="zh-CN" altLang="zh-CN" sz="1800" dirty="0">
                <a:solidFill>
                  <a:schemeClr val="tx1"/>
                </a:solidFill>
                <a:latin typeface="黑体" pitchFamily="49" charset="-122"/>
                <a:ea typeface="黑体" pitchFamily="49" charset="-122"/>
              </a:rPr>
            </a:br>
            <a:r>
              <a:rPr lang="zh-CN" altLang="en-US" sz="1800" dirty="0" smtClean="0">
                <a:solidFill>
                  <a:schemeClr val="tx1"/>
                </a:solidFill>
                <a:latin typeface="黑体" pitchFamily="49" charset="-122"/>
                <a:ea typeface="黑体" pitchFamily="49" charset="-122"/>
              </a:rPr>
              <a:t>（</a:t>
            </a:r>
            <a:r>
              <a:rPr lang="en-US" altLang="zh-CN" sz="1800" dirty="0" smtClean="0">
                <a:solidFill>
                  <a:schemeClr val="tx1"/>
                </a:solidFill>
                <a:latin typeface="黑体" pitchFamily="49" charset="-122"/>
                <a:ea typeface="黑体" pitchFamily="49" charset="-122"/>
              </a:rPr>
              <a:t>4</a:t>
            </a:r>
            <a:r>
              <a:rPr lang="zh-CN" altLang="en-US" sz="1800" dirty="0" smtClean="0">
                <a:solidFill>
                  <a:schemeClr val="tx1"/>
                </a:solidFill>
                <a:latin typeface="黑体" pitchFamily="49" charset="-122"/>
                <a:ea typeface="黑体" pitchFamily="49" charset="-122"/>
              </a:rPr>
              <a:t>）</a:t>
            </a:r>
            <a:r>
              <a:rPr lang="zh-CN" altLang="zh-CN" sz="1800" dirty="0" smtClean="0">
                <a:solidFill>
                  <a:schemeClr val="tx1"/>
                </a:solidFill>
                <a:latin typeface="黑体" pitchFamily="49" charset="-122"/>
                <a:ea typeface="黑体" pitchFamily="49" charset="-122"/>
              </a:rPr>
              <a:t>有利于</a:t>
            </a:r>
            <a:r>
              <a:rPr lang="zh-CN" altLang="zh-CN" sz="1800" dirty="0">
                <a:solidFill>
                  <a:schemeClr val="tx1"/>
                </a:solidFill>
                <a:latin typeface="黑体" pitchFamily="49" charset="-122"/>
                <a:ea typeface="黑体" pitchFamily="49" charset="-122"/>
              </a:rPr>
              <a:t>指导和控制项目周期中各阶段的建设行为，实行对建设项目建设各参与方的有效管理。</a:t>
            </a:r>
            <a:br>
              <a:rPr lang="zh-CN" altLang="zh-CN" sz="1800" dirty="0">
                <a:solidFill>
                  <a:schemeClr val="tx1"/>
                </a:solidFill>
                <a:latin typeface="黑体" pitchFamily="49" charset="-122"/>
                <a:ea typeface="黑体" pitchFamily="49" charset="-122"/>
              </a:rPr>
            </a:br>
            <a:r>
              <a:rPr lang="zh-CN" altLang="en-US" sz="1800" dirty="0" smtClean="0">
                <a:solidFill>
                  <a:schemeClr val="tx1"/>
                </a:solidFill>
                <a:latin typeface="黑体" pitchFamily="49" charset="-122"/>
                <a:ea typeface="黑体" pitchFamily="49" charset="-122"/>
              </a:rPr>
              <a:t>（</a:t>
            </a:r>
            <a:r>
              <a:rPr lang="en-US" altLang="zh-CN" sz="1800" dirty="0" smtClean="0">
                <a:solidFill>
                  <a:schemeClr val="tx1"/>
                </a:solidFill>
                <a:latin typeface="黑体" pitchFamily="49" charset="-122"/>
                <a:ea typeface="黑体" pitchFamily="49" charset="-122"/>
              </a:rPr>
              <a:t>5</a:t>
            </a:r>
            <a:r>
              <a:rPr lang="zh-CN" altLang="en-US" sz="1800" dirty="0" smtClean="0">
                <a:solidFill>
                  <a:schemeClr val="tx1"/>
                </a:solidFill>
                <a:latin typeface="黑体" pitchFamily="49" charset="-122"/>
                <a:ea typeface="黑体" pitchFamily="49" charset="-122"/>
              </a:rPr>
              <a:t>）</a:t>
            </a:r>
            <a:r>
              <a:rPr lang="zh-CN" altLang="zh-CN" sz="1800" dirty="0" smtClean="0">
                <a:solidFill>
                  <a:schemeClr val="tx1"/>
                </a:solidFill>
                <a:latin typeface="黑体" pitchFamily="49" charset="-122"/>
                <a:ea typeface="黑体" pitchFamily="49" charset="-122"/>
              </a:rPr>
              <a:t>便于</a:t>
            </a:r>
            <a:r>
              <a:rPr lang="zh-CN" altLang="zh-CN" sz="1800" dirty="0">
                <a:solidFill>
                  <a:schemeClr val="tx1"/>
                </a:solidFill>
                <a:latin typeface="黑体" pitchFamily="49" charset="-122"/>
                <a:ea typeface="黑体" pitchFamily="49" charset="-122"/>
              </a:rPr>
              <a:t>分析研究同类建筑的共性，以进行标准设计和推动建筑工业化生产体系的建立和实行</a:t>
            </a:r>
            <a:r>
              <a:rPr lang="zh-CN" altLang="zh-CN" sz="1800" dirty="0" smtClean="0">
                <a:solidFill>
                  <a:schemeClr val="tx1"/>
                </a:solidFill>
                <a:latin typeface="黑体" pitchFamily="49" charset="-122"/>
                <a:ea typeface="黑体" pitchFamily="49" charset="-122"/>
              </a:rPr>
              <a:t>。</a:t>
            </a:r>
            <a:r>
              <a:rPr lang="en-US" altLang="zh-CN" sz="1800" dirty="0" smtClean="0">
                <a:solidFill>
                  <a:schemeClr val="tx1"/>
                </a:solidFill>
                <a:latin typeface="黑体" pitchFamily="49" charset="-122"/>
                <a:ea typeface="黑体" pitchFamily="49" charset="-122"/>
              </a:rPr>
              <a:t/>
            </a:r>
            <a:br>
              <a:rPr lang="en-US" altLang="zh-CN" sz="1800" dirty="0" smtClean="0">
                <a:solidFill>
                  <a:schemeClr val="tx1"/>
                </a:solidFill>
                <a:latin typeface="黑体" pitchFamily="49" charset="-122"/>
                <a:ea typeface="黑体" pitchFamily="49" charset="-122"/>
              </a:rPr>
            </a:br>
            <a:endParaRPr lang="zh-CN" altLang="en-US" sz="1800" b="1" dirty="0">
              <a:solidFill>
                <a:schemeClr val="tx1"/>
              </a:solidFill>
              <a:latin typeface="黑体" panose="02010609060101010101" pitchFamily="49" charset="-122"/>
              <a:ea typeface="黑体" panose="02010609060101010101" pitchFamily="49" charset="-122"/>
            </a:endParaRPr>
          </a:p>
        </p:txBody>
      </p:sp>
      <p:sp>
        <p:nvSpPr>
          <p:cNvPr id="6" name="矩形 5"/>
          <p:cNvSpPr/>
          <p:nvPr/>
        </p:nvSpPr>
        <p:spPr>
          <a:xfrm>
            <a:off x="428596" y="214290"/>
            <a:ext cx="2339102" cy="523220"/>
          </a:xfrm>
          <a:prstGeom prst="rect">
            <a:avLst/>
          </a:prstGeom>
        </p:spPr>
        <p:txBody>
          <a:bodyPr wrap="none">
            <a:spAutoFit/>
          </a:bodyPr>
          <a:lstStyle/>
          <a:p>
            <a:r>
              <a:rPr lang="en-US" altLang="zh-CN" sz="2800" dirty="0" smtClean="0">
                <a:latin typeface="黑体" panose="02010609060101010101" pitchFamily="49" charset="-122"/>
                <a:ea typeface="黑体" panose="02010609060101010101" pitchFamily="49" charset="-122"/>
              </a:rPr>
              <a:t>2.1 </a:t>
            </a:r>
            <a:r>
              <a:rPr lang="zh-CN" altLang="en-US" sz="2800" dirty="0">
                <a:latin typeface="黑体" panose="02010609060101010101" pitchFamily="49" charset="-122"/>
                <a:ea typeface="黑体" panose="02010609060101010101" pitchFamily="49" charset="-122"/>
              </a:rPr>
              <a:t>认知</a:t>
            </a:r>
            <a:r>
              <a:rPr lang="zh-CN" altLang="en-US" sz="2800" dirty="0" smtClean="0">
                <a:latin typeface="黑体" panose="02010609060101010101" pitchFamily="49" charset="-122"/>
                <a:ea typeface="黑体" panose="02010609060101010101" pitchFamily="49" charset="-122"/>
              </a:rPr>
              <a:t>建筑</a:t>
            </a:r>
            <a:endParaRPr lang="zh-CN" altLang="en-US" sz="2800" dirty="0">
              <a:latin typeface="黑体" panose="02010609060101010101" pitchFamily="49" charset="-122"/>
              <a:ea typeface="黑体" panose="02010609060101010101" pitchFamily="49" charset="-122"/>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extLst>
      <p:ext uri="{BB962C8B-B14F-4D97-AF65-F5344CB8AC3E}">
        <p14:creationId xmlns:p14="http://schemas.microsoft.com/office/powerpoint/2010/main" val="3544333049"/>
      </p:ext>
    </p:extLst>
  </p:cSld>
  <p:clrMapOvr>
    <a:masterClrMapping/>
  </p:clrMapOvr>
  <p:transition>
    <p:pull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993306"/>
            <a:ext cx="8391876" cy="5532038"/>
          </a:xfrm>
        </p:spPr>
        <p:txBody>
          <a:bodyPr>
            <a:noAutofit/>
          </a:bodyPr>
          <a:lstStyle/>
          <a:p>
            <a:pPr hangingPunct="1">
              <a:lnSpc>
                <a:spcPct val="120000"/>
              </a:lnSpc>
            </a:pPr>
            <a:r>
              <a:rPr lang="en-US" altLang="zh-CN" sz="1800" dirty="0" smtClean="0">
                <a:solidFill>
                  <a:schemeClr val="tx1"/>
                </a:solidFill>
                <a:latin typeface="黑体" pitchFamily="49" charset="-122"/>
                <a:ea typeface="黑体" pitchFamily="49" charset="-122"/>
              </a:rPr>
              <a:t>2 </a:t>
            </a:r>
            <a:r>
              <a:rPr lang="zh-CN" altLang="zh-CN" sz="1800" dirty="0" smtClean="0">
                <a:solidFill>
                  <a:schemeClr val="tx1"/>
                </a:solidFill>
                <a:latin typeface="黑体" pitchFamily="49" charset="-122"/>
                <a:ea typeface="黑体" pitchFamily="49" charset="-122"/>
              </a:rPr>
              <a:t>建筑</a:t>
            </a:r>
            <a:r>
              <a:rPr lang="zh-CN" altLang="zh-CN" sz="1800" dirty="0">
                <a:solidFill>
                  <a:schemeClr val="tx1"/>
                </a:solidFill>
                <a:latin typeface="黑体" pitchFamily="49" charset="-122"/>
                <a:ea typeface="黑体" pitchFamily="49" charset="-122"/>
              </a:rPr>
              <a:t>的分类</a:t>
            </a:r>
            <a:br>
              <a:rPr lang="zh-CN" altLang="zh-CN" sz="1800" dirty="0">
                <a:solidFill>
                  <a:schemeClr val="tx1"/>
                </a:solidFill>
                <a:latin typeface="黑体" pitchFamily="49" charset="-122"/>
                <a:ea typeface="黑体" pitchFamily="49" charset="-122"/>
              </a:rPr>
            </a:br>
            <a:r>
              <a:rPr lang="zh-CN" altLang="en-US" sz="1800" dirty="0" smtClean="0">
                <a:solidFill>
                  <a:schemeClr val="tx1"/>
                </a:solidFill>
                <a:latin typeface="黑体" pitchFamily="49" charset="-122"/>
                <a:ea typeface="黑体" pitchFamily="49" charset="-122"/>
              </a:rPr>
              <a:t>（</a:t>
            </a:r>
            <a:r>
              <a:rPr lang="en-US" altLang="zh-CN" sz="1800" dirty="0" smtClean="0">
                <a:solidFill>
                  <a:schemeClr val="tx1"/>
                </a:solidFill>
                <a:latin typeface="黑体" pitchFamily="49" charset="-122"/>
                <a:ea typeface="黑体" pitchFamily="49" charset="-122"/>
              </a:rPr>
              <a:t>1</a:t>
            </a:r>
            <a:r>
              <a:rPr lang="zh-CN" altLang="en-US" sz="1800" dirty="0" smtClean="0">
                <a:solidFill>
                  <a:schemeClr val="tx1"/>
                </a:solidFill>
                <a:latin typeface="黑体" pitchFamily="49" charset="-122"/>
                <a:ea typeface="黑体" pitchFamily="49" charset="-122"/>
              </a:rPr>
              <a:t>）</a:t>
            </a:r>
            <a:r>
              <a:rPr lang="zh-CN" altLang="zh-CN" sz="1800" dirty="0" smtClean="0">
                <a:solidFill>
                  <a:schemeClr val="tx1"/>
                </a:solidFill>
                <a:latin typeface="黑体" pitchFamily="49" charset="-122"/>
                <a:ea typeface="黑体" pitchFamily="49" charset="-122"/>
              </a:rPr>
              <a:t>建筑</a:t>
            </a:r>
            <a:r>
              <a:rPr lang="zh-CN" altLang="zh-CN" sz="1800" dirty="0">
                <a:solidFill>
                  <a:schemeClr val="tx1"/>
                </a:solidFill>
                <a:latin typeface="黑体" pitchFamily="49" charset="-122"/>
                <a:ea typeface="黑体" pitchFamily="49" charset="-122"/>
              </a:rPr>
              <a:t>类型</a:t>
            </a:r>
            <a:br>
              <a:rPr lang="zh-CN" altLang="zh-CN" sz="1800" dirty="0">
                <a:solidFill>
                  <a:schemeClr val="tx1"/>
                </a:solidFill>
                <a:latin typeface="黑体" pitchFamily="49" charset="-122"/>
                <a:ea typeface="黑体" pitchFamily="49" charset="-122"/>
              </a:rPr>
            </a:br>
            <a:r>
              <a:rPr lang="zh-CN" altLang="zh-CN" sz="1800" dirty="0" smtClean="0">
                <a:solidFill>
                  <a:schemeClr val="tx1"/>
                </a:solidFill>
                <a:latin typeface="黑体" pitchFamily="49" charset="-122"/>
                <a:ea typeface="黑体" pitchFamily="49" charset="-122"/>
              </a:rPr>
              <a:t>《民用建筑设计术语标准》对</a:t>
            </a:r>
            <a:r>
              <a:rPr lang="zh-CN" altLang="zh-CN" sz="1800" dirty="0">
                <a:solidFill>
                  <a:schemeClr val="tx1"/>
                </a:solidFill>
                <a:latin typeface="黑体" pitchFamily="49" charset="-122"/>
                <a:ea typeface="黑体" pitchFamily="49" charset="-122"/>
              </a:rPr>
              <a:t>建筑类型的定义：将建筑按照不同的分类方法区分成不同的类型，以使相应的建筑标准对同一类型的建筑加以技术或经济上的规定。</a:t>
            </a:r>
            <a:br>
              <a:rPr lang="zh-CN" altLang="zh-CN" sz="1800" dirty="0">
                <a:solidFill>
                  <a:schemeClr val="tx1"/>
                </a:solidFill>
                <a:latin typeface="黑体" pitchFamily="49" charset="-122"/>
                <a:ea typeface="黑体" pitchFamily="49" charset="-122"/>
              </a:rPr>
            </a:br>
            <a:r>
              <a:rPr lang="zh-CN" altLang="en-US" sz="1800" dirty="0" smtClean="0">
                <a:solidFill>
                  <a:schemeClr val="tx1"/>
                </a:solidFill>
                <a:latin typeface="黑体" pitchFamily="49" charset="-122"/>
                <a:ea typeface="黑体" pitchFamily="49" charset="-122"/>
              </a:rPr>
              <a:t>（</a:t>
            </a:r>
            <a:r>
              <a:rPr lang="en-US" altLang="zh-CN" sz="1800" dirty="0" smtClean="0">
                <a:solidFill>
                  <a:schemeClr val="tx1"/>
                </a:solidFill>
                <a:latin typeface="黑体" pitchFamily="49" charset="-122"/>
                <a:ea typeface="黑体" pitchFamily="49" charset="-122"/>
              </a:rPr>
              <a:t>2</a:t>
            </a:r>
            <a:r>
              <a:rPr lang="zh-CN" altLang="en-US" sz="1800" dirty="0" smtClean="0">
                <a:solidFill>
                  <a:schemeClr val="tx1"/>
                </a:solidFill>
                <a:latin typeface="黑体" pitchFamily="49" charset="-122"/>
                <a:ea typeface="黑体" pitchFamily="49" charset="-122"/>
              </a:rPr>
              <a:t>）</a:t>
            </a:r>
            <a:r>
              <a:rPr lang="zh-CN" altLang="zh-CN" sz="1800" dirty="0" smtClean="0">
                <a:solidFill>
                  <a:schemeClr val="tx1"/>
                </a:solidFill>
                <a:latin typeface="黑体" pitchFamily="49" charset="-122"/>
                <a:ea typeface="黑体" pitchFamily="49" charset="-122"/>
              </a:rPr>
              <a:t>通常</a:t>
            </a:r>
            <a:r>
              <a:rPr lang="zh-CN" altLang="zh-CN" sz="1800" dirty="0">
                <a:solidFill>
                  <a:schemeClr val="tx1"/>
                </a:solidFill>
                <a:latin typeface="黑体" pitchFamily="49" charset="-122"/>
                <a:ea typeface="黑体" pitchFamily="49" charset="-122"/>
              </a:rPr>
              <a:t>所说的建筑，是指建筑物和构筑物的统称。</a:t>
            </a:r>
            <a:br>
              <a:rPr lang="zh-CN" altLang="zh-CN" sz="1800" dirty="0">
                <a:solidFill>
                  <a:schemeClr val="tx1"/>
                </a:solidFill>
                <a:latin typeface="黑体" pitchFamily="49" charset="-122"/>
                <a:ea typeface="黑体" pitchFamily="49" charset="-122"/>
              </a:rPr>
            </a:br>
            <a:r>
              <a:rPr lang="en-US" altLang="zh-CN" sz="1800" dirty="0" smtClean="0">
                <a:solidFill>
                  <a:schemeClr val="tx1"/>
                </a:solidFill>
                <a:latin typeface="黑体" pitchFamily="49" charset="-122"/>
                <a:ea typeface="黑体" pitchFamily="49" charset="-122"/>
              </a:rPr>
              <a:t>    </a:t>
            </a:r>
            <a:r>
              <a:rPr lang="zh-CN" altLang="zh-CN" sz="1800" dirty="0" smtClean="0">
                <a:solidFill>
                  <a:schemeClr val="tx1"/>
                </a:solidFill>
                <a:latin typeface="黑体" pitchFamily="49" charset="-122"/>
                <a:ea typeface="黑体" pitchFamily="49" charset="-122"/>
              </a:rPr>
              <a:t>建筑物</a:t>
            </a:r>
            <a:r>
              <a:rPr lang="zh-CN" altLang="zh-CN" sz="1800" dirty="0">
                <a:solidFill>
                  <a:schemeClr val="tx1"/>
                </a:solidFill>
                <a:latin typeface="黑体" pitchFamily="49" charset="-122"/>
                <a:ea typeface="黑体" pitchFamily="49" charset="-122"/>
              </a:rPr>
              <a:t>，是指用建筑材料构筑的空间和实体，供人们居住和进行各种活动的场所。</a:t>
            </a:r>
            <a:br>
              <a:rPr lang="zh-CN" altLang="zh-CN" sz="1800" dirty="0">
                <a:solidFill>
                  <a:schemeClr val="tx1"/>
                </a:solidFill>
                <a:latin typeface="黑体" pitchFamily="49" charset="-122"/>
                <a:ea typeface="黑体" pitchFamily="49" charset="-122"/>
              </a:rPr>
            </a:br>
            <a:r>
              <a:rPr lang="en-US" altLang="zh-CN" sz="1800" dirty="0" smtClean="0">
                <a:solidFill>
                  <a:schemeClr val="tx1"/>
                </a:solidFill>
                <a:latin typeface="黑体" pitchFamily="49" charset="-122"/>
                <a:ea typeface="黑体" pitchFamily="49" charset="-122"/>
              </a:rPr>
              <a:t>    </a:t>
            </a:r>
            <a:r>
              <a:rPr lang="zh-CN" altLang="zh-CN" sz="1800" dirty="0" smtClean="0">
                <a:solidFill>
                  <a:schemeClr val="tx1"/>
                </a:solidFill>
                <a:latin typeface="黑体" pitchFamily="49" charset="-122"/>
                <a:ea typeface="黑体" pitchFamily="49" charset="-122"/>
              </a:rPr>
              <a:t>构筑物</a:t>
            </a:r>
            <a:r>
              <a:rPr lang="zh-CN" altLang="zh-CN" sz="1800" dirty="0">
                <a:solidFill>
                  <a:schemeClr val="tx1"/>
                </a:solidFill>
                <a:latin typeface="黑体" pitchFamily="49" charset="-122"/>
                <a:ea typeface="黑体" pitchFamily="49" charset="-122"/>
              </a:rPr>
              <a:t>，是指特征使用目的而建造的，人们一般不直接在其内部进行生产和生活的工程实体或附属建筑设施。</a:t>
            </a:r>
            <a:br>
              <a:rPr lang="zh-CN" altLang="zh-CN" sz="1800" dirty="0">
                <a:solidFill>
                  <a:schemeClr val="tx1"/>
                </a:solidFill>
                <a:latin typeface="黑体" pitchFamily="49" charset="-122"/>
                <a:ea typeface="黑体" pitchFamily="49" charset="-122"/>
              </a:rPr>
            </a:br>
            <a:r>
              <a:rPr lang="zh-CN" altLang="en-US" sz="1800" dirty="0" smtClean="0">
                <a:solidFill>
                  <a:schemeClr val="tx1"/>
                </a:solidFill>
                <a:latin typeface="黑体" pitchFamily="49" charset="-122"/>
                <a:ea typeface="黑体" pitchFamily="49" charset="-122"/>
              </a:rPr>
              <a:t>（</a:t>
            </a:r>
            <a:r>
              <a:rPr lang="en-US" altLang="zh-CN" sz="1800" dirty="0" smtClean="0">
                <a:solidFill>
                  <a:schemeClr val="tx1"/>
                </a:solidFill>
                <a:latin typeface="黑体" pitchFamily="49" charset="-122"/>
                <a:ea typeface="黑体" pitchFamily="49" charset="-122"/>
              </a:rPr>
              <a:t>3</a:t>
            </a:r>
            <a:r>
              <a:rPr lang="zh-CN" altLang="en-US" sz="1800" dirty="0" smtClean="0">
                <a:solidFill>
                  <a:schemeClr val="tx1"/>
                </a:solidFill>
                <a:latin typeface="黑体" pitchFamily="49" charset="-122"/>
                <a:ea typeface="黑体" pitchFamily="49" charset="-122"/>
              </a:rPr>
              <a:t>）</a:t>
            </a:r>
            <a:r>
              <a:rPr lang="zh-CN" altLang="zh-CN" sz="1800" dirty="0" smtClean="0">
                <a:solidFill>
                  <a:schemeClr val="tx1"/>
                </a:solidFill>
                <a:latin typeface="黑体" pitchFamily="49" charset="-122"/>
                <a:ea typeface="黑体" pitchFamily="49" charset="-122"/>
              </a:rPr>
              <a:t>建筑</a:t>
            </a:r>
            <a:r>
              <a:rPr lang="zh-CN" altLang="zh-CN" sz="1800" dirty="0">
                <a:solidFill>
                  <a:schemeClr val="tx1"/>
                </a:solidFill>
                <a:latin typeface="黑体" pitchFamily="49" charset="-122"/>
                <a:ea typeface="黑体" pitchFamily="49" charset="-122"/>
              </a:rPr>
              <a:t>分类方法</a:t>
            </a:r>
            <a:br>
              <a:rPr lang="zh-CN" altLang="zh-CN" sz="1800" dirty="0">
                <a:solidFill>
                  <a:schemeClr val="tx1"/>
                </a:solidFill>
                <a:latin typeface="黑体" pitchFamily="49" charset="-122"/>
                <a:ea typeface="黑体" pitchFamily="49" charset="-122"/>
              </a:rPr>
            </a:br>
            <a:r>
              <a:rPr lang="en-US" altLang="zh-CN" sz="1800" dirty="0" smtClean="0">
                <a:solidFill>
                  <a:schemeClr val="tx1"/>
                </a:solidFill>
                <a:latin typeface="黑体" pitchFamily="49" charset="-122"/>
                <a:ea typeface="黑体" pitchFamily="49" charset="-122"/>
              </a:rPr>
              <a:t>    1</a:t>
            </a:r>
            <a:r>
              <a:rPr lang="zh-CN" altLang="en-US" sz="1800" dirty="0" smtClean="0">
                <a:solidFill>
                  <a:schemeClr val="tx1"/>
                </a:solidFill>
                <a:latin typeface="黑体" pitchFamily="49" charset="-122"/>
                <a:ea typeface="黑体" pitchFamily="49" charset="-122"/>
              </a:rPr>
              <a:t>）</a:t>
            </a:r>
            <a:r>
              <a:rPr lang="zh-CN" altLang="zh-CN" sz="1800" dirty="0" smtClean="0">
                <a:solidFill>
                  <a:schemeClr val="tx1"/>
                </a:solidFill>
                <a:latin typeface="黑体" pitchFamily="49" charset="-122"/>
                <a:ea typeface="黑体" pitchFamily="49" charset="-122"/>
              </a:rPr>
              <a:t>按</a:t>
            </a:r>
            <a:r>
              <a:rPr lang="zh-CN" altLang="zh-CN" sz="1800" dirty="0">
                <a:solidFill>
                  <a:schemeClr val="tx1"/>
                </a:solidFill>
                <a:latin typeface="黑体" pitchFamily="49" charset="-122"/>
                <a:ea typeface="黑体" pitchFamily="49" charset="-122"/>
              </a:rPr>
              <a:t>使用性质分：工业建筑、民用建筑、居住建筑、公共建筑、农业建筑。</a:t>
            </a:r>
            <a:br>
              <a:rPr lang="zh-CN" altLang="zh-CN" sz="1800" dirty="0">
                <a:solidFill>
                  <a:schemeClr val="tx1"/>
                </a:solidFill>
                <a:latin typeface="黑体" pitchFamily="49" charset="-122"/>
                <a:ea typeface="黑体" pitchFamily="49" charset="-122"/>
              </a:rPr>
            </a:br>
            <a:r>
              <a:rPr lang="en-US" altLang="zh-CN" sz="1800" dirty="0" smtClean="0">
                <a:solidFill>
                  <a:schemeClr val="tx1"/>
                </a:solidFill>
                <a:latin typeface="黑体" pitchFamily="49" charset="-122"/>
                <a:ea typeface="黑体" pitchFamily="49" charset="-122"/>
              </a:rPr>
              <a:t>    2</a:t>
            </a:r>
            <a:r>
              <a:rPr lang="zh-CN" altLang="en-US" sz="1800" dirty="0" smtClean="0">
                <a:solidFill>
                  <a:schemeClr val="tx1"/>
                </a:solidFill>
                <a:latin typeface="黑体" pitchFamily="49" charset="-122"/>
                <a:ea typeface="黑体" pitchFamily="49" charset="-122"/>
              </a:rPr>
              <a:t>）</a:t>
            </a:r>
            <a:r>
              <a:rPr lang="zh-CN" altLang="zh-CN" sz="1800" dirty="0" smtClean="0">
                <a:solidFill>
                  <a:schemeClr val="tx1"/>
                </a:solidFill>
                <a:latin typeface="黑体" pitchFamily="49" charset="-122"/>
                <a:ea typeface="黑体" pitchFamily="49" charset="-122"/>
              </a:rPr>
              <a:t>民用建筑</a:t>
            </a:r>
            <a:r>
              <a:rPr lang="zh-CN" altLang="zh-CN" sz="1800" dirty="0">
                <a:solidFill>
                  <a:schemeClr val="tx1"/>
                </a:solidFill>
                <a:latin typeface="黑体" pitchFamily="49" charset="-122"/>
                <a:ea typeface="黑体" pitchFamily="49" charset="-122"/>
              </a:rPr>
              <a:t>按地上层数或高度分类。</a:t>
            </a:r>
            <a:br>
              <a:rPr lang="zh-CN" altLang="zh-CN" sz="1800" dirty="0">
                <a:solidFill>
                  <a:schemeClr val="tx1"/>
                </a:solidFill>
                <a:latin typeface="黑体" pitchFamily="49" charset="-122"/>
                <a:ea typeface="黑体" pitchFamily="49" charset="-122"/>
              </a:rPr>
            </a:br>
            <a:r>
              <a:rPr lang="en-US" altLang="zh-CN" sz="1800" dirty="0" smtClean="0">
                <a:solidFill>
                  <a:schemeClr val="tx1"/>
                </a:solidFill>
                <a:latin typeface="黑体" pitchFamily="49" charset="-122"/>
                <a:ea typeface="黑体" pitchFamily="49" charset="-122"/>
              </a:rPr>
              <a:t>    </a:t>
            </a:r>
            <a:r>
              <a:rPr lang="zh-CN" altLang="zh-CN" sz="1800" dirty="0" smtClean="0">
                <a:solidFill>
                  <a:schemeClr val="tx1"/>
                </a:solidFill>
                <a:latin typeface="黑体" pitchFamily="49" charset="-122"/>
                <a:ea typeface="黑体" pitchFamily="49" charset="-122"/>
              </a:rPr>
              <a:t>建筑</a:t>
            </a:r>
            <a:r>
              <a:rPr lang="zh-CN" altLang="zh-CN" sz="1800" dirty="0">
                <a:solidFill>
                  <a:schemeClr val="tx1"/>
                </a:solidFill>
                <a:latin typeface="黑体" pitchFamily="49" charset="-122"/>
                <a:ea typeface="黑体" pitchFamily="49" charset="-122"/>
              </a:rPr>
              <a:t>高度是指自室外设计地面至建筑主体檐口顶部的垂直高度。</a:t>
            </a:r>
            <a:br>
              <a:rPr lang="zh-CN" altLang="zh-CN" sz="1800" dirty="0">
                <a:solidFill>
                  <a:schemeClr val="tx1"/>
                </a:solidFill>
                <a:latin typeface="黑体" pitchFamily="49" charset="-122"/>
                <a:ea typeface="黑体" pitchFamily="49" charset="-122"/>
              </a:rPr>
            </a:br>
            <a:r>
              <a:rPr lang="en-US" altLang="zh-CN" sz="1800" dirty="0" smtClean="0">
                <a:solidFill>
                  <a:schemeClr val="tx1"/>
                </a:solidFill>
                <a:latin typeface="黑体" pitchFamily="49" charset="-122"/>
                <a:ea typeface="黑体" pitchFamily="49" charset="-122"/>
              </a:rPr>
              <a:t>    </a:t>
            </a:r>
            <a:r>
              <a:rPr lang="zh-CN" altLang="zh-CN" sz="1800" dirty="0" smtClean="0">
                <a:solidFill>
                  <a:schemeClr val="tx1"/>
                </a:solidFill>
                <a:latin typeface="黑体" pitchFamily="49" charset="-122"/>
                <a:ea typeface="黑体" pitchFamily="49" charset="-122"/>
              </a:rPr>
              <a:t>住宅</a:t>
            </a:r>
            <a:r>
              <a:rPr lang="zh-CN" altLang="zh-CN" sz="1800" dirty="0">
                <a:solidFill>
                  <a:schemeClr val="tx1"/>
                </a:solidFill>
                <a:latin typeface="黑体" pitchFamily="49" charset="-122"/>
                <a:ea typeface="黑体" pitchFamily="49" charset="-122"/>
              </a:rPr>
              <a:t>建筑按层数分类：一层至三层为低层住宅；四层至六层为多层住宅；七层至九层为中高层住宅；十层以上为高层住宅。除住宅建筑之外的民用建筑高度不大于</a:t>
            </a:r>
            <a:r>
              <a:rPr lang="en-US" altLang="zh-CN" sz="1800" dirty="0">
                <a:solidFill>
                  <a:schemeClr val="tx1"/>
                </a:solidFill>
                <a:latin typeface="黑体" pitchFamily="49" charset="-122"/>
                <a:ea typeface="黑体" pitchFamily="49" charset="-122"/>
              </a:rPr>
              <a:t>24m</a:t>
            </a:r>
            <a:r>
              <a:rPr lang="zh-CN" altLang="zh-CN" sz="1800" dirty="0">
                <a:solidFill>
                  <a:schemeClr val="tx1"/>
                </a:solidFill>
                <a:latin typeface="黑体" pitchFamily="49" charset="-122"/>
                <a:ea typeface="黑体" pitchFamily="49" charset="-122"/>
              </a:rPr>
              <a:t>者为单层和多层建筑，大于</a:t>
            </a:r>
            <a:r>
              <a:rPr lang="en-US" altLang="zh-CN" sz="1800" dirty="0">
                <a:solidFill>
                  <a:schemeClr val="tx1"/>
                </a:solidFill>
                <a:latin typeface="黑体" pitchFamily="49" charset="-122"/>
                <a:ea typeface="黑体" pitchFamily="49" charset="-122"/>
              </a:rPr>
              <a:t>24m</a:t>
            </a:r>
            <a:r>
              <a:rPr lang="zh-CN" altLang="zh-CN" sz="1800" dirty="0">
                <a:solidFill>
                  <a:schemeClr val="tx1"/>
                </a:solidFill>
                <a:latin typeface="黑体" pitchFamily="49" charset="-122"/>
                <a:ea typeface="黑体" pitchFamily="49" charset="-122"/>
              </a:rPr>
              <a:t>者为高层建筑的单层公共建筑；建筑高度大于</a:t>
            </a:r>
            <a:r>
              <a:rPr lang="en-US" altLang="zh-CN" sz="1800" dirty="0">
                <a:solidFill>
                  <a:schemeClr val="tx1"/>
                </a:solidFill>
                <a:latin typeface="黑体" pitchFamily="49" charset="-122"/>
                <a:ea typeface="黑体" pitchFamily="49" charset="-122"/>
              </a:rPr>
              <a:t>100m</a:t>
            </a:r>
            <a:r>
              <a:rPr lang="zh-CN" altLang="zh-CN" sz="1800" dirty="0">
                <a:solidFill>
                  <a:schemeClr val="tx1"/>
                </a:solidFill>
                <a:latin typeface="黑体" pitchFamily="49" charset="-122"/>
                <a:ea typeface="黑体" pitchFamily="49" charset="-122"/>
              </a:rPr>
              <a:t>的民用建筑为超高层建筑</a:t>
            </a:r>
            <a:r>
              <a:rPr lang="zh-CN" altLang="zh-CN" sz="1800" dirty="0" smtClean="0">
                <a:solidFill>
                  <a:schemeClr val="tx1"/>
                </a:solidFill>
                <a:latin typeface="黑体" pitchFamily="49" charset="-122"/>
                <a:ea typeface="黑体" pitchFamily="49" charset="-122"/>
              </a:rPr>
              <a:t>。</a:t>
            </a:r>
            <a:endParaRPr lang="zh-CN" altLang="en-US" sz="1800" b="1" dirty="0">
              <a:solidFill>
                <a:schemeClr val="tx1"/>
              </a:solidFill>
              <a:latin typeface="黑体" panose="02010609060101010101" pitchFamily="49" charset="-122"/>
              <a:ea typeface="黑体" panose="02010609060101010101" pitchFamily="49" charset="-122"/>
            </a:endParaRPr>
          </a:p>
        </p:txBody>
      </p:sp>
      <p:sp>
        <p:nvSpPr>
          <p:cNvPr id="6" name="矩形 5"/>
          <p:cNvSpPr/>
          <p:nvPr/>
        </p:nvSpPr>
        <p:spPr>
          <a:xfrm>
            <a:off x="428596" y="214290"/>
            <a:ext cx="2339102" cy="523220"/>
          </a:xfrm>
          <a:prstGeom prst="rect">
            <a:avLst/>
          </a:prstGeom>
        </p:spPr>
        <p:txBody>
          <a:bodyPr wrap="none">
            <a:spAutoFit/>
          </a:bodyPr>
          <a:lstStyle/>
          <a:p>
            <a:r>
              <a:rPr lang="en-US" altLang="zh-CN" sz="2800" dirty="0" smtClean="0">
                <a:latin typeface="黑体" panose="02010609060101010101" pitchFamily="49" charset="-122"/>
                <a:ea typeface="黑体" panose="02010609060101010101" pitchFamily="49" charset="-122"/>
              </a:rPr>
              <a:t>2.1 </a:t>
            </a:r>
            <a:r>
              <a:rPr lang="zh-CN" altLang="en-US" sz="2800" dirty="0">
                <a:latin typeface="黑体" panose="02010609060101010101" pitchFamily="49" charset="-122"/>
                <a:ea typeface="黑体" panose="02010609060101010101" pitchFamily="49" charset="-122"/>
              </a:rPr>
              <a:t>认知</a:t>
            </a:r>
            <a:r>
              <a:rPr lang="zh-CN" altLang="en-US" sz="2800" dirty="0" smtClean="0">
                <a:latin typeface="黑体" panose="02010609060101010101" pitchFamily="49" charset="-122"/>
                <a:ea typeface="黑体" panose="02010609060101010101" pitchFamily="49" charset="-122"/>
              </a:rPr>
              <a:t>建筑</a:t>
            </a:r>
            <a:endParaRPr lang="zh-CN" altLang="en-US" sz="2800" dirty="0">
              <a:latin typeface="黑体" panose="02010609060101010101" pitchFamily="49" charset="-122"/>
              <a:ea typeface="黑体" panose="02010609060101010101" pitchFamily="49" charset="-122"/>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extLst>
      <p:ext uri="{BB962C8B-B14F-4D97-AF65-F5344CB8AC3E}">
        <p14:creationId xmlns:p14="http://schemas.microsoft.com/office/powerpoint/2010/main" val="956122449"/>
      </p:ext>
    </p:extLst>
  </p:cSld>
  <p:clrMapOvr>
    <a:masterClrMapping/>
  </p:clrMapOvr>
  <p:transition>
    <p:pull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993306"/>
            <a:ext cx="8391876" cy="5099990"/>
          </a:xfrm>
        </p:spPr>
        <p:txBody>
          <a:bodyPr>
            <a:noAutofit/>
          </a:bodyPr>
          <a:lstStyle/>
          <a:p>
            <a:pPr hangingPunct="1">
              <a:lnSpc>
                <a:spcPct val="150000"/>
              </a:lnSpc>
            </a:pPr>
            <a:r>
              <a:rPr lang="en-US" altLang="zh-CN" sz="1800" dirty="0" smtClean="0">
                <a:solidFill>
                  <a:schemeClr val="tx1"/>
                </a:solidFill>
                <a:latin typeface="黑体" pitchFamily="49" charset="-122"/>
                <a:ea typeface="黑体" pitchFamily="49" charset="-122"/>
              </a:rPr>
              <a:t>3</a:t>
            </a:r>
            <a:r>
              <a:rPr lang="zh-CN" altLang="en-US" sz="1800" dirty="0" smtClean="0">
                <a:solidFill>
                  <a:schemeClr val="tx1"/>
                </a:solidFill>
                <a:latin typeface="黑体" pitchFamily="49" charset="-122"/>
                <a:ea typeface="黑体" pitchFamily="49" charset="-122"/>
              </a:rPr>
              <a:t>）</a:t>
            </a:r>
            <a:r>
              <a:rPr lang="zh-CN" altLang="zh-CN" sz="1800" dirty="0" smtClean="0">
                <a:solidFill>
                  <a:schemeClr val="tx1"/>
                </a:solidFill>
                <a:latin typeface="黑体" pitchFamily="49" charset="-122"/>
                <a:ea typeface="黑体" pitchFamily="49" charset="-122"/>
              </a:rPr>
              <a:t>民用建筑</a:t>
            </a:r>
            <a:r>
              <a:rPr lang="zh-CN" altLang="zh-CN" sz="1800" dirty="0">
                <a:solidFill>
                  <a:schemeClr val="tx1"/>
                </a:solidFill>
                <a:latin typeface="黑体" pitchFamily="49" charset="-122"/>
                <a:ea typeface="黑体" pitchFamily="49" charset="-122"/>
              </a:rPr>
              <a:t>按设计使用年限分类。建筑的设计使用年限足建筑</a:t>
            </a:r>
            <a:r>
              <a:rPr lang="zh-CN" altLang="zh-CN" sz="1800" dirty="0" smtClean="0">
                <a:solidFill>
                  <a:schemeClr val="tx1"/>
                </a:solidFill>
                <a:latin typeface="黑体" pitchFamily="49" charset="-122"/>
                <a:ea typeface="黑体" pitchFamily="49" charset="-122"/>
              </a:rPr>
              <a:t>主体</a:t>
            </a:r>
            <a:r>
              <a:rPr lang="zh-CN" altLang="en-US" sz="1800" dirty="0" smtClean="0">
                <a:solidFill>
                  <a:schemeClr val="tx1"/>
                </a:solidFill>
                <a:latin typeface="黑体" pitchFamily="49" charset="-122"/>
                <a:ea typeface="黑体" pitchFamily="49" charset="-122"/>
              </a:rPr>
              <a:t>结</a:t>
            </a:r>
            <a:r>
              <a:rPr lang="zh-CN" altLang="zh-CN" sz="1800" dirty="0" smtClean="0">
                <a:solidFill>
                  <a:schemeClr val="tx1"/>
                </a:solidFill>
                <a:latin typeface="黑体" pitchFamily="49" charset="-122"/>
                <a:ea typeface="黑体" pitchFamily="49" charset="-122"/>
              </a:rPr>
              <a:t>构</a:t>
            </a:r>
            <a:r>
              <a:rPr lang="zh-CN" altLang="zh-CN" sz="1800" dirty="0">
                <a:solidFill>
                  <a:schemeClr val="tx1"/>
                </a:solidFill>
                <a:latin typeface="黑体" pitchFamily="49" charset="-122"/>
                <a:ea typeface="黑体" pitchFamily="49" charset="-122"/>
              </a:rPr>
              <a:t>耐久程度的一</a:t>
            </a:r>
            <a:r>
              <a:rPr lang="zh-CN" altLang="zh-CN" sz="1800" dirty="0" smtClean="0">
                <a:solidFill>
                  <a:schemeClr val="tx1"/>
                </a:solidFill>
                <a:latin typeface="黑体" pitchFamily="49" charset="-122"/>
                <a:ea typeface="黑体" pitchFamily="49" charset="-122"/>
              </a:rPr>
              <a:t>个</a:t>
            </a:r>
            <a:r>
              <a:rPr lang="zh-CN" altLang="en-US" sz="1800" dirty="0" smtClean="0">
                <a:solidFill>
                  <a:schemeClr val="tx1"/>
                </a:solidFill>
                <a:latin typeface="黑体" pitchFamily="49" charset="-122"/>
                <a:ea typeface="黑体" pitchFamily="49" charset="-122"/>
              </a:rPr>
              <a:t>重要</a:t>
            </a:r>
            <a:r>
              <a:rPr lang="zh-CN" altLang="zh-CN" sz="1800" dirty="0" smtClean="0">
                <a:solidFill>
                  <a:schemeClr val="tx1"/>
                </a:solidFill>
                <a:latin typeface="黑体" pitchFamily="49" charset="-122"/>
                <a:ea typeface="黑体" pitchFamily="49" charset="-122"/>
              </a:rPr>
              <a:t>指标</a:t>
            </a:r>
            <a:r>
              <a:rPr lang="zh-CN" altLang="en-US" sz="1800" dirty="0" smtClean="0">
                <a:solidFill>
                  <a:schemeClr val="tx1"/>
                </a:solidFill>
                <a:latin typeface="黑体" pitchFamily="49" charset="-122"/>
                <a:ea typeface="黑体" pitchFamily="49" charset="-122"/>
              </a:rPr>
              <a:t>，</a:t>
            </a:r>
            <a:r>
              <a:rPr lang="zh-CN" altLang="zh-CN" sz="1800" dirty="0" smtClean="0">
                <a:solidFill>
                  <a:schemeClr val="tx1"/>
                </a:solidFill>
                <a:latin typeface="黑体" pitchFamily="49" charset="-122"/>
                <a:ea typeface="黑体" pitchFamily="49" charset="-122"/>
              </a:rPr>
              <a:t>是</a:t>
            </a:r>
            <a:r>
              <a:rPr lang="zh-CN" altLang="zh-CN" sz="1800" dirty="0">
                <a:solidFill>
                  <a:schemeClr val="tx1"/>
                </a:solidFill>
                <a:latin typeface="黑体" pitchFamily="49" charset="-122"/>
                <a:ea typeface="黑体" pitchFamily="49" charset="-122"/>
              </a:rPr>
              <a:t>建筑工程设计的重要依据。</a:t>
            </a:r>
            <a:r>
              <a:rPr lang="zh-CN" altLang="zh-CN" sz="1800" dirty="0" smtClean="0">
                <a:solidFill>
                  <a:schemeClr val="tx1"/>
                </a:solidFill>
                <a:latin typeface="黑体" pitchFamily="49" charset="-122"/>
                <a:ea typeface="黑体" pitchFamily="49" charset="-122"/>
              </a:rPr>
              <a:t>《建筑结构可靠度设计统一标准》和</a:t>
            </a:r>
            <a:r>
              <a:rPr lang="en-US" altLang="zh-CN" sz="1800" dirty="0" smtClean="0">
                <a:solidFill>
                  <a:schemeClr val="tx1"/>
                </a:solidFill>
                <a:latin typeface="黑体" pitchFamily="49" charset="-122"/>
                <a:ea typeface="黑体" pitchFamily="49" charset="-122"/>
              </a:rPr>
              <a:t>《</a:t>
            </a:r>
            <a:r>
              <a:rPr lang="zh-CN" altLang="zh-CN" sz="1800" dirty="0" smtClean="0">
                <a:solidFill>
                  <a:schemeClr val="tx1"/>
                </a:solidFill>
                <a:latin typeface="黑体" pitchFamily="49" charset="-122"/>
                <a:ea typeface="黑体" pitchFamily="49" charset="-122"/>
              </a:rPr>
              <a:t>民用建筑</a:t>
            </a:r>
            <a:r>
              <a:rPr lang="zh-CN" altLang="zh-CN" sz="1800" dirty="0">
                <a:solidFill>
                  <a:schemeClr val="tx1"/>
                </a:solidFill>
                <a:latin typeface="黑体" pitchFamily="49" charset="-122"/>
                <a:ea typeface="黑体" pitchFamily="49" charset="-122"/>
              </a:rPr>
              <a:t>设计</a:t>
            </a:r>
            <a:r>
              <a:rPr lang="zh-CN" altLang="zh-CN" sz="1800" dirty="0" smtClean="0">
                <a:solidFill>
                  <a:schemeClr val="tx1"/>
                </a:solidFill>
                <a:latin typeface="黑体" pitchFamily="49" charset="-122"/>
                <a:ea typeface="黑体" pitchFamily="49" charset="-122"/>
              </a:rPr>
              <a:t>通则</a:t>
            </a:r>
            <a:r>
              <a:rPr lang="en-US" altLang="zh-CN" sz="1800" dirty="0" smtClean="0">
                <a:solidFill>
                  <a:schemeClr val="tx1"/>
                </a:solidFill>
                <a:latin typeface="黑体" pitchFamily="49" charset="-122"/>
                <a:ea typeface="黑体" pitchFamily="49" charset="-122"/>
              </a:rPr>
              <a:t>》</a:t>
            </a:r>
            <a:r>
              <a:rPr lang="zh-CN" altLang="zh-CN" sz="1800" dirty="0" smtClean="0">
                <a:solidFill>
                  <a:schemeClr val="tx1"/>
                </a:solidFill>
                <a:latin typeface="黑体" pitchFamily="49" charset="-122"/>
                <a:ea typeface="黑体" pitchFamily="49" charset="-122"/>
              </a:rPr>
              <a:t>将</a:t>
            </a:r>
            <a:r>
              <a:rPr lang="zh-CN" altLang="zh-CN" sz="1800" dirty="0">
                <a:solidFill>
                  <a:schemeClr val="tx1"/>
                </a:solidFill>
                <a:latin typeface="黑体" pitchFamily="49" charset="-122"/>
                <a:ea typeface="黑体" pitchFamily="49" charset="-122"/>
              </a:rPr>
              <a:t>设计</a:t>
            </a:r>
            <a:r>
              <a:rPr lang="zh-CN" altLang="zh-CN" sz="1800" dirty="0" smtClean="0">
                <a:solidFill>
                  <a:schemeClr val="tx1"/>
                </a:solidFill>
                <a:latin typeface="黑体" pitchFamily="49" charset="-122"/>
                <a:ea typeface="黑体" pitchFamily="49" charset="-122"/>
              </a:rPr>
              <a:t>使</a:t>
            </a:r>
            <a:r>
              <a:rPr lang="zh-CN" altLang="en-US" sz="1800" dirty="0" smtClean="0">
                <a:solidFill>
                  <a:schemeClr val="tx1"/>
                </a:solidFill>
                <a:latin typeface="黑体" pitchFamily="49" charset="-122"/>
                <a:ea typeface="黑体" pitchFamily="49" charset="-122"/>
              </a:rPr>
              <a:t>用</a:t>
            </a:r>
            <a:r>
              <a:rPr lang="zh-CN" altLang="zh-CN" sz="1800" dirty="0" smtClean="0">
                <a:solidFill>
                  <a:schemeClr val="tx1"/>
                </a:solidFill>
                <a:latin typeface="黑体" pitchFamily="49" charset="-122"/>
                <a:ea typeface="黑体" pitchFamily="49" charset="-122"/>
              </a:rPr>
              <a:t>年限</a:t>
            </a:r>
            <a:r>
              <a:rPr lang="zh-CN" altLang="zh-CN" sz="1800" dirty="0">
                <a:solidFill>
                  <a:schemeClr val="tx1"/>
                </a:solidFill>
                <a:latin typeface="黑体" pitchFamily="49" charset="-122"/>
                <a:ea typeface="黑体" pitchFamily="49" charset="-122"/>
              </a:rPr>
              <a:t>分为四</a:t>
            </a:r>
            <a:r>
              <a:rPr lang="zh-CN" altLang="zh-CN" sz="1800" dirty="0" smtClean="0">
                <a:solidFill>
                  <a:schemeClr val="tx1"/>
                </a:solidFill>
                <a:latin typeface="黑体" pitchFamily="49" charset="-122"/>
                <a:ea typeface="黑体" pitchFamily="49" charset="-122"/>
              </a:rPr>
              <a:t>类</a:t>
            </a:r>
            <a:r>
              <a:rPr lang="zh-CN" altLang="en-US" sz="1800" dirty="0" smtClean="0">
                <a:solidFill>
                  <a:schemeClr val="tx1"/>
                </a:solidFill>
                <a:latin typeface="黑体" pitchFamily="49" charset="-122"/>
                <a:ea typeface="黑体" pitchFamily="49" charset="-122"/>
              </a:rPr>
              <a:t>，</a:t>
            </a:r>
            <a:r>
              <a:rPr lang="zh-CN" altLang="zh-CN" sz="1800" dirty="0" smtClean="0">
                <a:solidFill>
                  <a:schemeClr val="tx1"/>
                </a:solidFill>
                <a:latin typeface="黑体" pitchFamily="49" charset="-122"/>
                <a:ea typeface="黑体" pitchFamily="49" charset="-122"/>
              </a:rPr>
              <a:t>如</a:t>
            </a:r>
            <a:r>
              <a:rPr lang="zh-CN" altLang="en-US" sz="1800" dirty="0" smtClean="0">
                <a:solidFill>
                  <a:schemeClr val="tx1"/>
                </a:solidFill>
                <a:latin typeface="黑体" pitchFamily="49" charset="-122"/>
                <a:ea typeface="黑体" pitchFamily="49" charset="-122"/>
              </a:rPr>
              <a:t>下</a:t>
            </a:r>
            <a:r>
              <a:rPr lang="zh-CN" altLang="zh-CN" sz="1800" dirty="0" smtClean="0">
                <a:solidFill>
                  <a:schemeClr val="tx1"/>
                </a:solidFill>
                <a:latin typeface="黑体" pitchFamily="49" charset="-122"/>
                <a:ea typeface="黑体" pitchFamily="49" charset="-122"/>
              </a:rPr>
              <a:t>表所</a:t>
            </a:r>
            <a:r>
              <a:rPr lang="zh-CN" altLang="zh-CN" sz="1800" dirty="0">
                <a:solidFill>
                  <a:schemeClr val="tx1"/>
                </a:solidFill>
                <a:latin typeface="黑体" pitchFamily="49" charset="-122"/>
                <a:ea typeface="黑体" pitchFamily="49" charset="-122"/>
              </a:rPr>
              <a:t>示</a:t>
            </a:r>
            <a:r>
              <a:rPr lang="zh-CN" altLang="zh-CN" sz="1800" dirty="0" smtClean="0">
                <a:solidFill>
                  <a:schemeClr val="tx1"/>
                </a:solidFill>
                <a:latin typeface="黑体" pitchFamily="49" charset="-122"/>
                <a:ea typeface="黑体" pitchFamily="49" charset="-122"/>
              </a:rPr>
              <a:t>。</a:t>
            </a:r>
            <a:r>
              <a:rPr lang="en-US" altLang="zh-CN" sz="1800" dirty="0" smtClean="0">
                <a:solidFill>
                  <a:schemeClr val="tx1"/>
                </a:solidFill>
                <a:latin typeface="黑体" pitchFamily="49" charset="-122"/>
                <a:ea typeface="黑体" pitchFamily="49" charset="-122"/>
              </a:rPr>
              <a:t/>
            </a:r>
            <a:br>
              <a:rPr lang="en-US" altLang="zh-CN" sz="1800" dirty="0" smtClean="0">
                <a:solidFill>
                  <a:schemeClr val="tx1"/>
                </a:solidFill>
                <a:latin typeface="黑体" pitchFamily="49" charset="-122"/>
                <a:ea typeface="黑体" pitchFamily="49" charset="-122"/>
              </a:rPr>
            </a:br>
            <a:r>
              <a:rPr lang="en-US" altLang="zh-CN" sz="1800" dirty="0">
                <a:solidFill>
                  <a:schemeClr val="tx1"/>
                </a:solidFill>
                <a:latin typeface="黑体" pitchFamily="49" charset="-122"/>
                <a:ea typeface="黑体" pitchFamily="49" charset="-122"/>
              </a:rPr>
              <a:t/>
            </a:r>
            <a:br>
              <a:rPr lang="en-US" altLang="zh-CN" sz="1800" dirty="0">
                <a:solidFill>
                  <a:schemeClr val="tx1"/>
                </a:solidFill>
                <a:latin typeface="黑体" pitchFamily="49" charset="-122"/>
                <a:ea typeface="黑体" pitchFamily="49" charset="-122"/>
              </a:rPr>
            </a:br>
            <a:r>
              <a:rPr lang="en-US" altLang="zh-CN" sz="1800" dirty="0" smtClean="0">
                <a:solidFill>
                  <a:schemeClr val="tx1"/>
                </a:solidFill>
                <a:latin typeface="黑体" pitchFamily="49" charset="-122"/>
                <a:ea typeface="黑体" pitchFamily="49" charset="-122"/>
              </a:rPr>
              <a:t/>
            </a:r>
            <a:br>
              <a:rPr lang="en-US" altLang="zh-CN" sz="1800" dirty="0" smtClean="0">
                <a:solidFill>
                  <a:schemeClr val="tx1"/>
                </a:solidFill>
                <a:latin typeface="黑体" pitchFamily="49" charset="-122"/>
                <a:ea typeface="黑体" pitchFamily="49" charset="-122"/>
              </a:rPr>
            </a:br>
            <a:r>
              <a:rPr lang="en-US" altLang="zh-CN" sz="1800" dirty="0" smtClean="0">
                <a:solidFill>
                  <a:schemeClr val="tx1"/>
                </a:solidFill>
                <a:latin typeface="黑体" pitchFamily="49" charset="-122"/>
                <a:ea typeface="黑体" pitchFamily="49" charset="-122"/>
              </a:rPr>
              <a:t/>
            </a:r>
            <a:br>
              <a:rPr lang="en-US" altLang="zh-CN" sz="1800" dirty="0" smtClean="0">
                <a:solidFill>
                  <a:schemeClr val="tx1"/>
                </a:solidFill>
                <a:latin typeface="黑体" pitchFamily="49" charset="-122"/>
                <a:ea typeface="黑体" pitchFamily="49" charset="-122"/>
              </a:rPr>
            </a:br>
            <a:r>
              <a:rPr lang="en-US" altLang="zh-CN" sz="1800" dirty="0" smtClean="0">
                <a:solidFill>
                  <a:schemeClr val="tx1"/>
                </a:solidFill>
                <a:latin typeface="黑体" pitchFamily="49" charset="-122"/>
                <a:ea typeface="黑体" pitchFamily="49" charset="-122"/>
              </a:rPr>
              <a:t/>
            </a:r>
            <a:br>
              <a:rPr lang="en-US" altLang="zh-CN" sz="1800" dirty="0" smtClean="0">
                <a:solidFill>
                  <a:schemeClr val="tx1"/>
                </a:solidFill>
                <a:latin typeface="黑体" pitchFamily="49" charset="-122"/>
                <a:ea typeface="黑体" pitchFamily="49" charset="-122"/>
              </a:rPr>
            </a:br>
            <a:r>
              <a:rPr lang="en-US" altLang="zh-CN" sz="1800" dirty="0">
                <a:solidFill>
                  <a:schemeClr val="tx1"/>
                </a:solidFill>
                <a:latin typeface="黑体" pitchFamily="49" charset="-122"/>
                <a:ea typeface="黑体" pitchFamily="49" charset="-122"/>
              </a:rPr>
              <a:t/>
            </a:r>
            <a:br>
              <a:rPr lang="en-US" altLang="zh-CN" sz="1800" dirty="0">
                <a:solidFill>
                  <a:schemeClr val="tx1"/>
                </a:solidFill>
                <a:latin typeface="黑体" pitchFamily="49" charset="-122"/>
                <a:ea typeface="黑体" pitchFamily="49" charset="-122"/>
              </a:rPr>
            </a:br>
            <a:r>
              <a:rPr lang="en-US" altLang="zh-CN" sz="1800" dirty="0">
                <a:solidFill>
                  <a:schemeClr val="tx1"/>
                </a:solidFill>
                <a:latin typeface="黑体" pitchFamily="49" charset="-122"/>
                <a:ea typeface="黑体" pitchFamily="49" charset="-122"/>
              </a:rPr>
              <a:t/>
            </a:r>
            <a:br>
              <a:rPr lang="en-US" altLang="zh-CN" sz="1800" dirty="0">
                <a:solidFill>
                  <a:schemeClr val="tx1"/>
                </a:solidFill>
                <a:latin typeface="黑体" pitchFamily="49" charset="-122"/>
                <a:ea typeface="黑体" pitchFamily="49" charset="-122"/>
              </a:rPr>
            </a:br>
            <a:r>
              <a:rPr lang="zh-CN" altLang="zh-CN" sz="1800" dirty="0" smtClean="0">
                <a:solidFill>
                  <a:schemeClr val="tx1"/>
                </a:solidFill>
                <a:latin typeface="黑体" pitchFamily="49" charset="-122"/>
                <a:ea typeface="黑体" pitchFamily="49" charset="-122"/>
              </a:rPr>
              <a:t>注</a:t>
            </a:r>
            <a:r>
              <a:rPr lang="zh-CN" altLang="zh-CN" sz="1800" dirty="0">
                <a:solidFill>
                  <a:schemeClr val="tx1"/>
                </a:solidFill>
                <a:latin typeface="黑体" pitchFamily="49" charset="-122"/>
                <a:ea typeface="黑体" pitchFamily="49" charset="-122"/>
              </a:rPr>
              <a:t>：本条</a:t>
            </a:r>
            <a:r>
              <a:rPr lang="zh-CN" altLang="zh-CN" sz="1800" dirty="0" smtClean="0">
                <a:solidFill>
                  <a:schemeClr val="tx1"/>
                </a:solidFill>
                <a:latin typeface="黑体" pitchFamily="49" charset="-122"/>
                <a:ea typeface="黑体" pitchFamily="49" charset="-122"/>
              </a:rPr>
              <a:t>建筑</a:t>
            </a:r>
            <a:r>
              <a:rPr lang="zh-CN" altLang="en-US" sz="1800" dirty="0" smtClean="0">
                <a:solidFill>
                  <a:schemeClr val="tx1"/>
                </a:solidFill>
                <a:latin typeface="黑体" pitchFamily="49" charset="-122"/>
                <a:ea typeface="黑体" pitchFamily="49" charset="-122"/>
              </a:rPr>
              <a:t>层</a:t>
            </a:r>
            <a:r>
              <a:rPr lang="zh-CN" altLang="zh-CN" sz="1800" dirty="0" smtClean="0">
                <a:solidFill>
                  <a:schemeClr val="tx1"/>
                </a:solidFill>
                <a:latin typeface="黑体" pitchFamily="49" charset="-122"/>
                <a:ea typeface="黑体" pitchFamily="49" charset="-122"/>
              </a:rPr>
              <a:t>数</a:t>
            </a:r>
            <a:r>
              <a:rPr lang="zh-CN" altLang="en-US" sz="1800" dirty="0" smtClean="0">
                <a:solidFill>
                  <a:schemeClr val="tx1"/>
                </a:solidFill>
                <a:latin typeface="黑体" pitchFamily="49" charset="-122"/>
                <a:ea typeface="黑体" pitchFamily="49" charset="-122"/>
              </a:rPr>
              <a:t>和</a:t>
            </a:r>
            <a:r>
              <a:rPr lang="zh-CN" altLang="zh-CN" sz="1800" dirty="0" smtClean="0">
                <a:solidFill>
                  <a:schemeClr val="tx1"/>
                </a:solidFill>
                <a:latin typeface="黑体" pitchFamily="49" charset="-122"/>
                <a:ea typeface="黑体" pitchFamily="49" charset="-122"/>
              </a:rPr>
              <a:t>建筑高度</a:t>
            </a:r>
            <a:r>
              <a:rPr lang="zh-CN" altLang="en-US" sz="1800" dirty="0" smtClean="0">
                <a:solidFill>
                  <a:schemeClr val="tx1"/>
                </a:solidFill>
                <a:latin typeface="黑体" pitchFamily="49" charset="-122"/>
                <a:ea typeface="黑体" pitchFamily="49" charset="-122"/>
              </a:rPr>
              <a:t>计</a:t>
            </a:r>
            <a:r>
              <a:rPr lang="zh-CN" altLang="zh-CN" sz="1800" dirty="0" smtClean="0">
                <a:solidFill>
                  <a:schemeClr val="tx1"/>
                </a:solidFill>
                <a:latin typeface="黑体" pitchFamily="49" charset="-122"/>
                <a:ea typeface="黑体" pitchFamily="49" charset="-122"/>
              </a:rPr>
              <a:t>算</a:t>
            </a:r>
            <a:r>
              <a:rPr lang="zh-CN" altLang="zh-CN" sz="1800" dirty="0">
                <a:solidFill>
                  <a:schemeClr val="tx1"/>
                </a:solidFill>
                <a:latin typeface="黑体" pitchFamily="49" charset="-122"/>
                <a:ea typeface="黑体" pitchFamily="49" charset="-122"/>
              </a:rPr>
              <a:t>应符合防火规范</a:t>
            </a:r>
            <a:r>
              <a:rPr lang="zh-CN" altLang="zh-CN" sz="1800" dirty="0" smtClean="0">
                <a:solidFill>
                  <a:schemeClr val="tx1"/>
                </a:solidFill>
                <a:latin typeface="黑体" pitchFamily="49" charset="-122"/>
                <a:ea typeface="黑体" pitchFamily="49" charset="-122"/>
              </a:rPr>
              <a:t>的</a:t>
            </a:r>
            <a:r>
              <a:rPr lang="zh-CN" altLang="en-US" sz="1800" dirty="0" smtClean="0">
                <a:solidFill>
                  <a:schemeClr val="tx1"/>
                </a:solidFill>
                <a:latin typeface="黑体" pitchFamily="49" charset="-122"/>
                <a:ea typeface="黑体" pitchFamily="49" charset="-122"/>
              </a:rPr>
              <a:t>有关规</a:t>
            </a:r>
            <a:r>
              <a:rPr lang="zh-CN" altLang="zh-CN" sz="1800" dirty="0" smtClean="0">
                <a:solidFill>
                  <a:schemeClr val="tx1"/>
                </a:solidFill>
                <a:latin typeface="黑体" pitchFamily="49" charset="-122"/>
                <a:ea typeface="黑体" pitchFamily="49" charset="-122"/>
              </a:rPr>
              <a:t>定</a:t>
            </a:r>
            <a:r>
              <a:rPr lang="zh-CN" altLang="en-US" sz="1800" dirty="0" smtClean="0">
                <a:solidFill>
                  <a:schemeClr val="tx1"/>
                </a:solidFill>
                <a:latin typeface="黑体" pitchFamily="49" charset="-122"/>
                <a:ea typeface="黑体" pitchFamily="49" charset="-122"/>
              </a:rPr>
              <a:t>。</a:t>
            </a:r>
            <a:r>
              <a:rPr lang="en-US" altLang="zh-CN" sz="1800" dirty="0" smtClean="0">
                <a:solidFill>
                  <a:schemeClr val="tx1"/>
                </a:solidFill>
                <a:latin typeface="黑体" pitchFamily="49" charset="-122"/>
                <a:ea typeface="黑体" pitchFamily="49" charset="-122"/>
              </a:rPr>
              <a:t/>
            </a:r>
            <a:br>
              <a:rPr lang="en-US" altLang="zh-CN" sz="1800" dirty="0" smtClean="0">
                <a:solidFill>
                  <a:schemeClr val="tx1"/>
                </a:solidFill>
                <a:latin typeface="黑体" pitchFamily="49" charset="-122"/>
                <a:ea typeface="黑体" pitchFamily="49" charset="-122"/>
              </a:rPr>
            </a:br>
            <a:r>
              <a:rPr lang="en-US" altLang="zh-CN" sz="1800" dirty="0" smtClean="0">
                <a:solidFill>
                  <a:schemeClr val="tx1"/>
                </a:solidFill>
                <a:latin typeface="黑体" pitchFamily="49" charset="-122"/>
                <a:ea typeface="黑体" pitchFamily="49" charset="-122"/>
              </a:rPr>
              <a:t>4</a:t>
            </a:r>
            <a:r>
              <a:rPr lang="zh-CN" altLang="en-US" sz="1800" dirty="0" smtClean="0">
                <a:solidFill>
                  <a:schemeClr val="tx1"/>
                </a:solidFill>
                <a:latin typeface="黑体" pitchFamily="49" charset="-122"/>
                <a:ea typeface="黑体" pitchFamily="49" charset="-122"/>
              </a:rPr>
              <a:t>）</a:t>
            </a:r>
            <a:r>
              <a:rPr lang="zh-CN" altLang="zh-CN" sz="1800" dirty="0" smtClean="0">
                <a:solidFill>
                  <a:schemeClr val="tx1"/>
                </a:solidFill>
                <a:latin typeface="黑体" pitchFamily="49" charset="-122"/>
                <a:ea typeface="黑体" pitchFamily="49" charset="-122"/>
              </a:rPr>
              <a:t>工业建筑</a:t>
            </a:r>
            <a:r>
              <a:rPr lang="zh-CN" altLang="zh-CN" sz="1800" dirty="0">
                <a:solidFill>
                  <a:schemeClr val="tx1"/>
                </a:solidFill>
                <a:latin typeface="黑体" pitchFamily="49" charset="-122"/>
                <a:ea typeface="黑体" pitchFamily="49" charset="-122"/>
              </a:rPr>
              <a:t>分类。工业生产的类別繁多</a:t>
            </a:r>
            <a:r>
              <a:rPr lang="zh-CN" altLang="zh-CN" sz="1800" dirty="0" smtClean="0">
                <a:solidFill>
                  <a:schemeClr val="tx1"/>
                </a:solidFill>
                <a:latin typeface="黑体" pitchFamily="49" charset="-122"/>
                <a:ea typeface="黑体" pitchFamily="49" charset="-122"/>
              </a:rPr>
              <a:t>，</a:t>
            </a:r>
            <a:r>
              <a:rPr lang="zh-CN" altLang="en-US" sz="1800" dirty="0" smtClean="0">
                <a:solidFill>
                  <a:schemeClr val="tx1"/>
                </a:solidFill>
                <a:latin typeface="黑体" pitchFamily="49" charset="-122"/>
                <a:ea typeface="黑体" pitchFamily="49" charset="-122"/>
              </a:rPr>
              <a:t>因生</a:t>
            </a:r>
            <a:r>
              <a:rPr lang="zh-CN" altLang="zh-CN" sz="1800" dirty="0" smtClean="0">
                <a:solidFill>
                  <a:schemeClr val="tx1"/>
                </a:solidFill>
                <a:latin typeface="黑体" pitchFamily="49" charset="-122"/>
                <a:ea typeface="黑体" pitchFamily="49" charset="-122"/>
              </a:rPr>
              <a:t>产</a:t>
            </a:r>
            <a:r>
              <a:rPr lang="zh-CN" altLang="zh-CN" sz="1800" dirty="0">
                <a:solidFill>
                  <a:schemeClr val="tx1"/>
                </a:solidFill>
                <a:latin typeface="黑体" pitchFamily="49" charset="-122"/>
                <a:ea typeface="黑体" pitchFamily="49" charset="-122"/>
              </a:rPr>
              <a:t>工艺</a:t>
            </a:r>
            <a:r>
              <a:rPr lang="zh-CN" altLang="zh-CN" sz="1800" dirty="0" smtClean="0">
                <a:solidFill>
                  <a:schemeClr val="tx1"/>
                </a:solidFill>
                <a:latin typeface="黑体" pitchFamily="49" charset="-122"/>
                <a:ea typeface="黑体" pitchFamily="49" charset="-122"/>
              </a:rPr>
              <a:t>不</a:t>
            </a:r>
            <a:r>
              <a:rPr lang="zh-CN" altLang="en-US" sz="1800" dirty="0" smtClean="0">
                <a:solidFill>
                  <a:schemeClr val="tx1"/>
                </a:solidFill>
                <a:latin typeface="黑体" pitchFamily="49" charset="-122"/>
                <a:ea typeface="黑体" pitchFamily="49" charset="-122"/>
              </a:rPr>
              <a:t>同，</a:t>
            </a:r>
            <a:r>
              <a:rPr lang="zh-CN" altLang="zh-CN" sz="1800" dirty="0" smtClean="0">
                <a:solidFill>
                  <a:schemeClr val="tx1"/>
                </a:solidFill>
                <a:latin typeface="黑体" pitchFamily="49" charset="-122"/>
                <a:ea typeface="黑体" pitchFamily="49" charset="-122"/>
              </a:rPr>
              <a:t>分类亦</a:t>
            </a:r>
            <a:r>
              <a:rPr lang="zh-CN" altLang="en-US" sz="1800" dirty="0" smtClean="0">
                <a:solidFill>
                  <a:schemeClr val="tx1"/>
                </a:solidFill>
                <a:latin typeface="黑体" pitchFamily="49" charset="-122"/>
                <a:ea typeface="黑体" pitchFamily="49" charset="-122"/>
              </a:rPr>
              <a:t>随之而</a:t>
            </a:r>
            <a:r>
              <a:rPr lang="zh-CN" altLang="zh-CN" sz="1800" dirty="0" smtClean="0">
                <a:solidFill>
                  <a:schemeClr val="tx1"/>
                </a:solidFill>
                <a:latin typeface="黑体" pitchFamily="49" charset="-122"/>
                <a:ea typeface="黑体" pitchFamily="49" charset="-122"/>
              </a:rPr>
              <a:t>异</a:t>
            </a:r>
            <a:r>
              <a:rPr lang="zh-CN" altLang="en-US" sz="1800" dirty="0" smtClean="0">
                <a:solidFill>
                  <a:schemeClr val="tx1"/>
                </a:solidFill>
                <a:latin typeface="黑体" pitchFamily="49" charset="-122"/>
                <a:ea typeface="黑体" pitchFamily="49" charset="-122"/>
              </a:rPr>
              <a:t>，</a:t>
            </a:r>
            <a:r>
              <a:rPr lang="zh-CN" altLang="zh-CN" sz="1800" dirty="0" smtClean="0">
                <a:solidFill>
                  <a:schemeClr val="tx1"/>
                </a:solidFill>
                <a:latin typeface="黑体" pitchFamily="49" charset="-122"/>
                <a:ea typeface="黑体" pitchFamily="49" charset="-122"/>
              </a:rPr>
              <a:t>在建筑设计</a:t>
            </a:r>
            <a:r>
              <a:rPr lang="zh-CN" altLang="en-US" sz="1800" dirty="0" smtClean="0">
                <a:solidFill>
                  <a:schemeClr val="tx1"/>
                </a:solidFill>
                <a:latin typeface="黑体" pitchFamily="49" charset="-122"/>
                <a:ea typeface="黑体" pitchFamily="49" charset="-122"/>
              </a:rPr>
              <a:t>中</a:t>
            </a:r>
            <a:r>
              <a:rPr lang="zh-CN" altLang="zh-CN" sz="1800" dirty="0" smtClean="0">
                <a:solidFill>
                  <a:schemeClr val="tx1"/>
                </a:solidFill>
                <a:latin typeface="黑体" pitchFamily="49" charset="-122"/>
                <a:ea typeface="黑体" pitchFamily="49" charset="-122"/>
              </a:rPr>
              <a:t>常</a:t>
            </a:r>
            <a:r>
              <a:rPr lang="zh-CN" altLang="zh-CN" sz="1800" dirty="0">
                <a:solidFill>
                  <a:schemeClr val="tx1"/>
                </a:solidFill>
                <a:latin typeface="黑体" pitchFamily="49" charset="-122"/>
                <a:ea typeface="黑体" pitchFamily="49" charset="-122"/>
              </a:rPr>
              <a:t>按厂房的用途、内部生产状况及层数进行分类</a:t>
            </a:r>
            <a:r>
              <a:rPr lang="zh-CN" altLang="zh-CN" sz="1800" dirty="0" smtClean="0">
                <a:solidFill>
                  <a:schemeClr val="tx1"/>
                </a:solidFill>
                <a:latin typeface="黑体" pitchFamily="49" charset="-122"/>
                <a:ea typeface="黑体" pitchFamily="49" charset="-122"/>
              </a:rPr>
              <a:t>。</a:t>
            </a:r>
            <a:endParaRPr lang="zh-CN" altLang="en-US" sz="1800" b="1" dirty="0">
              <a:solidFill>
                <a:schemeClr val="tx1"/>
              </a:solidFill>
              <a:latin typeface="黑体" panose="02010609060101010101" pitchFamily="49" charset="-122"/>
              <a:ea typeface="黑体" panose="02010609060101010101" pitchFamily="49" charset="-122"/>
            </a:endParaRPr>
          </a:p>
        </p:txBody>
      </p:sp>
      <p:sp>
        <p:nvSpPr>
          <p:cNvPr id="6" name="矩形 5"/>
          <p:cNvSpPr/>
          <p:nvPr/>
        </p:nvSpPr>
        <p:spPr>
          <a:xfrm>
            <a:off x="428596" y="214290"/>
            <a:ext cx="2339102" cy="523220"/>
          </a:xfrm>
          <a:prstGeom prst="rect">
            <a:avLst/>
          </a:prstGeom>
        </p:spPr>
        <p:txBody>
          <a:bodyPr wrap="none">
            <a:spAutoFit/>
          </a:bodyPr>
          <a:lstStyle/>
          <a:p>
            <a:r>
              <a:rPr lang="en-US" altLang="zh-CN" sz="2800" dirty="0" smtClean="0">
                <a:latin typeface="黑体" panose="02010609060101010101" pitchFamily="49" charset="-122"/>
                <a:ea typeface="黑体" panose="02010609060101010101" pitchFamily="49" charset="-122"/>
              </a:rPr>
              <a:t>2.1 </a:t>
            </a:r>
            <a:r>
              <a:rPr lang="zh-CN" altLang="en-US" sz="2800" dirty="0">
                <a:latin typeface="黑体" panose="02010609060101010101" pitchFamily="49" charset="-122"/>
                <a:ea typeface="黑体" panose="02010609060101010101" pitchFamily="49" charset="-122"/>
              </a:rPr>
              <a:t>认知</a:t>
            </a:r>
            <a:r>
              <a:rPr lang="zh-CN" altLang="en-US" sz="2800" dirty="0" smtClean="0">
                <a:latin typeface="黑体" panose="02010609060101010101" pitchFamily="49" charset="-122"/>
                <a:ea typeface="黑体" panose="02010609060101010101" pitchFamily="49" charset="-122"/>
              </a:rPr>
              <a:t>建筑</a:t>
            </a:r>
            <a:endParaRPr lang="zh-CN" altLang="en-US" sz="2800" dirty="0">
              <a:latin typeface="黑体" panose="02010609060101010101" pitchFamily="49" charset="-122"/>
              <a:ea typeface="黑体" panose="02010609060101010101" pitchFamily="49" charset="-122"/>
            </a:endParaRPr>
          </a:p>
        </p:txBody>
      </p:sp>
      <p:graphicFrame>
        <p:nvGraphicFramePr>
          <p:cNvPr id="3" name="表格 2"/>
          <p:cNvGraphicFramePr>
            <a:graphicFrameLocks noGrp="1"/>
          </p:cNvGraphicFramePr>
          <p:nvPr>
            <p:extLst>
              <p:ext uri="{D42A27DB-BD31-4B8C-83A1-F6EECF244321}">
                <p14:modId xmlns:p14="http://schemas.microsoft.com/office/powerpoint/2010/main" val="2658913765"/>
              </p:ext>
            </p:extLst>
          </p:nvPr>
        </p:nvGraphicFramePr>
        <p:xfrm>
          <a:off x="755576" y="2564904"/>
          <a:ext cx="7344816" cy="1854200"/>
        </p:xfrm>
        <a:graphic>
          <a:graphicData uri="http://schemas.openxmlformats.org/drawingml/2006/table">
            <a:tbl>
              <a:tblPr firstRow="1" bandRow="1">
                <a:tableStyleId>{5C22544A-7EE6-4342-B048-85BDC9FD1C3A}</a:tableStyleId>
              </a:tblPr>
              <a:tblGrid>
                <a:gridCol w="1656184"/>
                <a:gridCol w="2407816"/>
                <a:gridCol w="3280816"/>
              </a:tblGrid>
              <a:tr h="370840">
                <a:tc>
                  <a:txBody>
                    <a:bodyPr/>
                    <a:lstStyle/>
                    <a:p>
                      <a:pPr algn="ctr"/>
                      <a:r>
                        <a:rPr lang="zh-CN" altLang="en-US" sz="1600" dirty="0" smtClean="0">
                          <a:latin typeface="黑体" pitchFamily="49" charset="-122"/>
                          <a:ea typeface="黑体" pitchFamily="49" charset="-122"/>
                        </a:rPr>
                        <a:t>类别</a:t>
                      </a:r>
                      <a:endParaRPr lang="zh-CN" altLang="en-US" sz="1600" dirty="0">
                        <a:latin typeface="黑体" pitchFamily="49" charset="-122"/>
                        <a:ea typeface="黑体" pitchFamily="49" charset="-122"/>
                      </a:endParaRPr>
                    </a:p>
                  </a:txBody>
                  <a:tcPr/>
                </a:tc>
                <a:tc>
                  <a:txBody>
                    <a:bodyPr/>
                    <a:lstStyle/>
                    <a:p>
                      <a:pPr algn="ctr"/>
                      <a:r>
                        <a:rPr lang="zh-CN" altLang="en-US" sz="1600" dirty="0" smtClean="0">
                          <a:latin typeface="黑体" pitchFamily="49" charset="-122"/>
                          <a:ea typeface="黑体" pitchFamily="49" charset="-122"/>
                        </a:rPr>
                        <a:t>设计使用年限（年）</a:t>
                      </a:r>
                      <a:endParaRPr lang="zh-CN" altLang="en-US" sz="1600" dirty="0">
                        <a:latin typeface="黑体" pitchFamily="49" charset="-122"/>
                        <a:ea typeface="黑体" pitchFamily="49" charset="-122"/>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dirty="0" smtClean="0">
                          <a:latin typeface="黑体" pitchFamily="49" charset="-122"/>
                          <a:ea typeface="黑体" pitchFamily="49" charset="-122"/>
                        </a:rPr>
                        <a:t>示例</a:t>
                      </a:r>
                      <a:endParaRPr lang="zh-CN" altLang="en-US" sz="1600" dirty="0">
                        <a:latin typeface="黑体" pitchFamily="49" charset="-122"/>
                        <a:ea typeface="黑体" pitchFamily="49" charset="-122"/>
                      </a:endParaRPr>
                    </a:p>
                  </a:txBody>
                  <a:tcPr/>
                </a:tc>
              </a:tr>
              <a:tr h="370840">
                <a:tc>
                  <a:txBody>
                    <a:bodyPr/>
                    <a:lstStyle/>
                    <a:p>
                      <a:pPr algn="ctr"/>
                      <a:r>
                        <a:rPr lang="en-US" altLang="zh-CN" sz="1600" dirty="0" smtClean="0">
                          <a:latin typeface="黑体" pitchFamily="49" charset="-122"/>
                          <a:ea typeface="黑体" pitchFamily="49" charset="-122"/>
                        </a:rPr>
                        <a:t>1</a:t>
                      </a:r>
                      <a:endParaRPr lang="zh-CN" altLang="en-US" sz="1600" dirty="0">
                        <a:latin typeface="黑体" pitchFamily="49" charset="-122"/>
                        <a:ea typeface="黑体" pitchFamily="49" charset="-122"/>
                      </a:endParaRPr>
                    </a:p>
                  </a:txBody>
                  <a:tcPr/>
                </a:tc>
                <a:tc>
                  <a:txBody>
                    <a:bodyPr/>
                    <a:lstStyle/>
                    <a:p>
                      <a:pPr algn="ctr"/>
                      <a:r>
                        <a:rPr lang="en-US" altLang="zh-CN" sz="1600" dirty="0" smtClean="0">
                          <a:latin typeface="黑体" pitchFamily="49" charset="-122"/>
                          <a:ea typeface="黑体" pitchFamily="49" charset="-122"/>
                        </a:rPr>
                        <a:t>5</a:t>
                      </a:r>
                      <a:endParaRPr lang="zh-CN" altLang="en-US" sz="1600" dirty="0">
                        <a:latin typeface="黑体" pitchFamily="49" charset="-122"/>
                        <a:ea typeface="黑体" pitchFamily="49" charset="-122"/>
                      </a:endParaRPr>
                    </a:p>
                  </a:txBody>
                  <a:tcPr/>
                </a:tc>
                <a:tc>
                  <a:txBody>
                    <a:bodyPr/>
                    <a:lstStyle/>
                    <a:p>
                      <a:pPr algn="ctr"/>
                      <a:r>
                        <a:rPr lang="zh-CN" altLang="en-US" sz="1600" dirty="0" smtClean="0">
                          <a:latin typeface="黑体" pitchFamily="49" charset="-122"/>
                          <a:ea typeface="黑体" pitchFamily="49" charset="-122"/>
                        </a:rPr>
                        <a:t>临时建筑</a:t>
                      </a:r>
                      <a:endParaRPr lang="zh-CN" altLang="en-US" sz="1600" dirty="0">
                        <a:latin typeface="黑体" pitchFamily="49" charset="-122"/>
                        <a:ea typeface="黑体" pitchFamily="49" charset="-122"/>
                      </a:endParaRPr>
                    </a:p>
                  </a:txBody>
                  <a:tcPr/>
                </a:tc>
              </a:tr>
              <a:tr h="370840">
                <a:tc>
                  <a:txBody>
                    <a:bodyPr/>
                    <a:lstStyle/>
                    <a:p>
                      <a:pPr algn="ctr"/>
                      <a:r>
                        <a:rPr lang="en-US" altLang="zh-CN" sz="1600" dirty="0" smtClean="0">
                          <a:latin typeface="黑体" pitchFamily="49" charset="-122"/>
                          <a:ea typeface="黑体" pitchFamily="49" charset="-122"/>
                        </a:rPr>
                        <a:t>2</a:t>
                      </a:r>
                      <a:endParaRPr lang="zh-CN" altLang="en-US" sz="1600" dirty="0">
                        <a:latin typeface="黑体" pitchFamily="49" charset="-122"/>
                        <a:ea typeface="黑体" pitchFamily="49" charset="-122"/>
                      </a:endParaRPr>
                    </a:p>
                  </a:txBody>
                  <a:tcPr/>
                </a:tc>
                <a:tc>
                  <a:txBody>
                    <a:bodyPr/>
                    <a:lstStyle/>
                    <a:p>
                      <a:pPr algn="ctr"/>
                      <a:r>
                        <a:rPr lang="en-US" altLang="zh-CN" sz="1600" dirty="0" smtClean="0">
                          <a:latin typeface="黑体" pitchFamily="49" charset="-122"/>
                          <a:ea typeface="黑体" pitchFamily="49" charset="-122"/>
                        </a:rPr>
                        <a:t>25</a:t>
                      </a:r>
                      <a:endParaRPr lang="zh-CN" altLang="en-US" sz="1600" dirty="0">
                        <a:latin typeface="黑体" pitchFamily="49" charset="-122"/>
                        <a:ea typeface="黑体" pitchFamily="49" charset="-122"/>
                      </a:endParaRPr>
                    </a:p>
                  </a:txBody>
                  <a:tcPr/>
                </a:tc>
                <a:tc>
                  <a:txBody>
                    <a:bodyPr/>
                    <a:lstStyle/>
                    <a:p>
                      <a:pPr algn="ctr"/>
                      <a:r>
                        <a:rPr lang="zh-CN" altLang="en-US" sz="1600" dirty="0" smtClean="0">
                          <a:latin typeface="黑体" pitchFamily="49" charset="-122"/>
                          <a:ea typeface="黑体" pitchFamily="49" charset="-122"/>
                        </a:rPr>
                        <a:t>易于替换结构构件的建筑</a:t>
                      </a:r>
                      <a:endParaRPr lang="zh-CN" altLang="en-US" sz="1600" dirty="0">
                        <a:latin typeface="黑体" pitchFamily="49" charset="-122"/>
                        <a:ea typeface="黑体" pitchFamily="49" charset="-122"/>
                      </a:endParaRPr>
                    </a:p>
                  </a:txBody>
                  <a:tcPr/>
                </a:tc>
              </a:tr>
              <a:tr h="370840">
                <a:tc>
                  <a:txBody>
                    <a:bodyPr/>
                    <a:lstStyle/>
                    <a:p>
                      <a:pPr algn="ctr"/>
                      <a:r>
                        <a:rPr lang="en-US" altLang="zh-CN" sz="1600" dirty="0" smtClean="0">
                          <a:latin typeface="黑体" pitchFamily="49" charset="-122"/>
                          <a:ea typeface="黑体" pitchFamily="49" charset="-122"/>
                        </a:rPr>
                        <a:t>3</a:t>
                      </a:r>
                      <a:endParaRPr lang="zh-CN" altLang="en-US" sz="1600" dirty="0">
                        <a:latin typeface="黑体" pitchFamily="49" charset="-122"/>
                        <a:ea typeface="黑体" pitchFamily="49" charset="-122"/>
                      </a:endParaRPr>
                    </a:p>
                  </a:txBody>
                  <a:tcPr/>
                </a:tc>
                <a:tc>
                  <a:txBody>
                    <a:bodyPr/>
                    <a:lstStyle/>
                    <a:p>
                      <a:pPr algn="ctr"/>
                      <a:r>
                        <a:rPr lang="en-US" altLang="zh-CN" sz="1600" dirty="0" smtClean="0">
                          <a:latin typeface="黑体" pitchFamily="49" charset="-122"/>
                          <a:ea typeface="黑体" pitchFamily="49" charset="-122"/>
                        </a:rPr>
                        <a:t>50</a:t>
                      </a:r>
                      <a:endParaRPr lang="zh-CN" altLang="en-US" sz="1600" dirty="0">
                        <a:latin typeface="黑体" pitchFamily="49" charset="-122"/>
                        <a:ea typeface="黑体" pitchFamily="49" charset="-122"/>
                      </a:endParaRPr>
                    </a:p>
                  </a:txBody>
                  <a:tcPr/>
                </a:tc>
                <a:tc>
                  <a:txBody>
                    <a:bodyPr/>
                    <a:lstStyle/>
                    <a:p>
                      <a:pPr algn="ctr"/>
                      <a:r>
                        <a:rPr lang="zh-CN" altLang="en-US" sz="1600" dirty="0" smtClean="0">
                          <a:latin typeface="黑体" pitchFamily="49" charset="-122"/>
                          <a:ea typeface="黑体" pitchFamily="49" charset="-122"/>
                        </a:rPr>
                        <a:t>普通建筑和构筑物</a:t>
                      </a:r>
                      <a:endParaRPr lang="zh-CN" altLang="en-US" sz="1600" dirty="0">
                        <a:latin typeface="黑体" pitchFamily="49" charset="-122"/>
                        <a:ea typeface="黑体" pitchFamily="49" charset="-122"/>
                      </a:endParaRPr>
                    </a:p>
                  </a:txBody>
                  <a:tcPr/>
                </a:tc>
              </a:tr>
              <a:tr h="370840">
                <a:tc>
                  <a:txBody>
                    <a:bodyPr/>
                    <a:lstStyle/>
                    <a:p>
                      <a:pPr algn="ctr"/>
                      <a:r>
                        <a:rPr lang="en-US" altLang="zh-CN" sz="1600" dirty="0" smtClean="0">
                          <a:latin typeface="黑体" pitchFamily="49" charset="-122"/>
                          <a:ea typeface="黑体" pitchFamily="49" charset="-122"/>
                        </a:rPr>
                        <a:t>4</a:t>
                      </a:r>
                      <a:endParaRPr lang="zh-CN" altLang="en-US" sz="1600" dirty="0">
                        <a:latin typeface="黑体" pitchFamily="49" charset="-122"/>
                        <a:ea typeface="黑体" pitchFamily="49" charset="-122"/>
                      </a:endParaRPr>
                    </a:p>
                  </a:txBody>
                  <a:tcPr/>
                </a:tc>
                <a:tc>
                  <a:txBody>
                    <a:bodyPr/>
                    <a:lstStyle/>
                    <a:p>
                      <a:pPr algn="ctr"/>
                      <a:r>
                        <a:rPr lang="en-US" altLang="zh-CN" sz="1600" dirty="0" smtClean="0">
                          <a:latin typeface="黑体" pitchFamily="49" charset="-122"/>
                          <a:ea typeface="黑体" pitchFamily="49" charset="-122"/>
                        </a:rPr>
                        <a:t>100</a:t>
                      </a:r>
                      <a:endParaRPr lang="zh-CN" altLang="en-US" sz="1600" dirty="0">
                        <a:latin typeface="黑体" pitchFamily="49" charset="-122"/>
                        <a:ea typeface="黑体" pitchFamily="49" charset="-122"/>
                      </a:endParaRPr>
                    </a:p>
                  </a:txBody>
                  <a:tcPr/>
                </a:tc>
                <a:tc>
                  <a:txBody>
                    <a:bodyPr/>
                    <a:lstStyle/>
                    <a:p>
                      <a:pPr algn="ctr"/>
                      <a:r>
                        <a:rPr lang="zh-CN" altLang="en-US" sz="1600" dirty="0" smtClean="0">
                          <a:latin typeface="黑体" pitchFamily="49" charset="-122"/>
                          <a:ea typeface="黑体" pitchFamily="49" charset="-122"/>
                        </a:rPr>
                        <a:t>纪念性建筑和特别重要的建筑</a:t>
                      </a:r>
                      <a:endParaRPr lang="zh-CN" altLang="en-US" sz="1600" dirty="0">
                        <a:latin typeface="黑体" pitchFamily="49" charset="-122"/>
                        <a:ea typeface="黑体" pitchFamily="49" charset="-122"/>
                      </a:endParaRPr>
                    </a:p>
                  </a:txBody>
                  <a:tcPr/>
                </a:tc>
              </a:tr>
            </a:tbl>
          </a:graphicData>
        </a:graphic>
      </p:graphicFrame>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extLst>
      <p:ext uri="{BB962C8B-B14F-4D97-AF65-F5344CB8AC3E}">
        <p14:creationId xmlns:p14="http://schemas.microsoft.com/office/powerpoint/2010/main" val="256297909"/>
      </p:ext>
    </p:extLst>
  </p:cSld>
  <p:clrMapOvr>
    <a:masterClrMapping/>
  </p:clrMapOvr>
  <p:transition>
    <p:pull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28596" y="214290"/>
            <a:ext cx="2339102" cy="523220"/>
          </a:xfrm>
          <a:prstGeom prst="rect">
            <a:avLst/>
          </a:prstGeom>
        </p:spPr>
        <p:txBody>
          <a:bodyPr wrap="none">
            <a:spAutoFit/>
          </a:bodyPr>
          <a:lstStyle/>
          <a:p>
            <a:r>
              <a:rPr lang="en-US" altLang="zh-CN" sz="2800" dirty="0" smtClean="0">
                <a:latin typeface="黑体" panose="02010609060101010101" pitchFamily="49" charset="-122"/>
                <a:ea typeface="黑体" panose="02010609060101010101" pitchFamily="49" charset="-122"/>
              </a:rPr>
              <a:t>2.1 </a:t>
            </a:r>
            <a:r>
              <a:rPr lang="zh-CN" altLang="en-US" sz="2800" dirty="0">
                <a:latin typeface="黑体" panose="02010609060101010101" pitchFamily="49" charset="-122"/>
                <a:ea typeface="黑体" panose="02010609060101010101" pitchFamily="49" charset="-122"/>
              </a:rPr>
              <a:t>认知</a:t>
            </a:r>
            <a:r>
              <a:rPr lang="zh-CN" altLang="en-US" sz="2800" dirty="0" smtClean="0">
                <a:latin typeface="黑体" panose="02010609060101010101" pitchFamily="49" charset="-122"/>
                <a:ea typeface="黑体" panose="02010609060101010101" pitchFamily="49" charset="-122"/>
              </a:rPr>
              <a:t>建筑</a:t>
            </a:r>
            <a:endParaRPr lang="zh-CN" altLang="en-US" sz="2800" dirty="0">
              <a:latin typeface="黑体" panose="02010609060101010101" pitchFamily="49" charset="-122"/>
              <a:ea typeface="黑体" panose="02010609060101010101" pitchFamily="49" charset="-122"/>
            </a:endParaRPr>
          </a:p>
        </p:txBody>
      </p:sp>
      <p:sp>
        <p:nvSpPr>
          <p:cNvPr id="5" name="AutoShape 2" descr="http://image62.360doc.com/DownloadImg/2013/07/2909/34124383_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AutoShape 4" descr="http://image62.360doc.com/DownloadImg/2013/07/2909/34124383_1.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 name="AutoShape 6" descr="http://image62.360doc.com/DownloadImg/2013/07/2909/34124383_1.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AutoShape 8" descr="http://image62.360doc.com/DownloadImg/2013/07/2909/34124383_1.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AutoShape 12" descr="http://image62.360doc.com/DownloadImg/2013/07/2909/34124383_1.jpg"/>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矩形 12"/>
          <p:cNvSpPr/>
          <p:nvPr/>
        </p:nvSpPr>
        <p:spPr>
          <a:xfrm>
            <a:off x="460375" y="1124744"/>
            <a:ext cx="8360097" cy="4247317"/>
          </a:xfrm>
          <a:prstGeom prst="rect">
            <a:avLst/>
          </a:prstGeom>
        </p:spPr>
        <p:txBody>
          <a:bodyPr wrap="square">
            <a:spAutoFit/>
          </a:bodyPr>
          <a:lstStyle/>
          <a:p>
            <a:pPr>
              <a:lnSpc>
                <a:spcPct val="150000"/>
              </a:lnSpc>
            </a:pPr>
            <a:r>
              <a:rPr lang="en-US" altLang="zh-CN" dirty="0" smtClean="0">
                <a:latin typeface="黑体" pitchFamily="49" charset="-122"/>
                <a:ea typeface="黑体" pitchFamily="49" charset="-122"/>
              </a:rPr>
              <a:t>3 </a:t>
            </a:r>
            <a:r>
              <a:rPr lang="zh-CN" altLang="en-US" dirty="0" smtClean="0">
                <a:latin typeface="黑体" pitchFamily="49" charset="-122"/>
                <a:ea typeface="黑体" pitchFamily="49" charset="-122"/>
              </a:rPr>
              <a:t>建筑的分级</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1</a:t>
            </a:r>
            <a:r>
              <a:rPr lang="zh-CN" altLang="en-US" dirty="0" smtClean="0">
                <a:latin typeface="黑体" pitchFamily="49" charset="-122"/>
                <a:ea typeface="黑体" pitchFamily="49" charset="-122"/>
              </a:rPr>
              <a:t>）按</a:t>
            </a:r>
            <a:r>
              <a:rPr lang="zh-CN" altLang="en-US" dirty="0">
                <a:latin typeface="黑体" pitchFamily="49" charset="-122"/>
                <a:ea typeface="黑体" pitchFamily="49" charset="-122"/>
              </a:rPr>
              <a:t>建筑工程类型和特征</a:t>
            </a:r>
            <a:r>
              <a:rPr lang="zh-CN" altLang="en-US" dirty="0" smtClean="0">
                <a:latin typeface="黑体" pitchFamily="49" charset="-122"/>
                <a:ea typeface="黑体" pitchFamily="49" charset="-122"/>
              </a:rPr>
              <a:t>划分</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    国家</a:t>
            </a:r>
            <a:r>
              <a:rPr lang="zh-CN" altLang="en-US" dirty="0">
                <a:latin typeface="黑体" pitchFamily="49" charset="-122"/>
                <a:ea typeface="黑体" pitchFamily="49" charset="-122"/>
              </a:rPr>
              <a:t>对从事建设工程设计活动的</a:t>
            </a:r>
            <a:r>
              <a:rPr lang="zh-CN" altLang="en-US" dirty="0" smtClean="0">
                <a:latin typeface="黑体" pitchFamily="49" charset="-122"/>
                <a:ea typeface="黑体" pitchFamily="49" charset="-122"/>
              </a:rPr>
              <a:t>单位，实行</a:t>
            </a:r>
            <a:r>
              <a:rPr lang="zh-CN" altLang="en-US" dirty="0">
                <a:latin typeface="黑体" pitchFamily="49" charset="-122"/>
                <a:ea typeface="黑体" pitchFamily="49" charset="-122"/>
              </a:rPr>
              <a:t>资质管理</a:t>
            </a:r>
            <a:r>
              <a:rPr lang="zh-CN" altLang="en-US" dirty="0" smtClean="0">
                <a:latin typeface="黑体" pitchFamily="49" charset="-122"/>
                <a:ea typeface="黑体" pitchFamily="49" charset="-122"/>
              </a:rPr>
              <a:t>制度。国家标准</a:t>
            </a:r>
            <a:r>
              <a:rPr lang="en-US" altLang="zh-CN" dirty="0" smtClean="0">
                <a:latin typeface="黑体" pitchFamily="49" charset="-122"/>
                <a:ea typeface="黑体" pitchFamily="49" charset="-122"/>
              </a:rPr>
              <a:t>《</a:t>
            </a:r>
            <a:r>
              <a:rPr lang="zh-CN" altLang="en-US" dirty="0" smtClean="0">
                <a:latin typeface="黑体" pitchFamily="49" charset="-122"/>
                <a:ea typeface="黑体" pitchFamily="49" charset="-122"/>
              </a:rPr>
              <a:t>建筑工程</a:t>
            </a:r>
            <a:r>
              <a:rPr lang="zh-CN" altLang="en-US" dirty="0">
                <a:latin typeface="黑体" pitchFamily="49" charset="-122"/>
                <a:ea typeface="黑体" pitchFamily="49" charset="-122"/>
              </a:rPr>
              <a:t>设计资质分级</a:t>
            </a:r>
            <a:r>
              <a:rPr lang="zh-CN" altLang="en-US" dirty="0" smtClean="0">
                <a:latin typeface="黑体" pitchFamily="49" charset="-122"/>
                <a:ea typeface="黑体" pitchFamily="49" charset="-122"/>
              </a:rPr>
              <a:t>标准</a:t>
            </a:r>
            <a:r>
              <a:rPr lang="en-US" altLang="zh-CN" dirty="0">
                <a:latin typeface="黑体" pitchFamily="49" charset="-122"/>
                <a:ea typeface="黑体" pitchFamily="49" charset="-122"/>
              </a:rPr>
              <a:t>》</a:t>
            </a:r>
            <a:r>
              <a:rPr lang="zh-CN" altLang="en-US" dirty="0" smtClean="0">
                <a:latin typeface="黑体" pitchFamily="49" charset="-122"/>
                <a:ea typeface="黑体" pitchFamily="49" charset="-122"/>
              </a:rPr>
              <a:t>中</a:t>
            </a:r>
            <a:r>
              <a:rPr lang="zh-CN" altLang="en-US" dirty="0">
                <a:latin typeface="黑体" pitchFamily="49" charset="-122"/>
                <a:ea typeface="黑体" pitchFamily="49" charset="-122"/>
              </a:rPr>
              <a:t>的建筑工程</a:t>
            </a:r>
            <a:r>
              <a:rPr lang="zh-CN" altLang="en-US" dirty="0" smtClean="0">
                <a:latin typeface="黑体" pitchFamily="49" charset="-122"/>
                <a:ea typeface="黑体" pitchFamily="49" charset="-122"/>
              </a:rPr>
              <a:t>设计是指民用建筑</a:t>
            </a:r>
            <a:r>
              <a:rPr lang="zh-CN" altLang="en-US" dirty="0">
                <a:latin typeface="黑体" pitchFamily="49" charset="-122"/>
                <a:ea typeface="黑体" pitchFamily="49" charset="-122"/>
              </a:rPr>
              <a:t>和一般</a:t>
            </a:r>
            <a:r>
              <a:rPr lang="zh-CN" altLang="en-US" dirty="0" smtClean="0">
                <a:latin typeface="黑体" pitchFamily="49" charset="-122"/>
                <a:ea typeface="黑体" pitchFamily="49" charset="-122"/>
              </a:rPr>
              <a:t>工业建筑的总</a:t>
            </a:r>
            <a:r>
              <a:rPr lang="zh-CN" altLang="en-US" dirty="0">
                <a:latin typeface="黑体" pitchFamily="49" charset="-122"/>
                <a:ea typeface="黑体" pitchFamily="49" charset="-122"/>
              </a:rPr>
              <a:t>平面设计与单体设计</a:t>
            </a:r>
            <a:r>
              <a:rPr lang="zh-CN" altLang="en-US" dirty="0" smtClean="0">
                <a:latin typeface="黑体" pitchFamily="49" charset="-122"/>
                <a:ea typeface="黑体" pitchFamily="49" charset="-122"/>
              </a:rPr>
              <a:t>。即建筑</a:t>
            </a:r>
            <a:r>
              <a:rPr lang="zh-CN" altLang="en-US" dirty="0">
                <a:latin typeface="黑体" pitchFamily="49" charset="-122"/>
                <a:ea typeface="黑体" pitchFamily="49" charset="-122"/>
              </a:rPr>
              <a:t>用地红线范围内</a:t>
            </a:r>
            <a:r>
              <a:rPr lang="zh-CN" altLang="en-US" dirty="0" smtClean="0">
                <a:latin typeface="黑体" pitchFamily="49" charset="-122"/>
                <a:ea typeface="黑体" pitchFamily="49" charset="-122"/>
              </a:rPr>
              <a:t>的室外工程设计、建筑物构筑物设计、结合</a:t>
            </a:r>
            <a:r>
              <a:rPr lang="zh-CN" altLang="en-US" dirty="0">
                <a:latin typeface="黑体" pitchFamily="49" charset="-122"/>
                <a:ea typeface="黑体" pitchFamily="49" charset="-122"/>
              </a:rPr>
              <a:t>城市建设与民用建筑修建的地下工程设计及住宅小区、工厂厂前区、工厂生活区设计等，以及上述建筑工程所包含的所有相关专业的设计内容</a:t>
            </a:r>
            <a:r>
              <a:rPr lang="zh-CN" altLang="en-US" dirty="0" smtClean="0">
                <a:latin typeface="黑体" pitchFamily="49" charset="-122"/>
                <a:ea typeface="黑体" pitchFamily="49" charset="-122"/>
              </a:rPr>
              <a:t>，如总平面布置、竖向设计、各</a:t>
            </a:r>
            <a:r>
              <a:rPr lang="zh-CN" altLang="en-US" dirty="0">
                <a:latin typeface="黑体" pitchFamily="49" charset="-122"/>
                <a:ea typeface="黑体" pitchFamily="49" charset="-122"/>
              </a:rPr>
              <a:t>类管网管线</a:t>
            </a:r>
            <a:r>
              <a:rPr lang="zh-CN" altLang="en-US" dirty="0" smtClean="0">
                <a:latin typeface="黑体" pitchFamily="49" charset="-122"/>
                <a:ea typeface="黑体" pitchFamily="49" charset="-122"/>
              </a:rPr>
              <a:t>设计、园林</a:t>
            </a:r>
            <a:r>
              <a:rPr lang="zh-CN" altLang="en-US" dirty="0">
                <a:latin typeface="黑体" pitchFamily="49" charset="-122"/>
                <a:ea typeface="黑体" pitchFamily="49" charset="-122"/>
              </a:rPr>
              <a:t>绿化设计、室内外环境设计与</a:t>
            </a:r>
            <a:r>
              <a:rPr lang="zh-CN" altLang="en-US" dirty="0" smtClean="0">
                <a:latin typeface="黑体" pitchFamily="49" charset="-122"/>
                <a:ea typeface="黑体" pitchFamily="49" charset="-122"/>
              </a:rPr>
              <a:t>装修、动力、煤气、道路、消防</a:t>
            </a:r>
            <a:r>
              <a:rPr lang="zh-CN" altLang="en-US" dirty="0">
                <a:latin typeface="黑体" pitchFamily="49" charset="-122"/>
                <a:ea typeface="黑体" pitchFamily="49" charset="-122"/>
              </a:rPr>
              <a:t>、保安、通信、防雷、建筑智能化设施等设计内容</a:t>
            </a:r>
            <a:r>
              <a:rPr lang="zh-CN" altLang="en-US" dirty="0" smtClean="0">
                <a:latin typeface="黑体" pitchFamily="49" charset="-122"/>
                <a:ea typeface="黑体" pitchFamily="49" charset="-122"/>
              </a:rPr>
              <a:t>。</a:t>
            </a:r>
            <a:endParaRPr lang="en-US" altLang="zh-CN" dirty="0">
              <a:latin typeface="黑体" pitchFamily="49" charset="-122"/>
              <a:ea typeface="黑体" pitchFamily="49" charset="-122"/>
            </a:endParaRPr>
          </a:p>
          <a:p>
            <a:pPr>
              <a:lnSpc>
                <a:spcPct val="150000"/>
              </a:lnSpc>
            </a:pPr>
            <a:r>
              <a:rPr lang="en-US" altLang="zh-CN" dirty="0" smtClean="0">
                <a:latin typeface="黑体" pitchFamily="49" charset="-122"/>
                <a:ea typeface="黑体" pitchFamily="49" charset="-122"/>
              </a:rPr>
              <a:t>    《</a:t>
            </a:r>
            <a:r>
              <a:rPr lang="zh-CN" altLang="en-US" dirty="0" smtClean="0">
                <a:latin typeface="黑体" pitchFamily="49" charset="-122"/>
                <a:ea typeface="黑体" pitchFamily="49" charset="-122"/>
              </a:rPr>
              <a:t>建筑工程设计资质分级标准</a:t>
            </a:r>
            <a:r>
              <a:rPr lang="en-US" altLang="zh-CN" dirty="0" smtClean="0">
                <a:latin typeface="黑体" pitchFamily="49" charset="-122"/>
                <a:ea typeface="黑体" pitchFamily="49" charset="-122"/>
              </a:rPr>
              <a:t>》</a:t>
            </a:r>
            <a:r>
              <a:rPr lang="zh-CN" altLang="en-US" dirty="0" smtClean="0">
                <a:latin typeface="黑体" pitchFamily="49" charset="-122"/>
                <a:ea typeface="黑体" pitchFamily="49" charset="-122"/>
              </a:rPr>
              <a:t>规定如下：</a:t>
            </a:r>
            <a:endParaRPr lang="zh-CN" altLang="en-US" dirty="0">
              <a:latin typeface="黑体" pitchFamily="49" charset="-122"/>
              <a:ea typeface="黑体" pitchFamily="49" charset="-122"/>
            </a:endParaRPr>
          </a:p>
        </p:txBody>
      </p:sp>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extLst>
      <p:ext uri="{BB962C8B-B14F-4D97-AF65-F5344CB8AC3E}">
        <p14:creationId xmlns:p14="http://schemas.microsoft.com/office/powerpoint/2010/main" val="150484077"/>
      </p:ext>
    </p:extLst>
  </p:cSld>
  <p:clrMapOvr>
    <a:masterClrMapping/>
  </p:clrMapOvr>
  <p:transition>
    <p:pull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28596" y="214290"/>
            <a:ext cx="2339102" cy="523220"/>
          </a:xfrm>
          <a:prstGeom prst="rect">
            <a:avLst/>
          </a:prstGeom>
        </p:spPr>
        <p:txBody>
          <a:bodyPr wrap="none">
            <a:spAutoFit/>
          </a:bodyPr>
          <a:lstStyle/>
          <a:p>
            <a:r>
              <a:rPr lang="en-US" altLang="zh-CN" sz="2800" dirty="0" smtClean="0">
                <a:latin typeface="黑体" panose="02010609060101010101" pitchFamily="49" charset="-122"/>
                <a:ea typeface="黑体" panose="02010609060101010101" pitchFamily="49" charset="-122"/>
              </a:rPr>
              <a:t>2.1 </a:t>
            </a:r>
            <a:r>
              <a:rPr lang="zh-CN" altLang="en-US" sz="2800" dirty="0">
                <a:latin typeface="黑体" panose="02010609060101010101" pitchFamily="49" charset="-122"/>
                <a:ea typeface="黑体" panose="02010609060101010101" pitchFamily="49" charset="-122"/>
              </a:rPr>
              <a:t>认知</a:t>
            </a:r>
            <a:r>
              <a:rPr lang="zh-CN" altLang="en-US" sz="2800" dirty="0" smtClean="0">
                <a:latin typeface="黑体" panose="02010609060101010101" pitchFamily="49" charset="-122"/>
                <a:ea typeface="黑体" panose="02010609060101010101" pitchFamily="49" charset="-122"/>
              </a:rPr>
              <a:t>建筑</a:t>
            </a:r>
            <a:endParaRPr lang="zh-CN" altLang="en-US" sz="2800" dirty="0">
              <a:latin typeface="黑体" panose="02010609060101010101" pitchFamily="49" charset="-122"/>
              <a:ea typeface="黑体" panose="02010609060101010101" pitchFamily="49" charset="-122"/>
            </a:endParaRPr>
          </a:p>
        </p:txBody>
      </p:sp>
      <p:sp>
        <p:nvSpPr>
          <p:cNvPr id="5" name="AutoShape 2" descr="http://image62.360doc.com/DownloadImg/2013/07/2909/34124383_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AutoShape 4" descr="http://image62.360doc.com/DownloadImg/2013/07/2909/34124383_1.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 name="AutoShape 6" descr="http://image62.360doc.com/DownloadImg/2013/07/2909/34124383_1.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AutoShape 8" descr="http://image62.360doc.com/DownloadImg/2013/07/2909/34124383_1.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AutoShape 10" descr="http://image62.360doc.com/DownloadImg/2013/07/2909/34124383_1.jp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AutoShape 12" descr="http://image62.360doc.com/DownloadImg/2013/07/2909/34124383_1.jpg"/>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矩形 12"/>
          <p:cNvSpPr/>
          <p:nvPr/>
        </p:nvSpPr>
        <p:spPr>
          <a:xfrm>
            <a:off x="322982" y="1124743"/>
            <a:ext cx="3346418" cy="5078313"/>
          </a:xfrm>
          <a:prstGeom prst="rect">
            <a:avLst/>
          </a:prstGeom>
        </p:spPr>
        <p:txBody>
          <a:bodyPr wrap="square">
            <a:spAutoFit/>
          </a:bodyPr>
          <a:lstStyle/>
          <a:p>
            <a:pPr>
              <a:lnSpc>
                <a:spcPct val="150000"/>
              </a:lnSpc>
            </a:pPr>
            <a:r>
              <a:rPr lang="en-US" altLang="zh-CN" dirty="0" smtClean="0">
                <a:latin typeface="黑体" pitchFamily="49" charset="-122"/>
                <a:ea typeface="黑体" pitchFamily="49" charset="-122"/>
              </a:rPr>
              <a:t>1</a:t>
            </a:r>
            <a:r>
              <a:rPr lang="zh-CN" altLang="en-US" dirty="0" smtClean="0">
                <a:latin typeface="黑体" pitchFamily="49" charset="-122"/>
                <a:ea typeface="黑体" pitchFamily="49" charset="-122"/>
              </a:rPr>
              <a:t>）根据</a:t>
            </a:r>
            <a:r>
              <a:rPr lang="zh-CN" altLang="en-US" dirty="0">
                <a:latin typeface="黑体" pitchFamily="49" charset="-122"/>
                <a:ea typeface="黑体" pitchFamily="49" charset="-122"/>
              </a:rPr>
              <a:t>民用建筑的类型和</a:t>
            </a:r>
            <a:r>
              <a:rPr lang="zh-CN" altLang="en-US" dirty="0" smtClean="0">
                <a:latin typeface="黑体" pitchFamily="49" charset="-122"/>
                <a:ea typeface="黑体" pitchFamily="49" charset="-122"/>
              </a:rPr>
              <a:t>特征</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等</a:t>
            </a:r>
            <a:r>
              <a:rPr lang="zh-CN" altLang="en-US" dirty="0">
                <a:latin typeface="黑体" pitchFamily="49" charset="-122"/>
                <a:ea typeface="黑体" pitchFamily="49" charset="-122"/>
              </a:rPr>
              <a:t>因素将民用建筑分为特、一</a:t>
            </a:r>
            <a:r>
              <a:rPr lang="zh-CN" altLang="en-US" dirty="0" smtClean="0">
                <a:latin typeface="黑体" pitchFamily="49" charset="-122"/>
                <a:ea typeface="黑体" pitchFamily="49" charset="-122"/>
              </a:rPr>
              <a:t>、</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二、三</a:t>
            </a:r>
            <a:r>
              <a:rPr lang="zh-CN" altLang="en-US" dirty="0">
                <a:latin typeface="黑体" pitchFamily="49" charset="-122"/>
                <a:ea typeface="黑体" pitchFamily="49" charset="-122"/>
              </a:rPr>
              <a:t>级四个等级</a:t>
            </a:r>
            <a:r>
              <a:rPr lang="zh-CN" altLang="en-US" dirty="0" smtClean="0">
                <a:latin typeface="黑体" pitchFamily="49" charset="-122"/>
                <a:ea typeface="黑体" pitchFamily="49" charset="-122"/>
              </a:rPr>
              <a:t>，如右表：</a:t>
            </a:r>
            <a:endParaRPr lang="en-US" altLang="zh-CN" dirty="0" smtClean="0">
              <a:latin typeface="黑体" pitchFamily="49" charset="-122"/>
              <a:ea typeface="黑体" pitchFamily="49" charset="-122"/>
            </a:endParaRPr>
          </a:p>
          <a:p>
            <a:pPr>
              <a:lnSpc>
                <a:spcPct val="150000"/>
              </a:lnSpc>
            </a:pPr>
            <a:endParaRPr lang="en-US" altLang="zh-CN" dirty="0" smtClean="0">
              <a:latin typeface="黑体" pitchFamily="49" charset="-122"/>
              <a:ea typeface="黑体" pitchFamily="49" charset="-122"/>
            </a:endParaRPr>
          </a:p>
          <a:p>
            <a:pPr>
              <a:lnSpc>
                <a:spcPct val="150000"/>
              </a:lnSpc>
            </a:pPr>
            <a:endParaRPr lang="en-US" altLang="zh-CN" dirty="0">
              <a:latin typeface="黑体" pitchFamily="49" charset="-122"/>
              <a:ea typeface="黑体" pitchFamily="49" charset="-122"/>
            </a:endParaRPr>
          </a:p>
          <a:p>
            <a:pPr>
              <a:lnSpc>
                <a:spcPct val="150000"/>
              </a:lnSpc>
            </a:pPr>
            <a:endParaRPr lang="en-US" altLang="zh-CN" dirty="0" smtClean="0">
              <a:latin typeface="黑体" pitchFamily="49" charset="-122"/>
              <a:ea typeface="黑体" pitchFamily="49" charset="-122"/>
            </a:endParaRPr>
          </a:p>
          <a:p>
            <a:pPr>
              <a:lnSpc>
                <a:spcPct val="150000"/>
              </a:lnSpc>
            </a:pPr>
            <a:endParaRPr lang="en-US" altLang="zh-CN" dirty="0">
              <a:latin typeface="黑体" pitchFamily="49" charset="-122"/>
              <a:ea typeface="黑体" pitchFamily="49" charset="-122"/>
            </a:endParaRPr>
          </a:p>
          <a:p>
            <a:pPr>
              <a:lnSpc>
                <a:spcPct val="150000"/>
              </a:lnSpc>
            </a:pPr>
            <a:endParaRPr lang="en-US" altLang="zh-CN" dirty="0" smtClean="0">
              <a:latin typeface="黑体" pitchFamily="49" charset="-122"/>
              <a:ea typeface="黑体" pitchFamily="49" charset="-122"/>
            </a:endParaRPr>
          </a:p>
          <a:p>
            <a:pPr>
              <a:lnSpc>
                <a:spcPct val="150000"/>
              </a:lnSpc>
            </a:pPr>
            <a:endParaRPr lang="en-US" altLang="zh-CN" dirty="0">
              <a:latin typeface="黑体" pitchFamily="49" charset="-122"/>
              <a:ea typeface="黑体" pitchFamily="49" charset="-122"/>
            </a:endParaRPr>
          </a:p>
          <a:p>
            <a:pPr>
              <a:lnSpc>
                <a:spcPct val="150000"/>
              </a:lnSpc>
            </a:pP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符合某工程等级特征之一的项目即可确认为该工程等级项目。</a:t>
            </a:r>
            <a:endParaRPr lang="zh-CN" altLang="en-US" dirty="0">
              <a:latin typeface="黑体" pitchFamily="49" charset="-122"/>
              <a:ea typeface="黑体" pitchFamily="49" charset="-122"/>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6793" y="738623"/>
            <a:ext cx="4305300" cy="6143625"/>
          </a:xfrm>
          <a:prstGeom prst="rect">
            <a:avLst/>
          </a:prstGeom>
        </p:spPr>
      </p:pic>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extLst>
      <p:ext uri="{BB962C8B-B14F-4D97-AF65-F5344CB8AC3E}">
        <p14:creationId xmlns:p14="http://schemas.microsoft.com/office/powerpoint/2010/main" val="2392328600"/>
      </p:ext>
    </p:extLst>
  </p:cSld>
  <p:clrMapOvr>
    <a:masterClrMapping/>
  </p:clrMapOvr>
  <p:transition>
    <p:pull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28596" y="214290"/>
            <a:ext cx="2339102" cy="523220"/>
          </a:xfrm>
          <a:prstGeom prst="rect">
            <a:avLst/>
          </a:prstGeom>
        </p:spPr>
        <p:txBody>
          <a:bodyPr wrap="none">
            <a:spAutoFit/>
          </a:bodyPr>
          <a:lstStyle/>
          <a:p>
            <a:r>
              <a:rPr lang="en-US" altLang="zh-CN" sz="2800" dirty="0" smtClean="0">
                <a:latin typeface="黑体" panose="02010609060101010101" pitchFamily="49" charset="-122"/>
                <a:ea typeface="黑体" panose="02010609060101010101" pitchFamily="49" charset="-122"/>
              </a:rPr>
              <a:t>2.1 </a:t>
            </a:r>
            <a:r>
              <a:rPr lang="zh-CN" altLang="en-US" sz="2800" dirty="0">
                <a:latin typeface="黑体" panose="02010609060101010101" pitchFamily="49" charset="-122"/>
                <a:ea typeface="黑体" panose="02010609060101010101" pitchFamily="49" charset="-122"/>
              </a:rPr>
              <a:t>认知</a:t>
            </a:r>
            <a:r>
              <a:rPr lang="zh-CN" altLang="en-US" sz="2800" dirty="0" smtClean="0">
                <a:latin typeface="黑体" panose="02010609060101010101" pitchFamily="49" charset="-122"/>
                <a:ea typeface="黑体" panose="02010609060101010101" pitchFamily="49" charset="-122"/>
              </a:rPr>
              <a:t>建筑</a:t>
            </a:r>
            <a:endParaRPr lang="zh-CN" altLang="en-US" sz="2800" dirty="0">
              <a:latin typeface="黑体" panose="02010609060101010101" pitchFamily="49" charset="-122"/>
              <a:ea typeface="黑体" panose="02010609060101010101" pitchFamily="49" charset="-122"/>
            </a:endParaRPr>
          </a:p>
        </p:txBody>
      </p:sp>
      <p:sp>
        <p:nvSpPr>
          <p:cNvPr id="5" name="AutoShape 2" descr="http://image62.360doc.com/DownloadImg/2013/07/2909/34124383_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AutoShape 4" descr="http://image62.360doc.com/DownloadImg/2013/07/2909/34124383_1.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 name="AutoShape 6" descr="http://image62.360doc.com/DownloadImg/2013/07/2909/34124383_1.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AutoShape 8" descr="http://image62.360doc.com/DownloadImg/2013/07/2909/34124383_1.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AutoShape 12" descr="http://image62.360doc.com/DownloadImg/2013/07/2909/34124383_1.jpg"/>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矩形 12"/>
          <p:cNvSpPr/>
          <p:nvPr/>
        </p:nvSpPr>
        <p:spPr>
          <a:xfrm>
            <a:off x="460375" y="998934"/>
            <a:ext cx="8360097" cy="5493812"/>
          </a:xfrm>
          <a:prstGeom prst="rect">
            <a:avLst/>
          </a:prstGeom>
        </p:spPr>
        <p:txBody>
          <a:bodyPr wrap="square">
            <a:spAutoFit/>
          </a:bodyPr>
          <a:lstStyle/>
          <a:p>
            <a:pPr>
              <a:lnSpc>
                <a:spcPct val="150000"/>
              </a:lnSpc>
            </a:pPr>
            <a:r>
              <a:rPr lang="en-US" altLang="zh-CN" dirty="0" smtClean="0">
                <a:latin typeface="黑体" pitchFamily="49" charset="-122"/>
                <a:ea typeface="黑体" pitchFamily="49" charset="-122"/>
              </a:rPr>
              <a:t>2</a:t>
            </a:r>
            <a:r>
              <a:rPr lang="zh-CN" altLang="en-US" dirty="0" smtClean="0">
                <a:latin typeface="黑体" pitchFamily="49" charset="-122"/>
                <a:ea typeface="黑体" pitchFamily="49" charset="-122"/>
              </a:rPr>
              <a:t>）各级</a:t>
            </a:r>
            <a:r>
              <a:rPr lang="zh-CN" altLang="en-US" dirty="0">
                <a:latin typeface="黑体" pitchFamily="49" charset="-122"/>
                <a:ea typeface="黑体" pitchFamily="49" charset="-122"/>
              </a:rPr>
              <a:t>别设计单位承担任务范围如下：</a:t>
            </a:r>
          </a:p>
          <a:p>
            <a:pPr>
              <a:lnSpc>
                <a:spcPct val="150000"/>
              </a:lnSpc>
            </a:pPr>
            <a:r>
              <a:rPr lang="en-US" altLang="zh-CN" dirty="0" smtClean="0">
                <a:latin typeface="黑体" pitchFamily="49" charset="-122"/>
                <a:ea typeface="黑体" pitchFamily="49" charset="-122"/>
              </a:rPr>
              <a:t>   </a:t>
            </a:r>
            <a:r>
              <a:rPr lang="zh-CN" altLang="en-US" dirty="0" smtClean="0">
                <a:latin typeface="黑体" pitchFamily="49" charset="-122"/>
                <a:ea typeface="黑体" pitchFamily="49" charset="-122"/>
              </a:rPr>
              <a:t>甲级</a:t>
            </a:r>
            <a:r>
              <a:rPr lang="zh-CN" altLang="en-US" dirty="0">
                <a:latin typeface="黑体" pitchFamily="49" charset="-122"/>
                <a:ea typeface="黑体" pitchFamily="49" charset="-122"/>
              </a:rPr>
              <a:t>  承担建筑工程设计项目的范围不受限制。</a:t>
            </a:r>
          </a:p>
          <a:p>
            <a:pPr>
              <a:lnSpc>
                <a:spcPct val="150000"/>
              </a:lnSpc>
            </a:pPr>
            <a:r>
              <a:rPr lang="en-US" altLang="zh-CN" dirty="0" smtClean="0">
                <a:latin typeface="黑体" pitchFamily="49" charset="-122"/>
                <a:ea typeface="黑体" pitchFamily="49" charset="-122"/>
              </a:rPr>
              <a:t>   </a:t>
            </a:r>
            <a:r>
              <a:rPr lang="zh-CN" altLang="en-US" dirty="0" smtClean="0">
                <a:latin typeface="黑体" pitchFamily="49" charset="-122"/>
                <a:ea typeface="黑体" pitchFamily="49" charset="-122"/>
              </a:rPr>
              <a:t>乙级  ① 民用建筑</a:t>
            </a:r>
            <a:r>
              <a:rPr lang="zh-CN" altLang="en-US" dirty="0">
                <a:latin typeface="黑体" pitchFamily="49" charset="-122"/>
                <a:ea typeface="黑体" pitchFamily="49" charset="-122"/>
              </a:rPr>
              <a:t>：承担工程等级为二级及以下的民用建筑设计项目</a:t>
            </a:r>
            <a:r>
              <a:rPr lang="zh-CN" altLang="en-US" dirty="0" smtClean="0">
                <a:latin typeface="黑体" pitchFamily="49" charset="-122"/>
                <a:ea typeface="黑体" pitchFamily="49" charset="-122"/>
              </a:rPr>
              <a:t>。② 工业建筑</a:t>
            </a:r>
            <a:r>
              <a:rPr lang="zh-CN" altLang="en-US" dirty="0">
                <a:latin typeface="黑体" pitchFamily="49" charset="-122"/>
                <a:ea typeface="黑体" pitchFamily="49" charset="-122"/>
              </a:rPr>
              <a:t>：跨度不超过</a:t>
            </a:r>
            <a:r>
              <a:rPr lang="en-US" altLang="zh-CN" dirty="0">
                <a:latin typeface="黑体" pitchFamily="49" charset="-122"/>
                <a:ea typeface="黑体" pitchFamily="49" charset="-122"/>
              </a:rPr>
              <a:t>30</a:t>
            </a:r>
            <a:r>
              <a:rPr lang="zh-CN" altLang="en-US" dirty="0">
                <a:latin typeface="黑体" pitchFamily="49" charset="-122"/>
                <a:ea typeface="黑体" pitchFamily="49" charset="-122"/>
              </a:rPr>
              <a:t>米、吊车吨位不超过</a:t>
            </a:r>
            <a:r>
              <a:rPr lang="en-US" altLang="zh-CN" dirty="0">
                <a:latin typeface="黑体" pitchFamily="49" charset="-122"/>
                <a:ea typeface="黑体" pitchFamily="49" charset="-122"/>
              </a:rPr>
              <a:t>30</a:t>
            </a:r>
            <a:r>
              <a:rPr lang="zh-CN" altLang="en-US" dirty="0">
                <a:latin typeface="黑体" pitchFamily="49" charset="-122"/>
                <a:ea typeface="黑体" pitchFamily="49" charset="-122"/>
              </a:rPr>
              <a:t>吨的单层厂房和仓库，跨度有超过</a:t>
            </a:r>
            <a:r>
              <a:rPr lang="en-US" altLang="zh-CN" dirty="0">
                <a:latin typeface="黑体" pitchFamily="49" charset="-122"/>
                <a:ea typeface="黑体" pitchFamily="49" charset="-122"/>
              </a:rPr>
              <a:t>12</a:t>
            </a:r>
            <a:r>
              <a:rPr lang="zh-CN" altLang="en-US" dirty="0">
                <a:latin typeface="黑体" pitchFamily="49" charset="-122"/>
                <a:ea typeface="黑体" pitchFamily="49" charset="-122"/>
              </a:rPr>
              <a:t>米、</a:t>
            </a:r>
            <a:r>
              <a:rPr lang="en-US" altLang="zh-CN" dirty="0">
                <a:latin typeface="黑体" pitchFamily="49" charset="-122"/>
                <a:ea typeface="黑体" pitchFamily="49" charset="-122"/>
              </a:rPr>
              <a:t>6</a:t>
            </a:r>
            <a:r>
              <a:rPr lang="zh-CN" altLang="en-US" dirty="0">
                <a:latin typeface="黑体" pitchFamily="49" charset="-122"/>
                <a:ea typeface="黑体" pitchFamily="49" charset="-122"/>
              </a:rPr>
              <a:t>层及以下的多层厂房和仓库</a:t>
            </a:r>
            <a:r>
              <a:rPr lang="zh-CN" altLang="en-US" dirty="0" smtClean="0">
                <a:latin typeface="黑体" pitchFamily="49" charset="-122"/>
                <a:ea typeface="黑体" pitchFamily="49" charset="-122"/>
              </a:rPr>
              <a:t>。③ 构筑物</a:t>
            </a:r>
            <a:r>
              <a:rPr lang="zh-CN" altLang="en-US" dirty="0">
                <a:latin typeface="黑体" pitchFamily="49" charset="-122"/>
                <a:ea typeface="黑体" pitchFamily="49" charset="-122"/>
              </a:rPr>
              <a:t>：高度低于</a:t>
            </a:r>
            <a:r>
              <a:rPr lang="en-US" altLang="zh-CN" dirty="0">
                <a:latin typeface="黑体" pitchFamily="49" charset="-122"/>
                <a:ea typeface="黑体" pitchFamily="49" charset="-122"/>
              </a:rPr>
              <a:t>45</a:t>
            </a:r>
            <a:r>
              <a:rPr lang="zh-CN" altLang="en-US" dirty="0">
                <a:latin typeface="黑体" pitchFamily="49" charset="-122"/>
                <a:ea typeface="黑体" pitchFamily="49" charset="-122"/>
              </a:rPr>
              <a:t>米的烟囱，容量小于</a:t>
            </a:r>
            <a:r>
              <a:rPr lang="en-US" altLang="zh-CN" dirty="0">
                <a:latin typeface="黑体" pitchFamily="49" charset="-122"/>
                <a:ea typeface="黑体" pitchFamily="49" charset="-122"/>
              </a:rPr>
              <a:t>100</a:t>
            </a:r>
            <a:r>
              <a:rPr lang="zh-CN" altLang="en-US" dirty="0">
                <a:latin typeface="黑体" pitchFamily="49" charset="-122"/>
                <a:ea typeface="黑体" pitchFamily="49" charset="-122"/>
              </a:rPr>
              <a:t>立方米的水塔。容量小于</a:t>
            </a:r>
            <a:r>
              <a:rPr lang="en-US" altLang="zh-CN" dirty="0">
                <a:latin typeface="黑体" pitchFamily="49" charset="-122"/>
                <a:ea typeface="黑体" pitchFamily="49" charset="-122"/>
              </a:rPr>
              <a:t>2000</a:t>
            </a:r>
            <a:r>
              <a:rPr lang="zh-CN" altLang="en-US" dirty="0">
                <a:latin typeface="黑体" pitchFamily="49" charset="-122"/>
                <a:ea typeface="黑体" pitchFamily="49" charset="-122"/>
              </a:rPr>
              <a:t>立方米的水池，直径小于</a:t>
            </a:r>
            <a:r>
              <a:rPr lang="en-US" altLang="zh-CN" dirty="0">
                <a:latin typeface="黑体" pitchFamily="49" charset="-122"/>
                <a:ea typeface="黑体" pitchFamily="49" charset="-122"/>
              </a:rPr>
              <a:t>13</a:t>
            </a:r>
            <a:r>
              <a:rPr lang="zh-CN" altLang="en-US" dirty="0">
                <a:latin typeface="黑体" pitchFamily="49" charset="-122"/>
                <a:ea typeface="黑体" pitchFamily="49" charset="-122"/>
              </a:rPr>
              <a:t>米或边长小于</a:t>
            </a:r>
            <a:r>
              <a:rPr lang="en-US" altLang="zh-CN" dirty="0">
                <a:latin typeface="黑体" pitchFamily="49" charset="-122"/>
                <a:ea typeface="黑体" pitchFamily="49" charset="-122"/>
              </a:rPr>
              <a:t>9</a:t>
            </a:r>
            <a:r>
              <a:rPr lang="zh-CN" altLang="en-US" dirty="0">
                <a:latin typeface="黑体" pitchFamily="49" charset="-122"/>
                <a:ea typeface="黑体" pitchFamily="49" charset="-122"/>
              </a:rPr>
              <a:t>米的料仓。</a:t>
            </a:r>
          </a:p>
          <a:p>
            <a:pPr>
              <a:lnSpc>
                <a:spcPct val="150000"/>
              </a:lnSpc>
            </a:pPr>
            <a:r>
              <a:rPr lang="zh-CN" altLang="en-US" dirty="0" smtClean="0">
                <a:latin typeface="黑体" pitchFamily="49" charset="-122"/>
                <a:ea typeface="黑体" pitchFamily="49" charset="-122"/>
              </a:rPr>
              <a:t>   丙级  ① 民用建筑</a:t>
            </a:r>
            <a:r>
              <a:rPr lang="zh-CN" altLang="en-US" dirty="0">
                <a:latin typeface="黑体" pitchFamily="49" charset="-122"/>
                <a:ea typeface="黑体" pitchFamily="49" charset="-122"/>
              </a:rPr>
              <a:t>：承担工程等级为三级的民用建筑设计项目</a:t>
            </a:r>
            <a:r>
              <a:rPr lang="zh-CN" altLang="en-US" dirty="0" smtClean="0">
                <a:latin typeface="黑体" pitchFamily="49" charset="-122"/>
                <a:ea typeface="黑体" pitchFamily="49" charset="-122"/>
              </a:rPr>
              <a:t>。② 工业建筑</a:t>
            </a:r>
            <a:r>
              <a:rPr lang="zh-CN" altLang="en-US" dirty="0">
                <a:latin typeface="黑体" pitchFamily="49" charset="-122"/>
                <a:ea typeface="黑体" pitchFamily="49" charset="-122"/>
              </a:rPr>
              <a:t>：跨度不超过</a:t>
            </a:r>
            <a:r>
              <a:rPr lang="en-US" altLang="zh-CN" dirty="0">
                <a:latin typeface="黑体" pitchFamily="49" charset="-122"/>
                <a:ea typeface="黑体" pitchFamily="49" charset="-122"/>
              </a:rPr>
              <a:t>24</a:t>
            </a:r>
            <a:r>
              <a:rPr lang="zh-CN" altLang="en-US" dirty="0">
                <a:latin typeface="黑体" pitchFamily="49" charset="-122"/>
                <a:ea typeface="黑体" pitchFamily="49" charset="-122"/>
              </a:rPr>
              <a:t>米、吊车吨位不超过</a:t>
            </a:r>
            <a:r>
              <a:rPr lang="en-US" altLang="zh-CN" dirty="0">
                <a:latin typeface="黑体" pitchFamily="49" charset="-122"/>
                <a:ea typeface="黑体" pitchFamily="49" charset="-122"/>
              </a:rPr>
              <a:t>10</a:t>
            </a:r>
            <a:r>
              <a:rPr lang="zh-CN" altLang="en-US" dirty="0">
                <a:latin typeface="黑体" pitchFamily="49" charset="-122"/>
                <a:ea typeface="黑体" pitchFamily="49" charset="-122"/>
              </a:rPr>
              <a:t>吨的单层厂房和仓库、跨度不超过</a:t>
            </a:r>
            <a:r>
              <a:rPr lang="en-US" altLang="zh-CN" dirty="0">
                <a:latin typeface="黑体" pitchFamily="49" charset="-122"/>
                <a:ea typeface="黑体" pitchFamily="49" charset="-122"/>
              </a:rPr>
              <a:t>6</a:t>
            </a:r>
            <a:r>
              <a:rPr lang="zh-CN" altLang="en-US" dirty="0">
                <a:latin typeface="黑体" pitchFamily="49" charset="-122"/>
                <a:ea typeface="黑体" pitchFamily="49" charset="-122"/>
              </a:rPr>
              <a:t>米、楼盖无动荷载的</a:t>
            </a:r>
            <a:r>
              <a:rPr lang="en-US" altLang="zh-CN" dirty="0">
                <a:latin typeface="黑体" pitchFamily="49" charset="-122"/>
                <a:ea typeface="黑体" pitchFamily="49" charset="-122"/>
              </a:rPr>
              <a:t>3</a:t>
            </a:r>
            <a:r>
              <a:rPr lang="zh-CN" altLang="en-US" dirty="0">
                <a:latin typeface="黑体" pitchFamily="49" charset="-122"/>
                <a:ea typeface="黑体" pitchFamily="49" charset="-122"/>
              </a:rPr>
              <a:t>层及以下的多层厂房和仓库</a:t>
            </a:r>
            <a:r>
              <a:rPr lang="zh-CN" altLang="en-US" dirty="0" smtClean="0">
                <a:latin typeface="黑体" pitchFamily="49" charset="-122"/>
                <a:ea typeface="黑体" pitchFamily="49" charset="-122"/>
              </a:rPr>
              <a:t>。③ 构筑物</a:t>
            </a:r>
            <a:r>
              <a:rPr lang="zh-CN" altLang="en-US" dirty="0">
                <a:latin typeface="黑体" pitchFamily="49" charset="-122"/>
                <a:ea typeface="黑体" pitchFamily="49" charset="-122"/>
              </a:rPr>
              <a:t>：高度低于</a:t>
            </a:r>
            <a:r>
              <a:rPr lang="en-US" altLang="zh-CN" dirty="0">
                <a:latin typeface="黑体" pitchFamily="49" charset="-122"/>
                <a:ea typeface="黑体" pitchFamily="49" charset="-122"/>
              </a:rPr>
              <a:t>30</a:t>
            </a:r>
            <a:r>
              <a:rPr lang="zh-CN" altLang="en-US" dirty="0">
                <a:latin typeface="黑体" pitchFamily="49" charset="-122"/>
                <a:ea typeface="黑体" pitchFamily="49" charset="-122"/>
              </a:rPr>
              <a:t>米烟囱，容量小于</a:t>
            </a:r>
            <a:r>
              <a:rPr lang="en-US" altLang="zh-CN" dirty="0">
                <a:latin typeface="黑体" pitchFamily="49" charset="-122"/>
                <a:ea typeface="黑体" pitchFamily="49" charset="-122"/>
              </a:rPr>
              <a:t>80</a:t>
            </a:r>
            <a:r>
              <a:rPr lang="zh-CN" altLang="en-US" dirty="0">
                <a:latin typeface="黑体" pitchFamily="49" charset="-122"/>
                <a:ea typeface="黑体" pitchFamily="49" charset="-122"/>
              </a:rPr>
              <a:t>立方米的水塔，容量小于</a:t>
            </a:r>
            <a:r>
              <a:rPr lang="en-US" altLang="zh-CN" dirty="0">
                <a:latin typeface="黑体" pitchFamily="49" charset="-122"/>
                <a:ea typeface="黑体" pitchFamily="49" charset="-122"/>
              </a:rPr>
              <a:t>500</a:t>
            </a:r>
            <a:r>
              <a:rPr lang="zh-CN" altLang="en-US" dirty="0">
                <a:latin typeface="黑体" pitchFamily="49" charset="-122"/>
                <a:ea typeface="黑体" pitchFamily="49" charset="-122"/>
              </a:rPr>
              <a:t>立方米的水池，直径小于</a:t>
            </a:r>
            <a:r>
              <a:rPr lang="en-US" altLang="zh-CN" dirty="0">
                <a:latin typeface="黑体" pitchFamily="49" charset="-122"/>
                <a:ea typeface="黑体" pitchFamily="49" charset="-122"/>
              </a:rPr>
              <a:t>9</a:t>
            </a:r>
            <a:r>
              <a:rPr lang="zh-CN" altLang="en-US" dirty="0">
                <a:latin typeface="黑体" pitchFamily="49" charset="-122"/>
                <a:ea typeface="黑体" pitchFamily="49" charset="-122"/>
              </a:rPr>
              <a:t>米或边长小于</a:t>
            </a:r>
            <a:r>
              <a:rPr lang="en-US" altLang="zh-CN" dirty="0">
                <a:latin typeface="黑体" pitchFamily="49" charset="-122"/>
                <a:ea typeface="黑体" pitchFamily="49" charset="-122"/>
              </a:rPr>
              <a:t>6</a:t>
            </a:r>
            <a:r>
              <a:rPr lang="zh-CN" altLang="en-US" dirty="0">
                <a:latin typeface="黑体" pitchFamily="49" charset="-122"/>
                <a:ea typeface="黑体" pitchFamily="49" charset="-122"/>
              </a:rPr>
              <a:t>米的料仓。</a:t>
            </a:r>
          </a:p>
          <a:p>
            <a:pPr>
              <a:lnSpc>
                <a:spcPct val="150000"/>
              </a:lnSpc>
            </a:pPr>
            <a:endParaRPr lang="zh-CN" altLang="en-US" dirty="0">
              <a:latin typeface="黑体" pitchFamily="49" charset="-122"/>
              <a:ea typeface="黑体" pitchFamily="49" charset="-122"/>
            </a:endParaRPr>
          </a:p>
        </p:txBody>
      </p:sp>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extLst>
      <p:ext uri="{BB962C8B-B14F-4D97-AF65-F5344CB8AC3E}">
        <p14:creationId xmlns:p14="http://schemas.microsoft.com/office/powerpoint/2010/main" val="513676017"/>
      </p:ext>
    </p:extLst>
  </p:cSld>
  <p:clrMapOvr>
    <a:masterClrMapping/>
  </p:clrMapOvr>
  <p:transition>
    <p:pull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28596" y="214290"/>
            <a:ext cx="2339102" cy="523220"/>
          </a:xfrm>
          <a:prstGeom prst="rect">
            <a:avLst/>
          </a:prstGeom>
        </p:spPr>
        <p:txBody>
          <a:bodyPr wrap="none">
            <a:spAutoFit/>
          </a:bodyPr>
          <a:lstStyle/>
          <a:p>
            <a:r>
              <a:rPr lang="en-US" altLang="zh-CN" sz="2800" dirty="0" smtClean="0">
                <a:latin typeface="黑体" panose="02010609060101010101" pitchFamily="49" charset="-122"/>
                <a:ea typeface="黑体" panose="02010609060101010101" pitchFamily="49" charset="-122"/>
              </a:rPr>
              <a:t>2.1 </a:t>
            </a:r>
            <a:r>
              <a:rPr lang="zh-CN" altLang="en-US" sz="2800" dirty="0">
                <a:latin typeface="黑体" panose="02010609060101010101" pitchFamily="49" charset="-122"/>
                <a:ea typeface="黑体" panose="02010609060101010101" pitchFamily="49" charset="-122"/>
              </a:rPr>
              <a:t>认知</a:t>
            </a:r>
            <a:r>
              <a:rPr lang="zh-CN" altLang="en-US" sz="2800" dirty="0" smtClean="0">
                <a:latin typeface="黑体" panose="02010609060101010101" pitchFamily="49" charset="-122"/>
                <a:ea typeface="黑体" panose="02010609060101010101" pitchFamily="49" charset="-122"/>
              </a:rPr>
              <a:t>建筑</a:t>
            </a:r>
            <a:endParaRPr lang="zh-CN" altLang="en-US" sz="2800" dirty="0">
              <a:latin typeface="黑体" panose="02010609060101010101" pitchFamily="49" charset="-122"/>
              <a:ea typeface="黑体" panose="02010609060101010101" pitchFamily="49" charset="-122"/>
            </a:endParaRPr>
          </a:p>
        </p:txBody>
      </p:sp>
      <p:sp>
        <p:nvSpPr>
          <p:cNvPr id="5" name="AutoShape 2" descr="http://image62.360doc.com/DownloadImg/2013/07/2909/34124383_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AutoShape 4" descr="http://image62.360doc.com/DownloadImg/2013/07/2909/34124383_1.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 name="AutoShape 6" descr="http://image62.360doc.com/DownloadImg/2013/07/2909/34124383_1.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AutoShape 8" descr="http://image62.360doc.com/DownloadImg/2013/07/2909/34124383_1.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AutoShape 10" descr="http://image62.360doc.com/DownloadImg/2013/07/2909/34124383_1.jp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矩形 12"/>
          <p:cNvSpPr/>
          <p:nvPr/>
        </p:nvSpPr>
        <p:spPr>
          <a:xfrm>
            <a:off x="460375" y="948690"/>
            <a:ext cx="8360097" cy="5521512"/>
          </a:xfrm>
          <a:prstGeom prst="rect">
            <a:avLst/>
          </a:prstGeom>
        </p:spPr>
        <p:txBody>
          <a:bodyPr wrap="square">
            <a:spAutoFit/>
          </a:bodyPr>
          <a:lstStyle/>
          <a:p>
            <a:pPr>
              <a:lnSpc>
                <a:spcPct val="14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2</a:t>
            </a:r>
            <a:r>
              <a:rPr lang="zh-CN" altLang="en-US" dirty="0" smtClean="0">
                <a:latin typeface="黑体" pitchFamily="49" charset="-122"/>
                <a:ea typeface="黑体" pitchFamily="49" charset="-122"/>
              </a:rPr>
              <a:t>）按复杂程度划分</a:t>
            </a:r>
            <a:endParaRPr lang="en-US" altLang="zh-CN" dirty="0" smtClean="0">
              <a:latin typeface="黑体" pitchFamily="49" charset="-122"/>
              <a:ea typeface="黑体" pitchFamily="49" charset="-122"/>
            </a:endParaRPr>
          </a:p>
          <a:p>
            <a:pPr>
              <a:lnSpc>
                <a:spcPct val="140000"/>
              </a:lnSpc>
            </a:pPr>
            <a:r>
              <a:rPr lang="en-US" altLang="zh-CN" dirty="0" smtClean="0">
                <a:latin typeface="黑体" pitchFamily="49" charset="-122"/>
                <a:ea typeface="黑体" pitchFamily="49" charset="-122"/>
              </a:rPr>
              <a:t>    《</a:t>
            </a:r>
            <a:r>
              <a:rPr lang="zh-CN" altLang="en-US" dirty="0">
                <a:latin typeface="黑体" pitchFamily="49" charset="-122"/>
                <a:ea typeface="黑体" pitchFamily="49" charset="-122"/>
              </a:rPr>
              <a:t>民用建筑工程设计收费标准</a:t>
            </a:r>
            <a:r>
              <a:rPr lang="en-US" altLang="zh-CN" dirty="0" smtClean="0">
                <a:latin typeface="黑体" pitchFamily="49" charset="-122"/>
                <a:ea typeface="黑体" pitchFamily="49" charset="-122"/>
              </a:rPr>
              <a:t>》</a:t>
            </a:r>
            <a:r>
              <a:rPr lang="zh-CN" altLang="en-US" dirty="0" smtClean="0">
                <a:latin typeface="黑体" pitchFamily="49" charset="-122"/>
                <a:ea typeface="黑体" pitchFamily="49" charset="-122"/>
              </a:rPr>
              <a:t>规定，我国</a:t>
            </a:r>
            <a:r>
              <a:rPr lang="zh-CN" altLang="en-US" dirty="0">
                <a:latin typeface="黑体" pitchFamily="49" charset="-122"/>
                <a:ea typeface="黑体" pitchFamily="49" charset="-122"/>
              </a:rPr>
              <a:t>目前将各类民用建筑工程按复杂程度划分</a:t>
            </a:r>
            <a:r>
              <a:rPr lang="zh-CN" altLang="en-US" dirty="0" smtClean="0">
                <a:latin typeface="黑体" pitchFamily="49" charset="-122"/>
                <a:ea typeface="黑体" pitchFamily="49" charset="-122"/>
              </a:rPr>
              <a:t>为：特</a:t>
            </a:r>
            <a:r>
              <a:rPr lang="zh-CN" altLang="en-US" dirty="0">
                <a:latin typeface="黑体" pitchFamily="49" charset="-122"/>
                <a:ea typeface="黑体" pitchFamily="49" charset="-122"/>
              </a:rPr>
              <a:t>、</a:t>
            </a:r>
            <a:r>
              <a:rPr lang="zh-CN" altLang="en-US" dirty="0" smtClean="0">
                <a:latin typeface="黑体" pitchFamily="49" charset="-122"/>
                <a:ea typeface="黑体" pitchFamily="49" charset="-122"/>
              </a:rPr>
              <a:t>一、二、三、四、五共</a:t>
            </a:r>
            <a:r>
              <a:rPr lang="zh-CN" altLang="en-US" dirty="0">
                <a:latin typeface="黑体" pitchFamily="49" charset="-122"/>
                <a:ea typeface="黑体" pitchFamily="49" charset="-122"/>
              </a:rPr>
              <a:t>六个</a:t>
            </a:r>
            <a:r>
              <a:rPr lang="zh-CN" altLang="en-US" dirty="0" smtClean="0">
                <a:latin typeface="黑体" pitchFamily="49" charset="-122"/>
                <a:ea typeface="黑体" pitchFamily="49" charset="-122"/>
              </a:rPr>
              <a:t>等级。</a:t>
            </a:r>
            <a:endParaRPr lang="en-US" altLang="zh-CN" dirty="0" smtClean="0">
              <a:latin typeface="黑体" pitchFamily="49" charset="-122"/>
              <a:ea typeface="黑体" pitchFamily="49" charset="-122"/>
            </a:endParaRPr>
          </a:p>
          <a:p>
            <a:pPr>
              <a:lnSpc>
                <a:spcPct val="140000"/>
              </a:lnSpc>
            </a:pPr>
            <a:r>
              <a:rPr lang="en-US" altLang="zh-CN" dirty="0" smtClean="0">
                <a:latin typeface="黑体" pitchFamily="49" charset="-122"/>
                <a:ea typeface="黑体" pitchFamily="49" charset="-122"/>
              </a:rPr>
              <a:t>    1</a:t>
            </a:r>
            <a:r>
              <a:rPr lang="zh-CN" altLang="en-US" dirty="0" smtClean="0">
                <a:latin typeface="黑体" pitchFamily="49" charset="-122"/>
                <a:ea typeface="黑体" pitchFamily="49" charset="-122"/>
              </a:rPr>
              <a:t>）特级工程：①</a:t>
            </a:r>
            <a:r>
              <a:rPr lang="en-US" altLang="zh-CN" dirty="0" smtClean="0">
                <a:latin typeface="黑体" pitchFamily="49" charset="-122"/>
                <a:ea typeface="黑体" pitchFamily="49" charset="-122"/>
              </a:rPr>
              <a:t> </a:t>
            </a:r>
            <a:r>
              <a:rPr lang="zh-CN" altLang="en-US" dirty="0" smtClean="0">
                <a:latin typeface="黑体" pitchFamily="49" charset="-122"/>
                <a:ea typeface="黑体" pitchFamily="49" charset="-122"/>
              </a:rPr>
              <a:t>列为</a:t>
            </a:r>
            <a:r>
              <a:rPr lang="zh-CN" altLang="en-US" dirty="0">
                <a:latin typeface="黑体" pitchFamily="49" charset="-122"/>
                <a:ea typeface="黑体" pitchFamily="49" charset="-122"/>
              </a:rPr>
              <a:t>国家重点项目或以国际活动为主的大型公建以及有全国性历史意义或技术要求特别复杂的中小型公建。如国宾馆、国家</a:t>
            </a:r>
            <a:r>
              <a:rPr lang="zh-CN" altLang="en-US" dirty="0" smtClean="0">
                <a:latin typeface="黑体" pitchFamily="49" charset="-122"/>
                <a:ea typeface="黑体" pitchFamily="49" charset="-122"/>
              </a:rPr>
              <a:t>大会堂，国际</a:t>
            </a:r>
            <a:r>
              <a:rPr lang="zh-CN" altLang="en-US" dirty="0">
                <a:latin typeface="黑体" pitchFamily="49" charset="-122"/>
                <a:ea typeface="黑体" pitchFamily="49" charset="-122"/>
              </a:rPr>
              <a:t>会议中心、国际大型航空港、国际综合</a:t>
            </a:r>
            <a:r>
              <a:rPr lang="zh-CN" altLang="en-US" dirty="0" smtClean="0">
                <a:latin typeface="黑体" pitchFamily="49" charset="-122"/>
                <a:ea typeface="黑体" pitchFamily="49" charset="-122"/>
              </a:rPr>
              <a:t>俱乐部，重要</a:t>
            </a:r>
            <a:r>
              <a:rPr lang="zh-CN" altLang="en-US" dirty="0">
                <a:latin typeface="黑体" pitchFamily="49" charset="-122"/>
                <a:ea typeface="黑体" pitchFamily="49" charset="-122"/>
              </a:rPr>
              <a:t>历史</a:t>
            </a:r>
            <a:r>
              <a:rPr lang="zh-CN" altLang="en-US" dirty="0" smtClean="0">
                <a:latin typeface="黑体" pitchFamily="49" charset="-122"/>
                <a:ea typeface="黑体" pitchFamily="49" charset="-122"/>
              </a:rPr>
              <a:t>纪念建筑，国家级</a:t>
            </a:r>
            <a:r>
              <a:rPr lang="zh-CN" altLang="en-US" dirty="0">
                <a:latin typeface="黑体" pitchFamily="49" charset="-122"/>
                <a:ea typeface="黑体" pitchFamily="49" charset="-122"/>
              </a:rPr>
              <a:t>图书馆、博物馆、</a:t>
            </a:r>
            <a:r>
              <a:rPr lang="zh-CN" altLang="en-US" dirty="0" smtClean="0">
                <a:latin typeface="黑体" pitchFamily="49" charset="-122"/>
                <a:ea typeface="黑体" pitchFamily="49" charset="-122"/>
              </a:rPr>
              <a:t>美术馆，三</a:t>
            </a:r>
            <a:r>
              <a:rPr lang="zh-CN" altLang="en-US" dirty="0">
                <a:latin typeface="黑体" pitchFamily="49" charset="-122"/>
                <a:ea typeface="黑体" pitchFamily="49" charset="-122"/>
              </a:rPr>
              <a:t>级以上的人防工程等。</a:t>
            </a:r>
            <a:r>
              <a:rPr lang="zh-CN" altLang="en-US" dirty="0" smtClean="0">
                <a:latin typeface="黑体" pitchFamily="49" charset="-122"/>
                <a:ea typeface="黑体" pitchFamily="49" charset="-122"/>
              </a:rPr>
              <a:t>② 高大</a:t>
            </a:r>
            <a:r>
              <a:rPr lang="zh-CN" altLang="en-US" dirty="0">
                <a:latin typeface="黑体" pitchFamily="49" charset="-122"/>
                <a:ea typeface="黑体" pitchFamily="49" charset="-122"/>
              </a:rPr>
              <a:t>空间、有声、光等特殊要求的</a:t>
            </a:r>
            <a:r>
              <a:rPr lang="zh-CN" altLang="en-US" dirty="0" smtClean="0">
                <a:latin typeface="黑体" pitchFamily="49" charset="-122"/>
                <a:ea typeface="黑体" pitchFamily="49" charset="-122"/>
              </a:rPr>
              <a:t>建筑，如</a:t>
            </a:r>
            <a:r>
              <a:rPr lang="zh-CN" altLang="en-US" dirty="0">
                <a:latin typeface="黑体" pitchFamily="49" charset="-122"/>
                <a:ea typeface="黑体" pitchFamily="49" charset="-122"/>
              </a:rPr>
              <a:t>剧院、音乐厅等</a:t>
            </a:r>
            <a:r>
              <a:rPr lang="zh-CN" altLang="en-US" dirty="0" smtClean="0">
                <a:latin typeface="黑体" pitchFamily="49" charset="-122"/>
                <a:ea typeface="黑体" pitchFamily="49" charset="-122"/>
              </a:rPr>
              <a:t>。③</a:t>
            </a:r>
            <a:r>
              <a:rPr lang="en-US" altLang="zh-CN" dirty="0" smtClean="0">
                <a:latin typeface="黑体" pitchFamily="49" charset="-122"/>
                <a:ea typeface="黑体" pitchFamily="49" charset="-122"/>
              </a:rPr>
              <a:t> 30</a:t>
            </a:r>
            <a:r>
              <a:rPr lang="zh-CN" altLang="en-US" dirty="0">
                <a:latin typeface="黑体" pitchFamily="49" charset="-122"/>
                <a:ea typeface="黑体" pitchFamily="49" charset="-122"/>
              </a:rPr>
              <a:t>层以上建筑。 </a:t>
            </a:r>
            <a:endParaRPr lang="en-US" altLang="zh-CN" dirty="0" smtClean="0">
              <a:latin typeface="黑体" pitchFamily="49" charset="-122"/>
              <a:ea typeface="黑体" pitchFamily="49" charset="-122"/>
            </a:endParaRPr>
          </a:p>
          <a:p>
            <a:pPr>
              <a:lnSpc>
                <a:spcPct val="140000"/>
              </a:lnSpc>
            </a:pPr>
            <a:r>
              <a:rPr lang="en-US" altLang="zh-CN" dirty="0" smtClean="0">
                <a:latin typeface="黑体" pitchFamily="49" charset="-122"/>
                <a:ea typeface="黑体" pitchFamily="49" charset="-122"/>
              </a:rPr>
              <a:t>    2</a:t>
            </a:r>
            <a:r>
              <a:rPr lang="zh-CN" altLang="en-US" dirty="0" smtClean="0">
                <a:latin typeface="黑体" pitchFamily="49" charset="-122"/>
                <a:ea typeface="黑体" pitchFamily="49" charset="-122"/>
              </a:rPr>
              <a:t>）一级工程：①</a:t>
            </a:r>
            <a:r>
              <a:rPr lang="en-US" altLang="zh-CN" dirty="0" smtClean="0">
                <a:latin typeface="黑体" pitchFamily="49" charset="-122"/>
                <a:ea typeface="黑体" pitchFamily="49" charset="-122"/>
              </a:rPr>
              <a:t> </a:t>
            </a:r>
            <a:r>
              <a:rPr lang="zh-CN" altLang="en-US" dirty="0" smtClean="0">
                <a:latin typeface="黑体" pitchFamily="49" charset="-122"/>
                <a:ea typeface="黑体" pitchFamily="49" charset="-122"/>
              </a:rPr>
              <a:t>高级</a:t>
            </a:r>
            <a:r>
              <a:rPr lang="zh-CN" altLang="en-US" dirty="0">
                <a:latin typeface="黑体" pitchFamily="49" charset="-122"/>
                <a:ea typeface="黑体" pitchFamily="49" charset="-122"/>
              </a:rPr>
              <a:t>大型公建以及有地区性历史意义或技术要求复杂的中小型公建。如高级宾馆、旅游宾馆、高级招待所、</a:t>
            </a:r>
            <a:r>
              <a:rPr lang="zh-CN" altLang="en-US" dirty="0" smtClean="0">
                <a:latin typeface="黑体" pitchFamily="49" charset="-122"/>
                <a:ea typeface="黑体" pitchFamily="49" charset="-122"/>
              </a:rPr>
              <a:t>别墅，省级展览馆</a:t>
            </a:r>
            <a:r>
              <a:rPr lang="zh-CN" altLang="en-US" dirty="0">
                <a:latin typeface="黑体" pitchFamily="49" charset="-122"/>
                <a:ea typeface="黑体" pitchFamily="49" charset="-122"/>
              </a:rPr>
              <a:t>、博物馆、</a:t>
            </a:r>
            <a:r>
              <a:rPr lang="zh-CN" altLang="en-US" dirty="0" smtClean="0">
                <a:latin typeface="黑体" pitchFamily="49" charset="-122"/>
                <a:ea typeface="黑体" pitchFamily="49" charset="-122"/>
              </a:rPr>
              <a:t>图书馆，高级</a:t>
            </a:r>
            <a:r>
              <a:rPr lang="zh-CN" altLang="en-US" dirty="0">
                <a:latin typeface="黑体" pitchFamily="49" charset="-122"/>
                <a:ea typeface="黑体" pitchFamily="49" charset="-122"/>
              </a:rPr>
              <a:t>会堂、</a:t>
            </a:r>
            <a:r>
              <a:rPr lang="zh-CN" altLang="en-US" dirty="0" smtClean="0">
                <a:latin typeface="黑体" pitchFamily="49" charset="-122"/>
                <a:ea typeface="黑体" pitchFamily="49" charset="-122"/>
              </a:rPr>
              <a:t>俱乐部，科研试验楼（含高校），</a:t>
            </a:r>
            <a:r>
              <a:rPr lang="en-US" altLang="zh-CN" dirty="0" smtClean="0">
                <a:latin typeface="黑体" pitchFamily="49" charset="-122"/>
                <a:ea typeface="黑体" pitchFamily="49" charset="-122"/>
              </a:rPr>
              <a:t>300</a:t>
            </a:r>
            <a:r>
              <a:rPr lang="zh-CN" altLang="en-US" dirty="0">
                <a:latin typeface="黑体" pitchFamily="49" charset="-122"/>
                <a:ea typeface="黑体" pitchFamily="49" charset="-122"/>
              </a:rPr>
              <a:t>床以上的医院、疗养院、医技楼、大型门诊</a:t>
            </a:r>
            <a:r>
              <a:rPr lang="zh-CN" altLang="en-US" dirty="0" smtClean="0">
                <a:latin typeface="黑体" pitchFamily="49" charset="-122"/>
                <a:ea typeface="黑体" pitchFamily="49" charset="-122"/>
              </a:rPr>
              <a:t>楼，大中型</a:t>
            </a:r>
            <a:r>
              <a:rPr lang="zh-CN" altLang="en-US" dirty="0">
                <a:latin typeface="黑体" pitchFamily="49" charset="-122"/>
                <a:ea typeface="黑体" pitchFamily="49" charset="-122"/>
              </a:rPr>
              <a:t>体育馆、室内游泳馆、室内滑冰</a:t>
            </a:r>
            <a:r>
              <a:rPr lang="zh-CN" altLang="en-US" dirty="0" smtClean="0">
                <a:latin typeface="黑体" pitchFamily="49" charset="-122"/>
                <a:ea typeface="黑体" pitchFamily="49" charset="-122"/>
              </a:rPr>
              <a:t>馆，大城市</a:t>
            </a:r>
            <a:r>
              <a:rPr lang="zh-CN" altLang="en-US" dirty="0">
                <a:latin typeface="黑体" pitchFamily="49" charset="-122"/>
                <a:ea typeface="黑体" pitchFamily="49" charset="-122"/>
              </a:rPr>
              <a:t>火车站、航运站、</a:t>
            </a:r>
            <a:r>
              <a:rPr lang="zh-CN" altLang="en-US" dirty="0" smtClean="0">
                <a:latin typeface="黑体" pitchFamily="49" charset="-122"/>
                <a:ea typeface="黑体" pitchFamily="49" charset="-122"/>
              </a:rPr>
              <a:t>候机楼，摄影棚</a:t>
            </a:r>
            <a:r>
              <a:rPr lang="zh-CN" altLang="en-US" dirty="0">
                <a:latin typeface="黑体" pitchFamily="49" charset="-122"/>
                <a:ea typeface="黑体" pitchFamily="49" charset="-122"/>
              </a:rPr>
              <a:t>、邮电通信</a:t>
            </a:r>
            <a:r>
              <a:rPr lang="zh-CN" altLang="en-US" dirty="0" smtClean="0">
                <a:latin typeface="黑体" pitchFamily="49" charset="-122"/>
                <a:ea typeface="黑体" pitchFamily="49" charset="-122"/>
              </a:rPr>
              <a:t>楼，综合</a:t>
            </a:r>
            <a:r>
              <a:rPr lang="zh-CN" altLang="en-US" dirty="0">
                <a:latin typeface="黑体" pitchFamily="49" charset="-122"/>
                <a:ea typeface="黑体" pitchFamily="49" charset="-122"/>
              </a:rPr>
              <a:t>商业大楼、高级</a:t>
            </a:r>
            <a:r>
              <a:rPr lang="zh-CN" altLang="en-US" dirty="0" smtClean="0">
                <a:latin typeface="黑体" pitchFamily="49" charset="-122"/>
                <a:ea typeface="黑体" pitchFamily="49" charset="-122"/>
              </a:rPr>
              <a:t>餐厅，四</a:t>
            </a:r>
            <a:r>
              <a:rPr lang="zh-CN" altLang="en-US" dirty="0">
                <a:latin typeface="黑体" pitchFamily="49" charset="-122"/>
                <a:ea typeface="黑体" pitchFamily="49" charset="-122"/>
              </a:rPr>
              <a:t>级人防、五级平战结合人防等</a:t>
            </a:r>
            <a:r>
              <a:rPr lang="zh-CN" altLang="en-US" dirty="0" smtClean="0">
                <a:latin typeface="黑体" pitchFamily="49" charset="-122"/>
                <a:ea typeface="黑体" pitchFamily="49" charset="-122"/>
              </a:rPr>
              <a:t>。②</a:t>
            </a:r>
            <a:r>
              <a:rPr lang="en-US" altLang="zh-CN" dirty="0" smtClean="0">
                <a:latin typeface="黑体" pitchFamily="49" charset="-122"/>
                <a:ea typeface="黑体" pitchFamily="49" charset="-122"/>
              </a:rPr>
              <a:t> 16-29</a:t>
            </a:r>
            <a:r>
              <a:rPr lang="zh-CN" altLang="en-US" dirty="0">
                <a:latin typeface="黑体" pitchFamily="49" charset="-122"/>
                <a:ea typeface="黑体" pitchFamily="49" charset="-122"/>
              </a:rPr>
              <a:t>层或高度超过</a:t>
            </a:r>
            <a:r>
              <a:rPr lang="en-US" altLang="zh-CN" dirty="0">
                <a:latin typeface="黑体" pitchFamily="49" charset="-122"/>
                <a:ea typeface="黑体" pitchFamily="49" charset="-122"/>
              </a:rPr>
              <a:t>50m</a:t>
            </a:r>
            <a:r>
              <a:rPr lang="zh-CN" altLang="en-US" dirty="0">
                <a:latin typeface="黑体" pitchFamily="49" charset="-122"/>
                <a:ea typeface="黑体" pitchFamily="49" charset="-122"/>
              </a:rPr>
              <a:t>的公建。</a:t>
            </a:r>
          </a:p>
        </p:txBody>
      </p:sp>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extLst>
      <p:ext uri="{BB962C8B-B14F-4D97-AF65-F5344CB8AC3E}">
        <p14:creationId xmlns:p14="http://schemas.microsoft.com/office/powerpoint/2010/main" val="521727620"/>
      </p:ext>
    </p:extLst>
  </p:cSld>
  <p:clrMapOvr>
    <a:masterClrMapping/>
  </p:clrMapOvr>
  <p:transition>
    <p:pull di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28596" y="214290"/>
            <a:ext cx="2339102" cy="523220"/>
          </a:xfrm>
          <a:prstGeom prst="rect">
            <a:avLst/>
          </a:prstGeom>
        </p:spPr>
        <p:txBody>
          <a:bodyPr wrap="none">
            <a:spAutoFit/>
          </a:bodyPr>
          <a:lstStyle/>
          <a:p>
            <a:r>
              <a:rPr lang="en-US" altLang="zh-CN" sz="2800" dirty="0" smtClean="0">
                <a:latin typeface="黑体" panose="02010609060101010101" pitchFamily="49" charset="-122"/>
                <a:ea typeface="黑体" panose="02010609060101010101" pitchFamily="49" charset="-122"/>
              </a:rPr>
              <a:t>2.1 </a:t>
            </a:r>
            <a:r>
              <a:rPr lang="zh-CN" altLang="en-US" sz="2800" dirty="0">
                <a:latin typeface="黑体" panose="02010609060101010101" pitchFamily="49" charset="-122"/>
                <a:ea typeface="黑体" panose="02010609060101010101" pitchFamily="49" charset="-122"/>
              </a:rPr>
              <a:t>认知</a:t>
            </a:r>
            <a:r>
              <a:rPr lang="zh-CN" altLang="en-US" sz="2800" dirty="0" smtClean="0">
                <a:latin typeface="黑体" panose="02010609060101010101" pitchFamily="49" charset="-122"/>
                <a:ea typeface="黑体" panose="02010609060101010101" pitchFamily="49" charset="-122"/>
              </a:rPr>
              <a:t>建筑</a:t>
            </a:r>
            <a:endParaRPr lang="zh-CN" altLang="en-US" sz="2800" dirty="0">
              <a:latin typeface="黑体" panose="02010609060101010101" pitchFamily="49" charset="-122"/>
              <a:ea typeface="黑体" panose="02010609060101010101" pitchFamily="49" charset="-122"/>
            </a:endParaRPr>
          </a:p>
        </p:txBody>
      </p:sp>
      <p:sp>
        <p:nvSpPr>
          <p:cNvPr id="5" name="AutoShape 2" descr="http://image62.360doc.com/DownloadImg/2013/07/2909/34124383_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AutoShape 4" descr="http://image62.360doc.com/DownloadImg/2013/07/2909/34124383_1.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 name="AutoShape 6" descr="http://image62.360doc.com/DownloadImg/2013/07/2909/34124383_1.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AutoShape 8" descr="http://image62.360doc.com/DownloadImg/2013/07/2909/34124383_1.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AutoShape 10" descr="http://image62.360doc.com/DownloadImg/2013/07/2909/34124383_1.jp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AutoShape 12" descr="http://image62.360doc.com/DownloadImg/2013/07/2909/34124383_1.jpg"/>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矩形 12"/>
          <p:cNvSpPr/>
          <p:nvPr/>
        </p:nvSpPr>
        <p:spPr>
          <a:xfrm>
            <a:off x="460375" y="1196752"/>
            <a:ext cx="8360097" cy="3831818"/>
          </a:xfrm>
          <a:prstGeom prst="rect">
            <a:avLst/>
          </a:prstGeom>
        </p:spPr>
        <p:txBody>
          <a:bodyPr wrap="square">
            <a:spAutoFit/>
          </a:bodyPr>
          <a:lstStyle/>
          <a:p>
            <a:pPr>
              <a:lnSpc>
                <a:spcPct val="150000"/>
              </a:lnSpc>
            </a:pPr>
            <a:r>
              <a:rPr lang="en-US" altLang="zh-CN" dirty="0" smtClean="0">
                <a:latin typeface="黑体" pitchFamily="49" charset="-122"/>
                <a:ea typeface="黑体" pitchFamily="49" charset="-122"/>
              </a:rPr>
              <a:t>    3</a:t>
            </a:r>
            <a:r>
              <a:rPr lang="zh-CN" altLang="en-US" dirty="0" smtClean="0">
                <a:latin typeface="黑体" pitchFamily="49" charset="-122"/>
                <a:ea typeface="黑体" pitchFamily="49" charset="-122"/>
              </a:rPr>
              <a:t>）二</a:t>
            </a:r>
            <a:r>
              <a:rPr lang="zh-CN" altLang="en-US" dirty="0">
                <a:latin typeface="黑体" pitchFamily="49" charset="-122"/>
                <a:ea typeface="黑体" pitchFamily="49" charset="-122"/>
              </a:rPr>
              <a:t>级</a:t>
            </a:r>
            <a:r>
              <a:rPr lang="zh-CN" altLang="en-US" dirty="0" smtClean="0">
                <a:latin typeface="黑体" pitchFamily="49" charset="-122"/>
                <a:ea typeface="黑体" pitchFamily="49" charset="-122"/>
              </a:rPr>
              <a:t>工程：</a:t>
            </a:r>
            <a:r>
              <a:rPr lang="en-US" altLang="zh-CN" dirty="0" smtClean="0">
                <a:latin typeface="黑体" pitchFamily="49" charset="-122"/>
                <a:ea typeface="黑体" pitchFamily="49" charset="-122"/>
              </a:rPr>
              <a:t>① </a:t>
            </a:r>
            <a:r>
              <a:rPr lang="zh-CN" altLang="en-US" dirty="0" smtClean="0">
                <a:latin typeface="黑体" pitchFamily="49" charset="-122"/>
                <a:ea typeface="黑体" pitchFamily="49" charset="-122"/>
              </a:rPr>
              <a:t>中高级</a:t>
            </a:r>
            <a:r>
              <a:rPr lang="zh-CN" altLang="en-US" dirty="0">
                <a:latin typeface="黑体" pitchFamily="49" charset="-122"/>
                <a:ea typeface="黑体" pitchFamily="49" charset="-122"/>
              </a:rPr>
              <a:t>的大型公建以及技术要求较高的中小型公建。如大专院校教学</a:t>
            </a:r>
            <a:r>
              <a:rPr lang="zh-CN" altLang="en-US" dirty="0" smtClean="0">
                <a:latin typeface="黑体" pitchFamily="49" charset="-122"/>
                <a:ea typeface="黑体" pitchFamily="49" charset="-122"/>
              </a:rPr>
              <a:t>楼，档案楼，礼堂</a:t>
            </a:r>
            <a:r>
              <a:rPr lang="zh-CN" altLang="en-US" dirty="0">
                <a:latin typeface="黑体" pitchFamily="49" charset="-122"/>
                <a:ea typeface="黑体" pitchFamily="49" charset="-122"/>
              </a:rPr>
              <a:t>、</a:t>
            </a:r>
            <a:r>
              <a:rPr lang="zh-CN" altLang="en-US" dirty="0" smtClean="0">
                <a:latin typeface="黑体" pitchFamily="49" charset="-122"/>
                <a:ea typeface="黑体" pitchFamily="49" charset="-122"/>
              </a:rPr>
              <a:t>电影院，省部级</a:t>
            </a:r>
            <a:r>
              <a:rPr lang="zh-CN" altLang="en-US" dirty="0">
                <a:latin typeface="黑体" pitchFamily="49" charset="-122"/>
                <a:ea typeface="黑体" pitchFamily="49" charset="-122"/>
              </a:rPr>
              <a:t>机关</a:t>
            </a:r>
            <a:r>
              <a:rPr lang="zh-CN" altLang="en-US" dirty="0" smtClean="0">
                <a:latin typeface="黑体" pitchFamily="49" charset="-122"/>
                <a:ea typeface="黑体" pitchFamily="49" charset="-122"/>
              </a:rPr>
              <a:t>办公楼，</a:t>
            </a:r>
            <a:r>
              <a:rPr lang="en-US" altLang="zh-CN" dirty="0" smtClean="0">
                <a:latin typeface="黑体" pitchFamily="49" charset="-122"/>
                <a:ea typeface="黑体" pitchFamily="49" charset="-122"/>
              </a:rPr>
              <a:t>300</a:t>
            </a:r>
            <a:r>
              <a:rPr lang="zh-CN" altLang="en-US" dirty="0">
                <a:latin typeface="黑体" pitchFamily="49" charset="-122"/>
                <a:ea typeface="黑体" pitchFamily="49" charset="-122"/>
              </a:rPr>
              <a:t>床以下医院、</a:t>
            </a:r>
            <a:r>
              <a:rPr lang="zh-CN" altLang="en-US" dirty="0" smtClean="0">
                <a:latin typeface="黑体" pitchFamily="49" charset="-122"/>
                <a:ea typeface="黑体" pitchFamily="49" charset="-122"/>
              </a:rPr>
              <a:t>疗养院，地市级</a:t>
            </a:r>
            <a:r>
              <a:rPr lang="zh-CN" altLang="en-US" dirty="0">
                <a:latin typeface="黑体" pitchFamily="49" charset="-122"/>
                <a:ea typeface="黑体" pitchFamily="49" charset="-122"/>
              </a:rPr>
              <a:t>图书馆、文化馆、</a:t>
            </a:r>
            <a:r>
              <a:rPr lang="zh-CN" altLang="en-US" dirty="0" smtClean="0">
                <a:latin typeface="黑体" pitchFamily="49" charset="-122"/>
                <a:ea typeface="黑体" pitchFamily="49" charset="-122"/>
              </a:rPr>
              <a:t>少年宫，俱乐部</a:t>
            </a:r>
            <a:r>
              <a:rPr lang="zh-CN" altLang="en-US" dirty="0">
                <a:latin typeface="黑体" pitchFamily="49" charset="-122"/>
                <a:ea typeface="黑体" pitchFamily="49" charset="-122"/>
              </a:rPr>
              <a:t>、排演厅、报告厅、风雨</a:t>
            </a:r>
            <a:r>
              <a:rPr lang="zh-CN" altLang="en-US" dirty="0" smtClean="0">
                <a:latin typeface="黑体" pitchFamily="49" charset="-122"/>
                <a:ea typeface="黑体" pitchFamily="49" charset="-122"/>
              </a:rPr>
              <a:t>操场，大中</a:t>
            </a:r>
            <a:r>
              <a:rPr lang="zh-CN" altLang="en-US" dirty="0">
                <a:latin typeface="黑体" pitchFamily="49" charset="-122"/>
                <a:ea typeface="黑体" pitchFamily="49" charset="-122"/>
              </a:rPr>
              <a:t>城市</a:t>
            </a:r>
            <a:r>
              <a:rPr lang="zh-CN" altLang="en-US" dirty="0" smtClean="0">
                <a:latin typeface="黑体" pitchFamily="49" charset="-122"/>
                <a:ea typeface="黑体" pitchFamily="49" charset="-122"/>
              </a:rPr>
              <a:t>汽车客运站，中等城市</a:t>
            </a:r>
            <a:r>
              <a:rPr lang="zh-CN" altLang="en-US" dirty="0">
                <a:latin typeface="黑体" pitchFamily="49" charset="-122"/>
                <a:ea typeface="黑体" pitchFamily="49" charset="-122"/>
              </a:rPr>
              <a:t>火车站、邮电局、多层综合商场、</a:t>
            </a:r>
            <a:r>
              <a:rPr lang="zh-CN" altLang="en-US" dirty="0" smtClean="0">
                <a:latin typeface="黑体" pitchFamily="49" charset="-122"/>
                <a:ea typeface="黑体" pitchFamily="49" charset="-122"/>
              </a:rPr>
              <a:t>风味餐厅，高级</a:t>
            </a:r>
            <a:r>
              <a:rPr lang="zh-CN" altLang="en-US" dirty="0">
                <a:latin typeface="黑体" pitchFamily="49" charset="-122"/>
                <a:ea typeface="黑体" pitchFamily="49" charset="-122"/>
              </a:rPr>
              <a:t>小住宅等</a:t>
            </a: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② 16-29</a:t>
            </a:r>
            <a:r>
              <a:rPr lang="zh-CN" altLang="en-US" dirty="0">
                <a:latin typeface="黑体" pitchFamily="49" charset="-122"/>
                <a:ea typeface="黑体" pitchFamily="49" charset="-122"/>
              </a:rPr>
              <a:t>层住宅</a:t>
            </a:r>
            <a:r>
              <a:rPr lang="zh-CN" altLang="en-US" dirty="0" smtClean="0">
                <a:latin typeface="黑体" pitchFamily="49" charset="-122"/>
                <a:ea typeface="黑体" pitchFamily="49" charset="-122"/>
              </a:rPr>
              <a:t>。</a:t>
            </a:r>
            <a:endParaRPr lang="en-US" altLang="zh-CN" dirty="0" smtClean="0">
              <a:latin typeface="黑体" pitchFamily="49" charset="-122"/>
              <a:ea typeface="黑体" pitchFamily="49" charset="-122"/>
            </a:endParaRPr>
          </a:p>
          <a:p>
            <a:pPr>
              <a:lnSpc>
                <a:spcPct val="150000"/>
              </a:lnSpc>
            </a:pPr>
            <a:r>
              <a:rPr lang="en-US" altLang="zh-CN" dirty="0" smtClean="0">
                <a:latin typeface="黑体" pitchFamily="49" charset="-122"/>
                <a:ea typeface="黑体" pitchFamily="49" charset="-122"/>
              </a:rPr>
              <a:t>    4</a:t>
            </a:r>
            <a:r>
              <a:rPr lang="zh-CN" altLang="en-US" dirty="0" smtClean="0">
                <a:latin typeface="黑体" pitchFamily="49" charset="-122"/>
                <a:ea typeface="黑体" pitchFamily="49" charset="-122"/>
              </a:rPr>
              <a:t>）三</a:t>
            </a:r>
            <a:r>
              <a:rPr lang="zh-CN" altLang="en-US" dirty="0">
                <a:latin typeface="黑体" pitchFamily="49" charset="-122"/>
                <a:ea typeface="黑体" pitchFamily="49" charset="-122"/>
              </a:rPr>
              <a:t>级</a:t>
            </a:r>
            <a:r>
              <a:rPr lang="zh-CN" altLang="en-US" dirty="0" smtClean="0">
                <a:latin typeface="黑体" pitchFamily="49" charset="-122"/>
                <a:ea typeface="黑体" pitchFamily="49" charset="-122"/>
              </a:rPr>
              <a:t>工程：</a:t>
            </a:r>
            <a:r>
              <a:rPr lang="en-US" altLang="zh-CN" dirty="0" smtClean="0">
                <a:latin typeface="黑体" pitchFamily="49" charset="-122"/>
                <a:ea typeface="黑体" pitchFamily="49" charset="-122"/>
              </a:rPr>
              <a:t>① </a:t>
            </a:r>
            <a:r>
              <a:rPr lang="zh-CN" altLang="en-US" dirty="0" smtClean="0">
                <a:latin typeface="黑体" pitchFamily="49" charset="-122"/>
                <a:ea typeface="黑体" pitchFamily="49" charset="-122"/>
              </a:rPr>
              <a:t>中级</a:t>
            </a:r>
            <a:r>
              <a:rPr lang="zh-CN" altLang="en-US" dirty="0">
                <a:latin typeface="黑体" pitchFamily="49" charset="-122"/>
                <a:ea typeface="黑体" pitchFamily="49" charset="-122"/>
              </a:rPr>
              <a:t>、中型公建。如重点中学及中专的教学楼、实验楼、电教</a:t>
            </a:r>
            <a:r>
              <a:rPr lang="zh-CN" altLang="en-US" dirty="0" smtClean="0">
                <a:latin typeface="黑体" pitchFamily="49" charset="-122"/>
                <a:ea typeface="黑体" pitchFamily="49" charset="-122"/>
              </a:rPr>
              <a:t>楼，社会</a:t>
            </a:r>
            <a:r>
              <a:rPr lang="zh-CN" altLang="en-US" dirty="0">
                <a:latin typeface="黑体" pitchFamily="49" charset="-122"/>
                <a:ea typeface="黑体" pitchFamily="49" charset="-122"/>
              </a:rPr>
              <a:t>旅馆、饭馆、招待所、浴室、邮电所、门诊所、百货</a:t>
            </a:r>
            <a:r>
              <a:rPr lang="zh-CN" altLang="en-US" dirty="0" smtClean="0">
                <a:latin typeface="黑体" pitchFamily="49" charset="-122"/>
                <a:ea typeface="黑体" pitchFamily="49" charset="-122"/>
              </a:rPr>
              <a:t>楼，托儿所</a:t>
            </a:r>
            <a:r>
              <a:rPr lang="zh-CN" altLang="en-US" dirty="0">
                <a:latin typeface="黑体" pitchFamily="49" charset="-122"/>
                <a:ea typeface="黑体" pitchFamily="49" charset="-122"/>
              </a:rPr>
              <a:t>、</a:t>
            </a:r>
            <a:r>
              <a:rPr lang="zh-CN" altLang="en-US" dirty="0" smtClean="0">
                <a:latin typeface="黑体" pitchFamily="49" charset="-122"/>
                <a:ea typeface="黑体" pitchFamily="49" charset="-122"/>
              </a:rPr>
              <a:t>幼儿园，综合</a:t>
            </a:r>
            <a:r>
              <a:rPr lang="zh-CN" altLang="en-US" dirty="0">
                <a:latin typeface="黑体" pitchFamily="49" charset="-122"/>
                <a:ea typeface="黑体" pitchFamily="49" charset="-122"/>
              </a:rPr>
              <a:t>服务楼、</a:t>
            </a:r>
            <a:r>
              <a:rPr lang="en-US" altLang="zh-CN" dirty="0">
                <a:latin typeface="黑体" pitchFamily="49" charset="-122"/>
                <a:ea typeface="黑体" pitchFamily="49" charset="-122"/>
              </a:rPr>
              <a:t>2</a:t>
            </a:r>
            <a:r>
              <a:rPr lang="zh-CN" altLang="en-US" dirty="0">
                <a:latin typeface="黑体" pitchFamily="49" charset="-122"/>
                <a:ea typeface="黑体" pitchFamily="49" charset="-122"/>
              </a:rPr>
              <a:t>层以下商场、多层</a:t>
            </a:r>
            <a:r>
              <a:rPr lang="zh-CN" altLang="en-US" dirty="0" smtClean="0">
                <a:latin typeface="黑体" pitchFamily="49" charset="-122"/>
                <a:ea typeface="黑体" pitchFamily="49" charset="-122"/>
              </a:rPr>
              <a:t>食堂，小型</a:t>
            </a:r>
            <a:r>
              <a:rPr lang="zh-CN" altLang="en-US" dirty="0">
                <a:latin typeface="黑体" pitchFamily="49" charset="-122"/>
                <a:ea typeface="黑体" pitchFamily="49" charset="-122"/>
              </a:rPr>
              <a:t>车站等</a:t>
            </a: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② 7-15</a:t>
            </a:r>
            <a:r>
              <a:rPr lang="zh-CN" altLang="en-US" dirty="0">
                <a:latin typeface="黑体" pitchFamily="49" charset="-122"/>
                <a:ea typeface="黑体" pitchFamily="49" charset="-122"/>
              </a:rPr>
              <a:t>层有电梯的住宅或框架结构建筑。 </a:t>
            </a:r>
          </a:p>
        </p:txBody>
      </p:sp>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extLst>
      <p:ext uri="{BB962C8B-B14F-4D97-AF65-F5344CB8AC3E}">
        <p14:creationId xmlns:p14="http://schemas.microsoft.com/office/powerpoint/2010/main" val="1276258611"/>
      </p:ext>
    </p:extLst>
  </p:cSld>
  <p:clrMapOvr>
    <a:masterClrMapping/>
  </p:clrMapOvr>
  <p:transition>
    <p:pull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23528" y="228622"/>
            <a:ext cx="3416320" cy="523220"/>
          </a:xfrm>
          <a:prstGeom prst="rect">
            <a:avLst/>
          </a:prstGeom>
        </p:spPr>
        <p:txBody>
          <a:bodyPr wrap="none">
            <a:spAutoFit/>
          </a:bodyPr>
          <a:lstStyle/>
          <a:p>
            <a:r>
              <a:rPr lang="en-US" altLang="zh-CN" sz="2800" dirty="0">
                <a:latin typeface="黑体" panose="02010609060101010101" pitchFamily="49" charset="-122"/>
                <a:ea typeface="黑体" panose="02010609060101010101" pitchFamily="49" charset="-122"/>
              </a:rPr>
              <a:t>1.1 </a:t>
            </a:r>
            <a:r>
              <a:rPr lang="zh-CN" altLang="en-US" sz="2800" dirty="0">
                <a:latin typeface="黑体" panose="02010609060101010101" pitchFamily="49" charset="-122"/>
                <a:ea typeface="黑体" panose="02010609060101010101" pitchFamily="49" charset="-122"/>
              </a:rPr>
              <a:t>项目与项目管理</a:t>
            </a:r>
          </a:p>
        </p:txBody>
      </p:sp>
      <p:sp>
        <p:nvSpPr>
          <p:cNvPr id="7" name="矩形 6"/>
          <p:cNvSpPr/>
          <p:nvPr/>
        </p:nvSpPr>
        <p:spPr>
          <a:xfrm>
            <a:off x="348126" y="1042217"/>
            <a:ext cx="8448882" cy="5366534"/>
          </a:xfrm>
          <a:prstGeom prst="rect">
            <a:avLst/>
          </a:prstGeom>
        </p:spPr>
        <p:txBody>
          <a:bodyPr wrap="square">
            <a:spAutoFit/>
          </a:bodyPr>
          <a:lstStyle/>
          <a:p>
            <a:pPr>
              <a:lnSpc>
                <a:spcPct val="120000"/>
              </a:lnSpc>
            </a:pPr>
            <a:r>
              <a:rPr lang="en-US" altLang="zh-CN" dirty="0" smtClean="0">
                <a:latin typeface="黑体" pitchFamily="49" charset="-122"/>
                <a:ea typeface="黑体" pitchFamily="49" charset="-122"/>
              </a:rPr>
              <a:t>2 </a:t>
            </a:r>
            <a:r>
              <a:rPr lang="zh-CN" altLang="en-US" dirty="0" smtClean="0">
                <a:latin typeface="黑体" pitchFamily="49" charset="-122"/>
                <a:ea typeface="黑体" pitchFamily="49" charset="-122"/>
              </a:rPr>
              <a:t>项目</a:t>
            </a:r>
            <a:r>
              <a:rPr lang="zh-CN" altLang="en-US" dirty="0">
                <a:latin typeface="黑体" pitchFamily="49" charset="-122"/>
                <a:ea typeface="黑体" pitchFamily="49" charset="-122"/>
              </a:rPr>
              <a:t>的</a:t>
            </a:r>
            <a:r>
              <a:rPr lang="zh-CN" altLang="en-US" dirty="0" smtClean="0">
                <a:latin typeface="黑体" pitchFamily="49" charset="-122"/>
                <a:ea typeface="黑体" pitchFamily="49" charset="-122"/>
              </a:rPr>
              <a:t>特征</a:t>
            </a:r>
            <a:endParaRPr lang="en-US" altLang="zh-CN" dirty="0" smtClean="0">
              <a:latin typeface="黑体" pitchFamily="49" charset="-122"/>
              <a:ea typeface="黑体" pitchFamily="49" charset="-122"/>
            </a:endParaRPr>
          </a:p>
          <a:p>
            <a:pPr>
              <a:lnSpc>
                <a:spcPct val="12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1</a:t>
            </a:r>
            <a:r>
              <a:rPr lang="zh-CN" altLang="en-US" dirty="0" smtClean="0">
                <a:latin typeface="黑体" pitchFamily="49" charset="-122"/>
                <a:ea typeface="黑体" pitchFamily="49" charset="-122"/>
              </a:rPr>
              <a:t>）项目</a:t>
            </a:r>
            <a:r>
              <a:rPr lang="zh-CN" altLang="en-US" dirty="0">
                <a:latin typeface="黑体" pitchFamily="49" charset="-122"/>
                <a:ea typeface="黑体" pitchFamily="49" charset="-122"/>
              </a:rPr>
              <a:t>的特定</a:t>
            </a:r>
            <a:r>
              <a:rPr lang="zh-CN" altLang="en-US" dirty="0" smtClean="0">
                <a:latin typeface="黑体" pitchFamily="49" charset="-122"/>
                <a:ea typeface="黑体" pitchFamily="49" charset="-122"/>
              </a:rPr>
              <a:t>性。</a:t>
            </a:r>
            <a:endParaRPr lang="en-US" altLang="zh-CN" dirty="0" smtClean="0">
              <a:latin typeface="黑体" pitchFamily="49" charset="-122"/>
              <a:ea typeface="黑体" pitchFamily="49" charset="-122"/>
            </a:endParaRPr>
          </a:p>
          <a:p>
            <a:pPr>
              <a:lnSpc>
                <a:spcPct val="120000"/>
              </a:lnSpc>
            </a:pPr>
            <a:r>
              <a:rPr lang="zh-CN" altLang="en-US" dirty="0" smtClean="0">
                <a:latin typeface="黑体" pitchFamily="49" charset="-122"/>
                <a:ea typeface="黑体" pitchFamily="49" charset="-122"/>
              </a:rPr>
              <a:t>    每个项目都有自己的</a:t>
            </a:r>
            <a:r>
              <a:rPr lang="zh-CN" altLang="en-US" dirty="0">
                <a:latin typeface="黑体" pitchFamily="49" charset="-122"/>
                <a:ea typeface="黑体" pitchFamily="49" charset="-122"/>
              </a:rPr>
              <a:t>特定过程、</a:t>
            </a:r>
            <a:r>
              <a:rPr lang="zh-CN" altLang="en-US" dirty="0" smtClean="0">
                <a:latin typeface="黑体" pitchFamily="49" charset="-122"/>
                <a:ea typeface="黑体" pitchFamily="49" charset="-122"/>
              </a:rPr>
              <a:t>起止时间、目标</a:t>
            </a:r>
            <a:r>
              <a:rPr lang="zh-CN" altLang="en-US" dirty="0">
                <a:latin typeface="黑体" pitchFamily="49" charset="-122"/>
                <a:ea typeface="黑体" pitchFamily="49" charset="-122"/>
              </a:rPr>
              <a:t>、内容</a:t>
            </a:r>
            <a:r>
              <a:rPr lang="zh-CN" altLang="en-US" dirty="0" smtClean="0">
                <a:latin typeface="黑体" pitchFamily="49" charset="-122"/>
                <a:ea typeface="黑体" pitchFamily="49" charset="-122"/>
              </a:rPr>
              <a:t>和明确的终点，每个项目</a:t>
            </a:r>
            <a:r>
              <a:rPr lang="zh-CN" altLang="en-US" dirty="0">
                <a:latin typeface="黑体" pitchFamily="49" charset="-122"/>
                <a:ea typeface="黑体" pitchFamily="49" charset="-122"/>
              </a:rPr>
              <a:t>都</a:t>
            </a:r>
            <a:r>
              <a:rPr lang="zh-CN" altLang="en-US" dirty="0" smtClean="0">
                <a:latin typeface="黑体" pitchFamily="49" charset="-122"/>
                <a:ea typeface="黑体" pitchFamily="49" charset="-122"/>
              </a:rPr>
              <a:t>不</a:t>
            </a:r>
            <a:r>
              <a:rPr lang="zh-CN" altLang="en-US" dirty="0">
                <a:latin typeface="黑体" pitchFamily="49" charset="-122"/>
                <a:ea typeface="黑体" pitchFamily="49" charset="-122"/>
              </a:rPr>
              <a:t>具</a:t>
            </a:r>
            <a:r>
              <a:rPr lang="zh-CN" altLang="en-US" dirty="0" smtClean="0">
                <a:latin typeface="黑体" pitchFamily="49" charset="-122"/>
                <a:ea typeface="黑体" pitchFamily="49" charset="-122"/>
              </a:rPr>
              <a:t>重复性。项目</a:t>
            </a:r>
            <a:r>
              <a:rPr lang="zh-CN" altLang="en-US" dirty="0">
                <a:latin typeface="黑体" pitchFamily="49" charset="-122"/>
                <a:ea typeface="黑体" pitchFamily="49" charset="-122"/>
              </a:rPr>
              <a:t>的这一特征</a:t>
            </a:r>
            <a:r>
              <a:rPr lang="zh-CN" altLang="en-US" dirty="0" smtClean="0">
                <a:latin typeface="黑体" pitchFamily="49" charset="-122"/>
                <a:ea typeface="黑体" pitchFamily="49" charset="-122"/>
              </a:rPr>
              <a:t>要求我们在</a:t>
            </a:r>
            <a:r>
              <a:rPr lang="zh-CN" altLang="en-US" dirty="0">
                <a:latin typeface="黑体" pitchFamily="49" charset="-122"/>
                <a:ea typeface="黑体" pitchFamily="49" charset="-122"/>
              </a:rPr>
              <a:t>项目实施</a:t>
            </a:r>
            <a:r>
              <a:rPr lang="zh-CN" altLang="en-US" dirty="0" smtClean="0">
                <a:latin typeface="黑体" pitchFamily="49" charset="-122"/>
                <a:ea typeface="黑体" pitchFamily="49" charset="-122"/>
              </a:rPr>
              <a:t>过程中，必须根据</a:t>
            </a:r>
            <a:r>
              <a:rPr lang="zh-CN" altLang="en-US" dirty="0">
                <a:latin typeface="黑体" pitchFamily="49" charset="-122"/>
                <a:ea typeface="黑体" pitchFamily="49" charset="-122"/>
              </a:rPr>
              <a:t>项目运行的内在</a:t>
            </a:r>
            <a:r>
              <a:rPr lang="zh-CN" altLang="en-US" dirty="0" smtClean="0">
                <a:latin typeface="黑体" pitchFamily="49" charset="-122"/>
                <a:ea typeface="黑体" pitchFamily="49" charset="-122"/>
              </a:rPr>
              <a:t>规律进行科学管理，以保证项目一次成功。</a:t>
            </a:r>
            <a:endParaRPr lang="en-US" altLang="zh-CN" dirty="0" smtClean="0">
              <a:latin typeface="黑体" pitchFamily="49" charset="-122"/>
              <a:ea typeface="黑体" pitchFamily="49" charset="-122"/>
            </a:endParaRPr>
          </a:p>
          <a:p>
            <a:pPr>
              <a:lnSpc>
                <a:spcPct val="12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2</a:t>
            </a:r>
            <a:r>
              <a:rPr lang="zh-CN" altLang="en-US" dirty="0" smtClean="0">
                <a:latin typeface="黑体" pitchFamily="49" charset="-122"/>
                <a:ea typeface="黑体" pitchFamily="49" charset="-122"/>
              </a:rPr>
              <a:t>）项目</a:t>
            </a:r>
            <a:r>
              <a:rPr lang="zh-CN" altLang="en-US" dirty="0">
                <a:latin typeface="黑体" pitchFamily="49" charset="-122"/>
                <a:ea typeface="黑体" pitchFamily="49" charset="-122"/>
              </a:rPr>
              <a:t>的目标</a:t>
            </a:r>
            <a:r>
              <a:rPr lang="zh-CN" altLang="en-US" dirty="0" smtClean="0">
                <a:latin typeface="黑体" pitchFamily="49" charset="-122"/>
                <a:ea typeface="黑体" pitchFamily="49" charset="-122"/>
              </a:rPr>
              <a:t>性。</a:t>
            </a:r>
            <a:endParaRPr lang="en-US" altLang="zh-CN" dirty="0" smtClean="0">
              <a:latin typeface="黑体" pitchFamily="49" charset="-122"/>
              <a:ea typeface="黑体" pitchFamily="49" charset="-122"/>
            </a:endParaRPr>
          </a:p>
          <a:p>
            <a:pPr>
              <a:lnSpc>
                <a:spcPct val="120000"/>
              </a:lnSpc>
            </a:pPr>
            <a:r>
              <a:rPr lang="en-US" altLang="zh-CN" dirty="0" smtClean="0">
                <a:latin typeface="黑体" pitchFamily="49" charset="-122"/>
                <a:ea typeface="黑体" pitchFamily="49" charset="-122"/>
              </a:rPr>
              <a:t>    1</a:t>
            </a:r>
            <a:r>
              <a:rPr lang="zh-CN" altLang="en-US" dirty="0" smtClean="0">
                <a:latin typeface="黑体" pitchFamily="49" charset="-122"/>
                <a:ea typeface="黑体" pitchFamily="49" charset="-122"/>
              </a:rPr>
              <a:t>）</a:t>
            </a:r>
            <a:r>
              <a:rPr lang="zh-CN" altLang="en-US" u="sng" dirty="0" smtClean="0">
                <a:latin typeface="黑体" pitchFamily="49" charset="-122"/>
                <a:ea typeface="黑体" pitchFamily="49" charset="-122"/>
              </a:rPr>
              <a:t>项目目标分类。可分为成果性目标和约束性目标。</a:t>
            </a:r>
            <a:r>
              <a:rPr lang="zh-CN" altLang="en-US" dirty="0" smtClean="0">
                <a:latin typeface="黑体" pitchFamily="49" charset="-122"/>
                <a:ea typeface="黑体" pitchFamily="49" charset="-122"/>
              </a:rPr>
              <a:t>成果性目标</a:t>
            </a:r>
            <a:r>
              <a:rPr lang="zh-CN" altLang="en-US" dirty="0">
                <a:latin typeface="黑体" pitchFamily="49" charset="-122"/>
                <a:ea typeface="黑体" pitchFamily="49" charset="-122"/>
              </a:rPr>
              <a:t>指项目应</a:t>
            </a:r>
            <a:r>
              <a:rPr lang="zh-CN" altLang="en-US" dirty="0" smtClean="0">
                <a:latin typeface="黑体" pitchFamily="49" charset="-122"/>
                <a:ea typeface="黑体" pitchFamily="49" charset="-122"/>
              </a:rPr>
              <a:t>达到项目管理主体预期</a:t>
            </a:r>
            <a:r>
              <a:rPr lang="zh-CN" altLang="en-US" dirty="0">
                <a:latin typeface="黑体" pitchFamily="49" charset="-122"/>
                <a:ea typeface="黑体" pitchFamily="49" charset="-122"/>
              </a:rPr>
              <a:t>的全部要求</a:t>
            </a:r>
            <a:r>
              <a:rPr lang="zh-CN" altLang="en-US" dirty="0" smtClean="0">
                <a:latin typeface="黑体" pitchFamily="49" charset="-122"/>
                <a:ea typeface="黑体" pitchFamily="49" charset="-122"/>
              </a:rPr>
              <a:t>和目的；约束性</a:t>
            </a:r>
            <a:r>
              <a:rPr lang="zh-CN" altLang="en-US" dirty="0">
                <a:latin typeface="黑体" pitchFamily="49" charset="-122"/>
                <a:ea typeface="黑体" pitchFamily="49" charset="-122"/>
              </a:rPr>
              <a:t>目标是指</a:t>
            </a:r>
            <a:r>
              <a:rPr lang="zh-CN" altLang="en-US" dirty="0" smtClean="0">
                <a:latin typeface="黑体" pitchFamily="49" charset="-122"/>
                <a:ea typeface="黑体" pitchFamily="49" charset="-122"/>
              </a:rPr>
              <a:t>项目的</a:t>
            </a:r>
            <a:r>
              <a:rPr lang="zh-CN" altLang="en-US" dirty="0">
                <a:latin typeface="黑体" pitchFamily="49" charset="-122"/>
                <a:ea typeface="黑体" pitchFamily="49" charset="-122"/>
              </a:rPr>
              <a:t>约束条件</a:t>
            </a:r>
            <a:r>
              <a:rPr lang="zh-CN" altLang="en-US" dirty="0" smtClean="0">
                <a:latin typeface="黑体" pitchFamily="49" charset="-122"/>
                <a:ea typeface="黑体" pitchFamily="49" charset="-122"/>
              </a:rPr>
              <a:t>，一般包括</a:t>
            </a:r>
            <a:r>
              <a:rPr lang="zh-CN" altLang="en-US" dirty="0">
                <a:latin typeface="黑体" pitchFamily="49" charset="-122"/>
                <a:ea typeface="黑体" pitchFamily="49" charset="-122"/>
              </a:rPr>
              <a:t>限定的时间</a:t>
            </a:r>
            <a:r>
              <a:rPr lang="zh-CN" altLang="en-US" dirty="0" smtClean="0">
                <a:latin typeface="黑体" pitchFamily="49" charset="-122"/>
                <a:ea typeface="黑体" pitchFamily="49" charset="-122"/>
              </a:rPr>
              <a:t>、限定</a:t>
            </a:r>
            <a:r>
              <a:rPr lang="zh-CN" altLang="en-US" dirty="0">
                <a:latin typeface="黑体" pitchFamily="49" charset="-122"/>
                <a:ea typeface="黑体" pitchFamily="49" charset="-122"/>
              </a:rPr>
              <a:t>的</a:t>
            </a:r>
            <a:r>
              <a:rPr lang="zh-CN" altLang="en-US" dirty="0" smtClean="0">
                <a:latin typeface="黑体" pitchFamily="49" charset="-122"/>
                <a:ea typeface="黑体" pitchFamily="49" charset="-122"/>
              </a:rPr>
              <a:t>资源（包括</a:t>
            </a:r>
            <a:r>
              <a:rPr lang="zh-CN" altLang="en-US" dirty="0">
                <a:latin typeface="黑体" pitchFamily="49" charset="-122"/>
                <a:ea typeface="黑体" pitchFamily="49" charset="-122"/>
              </a:rPr>
              <a:t>人员、</a:t>
            </a:r>
            <a:r>
              <a:rPr lang="zh-CN" altLang="en-US" dirty="0" smtClean="0">
                <a:latin typeface="黑体" pitchFamily="49" charset="-122"/>
                <a:ea typeface="黑体" pitchFamily="49" charset="-122"/>
              </a:rPr>
              <a:t>资金、设施</a:t>
            </a:r>
            <a:r>
              <a:rPr lang="zh-CN" altLang="en-US" dirty="0">
                <a:latin typeface="黑体" pitchFamily="49" charset="-122"/>
                <a:ea typeface="黑体" pitchFamily="49" charset="-122"/>
              </a:rPr>
              <a:t>、设备、技术、环境和</a:t>
            </a:r>
            <a:r>
              <a:rPr lang="zh-CN" altLang="en-US" dirty="0" smtClean="0">
                <a:latin typeface="黑体" pitchFamily="49" charset="-122"/>
                <a:ea typeface="黑体" pitchFamily="49" charset="-122"/>
              </a:rPr>
              <a:t>信息等）和</a:t>
            </a:r>
            <a:r>
              <a:rPr lang="zh-CN" altLang="en-US" dirty="0">
                <a:latin typeface="黑体" pitchFamily="49" charset="-122"/>
                <a:ea typeface="黑体" pitchFamily="49" charset="-122"/>
              </a:rPr>
              <a:t>限定的</a:t>
            </a:r>
            <a:r>
              <a:rPr lang="zh-CN" altLang="en-US" dirty="0" smtClean="0">
                <a:latin typeface="黑体" pitchFamily="49" charset="-122"/>
                <a:ea typeface="黑体" pitchFamily="49" charset="-122"/>
              </a:rPr>
              <a:t>质量标准等，</a:t>
            </a:r>
            <a:r>
              <a:rPr lang="zh-CN" altLang="en-US" u="sng" dirty="0" smtClean="0">
                <a:latin typeface="黑体" pitchFamily="49" charset="-122"/>
                <a:ea typeface="黑体" pitchFamily="49" charset="-122"/>
              </a:rPr>
              <a:t>项目</a:t>
            </a:r>
            <a:r>
              <a:rPr lang="zh-CN" altLang="en-US" u="sng" dirty="0">
                <a:latin typeface="黑体" pitchFamily="49" charset="-122"/>
                <a:ea typeface="黑体" pitchFamily="49" charset="-122"/>
              </a:rPr>
              <a:t>只有满足约束条件才能</a:t>
            </a:r>
            <a:r>
              <a:rPr lang="zh-CN" altLang="en-US" u="sng" dirty="0" smtClean="0">
                <a:latin typeface="黑体" pitchFamily="49" charset="-122"/>
                <a:ea typeface="黑体" pitchFamily="49" charset="-122"/>
              </a:rPr>
              <a:t>成功，因而约束条件</a:t>
            </a:r>
            <a:r>
              <a:rPr lang="zh-CN" altLang="en-US" u="sng" dirty="0">
                <a:latin typeface="黑体" pitchFamily="49" charset="-122"/>
                <a:ea typeface="黑体" pitchFamily="49" charset="-122"/>
              </a:rPr>
              <a:t>是</a:t>
            </a:r>
            <a:r>
              <a:rPr lang="zh-CN" altLang="en-US" u="sng" dirty="0" smtClean="0">
                <a:latin typeface="黑体" pitchFamily="49" charset="-122"/>
                <a:ea typeface="黑体" pitchFamily="49" charset="-122"/>
              </a:rPr>
              <a:t>项目目标</a:t>
            </a:r>
            <a:r>
              <a:rPr lang="zh-CN" altLang="en-US" u="sng" dirty="0">
                <a:latin typeface="黑体" pitchFamily="49" charset="-122"/>
                <a:ea typeface="黑体" pitchFamily="49" charset="-122"/>
              </a:rPr>
              <a:t>完成</a:t>
            </a:r>
            <a:r>
              <a:rPr lang="zh-CN" altLang="en-US" u="sng" dirty="0" smtClean="0">
                <a:latin typeface="黑体" pitchFamily="49" charset="-122"/>
                <a:ea typeface="黑体" pitchFamily="49" charset="-122"/>
              </a:rPr>
              <a:t>的前提。</a:t>
            </a:r>
            <a:endParaRPr lang="en-US" altLang="zh-CN" u="sng" dirty="0" smtClean="0">
              <a:latin typeface="黑体" pitchFamily="49" charset="-122"/>
              <a:ea typeface="黑体" pitchFamily="49" charset="-122"/>
            </a:endParaRPr>
          </a:p>
          <a:p>
            <a:pPr>
              <a:lnSpc>
                <a:spcPct val="120000"/>
              </a:lnSpc>
            </a:pPr>
            <a:r>
              <a:rPr lang="en-US" altLang="zh-CN" dirty="0" smtClean="0">
                <a:latin typeface="黑体" pitchFamily="49" charset="-122"/>
                <a:ea typeface="黑体" pitchFamily="49" charset="-122"/>
              </a:rPr>
              <a:t>    2</a:t>
            </a:r>
            <a:r>
              <a:rPr lang="zh-CN" altLang="en-US" dirty="0" smtClean="0">
                <a:latin typeface="黑体" pitchFamily="49" charset="-122"/>
                <a:ea typeface="黑体" pitchFamily="49" charset="-122"/>
              </a:rPr>
              <a:t>）项目目标</a:t>
            </a:r>
            <a:r>
              <a:rPr lang="zh-CN" altLang="en-US" dirty="0">
                <a:latin typeface="黑体" pitchFamily="49" charset="-122"/>
                <a:ea typeface="黑体" pitchFamily="49" charset="-122"/>
              </a:rPr>
              <a:t>的</a:t>
            </a:r>
            <a:r>
              <a:rPr lang="zh-CN" altLang="en-US" dirty="0" smtClean="0">
                <a:latin typeface="黑体" pitchFamily="49" charset="-122"/>
                <a:ea typeface="黑体" pitchFamily="49" charset="-122"/>
              </a:rPr>
              <a:t>分解。项目目标</a:t>
            </a:r>
            <a:r>
              <a:rPr lang="zh-CN" altLang="en-US" dirty="0">
                <a:latin typeface="黑体" pitchFamily="49" charset="-122"/>
                <a:ea typeface="黑体" pitchFamily="49" charset="-122"/>
              </a:rPr>
              <a:t>的分解是指</a:t>
            </a:r>
            <a:r>
              <a:rPr lang="zh-CN" altLang="en-US" dirty="0" smtClean="0">
                <a:latin typeface="黑体" pitchFamily="49" charset="-122"/>
                <a:ea typeface="黑体" pitchFamily="49" charset="-122"/>
              </a:rPr>
              <a:t>对项目目标</a:t>
            </a:r>
            <a:r>
              <a:rPr lang="zh-CN" altLang="en-US" dirty="0">
                <a:latin typeface="黑体" pitchFamily="49" charset="-122"/>
                <a:ea typeface="黑体" pitchFamily="49" charset="-122"/>
              </a:rPr>
              <a:t>进行</a:t>
            </a:r>
            <a:r>
              <a:rPr lang="zh-CN" altLang="en-US" dirty="0" smtClean="0">
                <a:latin typeface="黑体" pitchFamily="49" charset="-122"/>
                <a:ea typeface="黑体" pitchFamily="49" charset="-122"/>
              </a:rPr>
              <a:t>分级管理。</a:t>
            </a:r>
            <a:endParaRPr lang="en-US" altLang="zh-CN" dirty="0" smtClean="0">
              <a:latin typeface="黑体" pitchFamily="49" charset="-122"/>
              <a:ea typeface="黑体" pitchFamily="49" charset="-122"/>
            </a:endParaRPr>
          </a:p>
          <a:p>
            <a:pPr>
              <a:lnSpc>
                <a:spcPct val="12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3</a:t>
            </a:r>
            <a:r>
              <a:rPr lang="zh-CN" altLang="en-US" dirty="0" smtClean="0">
                <a:latin typeface="黑体" pitchFamily="49" charset="-122"/>
                <a:ea typeface="黑体" pitchFamily="49" charset="-122"/>
              </a:rPr>
              <a:t>）项目</a:t>
            </a:r>
            <a:r>
              <a:rPr lang="zh-CN" altLang="en-US" dirty="0">
                <a:latin typeface="黑体" pitchFamily="49" charset="-122"/>
                <a:ea typeface="黑体" pitchFamily="49" charset="-122"/>
              </a:rPr>
              <a:t>的</a:t>
            </a:r>
            <a:r>
              <a:rPr lang="zh-CN" altLang="en-US" dirty="0" smtClean="0">
                <a:latin typeface="黑体" pitchFamily="49" charset="-122"/>
                <a:ea typeface="黑体" pitchFamily="49" charset="-122"/>
              </a:rPr>
              <a:t>周期性。项目</a:t>
            </a:r>
            <a:r>
              <a:rPr lang="zh-CN" altLang="en-US" dirty="0">
                <a:latin typeface="黑体" pitchFamily="49" charset="-122"/>
                <a:ea typeface="黑体" pitchFamily="49" charset="-122"/>
              </a:rPr>
              <a:t>过程的一次性决定了每个项目都具有自己的</a:t>
            </a:r>
            <a:r>
              <a:rPr lang="zh-CN" altLang="en-US" dirty="0" smtClean="0">
                <a:latin typeface="黑体" pitchFamily="49" charset="-122"/>
                <a:ea typeface="黑体" pitchFamily="49" charset="-122"/>
              </a:rPr>
              <a:t>生命期。</a:t>
            </a:r>
            <a:endParaRPr lang="en-US" altLang="zh-CN" dirty="0" smtClean="0">
              <a:latin typeface="黑体" pitchFamily="49" charset="-122"/>
              <a:ea typeface="黑体" pitchFamily="49" charset="-122"/>
            </a:endParaRPr>
          </a:p>
          <a:p>
            <a:pPr>
              <a:lnSpc>
                <a:spcPct val="12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4</a:t>
            </a:r>
            <a:r>
              <a:rPr lang="zh-CN" altLang="en-US" dirty="0" smtClean="0">
                <a:latin typeface="黑体" pitchFamily="49" charset="-122"/>
                <a:ea typeface="黑体" pitchFamily="49" charset="-122"/>
              </a:rPr>
              <a:t>）项目的整体性</a:t>
            </a:r>
            <a:r>
              <a:rPr lang="zh-CN" altLang="en-US" dirty="0">
                <a:latin typeface="黑体" pitchFamily="49" charset="-122"/>
                <a:ea typeface="黑体" pitchFamily="49" charset="-122"/>
              </a:rPr>
              <a:t>。一个项目，</a:t>
            </a:r>
            <a:r>
              <a:rPr lang="zh-CN" altLang="en-US" dirty="0" smtClean="0">
                <a:latin typeface="黑体" pitchFamily="49" charset="-122"/>
                <a:ea typeface="黑体" pitchFamily="49" charset="-122"/>
              </a:rPr>
              <a:t>是一个整体的</a:t>
            </a:r>
            <a:r>
              <a:rPr lang="zh-CN" altLang="en-US" dirty="0">
                <a:latin typeface="黑体" pitchFamily="49" charset="-122"/>
                <a:ea typeface="黑体" pitchFamily="49" charset="-122"/>
              </a:rPr>
              <a:t>管理</a:t>
            </a:r>
            <a:r>
              <a:rPr lang="zh-CN" altLang="en-US" dirty="0" smtClean="0">
                <a:latin typeface="黑体" pitchFamily="49" charset="-122"/>
                <a:ea typeface="黑体" pitchFamily="49" charset="-122"/>
              </a:rPr>
              <a:t>对象。</a:t>
            </a:r>
            <a:endParaRPr lang="en-US" altLang="zh-CN" dirty="0" smtClean="0">
              <a:latin typeface="黑体" pitchFamily="49" charset="-122"/>
              <a:ea typeface="黑体" pitchFamily="49" charset="-122"/>
            </a:endParaRPr>
          </a:p>
          <a:p>
            <a:pPr>
              <a:lnSpc>
                <a:spcPct val="12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5</a:t>
            </a:r>
            <a:r>
              <a:rPr lang="zh-CN" altLang="en-US" dirty="0" smtClean="0">
                <a:latin typeface="黑体" pitchFamily="49" charset="-122"/>
                <a:ea typeface="黑体" pitchFamily="49" charset="-122"/>
              </a:rPr>
              <a:t>）项目</a:t>
            </a:r>
            <a:r>
              <a:rPr lang="zh-CN" altLang="en-US" dirty="0">
                <a:latin typeface="黑体" pitchFamily="49" charset="-122"/>
                <a:ea typeface="黑体" pitchFamily="49" charset="-122"/>
              </a:rPr>
              <a:t>的不可逆性。项目按照一定的程序</a:t>
            </a:r>
            <a:r>
              <a:rPr lang="zh-CN" altLang="en-US" dirty="0" smtClean="0">
                <a:latin typeface="黑体" pitchFamily="49" charset="-122"/>
                <a:ea typeface="黑体" pitchFamily="49" charset="-122"/>
              </a:rPr>
              <a:t>进行，其</a:t>
            </a:r>
            <a:r>
              <a:rPr lang="zh-CN" altLang="en-US" dirty="0">
                <a:latin typeface="黑体" pitchFamily="49" charset="-122"/>
                <a:ea typeface="黑体" pitchFamily="49" charset="-122"/>
              </a:rPr>
              <a:t>过程</a:t>
            </a:r>
            <a:r>
              <a:rPr lang="zh-CN" altLang="en-US" dirty="0" smtClean="0">
                <a:latin typeface="黑体" pitchFamily="49" charset="-122"/>
                <a:ea typeface="黑体" pitchFamily="49" charset="-122"/>
              </a:rPr>
              <a:t>不可逆转，这</a:t>
            </a:r>
            <a:r>
              <a:rPr lang="zh-CN" altLang="en-US" dirty="0">
                <a:latin typeface="黑体" pitchFamily="49" charset="-122"/>
                <a:ea typeface="黑体" pitchFamily="49" charset="-122"/>
              </a:rPr>
              <a:t>与</a:t>
            </a:r>
            <a:r>
              <a:rPr lang="zh-CN" altLang="en-US" dirty="0" smtClean="0">
                <a:latin typeface="黑体" pitchFamily="49" charset="-122"/>
                <a:ea typeface="黑体" pitchFamily="49" charset="-122"/>
              </a:rPr>
              <a:t>批量重复的</a:t>
            </a:r>
            <a:r>
              <a:rPr lang="zh-CN" altLang="en-US" dirty="0">
                <a:latin typeface="黑体" pitchFamily="49" charset="-122"/>
                <a:ea typeface="黑体" pitchFamily="49" charset="-122"/>
              </a:rPr>
              <a:t>过程有着本质的</a:t>
            </a:r>
            <a:r>
              <a:rPr lang="zh-CN" altLang="en-US" dirty="0" smtClean="0">
                <a:latin typeface="黑体" pitchFamily="49" charset="-122"/>
                <a:ea typeface="黑体" pitchFamily="49" charset="-122"/>
              </a:rPr>
              <a:t>差别。因而</a:t>
            </a:r>
            <a:r>
              <a:rPr lang="zh-CN" altLang="en-US" dirty="0">
                <a:latin typeface="黑体" pitchFamily="49" charset="-122"/>
                <a:ea typeface="黑体" pitchFamily="49" charset="-122"/>
              </a:rPr>
              <a:t>项目的风险很大，必须一次</a:t>
            </a:r>
            <a:r>
              <a:rPr lang="zh-CN" altLang="en-US" dirty="0" smtClean="0">
                <a:latin typeface="黑体" pitchFamily="49" charset="-122"/>
                <a:ea typeface="黑体" pitchFamily="49" charset="-122"/>
              </a:rPr>
              <a:t>成功。</a:t>
            </a:r>
            <a:endParaRPr lang="en-US" altLang="zh-CN" dirty="0">
              <a:latin typeface="黑体" pitchFamily="49" charset="-122"/>
              <a:ea typeface="黑体" pitchFamily="49" charset="-122"/>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extLst>
      <p:ext uri="{BB962C8B-B14F-4D97-AF65-F5344CB8AC3E}">
        <p14:creationId xmlns:p14="http://schemas.microsoft.com/office/powerpoint/2010/main" val="1257517593"/>
      </p:ext>
    </p:extLst>
  </p:cSld>
  <p:clrMapOvr>
    <a:masterClrMapping/>
  </p:clrMapOvr>
  <p:transition>
    <p:pull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28596" y="214290"/>
            <a:ext cx="2339102" cy="523220"/>
          </a:xfrm>
          <a:prstGeom prst="rect">
            <a:avLst/>
          </a:prstGeom>
        </p:spPr>
        <p:txBody>
          <a:bodyPr wrap="none">
            <a:spAutoFit/>
          </a:bodyPr>
          <a:lstStyle/>
          <a:p>
            <a:r>
              <a:rPr lang="en-US" altLang="zh-CN" sz="2800" dirty="0" smtClean="0">
                <a:latin typeface="黑体" panose="02010609060101010101" pitchFamily="49" charset="-122"/>
                <a:ea typeface="黑体" panose="02010609060101010101" pitchFamily="49" charset="-122"/>
              </a:rPr>
              <a:t>2.1 </a:t>
            </a:r>
            <a:r>
              <a:rPr lang="zh-CN" altLang="en-US" sz="2800" dirty="0">
                <a:latin typeface="黑体" panose="02010609060101010101" pitchFamily="49" charset="-122"/>
                <a:ea typeface="黑体" panose="02010609060101010101" pitchFamily="49" charset="-122"/>
              </a:rPr>
              <a:t>认知</a:t>
            </a:r>
            <a:r>
              <a:rPr lang="zh-CN" altLang="en-US" sz="2800" dirty="0" smtClean="0">
                <a:latin typeface="黑体" panose="02010609060101010101" pitchFamily="49" charset="-122"/>
                <a:ea typeface="黑体" panose="02010609060101010101" pitchFamily="49" charset="-122"/>
              </a:rPr>
              <a:t>建筑</a:t>
            </a:r>
            <a:endParaRPr lang="zh-CN" altLang="en-US" sz="2800" dirty="0">
              <a:latin typeface="黑体" panose="02010609060101010101" pitchFamily="49" charset="-122"/>
              <a:ea typeface="黑体" panose="02010609060101010101" pitchFamily="49" charset="-122"/>
            </a:endParaRPr>
          </a:p>
        </p:txBody>
      </p:sp>
      <p:sp>
        <p:nvSpPr>
          <p:cNvPr id="5" name="AutoShape 2" descr="http://image62.360doc.com/DownloadImg/2013/07/2909/34124383_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AutoShape 4" descr="http://image62.360doc.com/DownloadImg/2013/07/2909/34124383_1.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 name="AutoShape 6" descr="http://image62.360doc.com/DownloadImg/2013/07/2909/34124383_1.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AutoShape 8" descr="http://image62.360doc.com/DownloadImg/2013/07/2909/34124383_1.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AutoShape 10" descr="http://image62.360doc.com/DownloadImg/2013/07/2909/34124383_1.jp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矩形 12"/>
          <p:cNvSpPr/>
          <p:nvPr/>
        </p:nvSpPr>
        <p:spPr>
          <a:xfrm>
            <a:off x="460375" y="1196752"/>
            <a:ext cx="8360097" cy="2585323"/>
          </a:xfrm>
          <a:prstGeom prst="rect">
            <a:avLst/>
          </a:prstGeom>
        </p:spPr>
        <p:txBody>
          <a:bodyPr wrap="square">
            <a:spAutoFit/>
          </a:bodyPr>
          <a:lstStyle/>
          <a:p>
            <a:pPr>
              <a:lnSpc>
                <a:spcPct val="150000"/>
              </a:lnSpc>
            </a:pPr>
            <a:r>
              <a:rPr lang="en-US" altLang="zh-CN" dirty="0" smtClean="0">
                <a:latin typeface="黑体" pitchFamily="49" charset="-122"/>
                <a:ea typeface="黑体" pitchFamily="49" charset="-122"/>
              </a:rPr>
              <a:t>    5</a:t>
            </a:r>
            <a:r>
              <a:rPr lang="zh-CN" altLang="en-US" dirty="0" smtClean="0">
                <a:latin typeface="黑体" pitchFamily="49" charset="-122"/>
                <a:ea typeface="黑体" pitchFamily="49" charset="-122"/>
              </a:rPr>
              <a:t>）四</a:t>
            </a:r>
            <a:r>
              <a:rPr lang="zh-CN" altLang="en-US" dirty="0">
                <a:latin typeface="黑体" pitchFamily="49" charset="-122"/>
                <a:ea typeface="黑体" pitchFamily="49" charset="-122"/>
              </a:rPr>
              <a:t>级</a:t>
            </a:r>
            <a:r>
              <a:rPr lang="zh-CN" altLang="en-US" dirty="0" smtClean="0">
                <a:latin typeface="黑体" pitchFamily="49" charset="-122"/>
                <a:ea typeface="黑体" pitchFamily="49" charset="-122"/>
              </a:rPr>
              <a:t>工程：</a:t>
            </a:r>
            <a:r>
              <a:rPr lang="en-US" altLang="zh-CN" dirty="0" smtClean="0">
                <a:latin typeface="黑体" pitchFamily="49" charset="-122"/>
                <a:ea typeface="黑体" pitchFamily="49" charset="-122"/>
              </a:rPr>
              <a:t>① </a:t>
            </a:r>
            <a:r>
              <a:rPr lang="zh-CN" altLang="en-US" dirty="0" smtClean="0">
                <a:latin typeface="黑体" pitchFamily="49" charset="-122"/>
                <a:ea typeface="黑体" pitchFamily="49" charset="-122"/>
              </a:rPr>
              <a:t>一般</a:t>
            </a:r>
            <a:r>
              <a:rPr lang="zh-CN" altLang="en-US" dirty="0">
                <a:latin typeface="黑体" pitchFamily="49" charset="-122"/>
                <a:ea typeface="黑体" pitchFamily="49" charset="-122"/>
              </a:rPr>
              <a:t>中小型公建。如一般办公楼、中小学教学楼、单层食堂、单层汽车库、消防车库、消防站、蔬菜门市部、粮站、杂货店、阅览室、理发室、水冲式公厕等</a:t>
            </a: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② 7</a:t>
            </a:r>
            <a:r>
              <a:rPr lang="zh-CN" altLang="en-US" dirty="0">
                <a:latin typeface="黑体" pitchFamily="49" charset="-122"/>
                <a:ea typeface="黑体" pitchFamily="49" charset="-122"/>
              </a:rPr>
              <a:t>层以下无电梯住宅、宿舍及砖混建筑</a:t>
            </a:r>
            <a:r>
              <a:rPr lang="zh-CN" altLang="en-US" dirty="0" smtClean="0">
                <a:latin typeface="黑体" pitchFamily="49" charset="-122"/>
                <a:ea typeface="黑体" pitchFamily="49" charset="-122"/>
              </a:rPr>
              <a:t>。</a:t>
            </a:r>
            <a:endParaRPr lang="en-US" altLang="zh-CN" dirty="0" smtClean="0">
              <a:latin typeface="黑体" pitchFamily="49" charset="-122"/>
              <a:ea typeface="黑体" pitchFamily="49" charset="-122"/>
            </a:endParaRPr>
          </a:p>
          <a:p>
            <a:pPr>
              <a:lnSpc>
                <a:spcPct val="150000"/>
              </a:lnSpc>
            </a:pPr>
            <a:r>
              <a:rPr lang="en-US" altLang="zh-CN" dirty="0" smtClean="0">
                <a:latin typeface="黑体" pitchFamily="49" charset="-122"/>
                <a:ea typeface="黑体" pitchFamily="49" charset="-122"/>
              </a:rPr>
              <a:t>    6</a:t>
            </a:r>
            <a:r>
              <a:rPr lang="zh-CN" altLang="en-US" dirty="0" smtClean="0">
                <a:latin typeface="黑体" pitchFamily="49" charset="-122"/>
                <a:ea typeface="黑体" pitchFamily="49" charset="-122"/>
              </a:rPr>
              <a:t>）五</a:t>
            </a:r>
            <a:r>
              <a:rPr lang="zh-CN" altLang="en-US" dirty="0">
                <a:latin typeface="黑体" pitchFamily="49" charset="-122"/>
                <a:ea typeface="黑体" pitchFamily="49" charset="-122"/>
              </a:rPr>
              <a:t>级</a:t>
            </a:r>
            <a:r>
              <a:rPr lang="zh-CN" altLang="en-US" dirty="0" smtClean="0">
                <a:latin typeface="黑体" pitchFamily="49" charset="-122"/>
                <a:ea typeface="黑体" pitchFamily="49" charset="-122"/>
              </a:rPr>
              <a:t>工程：一二</a:t>
            </a:r>
            <a:r>
              <a:rPr lang="zh-CN" altLang="en-US" dirty="0">
                <a:latin typeface="黑体" pitchFamily="49" charset="-122"/>
                <a:ea typeface="黑体" pitchFamily="49" charset="-122"/>
              </a:rPr>
              <a:t>层、单功能、一般小跨度结构建筑</a:t>
            </a:r>
            <a:r>
              <a:rPr lang="zh-CN" altLang="en-US" dirty="0" smtClean="0">
                <a:latin typeface="黑体" pitchFamily="49" charset="-122"/>
                <a:ea typeface="黑体" pitchFamily="49" charset="-122"/>
              </a:rPr>
              <a:t>。</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    说明：以上</a:t>
            </a:r>
            <a:r>
              <a:rPr lang="zh-CN" altLang="en-US" dirty="0">
                <a:latin typeface="黑体" pitchFamily="49" charset="-122"/>
                <a:ea typeface="黑体" pitchFamily="49" charset="-122"/>
              </a:rPr>
              <a:t>分级标准</a:t>
            </a:r>
            <a:r>
              <a:rPr lang="zh-CN" altLang="en-US" dirty="0" smtClean="0">
                <a:latin typeface="黑体" pitchFamily="49" charset="-122"/>
                <a:ea typeface="黑体" pitchFamily="49" charset="-122"/>
              </a:rPr>
              <a:t>中，大型</a:t>
            </a:r>
            <a:r>
              <a:rPr lang="zh-CN" altLang="en-US" dirty="0">
                <a:latin typeface="黑体" pitchFamily="49" charset="-122"/>
                <a:ea typeface="黑体" pitchFamily="49" charset="-122"/>
              </a:rPr>
              <a:t>工程一般系指</a:t>
            </a:r>
            <a:r>
              <a:rPr lang="en-US" altLang="zh-CN" dirty="0">
                <a:latin typeface="黑体" pitchFamily="49" charset="-122"/>
                <a:ea typeface="黑体" pitchFamily="49" charset="-122"/>
              </a:rPr>
              <a:t>1</a:t>
            </a:r>
            <a:r>
              <a:rPr lang="zh-CN" altLang="en-US" dirty="0" smtClean="0">
                <a:latin typeface="黑体" pitchFamily="49" charset="-122"/>
                <a:ea typeface="黑体" pitchFamily="49" charset="-122"/>
              </a:rPr>
              <a:t>万㎡以上</a:t>
            </a:r>
            <a:r>
              <a:rPr lang="zh-CN" altLang="en-US" dirty="0">
                <a:latin typeface="黑体" pitchFamily="49" charset="-122"/>
                <a:ea typeface="黑体" pitchFamily="49" charset="-122"/>
              </a:rPr>
              <a:t>的</a:t>
            </a:r>
            <a:r>
              <a:rPr lang="zh-CN" altLang="en-US" dirty="0" smtClean="0">
                <a:latin typeface="黑体" pitchFamily="49" charset="-122"/>
                <a:ea typeface="黑体" pitchFamily="49" charset="-122"/>
              </a:rPr>
              <a:t>建筑，中型</a:t>
            </a:r>
            <a:r>
              <a:rPr lang="zh-CN" altLang="en-US" dirty="0">
                <a:latin typeface="黑体" pitchFamily="49" charset="-122"/>
                <a:ea typeface="黑体" pitchFamily="49" charset="-122"/>
              </a:rPr>
              <a:t>工程指</a:t>
            </a:r>
            <a:r>
              <a:rPr lang="en-US" altLang="zh-CN" dirty="0" smtClean="0">
                <a:latin typeface="黑体" pitchFamily="49" charset="-122"/>
                <a:ea typeface="黑体" pitchFamily="49" charset="-122"/>
              </a:rPr>
              <a:t>3000</a:t>
            </a: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 </a:t>
            </a:r>
            <a:r>
              <a:rPr lang="zh-CN" altLang="en-US" dirty="0" smtClean="0">
                <a:latin typeface="黑体" pitchFamily="49" charset="-122"/>
                <a:ea typeface="黑体" pitchFamily="49" charset="-122"/>
              </a:rPr>
              <a:t>到</a:t>
            </a:r>
            <a:r>
              <a:rPr lang="en-US" altLang="zh-CN" dirty="0">
                <a:latin typeface="黑体" pitchFamily="49" charset="-122"/>
                <a:ea typeface="黑体" pitchFamily="49" charset="-122"/>
              </a:rPr>
              <a:t>1</a:t>
            </a:r>
            <a:r>
              <a:rPr lang="zh-CN" altLang="en-US" dirty="0" smtClean="0">
                <a:latin typeface="黑体" pitchFamily="49" charset="-122"/>
                <a:ea typeface="黑体" pitchFamily="49" charset="-122"/>
              </a:rPr>
              <a:t>万㎡的建筑，小型</a:t>
            </a:r>
            <a:r>
              <a:rPr lang="zh-CN" altLang="en-US" dirty="0">
                <a:latin typeface="黑体" pitchFamily="49" charset="-122"/>
                <a:ea typeface="黑体" pitchFamily="49" charset="-122"/>
              </a:rPr>
              <a:t>工程指</a:t>
            </a:r>
            <a:r>
              <a:rPr lang="en-US" altLang="zh-CN" dirty="0" smtClean="0">
                <a:latin typeface="黑体" pitchFamily="49" charset="-122"/>
                <a:ea typeface="黑体" pitchFamily="49" charset="-122"/>
              </a:rPr>
              <a:t>3000</a:t>
            </a:r>
            <a:r>
              <a:rPr lang="zh-CN" altLang="en-US" dirty="0" smtClean="0">
                <a:latin typeface="黑体" pitchFamily="49" charset="-122"/>
                <a:ea typeface="黑体" pitchFamily="49" charset="-122"/>
              </a:rPr>
              <a:t>㎡以下</a:t>
            </a:r>
            <a:r>
              <a:rPr lang="zh-CN" altLang="en-US" dirty="0">
                <a:latin typeface="黑体" pitchFamily="49" charset="-122"/>
                <a:ea typeface="黑体" pitchFamily="49" charset="-122"/>
              </a:rPr>
              <a:t>的建筑。 </a:t>
            </a:r>
          </a:p>
        </p:txBody>
      </p:sp>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extLst>
      <p:ext uri="{BB962C8B-B14F-4D97-AF65-F5344CB8AC3E}">
        <p14:creationId xmlns:p14="http://schemas.microsoft.com/office/powerpoint/2010/main" val="4283302811"/>
      </p:ext>
    </p:extLst>
  </p:cSld>
  <p:clrMapOvr>
    <a:masterClrMapping/>
  </p:clrMapOvr>
  <p:transition>
    <p:pull di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28596" y="214290"/>
            <a:ext cx="3057247" cy="523220"/>
          </a:xfrm>
          <a:prstGeom prst="rect">
            <a:avLst/>
          </a:prstGeom>
        </p:spPr>
        <p:txBody>
          <a:bodyPr wrap="none">
            <a:spAutoFit/>
          </a:bodyPr>
          <a:lstStyle/>
          <a:p>
            <a:r>
              <a:rPr lang="en-US" altLang="zh-CN" sz="2800" dirty="0" smtClean="0">
                <a:latin typeface="黑体" panose="02010609060101010101" pitchFamily="49" charset="-122"/>
                <a:ea typeface="黑体" panose="02010609060101010101" pitchFamily="49" charset="-122"/>
              </a:rPr>
              <a:t>2.2 </a:t>
            </a:r>
            <a:r>
              <a:rPr lang="zh-CN" altLang="en-US" sz="2800" dirty="0" smtClean="0">
                <a:latin typeface="黑体" panose="02010609060101010101" pitchFamily="49" charset="-122"/>
                <a:ea typeface="黑体" panose="02010609060101010101" pitchFamily="49" charset="-122"/>
              </a:rPr>
              <a:t>建筑工程设计</a:t>
            </a:r>
            <a:endParaRPr lang="zh-CN" altLang="en-US" sz="2800" dirty="0">
              <a:latin typeface="黑体" panose="02010609060101010101" pitchFamily="49" charset="-122"/>
              <a:ea typeface="黑体" panose="02010609060101010101" pitchFamily="49" charset="-122"/>
            </a:endParaRPr>
          </a:p>
        </p:txBody>
      </p:sp>
      <p:sp>
        <p:nvSpPr>
          <p:cNvPr id="5" name="AutoShape 2" descr="http://image62.360doc.com/DownloadImg/2013/07/2909/34124383_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AutoShape 4" descr="http://image62.360doc.com/DownloadImg/2013/07/2909/34124383_1.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 name="AutoShape 6" descr="http://image62.360doc.com/DownloadImg/2013/07/2909/34124383_1.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AutoShape 8" descr="http://image62.360doc.com/DownloadImg/2013/07/2909/34124383_1.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矩形 12"/>
          <p:cNvSpPr/>
          <p:nvPr/>
        </p:nvSpPr>
        <p:spPr>
          <a:xfrm>
            <a:off x="425096" y="993306"/>
            <a:ext cx="8360097" cy="5078313"/>
          </a:xfrm>
          <a:prstGeom prst="rect">
            <a:avLst/>
          </a:prstGeom>
        </p:spPr>
        <p:txBody>
          <a:bodyPr wrap="square">
            <a:spAutoFit/>
          </a:bodyPr>
          <a:lstStyle/>
          <a:p>
            <a:pPr>
              <a:lnSpc>
                <a:spcPct val="150000"/>
              </a:lnSpc>
            </a:pPr>
            <a:r>
              <a:rPr lang="en-US" altLang="zh-CN" dirty="0" smtClean="0">
                <a:latin typeface="黑体" pitchFamily="49" charset="-122"/>
                <a:ea typeface="黑体" pitchFamily="49" charset="-122"/>
              </a:rPr>
              <a:t>2.2.1 </a:t>
            </a:r>
            <a:r>
              <a:rPr lang="zh-CN" altLang="en-US" dirty="0" smtClean="0">
                <a:latin typeface="黑体" pitchFamily="49" charset="-122"/>
                <a:ea typeface="黑体" pitchFamily="49" charset="-122"/>
              </a:rPr>
              <a:t>建筑工程</a:t>
            </a:r>
            <a:r>
              <a:rPr lang="zh-CN" altLang="en-US" dirty="0">
                <a:latin typeface="黑体" pitchFamily="49" charset="-122"/>
                <a:ea typeface="黑体" pitchFamily="49" charset="-122"/>
              </a:rPr>
              <a:t>设计</a:t>
            </a:r>
            <a:r>
              <a:rPr lang="zh-CN" altLang="en-US" dirty="0" smtClean="0">
                <a:latin typeface="黑体" pitchFamily="49" charset="-122"/>
                <a:ea typeface="黑体" pitchFamily="49" charset="-122"/>
              </a:rPr>
              <a:t>概述</a:t>
            </a:r>
            <a:endParaRPr lang="en-US" altLang="zh-CN" dirty="0" smtClean="0">
              <a:latin typeface="黑体" pitchFamily="49" charset="-122"/>
              <a:ea typeface="黑体" pitchFamily="49" charset="-122"/>
            </a:endParaRPr>
          </a:p>
          <a:p>
            <a:pPr>
              <a:lnSpc>
                <a:spcPct val="150000"/>
              </a:lnSpc>
            </a:pPr>
            <a:r>
              <a:rPr lang="en-US" altLang="zh-CN" dirty="0" smtClean="0">
                <a:latin typeface="黑体" pitchFamily="49" charset="-122"/>
                <a:ea typeface="黑体" pitchFamily="49" charset="-122"/>
              </a:rPr>
              <a:t>1 </a:t>
            </a:r>
            <a:r>
              <a:rPr lang="zh-CN" altLang="en-US" dirty="0" smtClean="0">
                <a:latin typeface="黑体" pitchFamily="49" charset="-122"/>
                <a:ea typeface="黑体" pitchFamily="49" charset="-122"/>
              </a:rPr>
              <a:t>建设</a:t>
            </a:r>
            <a:r>
              <a:rPr lang="zh-CN" altLang="en-US" dirty="0">
                <a:latin typeface="黑体" pitchFamily="49" charset="-122"/>
                <a:ea typeface="黑体" pitchFamily="49" charset="-122"/>
              </a:rPr>
              <a:t>工程设计</a:t>
            </a:r>
            <a:r>
              <a:rPr lang="zh-CN" altLang="en-US" dirty="0" smtClean="0">
                <a:latin typeface="黑体" pitchFamily="49" charset="-122"/>
                <a:ea typeface="黑体" pitchFamily="49" charset="-122"/>
              </a:rPr>
              <a:t>概念</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    按</a:t>
            </a:r>
            <a:r>
              <a:rPr lang="en-US" altLang="zh-CN" dirty="0">
                <a:latin typeface="黑体" pitchFamily="49" charset="-122"/>
                <a:ea typeface="黑体" pitchFamily="49" charset="-122"/>
              </a:rPr>
              <a:t>《</a:t>
            </a:r>
            <a:r>
              <a:rPr lang="zh-CN" altLang="en-US" dirty="0">
                <a:latin typeface="黑体" pitchFamily="49" charset="-122"/>
                <a:ea typeface="黑体" pitchFamily="49" charset="-122"/>
              </a:rPr>
              <a:t>建设工程勘察设计管理</a:t>
            </a:r>
            <a:r>
              <a:rPr lang="zh-CN" altLang="en-US" dirty="0" smtClean="0">
                <a:latin typeface="黑体" pitchFamily="49" charset="-122"/>
                <a:ea typeface="黑体" pitchFamily="49" charset="-122"/>
              </a:rPr>
              <a:t>条例）（国务院令第</a:t>
            </a:r>
            <a:r>
              <a:rPr lang="en-US" altLang="zh-CN" dirty="0" smtClean="0">
                <a:latin typeface="黑体" pitchFamily="49" charset="-122"/>
                <a:ea typeface="黑体" pitchFamily="49" charset="-122"/>
              </a:rPr>
              <a:t>293</a:t>
            </a:r>
            <a:r>
              <a:rPr lang="zh-CN" altLang="en-US" dirty="0" smtClean="0">
                <a:latin typeface="黑体" pitchFamily="49" charset="-122"/>
                <a:ea typeface="黑体" pitchFamily="49" charset="-122"/>
              </a:rPr>
              <a:t>号）规定</a:t>
            </a:r>
            <a:r>
              <a:rPr lang="zh-CN" altLang="en-US" dirty="0">
                <a:latin typeface="黑体" pitchFamily="49" charset="-122"/>
                <a:ea typeface="黑体" pitchFamily="49" charset="-122"/>
              </a:rPr>
              <a:t>：建设工程设计是</a:t>
            </a:r>
            <a:r>
              <a:rPr lang="zh-CN" altLang="en-US" dirty="0" smtClean="0">
                <a:latin typeface="黑体" pitchFamily="49" charset="-122"/>
                <a:ea typeface="黑体" pitchFamily="49" charset="-122"/>
              </a:rPr>
              <a:t>指根据建设工程的要求</a:t>
            </a:r>
            <a:r>
              <a:rPr lang="zh-CN" altLang="en-US" dirty="0">
                <a:latin typeface="黑体" pitchFamily="49" charset="-122"/>
                <a:ea typeface="黑体" pitchFamily="49" charset="-122"/>
              </a:rPr>
              <a:t>，对建设工程所需的技术、经济、资源、环境等条件进行综合分析、</a:t>
            </a:r>
            <a:r>
              <a:rPr lang="zh-CN" altLang="en-US" dirty="0" smtClean="0">
                <a:latin typeface="黑体" pitchFamily="49" charset="-122"/>
                <a:ea typeface="黑体" pitchFamily="49" charset="-122"/>
              </a:rPr>
              <a:t>论证，编制</a:t>
            </a:r>
            <a:r>
              <a:rPr lang="zh-CN" altLang="en-US" dirty="0">
                <a:latin typeface="黑体" pitchFamily="49" charset="-122"/>
                <a:ea typeface="黑体" pitchFamily="49" charset="-122"/>
              </a:rPr>
              <a:t>建设</a:t>
            </a:r>
            <a:r>
              <a:rPr lang="zh-CN" altLang="en-US" dirty="0" smtClean="0">
                <a:latin typeface="黑体" pitchFamily="49" charset="-122"/>
                <a:ea typeface="黑体" pitchFamily="49" charset="-122"/>
              </a:rPr>
              <a:t>工程设计文件的活动。</a:t>
            </a:r>
            <a:endParaRPr lang="en-US" altLang="zh-CN" dirty="0" smtClean="0">
              <a:latin typeface="黑体" pitchFamily="49" charset="-122"/>
              <a:ea typeface="黑体" pitchFamily="49" charset="-122"/>
            </a:endParaRPr>
          </a:p>
          <a:p>
            <a:pPr>
              <a:lnSpc>
                <a:spcPct val="150000"/>
              </a:lnSpc>
            </a:pPr>
            <a:r>
              <a:rPr lang="en-US" altLang="zh-CN" dirty="0" smtClean="0">
                <a:latin typeface="黑体" pitchFamily="49" charset="-122"/>
                <a:ea typeface="黑体" pitchFamily="49" charset="-122"/>
              </a:rPr>
              <a:t>2 </a:t>
            </a:r>
            <a:r>
              <a:rPr lang="zh-CN" altLang="en-US" dirty="0" smtClean="0">
                <a:latin typeface="黑体" pitchFamily="49" charset="-122"/>
                <a:ea typeface="黑体" pitchFamily="49" charset="-122"/>
              </a:rPr>
              <a:t>设计</a:t>
            </a:r>
            <a:r>
              <a:rPr lang="zh-CN" altLang="en-US" dirty="0">
                <a:latin typeface="黑体" pitchFamily="49" charset="-122"/>
                <a:ea typeface="黑体" pitchFamily="49" charset="-122"/>
              </a:rPr>
              <a:t>文件编制的</a:t>
            </a:r>
            <a:r>
              <a:rPr lang="zh-CN" altLang="en-US" dirty="0" smtClean="0">
                <a:latin typeface="黑体" pitchFamily="49" charset="-122"/>
                <a:ea typeface="黑体" pitchFamily="49" charset="-122"/>
              </a:rPr>
              <a:t>原则</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1</a:t>
            </a:r>
            <a:r>
              <a:rPr lang="zh-CN" altLang="en-US" dirty="0" smtClean="0">
                <a:latin typeface="黑体" pitchFamily="49" charset="-122"/>
                <a:ea typeface="黑体" pitchFamily="49" charset="-122"/>
              </a:rPr>
              <a:t>）建设</a:t>
            </a:r>
            <a:r>
              <a:rPr lang="zh-CN" altLang="en-US" dirty="0">
                <a:latin typeface="黑体" pitchFamily="49" charset="-122"/>
                <a:ea typeface="黑体" pitchFamily="49" charset="-122"/>
              </a:rPr>
              <a:t>工程设计应当与我国或所在地的社会、经济发展水平相适应，遵循安全、适用、经济、美观、环保、节能</a:t>
            </a:r>
            <a:r>
              <a:rPr lang="zh-CN" altLang="en-US" dirty="0" smtClean="0">
                <a:latin typeface="黑体" pitchFamily="49" charset="-122"/>
                <a:ea typeface="黑体" pitchFamily="49" charset="-122"/>
              </a:rPr>
              <a:t>等原则。</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2</a:t>
            </a:r>
            <a:r>
              <a:rPr lang="zh-CN" altLang="en-US" dirty="0" smtClean="0">
                <a:latin typeface="黑体" pitchFamily="49" charset="-122"/>
                <a:ea typeface="黑体" pitchFamily="49" charset="-122"/>
              </a:rPr>
              <a:t>）在</a:t>
            </a:r>
            <a:r>
              <a:rPr lang="zh-CN" altLang="en-US" dirty="0">
                <a:latin typeface="黑体" pitchFamily="49" charset="-122"/>
                <a:ea typeface="黑体" pitchFamily="49" charset="-122"/>
              </a:rPr>
              <a:t>满足当前需要</a:t>
            </a:r>
            <a:r>
              <a:rPr lang="zh-CN" altLang="en-US" dirty="0" smtClean="0">
                <a:latin typeface="黑体" pitchFamily="49" charset="-122"/>
                <a:ea typeface="黑体" pitchFamily="49" charset="-122"/>
              </a:rPr>
              <a:t>的同时</a:t>
            </a:r>
            <a:r>
              <a:rPr lang="zh-CN" altLang="en-US" dirty="0">
                <a:latin typeface="黑体" pitchFamily="49" charset="-122"/>
                <a:ea typeface="黑体" pitchFamily="49" charset="-122"/>
              </a:rPr>
              <a:t>适当考虑将来提高和改造的可能；根据建筑的用途</a:t>
            </a:r>
            <a:r>
              <a:rPr lang="zh-CN" altLang="en-US" dirty="0" smtClean="0">
                <a:latin typeface="黑体" pitchFamily="49" charset="-122"/>
                <a:ea typeface="黑体" pitchFamily="49" charset="-122"/>
              </a:rPr>
              <a:t>和目的</a:t>
            </a:r>
            <a:r>
              <a:rPr lang="zh-CN" altLang="en-US" dirty="0">
                <a:latin typeface="黑体" pitchFamily="49" charset="-122"/>
                <a:ea typeface="黑体" pitchFamily="49" charset="-122"/>
              </a:rPr>
              <a:t>，实现建筑经济效益、社会效益和环境效益相统一的综合效益</a:t>
            </a:r>
            <a:r>
              <a:rPr lang="zh-CN" altLang="en-US" dirty="0" smtClean="0">
                <a:latin typeface="黑体" pitchFamily="49" charset="-122"/>
                <a:ea typeface="黑体" pitchFamily="49" charset="-122"/>
              </a:rPr>
              <a:t>。</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3</a:t>
            </a:r>
            <a:r>
              <a:rPr lang="zh-CN" altLang="en-US" dirty="0" smtClean="0">
                <a:latin typeface="黑体" pitchFamily="49" charset="-122"/>
                <a:ea typeface="黑体" pitchFamily="49" charset="-122"/>
              </a:rPr>
              <a:t>）建筑设计必须</a:t>
            </a:r>
            <a:r>
              <a:rPr lang="zh-CN" altLang="en-US" dirty="0">
                <a:latin typeface="黑体" pitchFamily="49" charset="-122"/>
                <a:ea typeface="黑体" pitchFamily="49" charset="-122"/>
              </a:rPr>
              <a:t>服从当地城乡规划的总体安排，充分考虑城乡规划对建筑群体和个体</a:t>
            </a:r>
            <a:r>
              <a:rPr lang="zh-CN" altLang="en-US" dirty="0" smtClean="0">
                <a:latin typeface="黑体" pitchFamily="49" charset="-122"/>
                <a:ea typeface="黑体" pitchFamily="49" charset="-122"/>
              </a:rPr>
              <a:t>的基本要求，使</a:t>
            </a:r>
            <a:r>
              <a:rPr lang="zh-CN" altLang="en-US" dirty="0">
                <a:latin typeface="黑体" pitchFamily="49" charset="-122"/>
                <a:ea typeface="黑体" pitchFamily="49" charset="-122"/>
              </a:rPr>
              <a:t>建筑成为城市乡镇的有机</a:t>
            </a:r>
            <a:r>
              <a:rPr lang="zh-CN" altLang="en-US" dirty="0" smtClean="0">
                <a:latin typeface="黑体" pitchFamily="49" charset="-122"/>
                <a:ea typeface="黑体" pitchFamily="49" charset="-122"/>
              </a:rPr>
              <a:t>组成部分。</a:t>
            </a:r>
            <a:endParaRPr lang="en-US" altLang="zh-CN" dirty="0" smtClean="0">
              <a:latin typeface="黑体" pitchFamily="49" charset="-122"/>
              <a:ea typeface="黑体" pitchFamily="49" charset="-122"/>
            </a:endParaRPr>
          </a:p>
        </p:txBody>
      </p:sp>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extLst>
      <p:ext uri="{BB962C8B-B14F-4D97-AF65-F5344CB8AC3E}">
        <p14:creationId xmlns:p14="http://schemas.microsoft.com/office/powerpoint/2010/main" val="636154508"/>
      </p:ext>
    </p:extLst>
  </p:cSld>
  <p:clrMapOvr>
    <a:masterClrMapping/>
  </p:clrMapOvr>
  <p:transition>
    <p:pull di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28596" y="214290"/>
            <a:ext cx="3057247" cy="523220"/>
          </a:xfrm>
          <a:prstGeom prst="rect">
            <a:avLst/>
          </a:prstGeom>
        </p:spPr>
        <p:txBody>
          <a:bodyPr wrap="none">
            <a:spAutoFit/>
          </a:bodyPr>
          <a:lstStyle/>
          <a:p>
            <a:r>
              <a:rPr lang="en-US" altLang="zh-CN" sz="2800" dirty="0" smtClean="0">
                <a:latin typeface="黑体" panose="02010609060101010101" pitchFamily="49" charset="-122"/>
                <a:ea typeface="黑体" panose="02010609060101010101" pitchFamily="49" charset="-122"/>
              </a:rPr>
              <a:t>2.2 </a:t>
            </a:r>
            <a:r>
              <a:rPr lang="zh-CN" altLang="en-US" sz="2800" dirty="0" smtClean="0">
                <a:latin typeface="黑体" panose="02010609060101010101" pitchFamily="49" charset="-122"/>
                <a:ea typeface="黑体" panose="02010609060101010101" pitchFamily="49" charset="-122"/>
              </a:rPr>
              <a:t>建筑工程设计</a:t>
            </a:r>
            <a:endParaRPr lang="zh-CN" altLang="en-US" sz="2800" dirty="0">
              <a:latin typeface="黑体" panose="02010609060101010101" pitchFamily="49" charset="-122"/>
              <a:ea typeface="黑体" panose="02010609060101010101" pitchFamily="49" charset="-122"/>
            </a:endParaRPr>
          </a:p>
        </p:txBody>
      </p:sp>
      <p:sp>
        <p:nvSpPr>
          <p:cNvPr id="5" name="AutoShape 2" descr="http://image62.360doc.com/DownloadImg/2013/07/2909/34124383_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AutoShape 4" descr="http://image62.360doc.com/DownloadImg/2013/07/2909/34124383_1.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 name="AutoShape 6" descr="http://image62.360doc.com/DownloadImg/2013/07/2909/34124383_1.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AutoShape 8" descr="http://image62.360doc.com/DownloadImg/2013/07/2909/34124383_1.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矩形 12"/>
          <p:cNvSpPr/>
          <p:nvPr/>
        </p:nvSpPr>
        <p:spPr>
          <a:xfrm>
            <a:off x="425096" y="993306"/>
            <a:ext cx="8360097" cy="5078313"/>
          </a:xfrm>
          <a:prstGeom prst="rect">
            <a:avLst/>
          </a:prstGeom>
        </p:spPr>
        <p:txBody>
          <a:bodyPr wrap="square">
            <a:spAutoFit/>
          </a:bodyPr>
          <a:lstStyle/>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4</a:t>
            </a:r>
            <a:r>
              <a:rPr lang="zh-CN" altLang="en-US" dirty="0" smtClean="0">
                <a:latin typeface="黑体" pitchFamily="49" charset="-122"/>
                <a:ea typeface="黑体" pitchFamily="49" charset="-122"/>
              </a:rPr>
              <a:t>）合理</a:t>
            </a:r>
            <a:r>
              <a:rPr lang="zh-CN" altLang="en-US" dirty="0">
                <a:latin typeface="黑体" pitchFamily="49" charset="-122"/>
                <a:ea typeface="黑体" pitchFamily="49" charset="-122"/>
              </a:rPr>
              <a:t>利用土地和</a:t>
            </a:r>
            <a:r>
              <a:rPr lang="zh-CN" altLang="en-US" dirty="0" smtClean="0">
                <a:latin typeface="黑体" pitchFamily="49" charset="-122"/>
                <a:ea typeface="黑体" pitchFamily="49" charset="-122"/>
              </a:rPr>
              <a:t>空间、</a:t>
            </a:r>
            <a:r>
              <a:rPr lang="zh-CN" altLang="en-US" dirty="0">
                <a:latin typeface="黑体" pitchFamily="49" charset="-122"/>
                <a:ea typeface="黑体" pitchFamily="49" charset="-122"/>
              </a:rPr>
              <a:t>注重节能减排、环境保护、生态平衡和</a:t>
            </a:r>
            <a:r>
              <a:rPr lang="zh-CN" altLang="en-US" dirty="0" smtClean="0">
                <a:latin typeface="黑体" pitchFamily="49" charset="-122"/>
                <a:ea typeface="黑体" pitchFamily="49" charset="-122"/>
              </a:rPr>
              <a:t>可持续发展。</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5</a:t>
            </a:r>
            <a:r>
              <a:rPr lang="zh-CN" altLang="en-US" dirty="0" smtClean="0">
                <a:latin typeface="黑体" pitchFamily="49" charset="-122"/>
                <a:ea typeface="黑体" pitchFamily="49" charset="-122"/>
              </a:rPr>
              <a:t>）在</a:t>
            </a:r>
            <a:r>
              <a:rPr lang="zh-CN" altLang="en-US" dirty="0">
                <a:latin typeface="黑体" pitchFamily="49" charset="-122"/>
                <a:ea typeface="黑体" pitchFamily="49" charset="-122"/>
              </a:rPr>
              <a:t>国家和地方公布的各级历史文化名城、历史文化</a:t>
            </a:r>
            <a:r>
              <a:rPr lang="zh-CN" altLang="en-US" dirty="0" smtClean="0">
                <a:latin typeface="黑体" pitchFamily="49" charset="-122"/>
                <a:ea typeface="黑体" pitchFamily="49" charset="-122"/>
              </a:rPr>
              <a:t>保护区、文物</a:t>
            </a:r>
            <a:r>
              <a:rPr lang="zh-CN" altLang="en-US" dirty="0">
                <a:latin typeface="黑体" pitchFamily="49" charset="-122"/>
                <a:ea typeface="黑体" pitchFamily="49" charset="-122"/>
              </a:rPr>
              <a:t>保护单位和风景名胜区的各项</a:t>
            </a:r>
            <a:r>
              <a:rPr lang="zh-CN" altLang="en-US" dirty="0" smtClean="0">
                <a:latin typeface="黑体" pitchFamily="49" charset="-122"/>
                <a:ea typeface="黑体" pitchFamily="49" charset="-122"/>
              </a:rPr>
              <a:t>建设，应遵照国家</a:t>
            </a:r>
            <a:r>
              <a:rPr lang="zh-CN" altLang="en-US" dirty="0">
                <a:latin typeface="黑体" pitchFamily="49" charset="-122"/>
                <a:ea typeface="黑体" pitchFamily="49" charset="-122"/>
              </a:rPr>
              <a:t>或地区的有关条例和保护规划</a:t>
            </a:r>
            <a:r>
              <a:rPr lang="zh-CN" altLang="en-US" dirty="0" smtClean="0">
                <a:latin typeface="黑体" pitchFamily="49" charset="-122"/>
                <a:ea typeface="黑体" pitchFamily="49" charset="-122"/>
              </a:rPr>
              <a:t>进行。</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6</a:t>
            </a:r>
            <a:r>
              <a:rPr lang="zh-CN" altLang="en-US" dirty="0" smtClean="0">
                <a:latin typeface="黑体" pitchFamily="49" charset="-122"/>
                <a:ea typeface="黑体" pitchFamily="49" charset="-122"/>
              </a:rPr>
              <a:t>）建设</a:t>
            </a:r>
            <a:r>
              <a:rPr lang="zh-CN" altLang="en-US" dirty="0">
                <a:latin typeface="黑体" pitchFamily="49" charset="-122"/>
                <a:ea typeface="黑体" pitchFamily="49" charset="-122"/>
              </a:rPr>
              <a:t>工程设计</a:t>
            </a:r>
            <a:r>
              <a:rPr lang="zh-CN" altLang="en-US" dirty="0" smtClean="0">
                <a:latin typeface="黑体" pitchFamily="49" charset="-122"/>
                <a:ea typeface="黑体" pitchFamily="49" charset="-122"/>
              </a:rPr>
              <a:t>活动，应当</a:t>
            </a:r>
            <a:r>
              <a:rPr lang="zh-CN" altLang="en-US" dirty="0">
                <a:latin typeface="黑体" pitchFamily="49" charset="-122"/>
                <a:ea typeface="黑体" pitchFamily="49" charset="-122"/>
              </a:rPr>
              <a:t>先设计</a:t>
            </a:r>
            <a:r>
              <a:rPr lang="zh-CN" altLang="en-US" dirty="0" smtClean="0">
                <a:latin typeface="黑体" pitchFamily="49" charset="-122"/>
                <a:ea typeface="黑体" pitchFamily="49" charset="-122"/>
              </a:rPr>
              <a:t>、再施工；建设</a:t>
            </a:r>
            <a:r>
              <a:rPr lang="zh-CN" altLang="en-US" dirty="0">
                <a:latin typeface="黑体" pitchFamily="49" charset="-122"/>
                <a:ea typeface="黑体" pitchFamily="49" charset="-122"/>
              </a:rPr>
              <a:t>工程设计单位必须依法进行建设工程设计，严格执行工程建设强制性标准，并对建设工程设计的质量</a:t>
            </a:r>
            <a:r>
              <a:rPr lang="zh-CN" altLang="en-US" dirty="0" smtClean="0">
                <a:latin typeface="黑体" pitchFamily="49" charset="-122"/>
                <a:ea typeface="黑体" pitchFamily="49" charset="-122"/>
              </a:rPr>
              <a:t>负责。</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7</a:t>
            </a:r>
            <a:r>
              <a:rPr lang="zh-CN" altLang="en-US" dirty="0" smtClean="0">
                <a:latin typeface="黑体" pitchFamily="49" charset="-122"/>
                <a:ea typeface="黑体" pitchFamily="49" charset="-122"/>
              </a:rPr>
              <a:t>）建筑</a:t>
            </a:r>
            <a:r>
              <a:rPr lang="zh-CN" altLang="en-US" dirty="0">
                <a:latin typeface="黑体" pitchFamily="49" charset="-122"/>
                <a:ea typeface="黑体" pitchFamily="49" charset="-122"/>
              </a:rPr>
              <a:t>和环境应综合考虑防火、抗震、防空和防洪等安全措施</a:t>
            </a:r>
            <a:r>
              <a:rPr lang="zh-CN" altLang="en-US" dirty="0" smtClean="0">
                <a:latin typeface="黑体" pitchFamily="49" charset="-122"/>
                <a:ea typeface="黑体" pitchFamily="49" charset="-122"/>
              </a:rPr>
              <a:t>。</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8</a:t>
            </a:r>
            <a:r>
              <a:rPr lang="zh-CN" altLang="en-US" dirty="0" smtClean="0">
                <a:latin typeface="黑体" pitchFamily="49" charset="-122"/>
                <a:ea typeface="黑体" pitchFamily="49" charset="-122"/>
              </a:rPr>
              <a:t>）建筑设计</a:t>
            </a:r>
            <a:r>
              <a:rPr lang="zh-CN" altLang="en-US" dirty="0">
                <a:latin typeface="黑体" pitchFamily="49" charset="-122"/>
                <a:ea typeface="黑体" pitchFamily="49" charset="-122"/>
              </a:rPr>
              <a:t>的标准化应与创造性</a:t>
            </a:r>
            <a:r>
              <a:rPr lang="zh-CN" altLang="en-US" dirty="0" smtClean="0">
                <a:latin typeface="黑体" pitchFamily="49" charset="-122"/>
                <a:ea typeface="黑体" pitchFamily="49" charset="-122"/>
              </a:rPr>
              <a:t>结合。在</a:t>
            </a:r>
            <a:r>
              <a:rPr lang="zh-CN" altLang="en-US" dirty="0">
                <a:latin typeface="黑体" pitchFamily="49" charset="-122"/>
                <a:ea typeface="黑体" pitchFamily="49" charset="-122"/>
              </a:rPr>
              <a:t>建筑构配件标准化</a:t>
            </a:r>
            <a:r>
              <a:rPr lang="zh-CN" altLang="en-US" dirty="0" smtClean="0">
                <a:latin typeface="黑体" pitchFamily="49" charset="-122"/>
                <a:ea typeface="黑体" pitchFamily="49" charset="-122"/>
              </a:rPr>
              <a:t>和单元</a:t>
            </a:r>
            <a:r>
              <a:rPr lang="zh-CN" altLang="en-US" dirty="0">
                <a:latin typeface="黑体" pitchFamily="49" charset="-122"/>
                <a:ea typeface="黑体" pitchFamily="49" charset="-122"/>
              </a:rPr>
              <a:t>设计标准化的前提</a:t>
            </a:r>
            <a:r>
              <a:rPr lang="zh-CN" altLang="en-US" dirty="0" smtClean="0">
                <a:latin typeface="黑体" pitchFamily="49" charset="-122"/>
                <a:ea typeface="黑体" pitchFamily="49" charset="-122"/>
              </a:rPr>
              <a:t>下，建筑</a:t>
            </a:r>
            <a:r>
              <a:rPr lang="zh-CN" altLang="en-US" dirty="0">
                <a:latin typeface="黑体" pitchFamily="49" charset="-122"/>
                <a:ea typeface="黑体" pitchFamily="49" charset="-122"/>
              </a:rPr>
              <a:t>不仅应具备时代</a:t>
            </a:r>
            <a:r>
              <a:rPr lang="zh-CN" altLang="en-US" dirty="0" smtClean="0">
                <a:latin typeface="黑体" pitchFamily="49" charset="-122"/>
                <a:ea typeface="黑体" pitchFamily="49" charset="-122"/>
              </a:rPr>
              <a:t>特征，还</a:t>
            </a:r>
            <a:r>
              <a:rPr lang="zh-CN" altLang="en-US" dirty="0">
                <a:latin typeface="黑体" pitchFamily="49" charset="-122"/>
                <a:ea typeface="黑体" pitchFamily="49" charset="-122"/>
              </a:rPr>
              <a:t>应该彰显有创意的个性</a:t>
            </a:r>
            <a:r>
              <a:rPr lang="zh-CN" altLang="en-US" dirty="0" smtClean="0">
                <a:latin typeface="黑体" pitchFamily="49" charset="-122"/>
                <a:ea typeface="黑体" pitchFamily="49" charset="-122"/>
              </a:rPr>
              <a:t>。</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9</a:t>
            </a:r>
            <a:r>
              <a:rPr lang="zh-CN" altLang="en-US" dirty="0" smtClean="0">
                <a:latin typeface="黑体" pitchFamily="49" charset="-122"/>
                <a:ea typeface="黑体" pitchFamily="49" charset="-122"/>
              </a:rPr>
              <a:t>）国家</a:t>
            </a:r>
            <a:r>
              <a:rPr lang="zh-CN" altLang="en-US" dirty="0">
                <a:latin typeface="黑体" pitchFamily="49" charset="-122"/>
                <a:ea typeface="黑体" pitchFamily="49" charset="-122"/>
              </a:rPr>
              <a:t>鼓励在建设工程勘察、设计活动中采用先进技术、先进工艺、先进设备、新型材料和现代管理</a:t>
            </a:r>
            <a:r>
              <a:rPr lang="zh-CN" altLang="en-US" dirty="0" smtClean="0">
                <a:latin typeface="黑体" pitchFamily="49" charset="-122"/>
                <a:ea typeface="黑体" pitchFamily="49" charset="-122"/>
              </a:rPr>
              <a:t>方法。</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10</a:t>
            </a:r>
            <a:r>
              <a:rPr lang="zh-CN" altLang="en-US" dirty="0" smtClean="0">
                <a:latin typeface="黑体" pitchFamily="49" charset="-122"/>
                <a:ea typeface="黑体" pitchFamily="49" charset="-122"/>
              </a:rPr>
              <a:t>）以</a:t>
            </a:r>
            <a:r>
              <a:rPr lang="zh-CN" altLang="en-US" dirty="0">
                <a:latin typeface="黑体" pitchFamily="49" charset="-122"/>
                <a:ea typeface="黑体" pitchFamily="49" charset="-122"/>
              </a:rPr>
              <a:t>人为</a:t>
            </a:r>
            <a:r>
              <a:rPr lang="zh-CN" altLang="en-US" dirty="0" smtClean="0">
                <a:latin typeface="黑体" pitchFamily="49" charset="-122"/>
                <a:ea typeface="黑体" pitchFamily="49" charset="-122"/>
              </a:rPr>
              <a:t>本，体现</a:t>
            </a:r>
            <a:r>
              <a:rPr lang="zh-CN" altLang="en-US" dirty="0">
                <a:latin typeface="黑体" pitchFamily="49" charset="-122"/>
                <a:ea typeface="黑体" pitchFamily="49" charset="-122"/>
              </a:rPr>
              <a:t>对残疾人、老年人的关怀，为他们生活、工作和社会活动提供无障碍的室内外</a:t>
            </a:r>
            <a:r>
              <a:rPr lang="zh-CN" altLang="en-US" dirty="0" smtClean="0">
                <a:latin typeface="黑体" pitchFamily="49" charset="-122"/>
                <a:ea typeface="黑体" pitchFamily="49" charset="-122"/>
              </a:rPr>
              <a:t>环境。</a:t>
            </a:r>
            <a:endParaRPr lang="en-US" altLang="zh-CN" dirty="0" smtClean="0">
              <a:latin typeface="黑体" pitchFamily="49" charset="-122"/>
              <a:ea typeface="黑体" pitchFamily="49" charset="-122"/>
            </a:endParaRPr>
          </a:p>
        </p:txBody>
      </p:sp>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extLst>
      <p:ext uri="{BB962C8B-B14F-4D97-AF65-F5344CB8AC3E}">
        <p14:creationId xmlns:p14="http://schemas.microsoft.com/office/powerpoint/2010/main" val="3517045137"/>
      </p:ext>
    </p:extLst>
  </p:cSld>
  <p:clrMapOvr>
    <a:masterClrMapping/>
  </p:clrMapOvr>
  <p:transition>
    <p:pull di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28596" y="214290"/>
            <a:ext cx="3057247" cy="523220"/>
          </a:xfrm>
          <a:prstGeom prst="rect">
            <a:avLst/>
          </a:prstGeom>
        </p:spPr>
        <p:txBody>
          <a:bodyPr wrap="none">
            <a:spAutoFit/>
          </a:bodyPr>
          <a:lstStyle/>
          <a:p>
            <a:r>
              <a:rPr lang="en-US" altLang="zh-CN" sz="2800" dirty="0" smtClean="0">
                <a:latin typeface="黑体" panose="02010609060101010101" pitchFamily="49" charset="-122"/>
                <a:ea typeface="黑体" panose="02010609060101010101" pitchFamily="49" charset="-122"/>
              </a:rPr>
              <a:t>2.2 </a:t>
            </a:r>
            <a:r>
              <a:rPr lang="zh-CN" altLang="en-US" sz="2800" dirty="0" smtClean="0">
                <a:latin typeface="黑体" panose="02010609060101010101" pitchFamily="49" charset="-122"/>
                <a:ea typeface="黑体" panose="02010609060101010101" pitchFamily="49" charset="-122"/>
              </a:rPr>
              <a:t>建筑工程设计</a:t>
            </a:r>
            <a:endParaRPr lang="zh-CN" altLang="en-US" sz="2800" dirty="0">
              <a:latin typeface="黑体" panose="02010609060101010101" pitchFamily="49" charset="-122"/>
              <a:ea typeface="黑体" panose="02010609060101010101" pitchFamily="49" charset="-122"/>
            </a:endParaRPr>
          </a:p>
        </p:txBody>
      </p:sp>
      <p:sp>
        <p:nvSpPr>
          <p:cNvPr id="5" name="AutoShape 2" descr="http://image62.360doc.com/DownloadImg/2013/07/2909/34124383_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AutoShape 4" descr="http://image62.360doc.com/DownloadImg/2013/07/2909/34124383_1.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 name="AutoShape 6" descr="http://image62.360doc.com/DownloadImg/2013/07/2909/34124383_1.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AutoShape 8" descr="http://image62.360doc.com/DownloadImg/2013/07/2909/34124383_1.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矩形 12"/>
          <p:cNvSpPr/>
          <p:nvPr/>
        </p:nvSpPr>
        <p:spPr>
          <a:xfrm>
            <a:off x="425096" y="993306"/>
            <a:ext cx="8360097" cy="5493812"/>
          </a:xfrm>
          <a:prstGeom prst="rect">
            <a:avLst/>
          </a:prstGeom>
        </p:spPr>
        <p:txBody>
          <a:bodyPr wrap="square">
            <a:spAutoFit/>
          </a:bodyPr>
          <a:lstStyle/>
          <a:p>
            <a:pPr>
              <a:lnSpc>
                <a:spcPct val="150000"/>
              </a:lnSpc>
            </a:pPr>
            <a:r>
              <a:rPr lang="en-US" altLang="zh-CN" dirty="0" smtClean="0">
                <a:latin typeface="黑体" pitchFamily="49" charset="-122"/>
                <a:ea typeface="黑体" pitchFamily="49" charset="-122"/>
              </a:rPr>
              <a:t>3 </a:t>
            </a:r>
            <a:r>
              <a:rPr lang="zh-CN" altLang="en-US" dirty="0" smtClean="0">
                <a:latin typeface="黑体" pitchFamily="49" charset="-122"/>
                <a:ea typeface="黑体" pitchFamily="49" charset="-122"/>
              </a:rPr>
              <a:t>设计</a:t>
            </a:r>
            <a:r>
              <a:rPr lang="zh-CN" altLang="en-US" dirty="0">
                <a:latin typeface="黑体" pitchFamily="49" charset="-122"/>
                <a:ea typeface="黑体" pitchFamily="49" charset="-122"/>
              </a:rPr>
              <a:t>文件编制的</a:t>
            </a:r>
            <a:r>
              <a:rPr lang="zh-CN" altLang="en-US" dirty="0" smtClean="0">
                <a:latin typeface="黑体" pitchFamily="49" charset="-122"/>
                <a:ea typeface="黑体" pitchFamily="49" charset="-122"/>
              </a:rPr>
              <a:t>依据</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1</a:t>
            </a: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a:t>
            </a:r>
            <a:r>
              <a:rPr lang="zh-CN" altLang="en-US" dirty="0" smtClean="0">
                <a:latin typeface="黑体" pitchFamily="49" charset="-122"/>
                <a:ea typeface="黑体" pitchFamily="49" charset="-122"/>
              </a:rPr>
              <a:t>建设</a:t>
            </a:r>
            <a:r>
              <a:rPr lang="zh-CN" altLang="en-US" dirty="0">
                <a:latin typeface="黑体" pitchFamily="49" charset="-122"/>
                <a:ea typeface="黑体" pitchFamily="49" charset="-122"/>
              </a:rPr>
              <a:t>工程勘察设计管理</a:t>
            </a:r>
            <a:r>
              <a:rPr lang="zh-CN" altLang="en-US" dirty="0" smtClean="0">
                <a:latin typeface="黑体" pitchFamily="49" charset="-122"/>
                <a:ea typeface="黑体" pitchFamily="49" charset="-122"/>
              </a:rPr>
              <a:t>条例</a:t>
            </a:r>
            <a:r>
              <a:rPr lang="en-US" altLang="zh-CN" dirty="0" smtClean="0">
                <a:latin typeface="黑体" pitchFamily="49" charset="-122"/>
                <a:ea typeface="黑体" pitchFamily="49" charset="-122"/>
              </a:rPr>
              <a:t>》</a:t>
            </a:r>
            <a:r>
              <a:rPr lang="zh-CN" altLang="en-US" dirty="0" smtClean="0">
                <a:latin typeface="黑体" pitchFamily="49" charset="-122"/>
                <a:ea typeface="黑体" pitchFamily="49" charset="-122"/>
              </a:rPr>
              <a:t>规定</a:t>
            </a:r>
            <a:r>
              <a:rPr lang="zh-CN" altLang="en-US" dirty="0">
                <a:latin typeface="黑体" pitchFamily="49" charset="-122"/>
                <a:ea typeface="黑体" pitchFamily="49" charset="-122"/>
              </a:rPr>
              <a:t>的设计文件编制</a:t>
            </a:r>
            <a:r>
              <a:rPr lang="zh-CN" altLang="en-US" dirty="0" smtClean="0">
                <a:latin typeface="黑体" pitchFamily="49" charset="-122"/>
                <a:ea typeface="黑体" pitchFamily="49" charset="-122"/>
              </a:rPr>
              <a:t>依据：</a:t>
            </a:r>
            <a:endParaRPr lang="en-US" altLang="zh-CN" dirty="0" smtClean="0">
              <a:latin typeface="黑体" pitchFamily="49" charset="-122"/>
              <a:ea typeface="黑体" pitchFamily="49" charset="-122"/>
            </a:endParaRPr>
          </a:p>
          <a:p>
            <a:pPr>
              <a:lnSpc>
                <a:spcPct val="150000"/>
              </a:lnSpc>
            </a:pPr>
            <a:r>
              <a:rPr lang="en-US" altLang="zh-CN" dirty="0" smtClean="0">
                <a:latin typeface="黑体" pitchFamily="49" charset="-122"/>
                <a:ea typeface="黑体" pitchFamily="49" charset="-122"/>
              </a:rPr>
              <a:t>1</a:t>
            </a:r>
            <a:r>
              <a:rPr lang="zh-CN" altLang="en-US" dirty="0" smtClean="0">
                <a:latin typeface="黑体" pitchFamily="49" charset="-122"/>
                <a:ea typeface="黑体" pitchFamily="49" charset="-122"/>
              </a:rPr>
              <a:t>）项目批准文件；</a:t>
            </a:r>
            <a:r>
              <a:rPr lang="en-US" altLang="zh-CN" dirty="0" smtClean="0">
                <a:latin typeface="黑体" pitchFamily="49" charset="-122"/>
                <a:ea typeface="黑体" pitchFamily="49" charset="-122"/>
              </a:rPr>
              <a:t>2</a:t>
            </a:r>
            <a:r>
              <a:rPr lang="zh-CN" altLang="en-US" dirty="0" smtClean="0">
                <a:latin typeface="黑体" pitchFamily="49" charset="-122"/>
                <a:ea typeface="黑体" pitchFamily="49" charset="-122"/>
              </a:rPr>
              <a:t>）城乡规划；</a:t>
            </a:r>
            <a:r>
              <a:rPr lang="en-US" altLang="zh-CN" dirty="0" smtClean="0">
                <a:latin typeface="黑体" pitchFamily="49" charset="-122"/>
                <a:ea typeface="黑体" pitchFamily="49" charset="-122"/>
              </a:rPr>
              <a:t>3</a:t>
            </a:r>
            <a:r>
              <a:rPr lang="zh-CN" altLang="en-US" dirty="0" smtClean="0">
                <a:latin typeface="黑体" pitchFamily="49" charset="-122"/>
                <a:ea typeface="黑体" pitchFamily="49" charset="-122"/>
              </a:rPr>
              <a:t>）工程建设强制性标准；</a:t>
            </a:r>
            <a:r>
              <a:rPr lang="en-US" altLang="zh-CN" dirty="0" smtClean="0">
                <a:latin typeface="黑体" pitchFamily="49" charset="-122"/>
                <a:ea typeface="黑体" pitchFamily="49" charset="-122"/>
              </a:rPr>
              <a:t>4</a:t>
            </a:r>
            <a:r>
              <a:rPr lang="zh-CN" altLang="en-US" dirty="0" smtClean="0">
                <a:latin typeface="黑体" pitchFamily="49" charset="-122"/>
                <a:ea typeface="黑体" pitchFamily="49" charset="-122"/>
              </a:rPr>
              <a:t>）国家规定的建设工程勘察、设计深度要求。</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2</a:t>
            </a:r>
            <a:r>
              <a:rPr lang="zh-CN" altLang="en-US" dirty="0" smtClean="0">
                <a:latin typeface="黑体" pitchFamily="49" charset="-122"/>
                <a:ea typeface="黑体" pitchFamily="49" charset="-122"/>
              </a:rPr>
              <a:t>）设计任务书</a:t>
            </a:r>
            <a:r>
              <a:rPr lang="zh-CN" altLang="en-US" dirty="0">
                <a:latin typeface="黑体" pitchFamily="49" charset="-122"/>
                <a:ea typeface="黑体" pitchFamily="49" charset="-122"/>
              </a:rPr>
              <a:t>是设计的主要直接</a:t>
            </a:r>
            <a:r>
              <a:rPr lang="zh-CN" altLang="en-US" dirty="0" smtClean="0">
                <a:latin typeface="黑体" pitchFamily="49" charset="-122"/>
                <a:ea typeface="黑体" pitchFamily="49" charset="-122"/>
              </a:rPr>
              <a:t>依据。设计任务书是</a:t>
            </a:r>
            <a:r>
              <a:rPr lang="zh-CN" altLang="en-US" dirty="0">
                <a:latin typeface="黑体" pitchFamily="49" charset="-122"/>
                <a:ea typeface="黑体" pitchFamily="49" charset="-122"/>
              </a:rPr>
              <a:t>建筑策划的</a:t>
            </a:r>
            <a:r>
              <a:rPr lang="zh-CN" altLang="en-US" dirty="0" smtClean="0">
                <a:latin typeface="黑体" pitchFamily="49" charset="-122"/>
                <a:ea typeface="黑体" pitchFamily="49" charset="-122"/>
              </a:rPr>
              <a:t>成果，其</a:t>
            </a:r>
            <a:r>
              <a:rPr lang="zh-CN" altLang="en-US" dirty="0">
                <a:latin typeface="黑体" pitchFamily="49" charset="-122"/>
                <a:ea typeface="黑体" pitchFamily="49" charset="-122"/>
              </a:rPr>
              <a:t>体现着业主方的项目</a:t>
            </a:r>
            <a:r>
              <a:rPr lang="zh-CN" altLang="en-US" dirty="0" smtClean="0">
                <a:latin typeface="黑体" pitchFamily="49" charset="-122"/>
                <a:ea typeface="黑体" pitchFamily="49" charset="-122"/>
              </a:rPr>
              <a:t>目标指向和对设计提出的具体要求，是项目设计的主要直接依据。 进行可行性研究的工程项目，可以用批准的可行性研究报告代替设计任务书。</a:t>
            </a:r>
            <a:endParaRPr lang="en-US" altLang="zh-CN" dirty="0" smtClean="0">
              <a:latin typeface="黑体" pitchFamily="49" charset="-122"/>
              <a:ea typeface="黑体" pitchFamily="49" charset="-122"/>
            </a:endParaRPr>
          </a:p>
          <a:p>
            <a:pPr>
              <a:lnSpc>
                <a:spcPct val="150000"/>
              </a:lnSpc>
            </a:pPr>
            <a:r>
              <a:rPr lang="en-US" altLang="zh-CN" dirty="0" smtClean="0">
                <a:latin typeface="黑体" pitchFamily="49" charset="-122"/>
                <a:ea typeface="黑体" pitchFamily="49" charset="-122"/>
              </a:rPr>
              <a:t>4 </a:t>
            </a:r>
            <a:r>
              <a:rPr lang="zh-CN" altLang="en-US" dirty="0" smtClean="0">
                <a:latin typeface="黑体" pitchFamily="49" charset="-122"/>
                <a:ea typeface="黑体" pitchFamily="49" charset="-122"/>
              </a:rPr>
              <a:t>建筑工程设计的特点</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1</a:t>
            </a:r>
            <a:r>
              <a:rPr lang="zh-CN" altLang="en-US" dirty="0" smtClean="0">
                <a:latin typeface="黑体" pitchFamily="49" charset="-122"/>
                <a:ea typeface="黑体" pitchFamily="49" charset="-122"/>
              </a:rPr>
              <a:t>）法制性。</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2</a:t>
            </a:r>
            <a:r>
              <a:rPr lang="zh-CN" altLang="en-US" dirty="0" smtClean="0">
                <a:latin typeface="黑体" pitchFamily="49" charset="-122"/>
                <a:ea typeface="黑体" pitchFamily="49" charset="-122"/>
              </a:rPr>
              <a:t>）创造性。</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3</a:t>
            </a:r>
            <a:r>
              <a:rPr lang="zh-CN" altLang="en-US" dirty="0" smtClean="0">
                <a:latin typeface="黑体" pitchFamily="49" charset="-122"/>
                <a:ea typeface="黑体" pitchFamily="49" charset="-122"/>
              </a:rPr>
              <a:t>）专业性。</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4</a:t>
            </a:r>
            <a:r>
              <a:rPr lang="zh-CN" altLang="en-US" dirty="0" smtClean="0">
                <a:latin typeface="黑体" pitchFamily="49" charset="-122"/>
                <a:ea typeface="黑体" pitchFamily="49" charset="-122"/>
              </a:rPr>
              <a:t>）参与性。</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5</a:t>
            </a:r>
            <a:r>
              <a:rPr lang="zh-CN" altLang="en-US" dirty="0" smtClean="0">
                <a:latin typeface="黑体" pitchFamily="49" charset="-122"/>
                <a:ea typeface="黑体" pitchFamily="49" charset="-122"/>
              </a:rPr>
              <a:t>）经济性。</a:t>
            </a:r>
            <a:endParaRPr lang="zh-CN" altLang="en-US" dirty="0">
              <a:latin typeface="黑体" pitchFamily="49" charset="-122"/>
              <a:ea typeface="黑体" pitchFamily="49" charset="-122"/>
            </a:endParaRPr>
          </a:p>
        </p:txBody>
      </p:sp>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extLst>
      <p:ext uri="{BB962C8B-B14F-4D97-AF65-F5344CB8AC3E}">
        <p14:creationId xmlns:p14="http://schemas.microsoft.com/office/powerpoint/2010/main" val="2676339792"/>
      </p:ext>
    </p:extLst>
  </p:cSld>
  <p:clrMapOvr>
    <a:masterClrMapping/>
  </p:clrMapOvr>
  <p:transition>
    <p:pull di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28596" y="214290"/>
            <a:ext cx="3057247" cy="523220"/>
          </a:xfrm>
          <a:prstGeom prst="rect">
            <a:avLst/>
          </a:prstGeom>
        </p:spPr>
        <p:txBody>
          <a:bodyPr wrap="none">
            <a:spAutoFit/>
          </a:bodyPr>
          <a:lstStyle/>
          <a:p>
            <a:r>
              <a:rPr lang="en-US" altLang="zh-CN" sz="2800" dirty="0" smtClean="0">
                <a:latin typeface="黑体" panose="02010609060101010101" pitchFamily="49" charset="-122"/>
                <a:ea typeface="黑体" panose="02010609060101010101" pitchFamily="49" charset="-122"/>
              </a:rPr>
              <a:t>2.2 </a:t>
            </a:r>
            <a:r>
              <a:rPr lang="zh-CN" altLang="en-US" sz="2800" dirty="0" smtClean="0">
                <a:latin typeface="黑体" panose="02010609060101010101" pitchFamily="49" charset="-122"/>
                <a:ea typeface="黑体" panose="02010609060101010101" pitchFamily="49" charset="-122"/>
              </a:rPr>
              <a:t>建筑工程设计</a:t>
            </a:r>
            <a:endParaRPr lang="zh-CN" altLang="en-US" sz="2800" dirty="0">
              <a:latin typeface="黑体" panose="02010609060101010101" pitchFamily="49" charset="-122"/>
              <a:ea typeface="黑体" panose="02010609060101010101" pitchFamily="49" charset="-122"/>
            </a:endParaRPr>
          </a:p>
        </p:txBody>
      </p:sp>
      <p:sp>
        <p:nvSpPr>
          <p:cNvPr id="5" name="AutoShape 2" descr="http://image62.360doc.com/DownloadImg/2013/07/2909/34124383_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AutoShape 4" descr="http://image62.360doc.com/DownloadImg/2013/07/2909/34124383_1.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 name="AutoShape 6" descr="http://image62.360doc.com/DownloadImg/2013/07/2909/34124383_1.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AutoShape 8" descr="http://image62.360doc.com/DownloadImg/2013/07/2909/34124383_1.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矩形 12"/>
          <p:cNvSpPr/>
          <p:nvPr/>
        </p:nvSpPr>
        <p:spPr>
          <a:xfrm>
            <a:off x="425096" y="993306"/>
            <a:ext cx="8360097" cy="5493812"/>
          </a:xfrm>
          <a:prstGeom prst="rect">
            <a:avLst/>
          </a:prstGeom>
        </p:spPr>
        <p:txBody>
          <a:bodyPr wrap="square">
            <a:spAutoFit/>
          </a:bodyPr>
          <a:lstStyle/>
          <a:p>
            <a:pPr>
              <a:lnSpc>
                <a:spcPct val="150000"/>
              </a:lnSpc>
            </a:pPr>
            <a:r>
              <a:rPr lang="en-US" altLang="zh-CN" dirty="0" smtClean="0">
                <a:latin typeface="黑体" pitchFamily="49" charset="-122"/>
                <a:ea typeface="黑体" pitchFamily="49" charset="-122"/>
              </a:rPr>
              <a:t>2.2.2 </a:t>
            </a:r>
            <a:r>
              <a:rPr lang="zh-CN" altLang="en-US" dirty="0" smtClean="0">
                <a:latin typeface="黑体" pitchFamily="49" charset="-122"/>
                <a:ea typeface="黑体" pitchFamily="49" charset="-122"/>
              </a:rPr>
              <a:t>设计</a:t>
            </a:r>
            <a:r>
              <a:rPr lang="zh-CN" altLang="en-US" dirty="0">
                <a:latin typeface="黑体" pitchFamily="49" charset="-122"/>
                <a:ea typeface="黑体" pitchFamily="49" charset="-122"/>
              </a:rPr>
              <a:t>过程的阶段划分和专业</a:t>
            </a:r>
            <a:r>
              <a:rPr lang="zh-CN" altLang="en-US" dirty="0" smtClean="0">
                <a:latin typeface="黑体" pitchFamily="49" charset="-122"/>
                <a:ea typeface="黑体" pitchFamily="49" charset="-122"/>
              </a:rPr>
              <a:t>构成</a:t>
            </a:r>
            <a:endParaRPr lang="en-US" altLang="zh-CN" dirty="0" smtClean="0">
              <a:latin typeface="黑体" pitchFamily="49" charset="-122"/>
              <a:ea typeface="黑体" pitchFamily="49" charset="-122"/>
            </a:endParaRPr>
          </a:p>
          <a:p>
            <a:pPr>
              <a:lnSpc>
                <a:spcPct val="150000"/>
              </a:lnSpc>
            </a:pPr>
            <a:r>
              <a:rPr lang="en-US" altLang="zh-CN" dirty="0" smtClean="0">
                <a:latin typeface="黑体" pitchFamily="49" charset="-122"/>
                <a:ea typeface="黑体" pitchFamily="49" charset="-122"/>
              </a:rPr>
              <a:t>1 </a:t>
            </a:r>
            <a:r>
              <a:rPr lang="zh-CN" altLang="en-US" dirty="0" smtClean="0">
                <a:latin typeface="黑体" pitchFamily="49" charset="-122"/>
                <a:ea typeface="黑体" pitchFamily="49" charset="-122"/>
              </a:rPr>
              <a:t>设计</a:t>
            </a:r>
            <a:r>
              <a:rPr lang="zh-CN" altLang="en-US" dirty="0">
                <a:latin typeface="黑体" pitchFamily="49" charset="-122"/>
                <a:ea typeface="黑体" pitchFamily="49" charset="-122"/>
              </a:rPr>
              <a:t>过程的阶段</a:t>
            </a:r>
            <a:r>
              <a:rPr lang="zh-CN" altLang="en-US" dirty="0" smtClean="0">
                <a:latin typeface="黑体" pitchFamily="49" charset="-122"/>
                <a:ea typeface="黑体" pitchFamily="49" charset="-122"/>
              </a:rPr>
              <a:t>划分</a:t>
            </a:r>
            <a:endParaRPr lang="en-US" altLang="zh-CN" dirty="0" smtClean="0">
              <a:latin typeface="黑体" pitchFamily="49" charset="-122"/>
              <a:ea typeface="黑体" pitchFamily="49" charset="-122"/>
            </a:endParaRPr>
          </a:p>
          <a:p>
            <a:pPr>
              <a:lnSpc>
                <a:spcPct val="150000"/>
              </a:lnSpc>
            </a:pPr>
            <a:r>
              <a:rPr lang="en-US" altLang="zh-CN" dirty="0">
                <a:latin typeface="黑体" pitchFamily="49" charset="-122"/>
                <a:ea typeface="黑体" pitchFamily="49" charset="-122"/>
              </a:rPr>
              <a:t> </a:t>
            </a:r>
            <a:r>
              <a:rPr lang="en-US" altLang="zh-CN" dirty="0" smtClean="0">
                <a:latin typeface="黑体" pitchFamily="49" charset="-122"/>
                <a:ea typeface="黑体" pitchFamily="49" charset="-122"/>
              </a:rPr>
              <a:t>   </a:t>
            </a:r>
            <a:r>
              <a:rPr lang="zh-CN" altLang="en-US" dirty="0" smtClean="0">
                <a:latin typeface="黑体" pitchFamily="49" charset="-122"/>
                <a:ea typeface="黑体" pitchFamily="49" charset="-122"/>
              </a:rPr>
              <a:t>建筑工程</a:t>
            </a:r>
            <a:r>
              <a:rPr lang="zh-CN" altLang="en-US" dirty="0">
                <a:latin typeface="黑体" pitchFamily="49" charset="-122"/>
                <a:ea typeface="黑体" pitchFamily="49" charset="-122"/>
              </a:rPr>
              <a:t>的设计</a:t>
            </a:r>
            <a:r>
              <a:rPr lang="zh-CN" altLang="en-US" dirty="0" smtClean="0">
                <a:latin typeface="黑体" pitchFamily="49" charset="-122"/>
                <a:ea typeface="黑体" pitchFamily="49" charset="-122"/>
              </a:rPr>
              <a:t>过程有</a:t>
            </a:r>
            <a:r>
              <a:rPr lang="zh-CN" altLang="en-US" dirty="0">
                <a:latin typeface="黑体" pitchFamily="49" charset="-122"/>
                <a:ea typeface="黑体" pitchFamily="49" charset="-122"/>
              </a:rPr>
              <a:t>狭义和广义两个层次</a:t>
            </a:r>
            <a:r>
              <a:rPr lang="zh-CN" altLang="en-US" dirty="0" smtClean="0">
                <a:latin typeface="黑体" pitchFamily="49" charset="-122"/>
                <a:ea typeface="黑体" pitchFamily="49" charset="-122"/>
              </a:rPr>
              <a:t>：</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1</a:t>
            </a:r>
            <a:r>
              <a:rPr lang="zh-CN" altLang="en-US" dirty="0" smtClean="0">
                <a:latin typeface="黑体" pitchFamily="49" charset="-122"/>
                <a:ea typeface="黑体" pitchFamily="49" charset="-122"/>
              </a:rPr>
              <a:t>）狭义</a:t>
            </a:r>
            <a:r>
              <a:rPr lang="zh-CN" altLang="en-US" dirty="0">
                <a:latin typeface="黑体" pitchFamily="49" charset="-122"/>
                <a:ea typeface="黑体" pitchFamily="49" charset="-122"/>
              </a:rPr>
              <a:t>的设计过程。狭义的设计过程是指从</a:t>
            </a:r>
            <a:r>
              <a:rPr lang="zh-CN" altLang="en-US" dirty="0" smtClean="0">
                <a:latin typeface="黑体" pitchFamily="49" charset="-122"/>
                <a:ea typeface="黑体" pitchFamily="49" charset="-122"/>
              </a:rPr>
              <a:t>方案设计开始，到</a:t>
            </a:r>
            <a:r>
              <a:rPr lang="zh-CN" altLang="en-US" dirty="0">
                <a:latin typeface="黑体" pitchFamily="49" charset="-122"/>
                <a:ea typeface="黑体" pitchFamily="49" charset="-122"/>
              </a:rPr>
              <a:t>施工图设计结束为止的设计过程。按</a:t>
            </a:r>
            <a:r>
              <a:rPr lang="zh-CN" altLang="en-US" dirty="0" smtClean="0">
                <a:latin typeface="黑体" pitchFamily="49" charset="-122"/>
                <a:ea typeface="黑体" pitchFamily="49" charset="-122"/>
              </a:rPr>
              <a:t>不同的</a:t>
            </a:r>
            <a:r>
              <a:rPr lang="zh-CN" altLang="en-US" dirty="0">
                <a:latin typeface="黑体" pitchFamily="49" charset="-122"/>
                <a:ea typeface="黑体" pitchFamily="49" charset="-122"/>
              </a:rPr>
              <a:t>建设项目可以划分为三阶段设计和二阶段</a:t>
            </a:r>
            <a:r>
              <a:rPr lang="zh-CN" altLang="en-US" dirty="0" smtClean="0">
                <a:latin typeface="黑体" pitchFamily="49" charset="-122"/>
                <a:ea typeface="黑体" pitchFamily="49" charset="-122"/>
              </a:rPr>
              <a:t>设计。</a:t>
            </a:r>
            <a:endParaRPr lang="en-US" altLang="zh-CN" dirty="0" smtClean="0">
              <a:latin typeface="黑体" pitchFamily="49" charset="-122"/>
              <a:ea typeface="黑体" pitchFamily="49" charset="-122"/>
            </a:endParaRPr>
          </a:p>
          <a:p>
            <a:pPr>
              <a:lnSpc>
                <a:spcPct val="150000"/>
              </a:lnSpc>
            </a:pPr>
            <a:r>
              <a:rPr lang="en-US" altLang="zh-CN" dirty="0" smtClean="0">
                <a:latin typeface="黑体" pitchFamily="49" charset="-122"/>
                <a:ea typeface="黑体" pitchFamily="49" charset="-122"/>
              </a:rPr>
              <a:t>    1</a:t>
            </a:r>
            <a:r>
              <a:rPr lang="zh-CN" altLang="en-US" dirty="0" smtClean="0">
                <a:latin typeface="黑体" pitchFamily="49" charset="-122"/>
                <a:ea typeface="黑体" pitchFamily="49" charset="-122"/>
              </a:rPr>
              <a:t>）三阶段设计。建筑工程</a:t>
            </a:r>
            <a:r>
              <a:rPr lang="zh-CN" altLang="en-US" dirty="0">
                <a:latin typeface="黑体" pitchFamily="49" charset="-122"/>
                <a:ea typeface="黑体" pitchFamily="49" charset="-122"/>
              </a:rPr>
              <a:t>一般应分为方案设计、初步设计和施工图设计三个阶段，适用于一些较大型、技术复杂的，采用新工艺和新技术的项目</a:t>
            </a:r>
            <a:r>
              <a:rPr lang="zh-CN" altLang="en-US" dirty="0" smtClean="0">
                <a:latin typeface="黑体" pitchFamily="49" charset="-122"/>
                <a:ea typeface="黑体" pitchFamily="49" charset="-122"/>
              </a:rPr>
              <a:t>。</a:t>
            </a:r>
            <a:endParaRPr lang="en-US" altLang="zh-CN" dirty="0" smtClean="0">
              <a:latin typeface="黑体" pitchFamily="49" charset="-122"/>
              <a:ea typeface="黑体" pitchFamily="49" charset="-122"/>
            </a:endParaRPr>
          </a:p>
          <a:p>
            <a:pPr>
              <a:lnSpc>
                <a:spcPct val="150000"/>
              </a:lnSpc>
            </a:pPr>
            <a:r>
              <a:rPr lang="en-US" altLang="zh-CN" dirty="0" smtClean="0">
                <a:latin typeface="黑体" pitchFamily="49" charset="-122"/>
                <a:ea typeface="黑体" pitchFamily="49" charset="-122"/>
              </a:rPr>
              <a:t>    2</a:t>
            </a:r>
            <a:r>
              <a:rPr lang="zh-CN" altLang="en-US" dirty="0" smtClean="0">
                <a:latin typeface="黑体" pitchFamily="49" charset="-122"/>
                <a:ea typeface="黑体" pitchFamily="49" charset="-122"/>
              </a:rPr>
              <a:t>）二</a:t>
            </a:r>
            <a:r>
              <a:rPr lang="zh-CN" altLang="en-US" dirty="0">
                <a:latin typeface="黑体" pitchFamily="49" charset="-122"/>
                <a:ea typeface="黑体" pitchFamily="49" charset="-122"/>
              </a:rPr>
              <a:t>阶段</a:t>
            </a:r>
            <a:r>
              <a:rPr lang="zh-CN" altLang="en-US" dirty="0" smtClean="0">
                <a:latin typeface="黑体" pitchFamily="49" charset="-122"/>
                <a:ea typeface="黑体" pitchFamily="49" charset="-122"/>
              </a:rPr>
              <a:t>设计。二</a:t>
            </a:r>
            <a:r>
              <a:rPr lang="zh-CN" altLang="en-US" dirty="0">
                <a:latin typeface="黑体" pitchFamily="49" charset="-122"/>
                <a:ea typeface="黑体" pitchFamily="49" charset="-122"/>
              </a:rPr>
              <a:t>阶段的设计适用于技术要求相对简单的建设项目，经有关主管部门同意，且合中没有</a:t>
            </a:r>
            <a:r>
              <a:rPr lang="zh-CN" altLang="en-US" dirty="0" smtClean="0">
                <a:latin typeface="黑体" pitchFamily="49" charset="-122"/>
                <a:ea typeface="黑体" pitchFamily="49" charset="-122"/>
              </a:rPr>
              <a:t>做初步设计</a:t>
            </a:r>
            <a:r>
              <a:rPr lang="zh-CN" altLang="en-US" dirty="0">
                <a:latin typeface="黑体" pitchFamily="49" charset="-122"/>
                <a:ea typeface="黑体" pitchFamily="49" charset="-122"/>
              </a:rPr>
              <a:t>的</a:t>
            </a:r>
            <a:r>
              <a:rPr lang="zh-CN" altLang="en-US" dirty="0" smtClean="0">
                <a:latin typeface="黑体" pitchFamily="49" charset="-122"/>
                <a:ea typeface="黑体" pitchFamily="49" charset="-122"/>
              </a:rPr>
              <a:t>约定，可</a:t>
            </a:r>
            <a:r>
              <a:rPr lang="zh-CN" altLang="en-US" dirty="0">
                <a:latin typeface="黑体" pitchFamily="49" charset="-122"/>
                <a:ea typeface="黑体" pitchFamily="49" charset="-122"/>
              </a:rPr>
              <a:t>在方案设计审批</a:t>
            </a:r>
            <a:r>
              <a:rPr lang="zh-CN" altLang="en-US" dirty="0" smtClean="0">
                <a:latin typeface="黑体" pitchFamily="49" charset="-122"/>
                <a:ea typeface="黑体" pitchFamily="49" charset="-122"/>
              </a:rPr>
              <a:t>后直接进入施工图设计。除了</a:t>
            </a:r>
            <a:r>
              <a:rPr lang="zh-CN" altLang="en-US" dirty="0">
                <a:latin typeface="黑体" pitchFamily="49" charset="-122"/>
                <a:ea typeface="黑体" pitchFamily="49" charset="-122"/>
              </a:rPr>
              <a:t>三阶段设计</a:t>
            </a:r>
            <a:r>
              <a:rPr lang="zh-CN" altLang="en-US" dirty="0" smtClean="0">
                <a:latin typeface="黑体" pitchFamily="49" charset="-122"/>
                <a:ea typeface="黑体" pitchFamily="49" charset="-122"/>
              </a:rPr>
              <a:t>，直接国内一些重大</a:t>
            </a:r>
            <a:r>
              <a:rPr lang="zh-CN" altLang="en-US" dirty="0">
                <a:latin typeface="黑体" pitchFamily="49" charset="-122"/>
                <a:ea typeface="黑体" pitchFamily="49" charset="-122"/>
              </a:rPr>
              <a:t>工程建设项目</a:t>
            </a:r>
            <a:r>
              <a:rPr lang="zh-CN" altLang="en-US" dirty="0" smtClean="0">
                <a:latin typeface="黑体" pitchFamily="49" charset="-122"/>
                <a:ea typeface="黑体" pitchFamily="49" charset="-122"/>
              </a:rPr>
              <a:t>设计过程</a:t>
            </a:r>
            <a:r>
              <a:rPr lang="zh-CN" altLang="en-US" dirty="0">
                <a:latin typeface="黑体" pitchFamily="49" charset="-122"/>
                <a:ea typeface="黑体" pitchFamily="49" charset="-122"/>
              </a:rPr>
              <a:t>中，往往还会增加总体规划或总体设计、概念设计、扩初设计或技术设计</a:t>
            </a:r>
            <a:r>
              <a:rPr lang="zh-CN" altLang="en-US" dirty="0" smtClean="0">
                <a:latin typeface="黑体" pitchFamily="49" charset="-122"/>
                <a:ea typeface="黑体" pitchFamily="49" charset="-122"/>
              </a:rPr>
              <a:t>阶段，就国家设计程序控制而言这些阶段不是国家</a:t>
            </a:r>
            <a:r>
              <a:rPr lang="zh-CN" altLang="en-US" dirty="0">
                <a:latin typeface="黑体" pitchFamily="49" charset="-122"/>
                <a:ea typeface="黑体" pitchFamily="49" charset="-122"/>
              </a:rPr>
              <a:t>法规强制要求</a:t>
            </a:r>
            <a:r>
              <a:rPr lang="zh-CN" altLang="en-US" dirty="0" smtClean="0">
                <a:latin typeface="黑体" pitchFamily="49" charset="-122"/>
                <a:ea typeface="黑体" pitchFamily="49" charset="-122"/>
              </a:rPr>
              <a:t>的，所以通常是由建设单位</a:t>
            </a:r>
            <a:r>
              <a:rPr lang="zh-CN" altLang="en-US" dirty="0">
                <a:latin typeface="黑体" pitchFamily="49" charset="-122"/>
                <a:ea typeface="黑体" pitchFamily="49" charset="-122"/>
              </a:rPr>
              <a:t>或</a:t>
            </a:r>
            <a:r>
              <a:rPr lang="zh-CN" altLang="en-US" dirty="0" smtClean="0">
                <a:latin typeface="黑体" pitchFamily="49" charset="-122"/>
                <a:ea typeface="黑体" pitchFamily="49" charset="-122"/>
              </a:rPr>
              <a:t>工程管理（咨询）公司和</a:t>
            </a:r>
            <a:r>
              <a:rPr lang="zh-CN" altLang="en-US" dirty="0">
                <a:latin typeface="黑体" pitchFamily="49" charset="-122"/>
                <a:ea typeface="黑体" pitchFamily="49" charset="-122"/>
              </a:rPr>
              <a:t>设计单位根据项目实际情况来</a:t>
            </a:r>
            <a:r>
              <a:rPr lang="zh-CN" altLang="en-US" dirty="0" smtClean="0">
                <a:latin typeface="黑体" pitchFamily="49" charset="-122"/>
                <a:ea typeface="黑体" pitchFamily="49" charset="-122"/>
              </a:rPr>
              <a:t>决定。</a:t>
            </a:r>
            <a:endParaRPr lang="en-US" altLang="zh-CN" dirty="0" smtClean="0">
              <a:latin typeface="黑体" pitchFamily="49" charset="-122"/>
              <a:ea typeface="黑体" pitchFamily="49" charset="-122"/>
            </a:endParaRPr>
          </a:p>
        </p:txBody>
      </p:sp>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extLst>
      <p:ext uri="{BB962C8B-B14F-4D97-AF65-F5344CB8AC3E}">
        <p14:creationId xmlns:p14="http://schemas.microsoft.com/office/powerpoint/2010/main" val="3188006525"/>
      </p:ext>
    </p:extLst>
  </p:cSld>
  <p:clrMapOvr>
    <a:masterClrMapping/>
  </p:clrMapOvr>
  <p:transition>
    <p:pull di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28596" y="214290"/>
            <a:ext cx="3057247" cy="523220"/>
          </a:xfrm>
          <a:prstGeom prst="rect">
            <a:avLst/>
          </a:prstGeom>
        </p:spPr>
        <p:txBody>
          <a:bodyPr wrap="none">
            <a:spAutoFit/>
          </a:bodyPr>
          <a:lstStyle/>
          <a:p>
            <a:r>
              <a:rPr lang="en-US" altLang="zh-CN" sz="2800" dirty="0" smtClean="0">
                <a:latin typeface="黑体" panose="02010609060101010101" pitchFamily="49" charset="-122"/>
                <a:ea typeface="黑体" panose="02010609060101010101" pitchFamily="49" charset="-122"/>
              </a:rPr>
              <a:t>2.2 </a:t>
            </a:r>
            <a:r>
              <a:rPr lang="zh-CN" altLang="en-US" sz="2800" dirty="0" smtClean="0">
                <a:latin typeface="黑体" panose="02010609060101010101" pitchFamily="49" charset="-122"/>
                <a:ea typeface="黑体" panose="02010609060101010101" pitchFamily="49" charset="-122"/>
              </a:rPr>
              <a:t>建筑工程设计</a:t>
            </a:r>
            <a:endParaRPr lang="zh-CN" altLang="en-US" sz="2800" dirty="0">
              <a:latin typeface="黑体" panose="02010609060101010101" pitchFamily="49" charset="-122"/>
              <a:ea typeface="黑体" panose="02010609060101010101" pitchFamily="49" charset="-122"/>
            </a:endParaRPr>
          </a:p>
        </p:txBody>
      </p:sp>
      <p:sp>
        <p:nvSpPr>
          <p:cNvPr id="5" name="AutoShape 2" descr="http://image62.360doc.com/DownloadImg/2013/07/2909/34124383_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AutoShape 4" descr="http://image62.360doc.com/DownloadImg/2013/07/2909/34124383_1.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 name="AutoShape 6" descr="http://image62.360doc.com/DownloadImg/2013/07/2909/34124383_1.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AutoShape 8" descr="http://image62.360doc.com/DownloadImg/2013/07/2909/34124383_1.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矩形 12"/>
          <p:cNvSpPr/>
          <p:nvPr/>
        </p:nvSpPr>
        <p:spPr>
          <a:xfrm>
            <a:off x="307976" y="993306"/>
            <a:ext cx="8700934" cy="5493812"/>
          </a:xfrm>
          <a:prstGeom prst="rect">
            <a:avLst/>
          </a:prstGeom>
        </p:spPr>
        <p:txBody>
          <a:bodyPr wrap="square">
            <a:spAutoFit/>
          </a:bodyPr>
          <a:lstStyle/>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2</a:t>
            </a:r>
            <a:r>
              <a:rPr lang="zh-CN" altLang="en-US" dirty="0" smtClean="0">
                <a:latin typeface="黑体" pitchFamily="49" charset="-122"/>
                <a:ea typeface="黑体" pitchFamily="49" charset="-122"/>
              </a:rPr>
              <a:t>）广义</a:t>
            </a:r>
            <a:r>
              <a:rPr lang="zh-CN" altLang="en-US" dirty="0">
                <a:latin typeface="黑体" pitchFamily="49" charset="-122"/>
                <a:ea typeface="黑体" pitchFamily="49" charset="-122"/>
              </a:rPr>
              <a:t>的设计</a:t>
            </a:r>
            <a:r>
              <a:rPr lang="zh-CN" altLang="en-US" dirty="0" smtClean="0">
                <a:latin typeface="黑体" pitchFamily="49" charset="-122"/>
                <a:ea typeface="黑体" pitchFamily="49" charset="-122"/>
              </a:rPr>
              <a:t>过程。建设项目的</a:t>
            </a:r>
            <a:r>
              <a:rPr lang="zh-CN" altLang="en-US" dirty="0">
                <a:latin typeface="黑体" pitchFamily="49" charset="-122"/>
                <a:ea typeface="黑体" pitchFamily="49" charset="-122"/>
              </a:rPr>
              <a:t>设计工作</a:t>
            </a:r>
            <a:r>
              <a:rPr lang="zh-CN" altLang="en-US" dirty="0" smtClean="0">
                <a:latin typeface="黑体" pitchFamily="49" charset="-122"/>
                <a:ea typeface="黑体" pitchFamily="49" charset="-122"/>
              </a:rPr>
              <a:t>除了上述</a:t>
            </a:r>
            <a:r>
              <a:rPr lang="zh-CN" altLang="en-US" dirty="0">
                <a:latin typeface="黑体" pitchFamily="49" charset="-122"/>
                <a:ea typeface="黑体" pitchFamily="49" charset="-122"/>
              </a:rPr>
              <a:t>涉及主要设计阶段</a:t>
            </a:r>
            <a:r>
              <a:rPr lang="zh-CN" altLang="en-US" dirty="0" smtClean="0">
                <a:latin typeface="黑体" pitchFamily="49" charset="-122"/>
                <a:ea typeface="黑体" pitchFamily="49" charset="-122"/>
              </a:rPr>
              <a:t>的工作外</a:t>
            </a:r>
            <a:r>
              <a:rPr lang="zh-CN" altLang="en-US" dirty="0">
                <a:latin typeface="黑体" pitchFamily="49" charset="-122"/>
                <a:ea typeface="黑体" pitchFamily="49" charset="-122"/>
              </a:rPr>
              <a:t>，还涉及项目建设的</a:t>
            </a:r>
            <a:r>
              <a:rPr lang="zh-CN" altLang="en-US" dirty="0" smtClean="0">
                <a:latin typeface="黑体" pitchFamily="49" charset="-122"/>
                <a:ea typeface="黑体" pitchFamily="49" charset="-122"/>
              </a:rPr>
              <a:t>策划选址、可行性研究</a:t>
            </a:r>
            <a:r>
              <a:rPr lang="zh-CN" altLang="en-US" dirty="0">
                <a:latin typeface="黑体" pitchFamily="49" charset="-122"/>
                <a:ea typeface="黑体" pitchFamily="49" charset="-122"/>
              </a:rPr>
              <a:t>、地质勘察、</a:t>
            </a:r>
            <a:r>
              <a:rPr lang="zh-CN" altLang="en-US" dirty="0" smtClean="0">
                <a:latin typeface="黑体" pitchFamily="49" charset="-122"/>
                <a:ea typeface="黑体" pitchFamily="49" charset="-122"/>
              </a:rPr>
              <a:t>没计招标</a:t>
            </a:r>
            <a:r>
              <a:rPr lang="zh-CN" altLang="en-US" dirty="0">
                <a:latin typeface="黑体" pitchFamily="49" charset="-122"/>
                <a:ea typeface="黑体" pitchFamily="49" charset="-122"/>
              </a:rPr>
              <a:t>投标、</a:t>
            </a:r>
            <a:r>
              <a:rPr lang="zh-CN" altLang="en-US" dirty="0" smtClean="0">
                <a:latin typeface="黑体" pitchFamily="49" charset="-122"/>
                <a:ea typeface="黑体" pitchFamily="49" charset="-122"/>
              </a:rPr>
              <a:t>设计准备</a:t>
            </a:r>
            <a:r>
              <a:rPr lang="zh-CN" altLang="en-US" dirty="0">
                <a:latin typeface="黑体" pitchFamily="49" charset="-122"/>
                <a:ea typeface="黑体" pitchFamily="49" charset="-122"/>
              </a:rPr>
              <a:t>、设备采购、施工、竣工验收、交付使用以及回访总结等</a:t>
            </a:r>
            <a:r>
              <a:rPr lang="zh-CN" altLang="en-US" dirty="0" smtClean="0">
                <a:latin typeface="黑体" pitchFamily="49" charset="-122"/>
                <a:ea typeface="黑体" pitchFamily="49" charset="-122"/>
              </a:rPr>
              <a:t>，几乎</a:t>
            </a:r>
            <a:r>
              <a:rPr lang="zh-CN" altLang="en-US" dirty="0">
                <a:latin typeface="黑体" pitchFamily="49" charset="-122"/>
                <a:ea typeface="黑体" pitchFamily="49" charset="-122"/>
              </a:rPr>
              <a:t>贯穿</a:t>
            </a:r>
            <a:r>
              <a:rPr lang="zh-CN" altLang="en-US" dirty="0" smtClean="0">
                <a:latin typeface="黑体" pitchFamily="49" charset="-122"/>
                <a:ea typeface="黑体" pitchFamily="49" charset="-122"/>
              </a:rPr>
              <a:t>于工程建设</a:t>
            </a:r>
            <a:r>
              <a:rPr lang="zh-CN" altLang="en-US" dirty="0">
                <a:latin typeface="黑体" pitchFamily="49" charset="-122"/>
                <a:ea typeface="黑体" pitchFamily="49" charset="-122"/>
              </a:rPr>
              <a:t>的全过程。</a:t>
            </a:r>
            <a:r>
              <a:rPr lang="zh-CN" altLang="en-US" dirty="0" smtClean="0">
                <a:latin typeface="黑体" pitchFamily="49" charset="-122"/>
                <a:ea typeface="黑体" pitchFamily="49" charset="-122"/>
              </a:rPr>
              <a:t>尤其在</a:t>
            </a:r>
            <a:r>
              <a:rPr lang="zh-CN" altLang="en-US" dirty="0">
                <a:latin typeface="黑体" pitchFamily="49" charset="-122"/>
                <a:ea typeface="黑体" pitchFamily="49" charset="-122"/>
              </a:rPr>
              <a:t>设计文件政府主管部门审批和不同的</a:t>
            </a:r>
            <a:r>
              <a:rPr lang="zh-CN" altLang="en-US" dirty="0" smtClean="0">
                <a:latin typeface="黑体" pitchFamily="49" charset="-122"/>
                <a:ea typeface="黑体" pitchFamily="49" charset="-122"/>
              </a:rPr>
              <a:t>工程承包模式及项目管理</a:t>
            </a:r>
            <a:r>
              <a:rPr lang="zh-CN" altLang="en-US" dirty="0">
                <a:latin typeface="黑体" pitchFamily="49" charset="-122"/>
                <a:ea typeface="黑体" pitchFamily="49" charset="-122"/>
              </a:rPr>
              <a:t>模式下的施工中，设计工作</a:t>
            </a:r>
            <a:r>
              <a:rPr lang="zh-CN" altLang="en-US" dirty="0" smtClean="0">
                <a:latin typeface="黑体" pitchFamily="49" charset="-122"/>
                <a:ea typeface="黑体" pitchFamily="49" charset="-122"/>
              </a:rPr>
              <a:t>流程并非只是一</a:t>
            </a:r>
            <a:r>
              <a:rPr lang="zh-CN" altLang="en-US" dirty="0">
                <a:latin typeface="黑体" pitchFamily="49" charset="-122"/>
                <a:ea typeface="黑体" pitchFamily="49" charset="-122"/>
              </a:rPr>
              <a:t>个指向</a:t>
            </a:r>
            <a:r>
              <a:rPr lang="zh-CN" altLang="en-US" dirty="0" smtClean="0">
                <a:latin typeface="黑体" pitchFamily="49" charset="-122"/>
                <a:ea typeface="黑体" pitchFamily="49" charset="-122"/>
              </a:rPr>
              <a:t>，而是</a:t>
            </a:r>
            <a:r>
              <a:rPr lang="zh-CN" altLang="en-US" dirty="0">
                <a:latin typeface="黑体" pitchFamily="49" charset="-122"/>
                <a:ea typeface="黑体" pitchFamily="49" charset="-122"/>
              </a:rPr>
              <a:t>往往会有多次反复</a:t>
            </a:r>
            <a:r>
              <a:rPr lang="zh-CN" altLang="en-US" dirty="0" smtClean="0">
                <a:latin typeface="黑体" pitchFamily="49" charset="-122"/>
                <a:ea typeface="黑体" pitchFamily="49" charset="-122"/>
              </a:rPr>
              <a:t>来回，图纸等设计文件存在大量的优化或细化</a:t>
            </a:r>
            <a:r>
              <a:rPr lang="zh-CN" altLang="en-US" dirty="0">
                <a:latin typeface="黑体" pitchFamily="49" charset="-122"/>
                <a:ea typeface="黑体" pitchFamily="49" charset="-122"/>
              </a:rPr>
              <a:t>修改。</a:t>
            </a:r>
            <a:r>
              <a:rPr lang="zh-CN" altLang="en-US" dirty="0" smtClean="0">
                <a:latin typeface="黑体" pitchFamily="49" charset="-122"/>
                <a:ea typeface="黑体" pitchFamily="49" charset="-122"/>
              </a:rPr>
              <a:t>因此，设计工作必须协调做好</a:t>
            </a:r>
            <a:r>
              <a:rPr lang="zh-CN" altLang="en-US" dirty="0">
                <a:latin typeface="黑体" pitchFamily="49" charset="-122"/>
                <a:ea typeface="黑体" pitchFamily="49" charset="-122"/>
              </a:rPr>
              <a:t>与上述相关建设</a:t>
            </a:r>
            <a:r>
              <a:rPr lang="zh-CN" altLang="en-US" dirty="0" smtClean="0">
                <a:latin typeface="黑体" pitchFamily="49" charset="-122"/>
                <a:ea typeface="黑体" pitchFamily="49" charset="-122"/>
              </a:rPr>
              <a:t>环节的</a:t>
            </a:r>
            <a:r>
              <a:rPr lang="zh-CN" altLang="en-US" dirty="0">
                <a:latin typeface="黑体" pitchFamily="49" charset="-122"/>
                <a:ea typeface="黑体" pitchFamily="49" charset="-122"/>
              </a:rPr>
              <a:t>配合和</a:t>
            </a:r>
            <a:r>
              <a:rPr lang="zh-CN" altLang="en-US" dirty="0" smtClean="0">
                <a:latin typeface="黑体" pitchFamily="49" charset="-122"/>
                <a:ea typeface="黑体" pitchFamily="49" charset="-122"/>
              </a:rPr>
              <a:t>衔接，设计单位和设计人员除</a:t>
            </a:r>
            <a:r>
              <a:rPr lang="zh-CN" altLang="en-US" dirty="0">
                <a:latin typeface="黑体" pitchFamily="49" charset="-122"/>
                <a:ea typeface="黑体" pitchFamily="49" charset="-122"/>
              </a:rPr>
              <a:t>编制</a:t>
            </a:r>
            <a:r>
              <a:rPr lang="zh-CN" altLang="en-US" dirty="0" smtClean="0">
                <a:latin typeface="黑体" pitchFamily="49" charset="-122"/>
                <a:ea typeface="黑体" pitchFamily="49" charset="-122"/>
              </a:rPr>
              <a:t>设计文件外，还要</a:t>
            </a:r>
            <a:r>
              <a:rPr lang="zh-CN" altLang="en-US" dirty="0">
                <a:latin typeface="黑体" pitchFamily="49" charset="-122"/>
                <a:ea typeface="黑体" pitchFamily="49" charset="-122"/>
              </a:rPr>
              <a:t>参与解决</a:t>
            </a:r>
            <a:r>
              <a:rPr lang="zh-CN" altLang="en-US" dirty="0" smtClean="0">
                <a:latin typeface="黑体" pitchFamily="49" charset="-122"/>
                <a:ea typeface="黑体" pitchFamily="49" charset="-122"/>
              </a:rPr>
              <a:t>大量的</a:t>
            </a:r>
            <a:r>
              <a:rPr lang="zh-CN" altLang="en-US" dirty="0">
                <a:latin typeface="黑体" pitchFamily="49" charset="-122"/>
                <a:ea typeface="黑体" pitchFamily="49" charset="-122"/>
              </a:rPr>
              <a:t>技术问题。作为</a:t>
            </a:r>
            <a:r>
              <a:rPr lang="zh-CN" altLang="en-US" dirty="0" smtClean="0">
                <a:latin typeface="黑体" pitchFamily="49" charset="-122"/>
                <a:ea typeface="黑体" pitchFamily="49" charset="-122"/>
              </a:rPr>
              <a:t>项目设计管理</a:t>
            </a:r>
            <a:r>
              <a:rPr lang="zh-CN" altLang="en-US" dirty="0">
                <a:latin typeface="黑体" pitchFamily="49" charset="-122"/>
                <a:ea typeface="黑体" pitchFamily="49" charset="-122"/>
              </a:rPr>
              <a:t>者，应肖从</a:t>
            </a:r>
            <a:r>
              <a:rPr lang="zh-CN" altLang="en-US" dirty="0" smtClean="0">
                <a:latin typeface="黑体" pitchFamily="49" charset="-122"/>
                <a:ea typeface="黑体" pitchFamily="49" charset="-122"/>
              </a:rPr>
              <a:t>广义角度上来</a:t>
            </a:r>
            <a:r>
              <a:rPr lang="zh-CN" altLang="en-US" dirty="0">
                <a:latin typeface="黑体" pitchFamily="49" charset="-122"/>
                <a:ea typeface="黑体" pitchFamily="49" charset="-122"/>
              </a:rPr>
              <a:t>理解设计</a:t>
            </a:r>
            <a:r>
              <a:rPr lang="zh-CN" altLang="en-US" dirty="0" smtClean="0">
                <a:latin typeface="黑体" pitchFamily="49" charset="-122"/>
                <a:ea typeface="黑体" pitchFamily="49" charset="-122"/>
              </a:rPr>
              <a:t>过程。</a:t>
            </a:r>
            <a:endParaRPr lang="en-US" altLang="zh-CN" dirty="0" smtClean="0">
              <a:latin typeface="黑体" pitchFamily="49" charset="-122"/>
              <a:ea typeface="黑体" pitchFamily="49" charset="-122"/>
            </a:endParaRPr>
          </a:p>
          <a:p>
            <a:pPr>
              <a:lnSpc>
                <a:spcPct val="150000"/>
              </a:lnSpc>
            </a:pPr>
            <a:r>
              <a:rPr lang="en-US" altLang="zh-CN" dirty="0" smtClean="0">
                <a:latin typeface="黑体" pitchFamily="49" charset="-122"/>
                <a:ea typeface="黑体" pitchFamily="49" charset="-122"/>
              </a:rPr>
              <a:t>2 </a:t>
            </a:r>
            <a:r>
              <a:rPr lang="zh-CN" altLang="en-US" dirty="0" smtClean="0">
                <a:latin typeface="黑体" pitchFamily="49" charset="-122"/>
                <a:ea typeface="黑体" pitchFamily="49" charset="-122"/>
              </a:rPr>
              <a:t>设计过程各阶段间的关系</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    工程设计过程虽然错综复杂</a:t>
            </a:r>
            <a:r>
              <a:rPr lang="zh-CN" altLang="en-US" dirty="0">
                <a:latin typeface="黑体" pitchFamily="49" charset="-122"/>
                <a:ea typeface="黑体" pitchFamily="49" charset="-122"/>
              </a:rPr>
              <a:t>，但总是由若干阶段、若干专业的若干工作任务</a:t>
            </a:r>
            <a:r>
              <a:rPr lang="zh-CN" altLang="en-US" dirty="0" smtClean="0">
                <a:latin typeface="黑体" pitchFamily="49" charset="-122"/>
                <a:ea typeface="黑体" pitchFamily="49" charset="-122"/>
              </a:rPr>
              <a:t>流所组成。设计阶段有广义</a:t>
            </a:r>
            <a:r>
              <a:rPr lang="zh-CN" altLang="en-US" dirty="0">
                <a:latin typeface="黑体" pitchFamily="49" charset="-122"/>
                <a:ea typeface="黑体" pitchFamily="49" charset="-122"/>
              </a:rPr>
              <a:t>和狭义两个角度的</a:t>
            </a:r>
            <a:r>
              <a:rPr lang="zh-CN" altLang="en-US" dirty="0" smtClean="0">
                <a:latin typeface="黑体" pitchFamily="49" charset="-122"/>
                <a:ea typeface="黑体" pitchFamily="49" charset="-122"/>
              </a:rPr>
              <a:t>区分，但</a:t>
            </a:r>
            <a:r>
              <a:rPr lang="zh-CN" altLang="en-US" dirty="0">
                <a:latin typeface="黑体" pitchFamily="49" charset="-122"/>
                <a:ea typeface="黑体" pitchFamily="49" charset="-122"/>
              </a:rPr>
              <a:t>无论怎样划分，每一个阶段的设计成果输出将成为下一阶段设计工作的</a:t>
            </a:r>
            <a:r>
              <a:rPr lang="zh-CN" altLang="en-US" dirty="0" smtClean="0">
                <a:latin typeface="黑体" pitchFamily="49" charset="-122"/>
                <a:ea typeface="黑体" pitchFamily="49" charset="-122"/>
              </a:rPr>
              <a:t>输入，</a:t>
            </a:r>
            <a:r>
              <a:rPr lang="zh-CN" altLang="en-US" dirty="0">
                <a:latin typeface="黑体" pitchFamily="49" charset="-122"/>
                <a:ea typeface="黑体" pitchFamily="49" charset="-122"/>
              </a:rPr>
              <a:t>这个循环过程贯穿于设计过程的各个阶段，即设计过程各阶段</a:t>
            </a:r>
            <a:r>
              <a:rPr lang="zh-CN" altLang="en-US" dirty="0" smtClean="0">
                <a:latin typeface="黑体" pitchFamily="49" charset="-122"/>
                <a:ea typeface="黑体" pitchFamily="49" charset="-122"/>
              </a:rPr>
              <a:t>之间逻辑</a:t>
            </a:r>
            <a:r>
              <a:rPr lang="zh-CN" altLang="en-US" dirty="0">
                <a:latin typeface="黑体" pitchFamily="49" charset="-122"/>
                <a:ea typeface="黑体" pitchFamily="49" charset="-122"/>
              </a:rPr>
              <a:t>关系逐步深化，从而使项目设计目标逐步明确和</a:t>
            </a:r>
            <a:r>
              <a:rPr lang="zh-CN" altLang="en-US" dirty="0" smtClean="0">
                <a:latin typeface="黑体" pitchFamily="49" charset="-122"/>
                <a:ea typeface="黑体" pitchFamily="49" charset="-122"/>
              </a:rPr>
              <a:t>清晰。</a:t>
            </a:r>
            <a:endParaRPr lang="zh-CN" altLang="en-US" dirty="0">
              <a:latin typeface="黑体" pitchFamily="49" charset="-122"/>
              <a:ea typeface="黑体" pitchFamily="49" charset="-122"/>
            </a:endParaRPr>
          </a:p>
        </p:txBody>
      </p:sp>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extLst>
      <p:ext uri="{BB962C8B-B14F-4D97-AF65-F5344CB8AC3E}">
        <p14:creationId xmlns:p14="http://schemas.microsoft.com/office/powerpoint/2010/main" val="3233279694"/>
      </p:ext>
    </p:extLst>
  </p:cSld>
  <p:clrMapOvr>
    <a:masterClrMapping/>
  </p:clrMapOvr>
  <p:transition>
    <p:pull di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28596" y="214290"/>
            <a:ext cx="3057247" cy="523220"/>
          </a:xfrm>
          <a:prstGeom prst="rect">
            <a:avLst/>
          </a:prstGeom>
        </p:spPr>
        <p:txBody>
          <a:bodyPr wrap="none">
            <a:spAutoFit/>
          </a:bodyPr>
          <a:lstStyle/>
          <a:p>
            <a:r>
              <a:rPr lang="en-US" altLang="zh-CN" sz="2800" dirty="0" smtClean="0">
                <a:latin typeface="黑体" panose="02010609060101010101" pitchFamily="49" charset="-122"/>
                <a:ea typeface="黑体" panose="02010609060101010101" pitchFamily="49" charset="-122"/>
              </a:rPr>
              <a:t>2.2 </a:t>
            </a:r>
            <a:r>
              <a:rPr lang="zh-CN" altLang="en-US" sz="2800" dirty="0" smtClean="0">
                <a:latin typeface="黑体" panose="02010609060101010101" pitchFamily="49" charset="-122"/>
                <a:ea typeface="黑体" panose="02010609060101010101" pitchFamily="49" charset="-122"/>
              </a:rPr>
              <a:t>建筑工程设计</a:t>
            </a:r>
            <a:endParaRPr lang="zh-CN" altLang="en-US" sz="2800" dirty="0">
              <a:latin typeface="黑体" panose="02010609060101010101" pitchFamily="49" charset="-122"/>
              <a:ea typeface="黑体" panose="02010609060101010101" pitchFamily="49" charset="-122"/>
            </a:endParaRPr>
          </a:p>
        </p:txBody>
      </p:sp>
      <p:sp>
        <p:nvSpPr>
          <p:cNvPr id="5" name="AutoShape 2" descr="http://image62.360doc.com/DownloadImg/2013/07/2909/34124383_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AutoShape 4" descr="http://image62.360doc.com/DownloadImg/2013/07/2909/34124383_1.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 name="AutoShape 6" descr="http://image62.360doc.com/DownloadImg/2013/07/2909/34124383_1.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AutoShape 8" descr="http://image62.360doc.com/DownloadImg/2013/07/2909/34124383_1.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矩形 12"/>
          <p:cNvSpPr/>
          <p:nvPr/>
        </p:nvSpPr>
        <p:spPr>
          <a:xfrm>
            <a:off x="307976" y="993306"/>
            <a:ext cx="8700934" cy="5493812"/>
          </a:xfrm>
          <a:prstGeom prst="rect">
            <a:avLst/>
          </a:prstGeom>
        </p:spPr>
        <p:txBody>
          <a:bodyPr wrap="square">
            <a:spAutoFit/>
          </a:bodyPr>
          <a:lstStyle/>
          <a:p>
            <a:pPr>
              <a:lnSpc>
                <a:spcPct val="150000"/>
              </a:lnSpc>
            </a:pPr>
            <a:r>
              <a:rPr lang="zh-CN" altLang="en-US" dirty="0" smtClean="0">
                <a:latin typeface="黑体" pitchFamily="49" charset="-122"/>
                <a:ea typeface="黑体" pitchFamily="49" charset="-122"/>
              </a:rPr>
              <a:t>    设计</a:t>
            </a:r>
            <a:r>
              <a:rPr lang="zh-CN" altLang="en-US" dirty="0">
                <a:latin typeface="黑体" pitchFamily="49" charset="-122"/>
                <a:ea typeface="黑体" pitchFamily="49" charset="-122"/>
              </a:rPr>
              <a:t>主要阶段的设计文件应具备的关联</a:t>
            </a:r>
            <a:r>
              <a:rPr lang="zh-CN" altLang="en-US" dirty="0" smtClean="0">
                <a:latin typeface="黑体" pitchFamily="49" charset="-122"/>
                <a:ea typeface="黑体" pitchFamily="49" charset="-122"/>
              </a:rPr>
              <a:t>要求：</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1</a:t>
            </a:r>
            <a:r>
              <a:rPr lang="zh-CN" altLang="en-US" dirty="0" smtClean="0">
                <a:latin typeface="黑体" pitchFamily="49" charset="-122"/>
                <a:ea typeface="黑体" pitchFamily="49" charset="-122"/>
              </a:rPr>
              <a:t>）方案设计文件应当满足</a:t>
            </a:r>
            <a:r>
              <a:rPr lang="zh-CN" altLang="en-US" dirty="0">
                <a:latin typeface="黑体" pitchFamily="49" charset="-122"/>
                <a:ea typeface="黑体" pitchFamily="49" charset="-122"/>
              </a:rPr>
              <a:t>编制初步设计文件和概算</a:t>
            </a:r>
            <a:r>
              <a:rPr lang="zh-CN" altLang="en-US" dirty="0" smtClean="0">
                <a:latin typeface="黑体" pitchFamily="49" charset="-122"/>
                <a:ea typeface="黑体" pitchFamily="49" charset="-122"/>
              </a:rPr>
              <a:t>的需要；</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2</a:t>
            </a:r>
            <a:r>
              <a:rPr lang="zh-CN" altLang="en-US" dirty="0" smtClean="0">
                <a:latin typeface="黑体" pitchFamily="49" charset="-122"/>
                <a:ea typeface="黑体" pitchFamily="49" charset="-122"/>
              </a:rPr>
              <a:t>）初步设计文件应当满足</a:t>
            </a:r>
            <a:r>
              <a:rPr lang="zh-CN" altLang="en-US" dirty="0">
                <a:latin typeface="黑体" pitchFamily="49" charset="-122"/>
                <a:ea typeface="黑体" pitchFamily="49" charset="-122"/>
              </a:rPr>
              <a:t>编制</a:t>
            </a:r>
            <a:r>
              <a:rPr lang="zh-CN" altLang="en-US" dirty="0" smtClean="0">
                <a:latin typeface="黑体" pitchFamily="49" charset="-122"/>
                <a:ea typeface="黑体" pitchFamily="49" charset="-122"/>
              </a:rPr>
              <a:t>施工图设计</a:t>
            </a:r>
            <a:r>
              <a:rPr lang="zh-CN" altLang="en-US" dirty="0">
                <a:latin typeface="黑体" pitchFamily="49" charset="-122"/>
                <a:ea typeface="黑体" pitchFamily="49" charset="-122"/>
              </a:rPr>
              <a:t>文件以及施工招标文件和主要设备材料订货的需要</a:t>
            </a:r>
            <a:r>
              <a:rPr lang="zh-CN" altLang="en-US" dirty="0" smtClean="0">
                <a:latin typeface="黑体" pitchFamily="49" charset="-122"/>
                <a:ea typeface="黑体" pitchFamily="49" charset="-122"/>
              </a:rPr>
              <a:t>；</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3</a:t>
            </a:r>
            <a:r>
              <a:rPr lang="zh-CN" altLang="en-US" dirty="0" smtClean="0">
                <a:latin typeface="黑体" pitchFamily="49" charset="-122"/>
                <a:ea typeface="黑体" pitchFamily="49" charset="-122"/>
              </a:rPr>
              <a:t>）施工图设计</a:t>
            </a:r>
            <a:r>
              <a:rPr lang="zh-CN" altLang="en-US" dirty="0">
                <a:latin typeface="黑体" pitchFamily="49" charset="-122"/>
                <a:ea typeface="黑体" pitchFamily="49" charset="-122"/>
              </a:rPr>
              <a:t>文件</a:t>
            </a:r>
            <a:r>
              <a:rPr lang="zh-CN" altLang="en-US" dirty="0" smtClean="0">
                <a:latin typeface="黑体" pitchFamily="49" charset="-122"/>
                <a:ea typeface="黑体" pitchFamily="49" charset="-122"/>
              </a:rPr>
              <a:t>应当满足</a:t>
            </a:r>
            <a:r>
              <a:rPr lang="zh-CN" altLang="en-US" dirty="0">
                <a:latin typeface="黑体" pitchFamily="49" charset="-122"/>
                <a:ea typeface="黑体" pitchFamily="49" charset="-122"/>
              </a:rPr>
              <a:t>施工和设备材料采购、非标准</a:t>
            </a:r>
            <a:r>
              <a:rPr lang="zh-CN" altLang="en-US" dirty="0" smtClean="0">
                <a:latin typeface="黑体" pitchFamily="49" charset="-122"/>
                <a:ea typeface="黑体" pitchFamily="49" charset="-122"/>
              </a:rPr>
              <a:t>设备制作</a:t>
            </a:r>
            <a:r>
              <a:rPr lang="zh-CN" altLang="en-US" dirty="0">
                <a:latin typeface="黑体" pitchFamily="49" charset="-122"/>
                <a:ea typeface="黑体" pitchFamily="49" charset="-122"/>
              </a:rPr>
              <a:t>和预算</a:t>
            </a:r>
            <a:r>
              <a:rPr lang="zh-CN" altLang="en-US" dirty="0" smtClean="0">
                <a:latin typeface="黑体" pitchFamily="49" charset="-122"/>
                <a:ea typeface="黑体" pitchFamily="49" charset="-122"/>
              </a:rPr>
              <a:t>的需要。对于</a:t>
            </a:r>
            <a:r>
              <a:rPr lang="zh-CN" altLang="en-US" dirty="0">
                <a:latin typeface="黑体" pitchFamily="49" charset="-122"/>
                <a:ea typeface="黑体" pitchFamily="49" charset="-122"/>
              </a:rPr>
              <a:t>将项目分別发包给几个设计单位或实施设计分包</a:t>
            </a:r>
            <a:r>
              <a:rPr lang="zh-CN" altLang="en-US" dirty="0" smtClean="0">
                <a:latin typeface="黑体" pitchFamily="49" charset="-122"/>
                <a:ea typeface="黑体" pitchFamily="49" charset="-122"/>
              </a:rPr>
              <a:t>的情况，设计文件相互关联</a:t>
            </a:r>
            <a:r>
              <a:rPr lang="zh-CN" altLang="en-US" dirty="0">
                <a:latin typeface="黑体" pitchFamily="49" charset="-122"/>
                <a:ea typeface="黑体" pitchFamily="49" charset="-122"/>
              </a:rPr>
              <a:t>处的深度应满足各承包或分包</a:t>
            </a:r>
            <a:r>
              <a:rPr lang="zh-CN" altLang="en-US" dirty="0" smtClean="0">
                <a:latin typeface="黑体" pitchFamily="49" charset="-122"/>
                <a:ea typeface="黑体" pitchFamily="49" charset="-122"/>
              </a:rPr>
              <a:t>单位设计的需要。</a:t>
            </a:r>
            <a:endParaRPr lang="en-US" altLang="zh-CN" dirty="0" smtClean="0">
              <a:latin typeface="黑体" pitchFamily="49" charset="-122"/>
              <a:ea typeface="黑体" pitchFamily="49" charset="-122"/>
            </a:endParaRPr>
          </a:p>
          <a:p>
            <a:pPr>
              <a:lnSpc>
                <a:spcPct val="150000"/>
              </a:lnSpc>
            </a:pPr>
            <a:r>
              <a:rPr lang="en-US" altLang="zh-CN" dirty="0" smtClean="0">
                <a:latin typeface="黑体" pitchFamily="49" charset="-122"/>
                <a:ea typeface="黑体" pitchFamily="49" charset="-122"/>
              </a:rPr>
              <a:t>3 </a:t>
            </a:r>
            <a:r>
              <a:rPr lang="zh-CN" altLang="en-US" dirty="0" smtClean="0">
                <a:latin typeface="黑体" pitchFamily="49" charset="-122"/>
                <a:ea typeface="黑体" pitchFamily="49" charset="-122"/>
              </a:rPr>
              <a:t>建设工程设计的专业构成</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    建筑</a:t>
            </a:r>
            <a:r>
              <a:rPr lang="zh-CN" altLang="en-US" dirty="0">
                <a:latin typeface="黑体" pitchFamily="49" charset="-122"/>
                <a:ea typeface="黑体" pitchFamily="49" charset="-122"/>
              </a:rPr>
              <a:t>产品的</a:t>
            </a:r>
            <a:r>
              <a:rPr lang="zh-CN" altLang="en-US" dirty="0" smtClean="0">
                <a:latin typeface="黑体" pitchFamily="49" charset="-122"/>
                <a:ea typeface="黑体" pitchFamily="49" charset="-122"/>
              </a:rPr>
              <a:t>综合属性决定</a:t>
            </a:r>
            <a:r>
              <a:rPr lang="zh-CN" altLang="en-US" dirty="0">
                <a:latin typeface="黑体" pitchFamily="49" charset="-122"/>
                <a:ea typeface="黑体" pitchFamily="49" charset="-122"/>
              </a:rPr>
              <a:t>了建设工程设计是由各专业设计</a:t>
            </a:r>
            <a:r>
              <a:rPr lang="zh-CN" altLang="en-US" dirty="0" smtClean="0">
                <a:latin typeface="黑体" pitchFamily="49" charset="-122"/>
                <a:ea typeface="黑体" pitchFamily="49" charset="-122"/>
              </a:rPr>
              <a:t>构成，设计</a:t>
            </a:r>
            <a:r>
              <a:rPr lang="zh-CN" altLang="en-US" dirty="0">
                <a:latin typeface="黑体" pitchFamily="49" charset="-122"/>
                <a:ea typeface="黑体" pitchFamily="49" charset="-122"/>
              </a:rPr>
              <a:t>文件是各专业设计编制的设计文件</a:t>
            </a:r>
            <a:r>
              <a:rPr lang="zh-CN" altLang="en-US" dirty="0" smtClean="0">
                <a:latin typeface="黑体" pitchFamily="49" charset="-122"/>
                <a:ea typeface="黑体" pitchFamily="49" charset="-122"/>
              </a:rPr>
              <a:t>的集合。它主要由建筑设计</a:t>
            </a:r>
            <a:r>
              <a:rPr lang="zh-CN" altLang="en-US" dirty="0">
                <a:latin typeface="黑体" pitchFamily="49" charset="-122"/>
                <a:ea typeface="黑体" pitchFamily="49" charset="-122"/>
              </a:rPr>
              <a:t>、结构设计、</a:t>
            </a:r>
            <a:r>
              <a:rPr lang="zh-CN" altLang="en-US" dirty="0" smtClean="0">
                <a:latin typeface="黑体" pitchFamily="49" charset="-122"/>
                <a:ea typeface="黑体" pitchFamily="49" charset="-122"/>
              </a:rPr>
              <a:t>设备设计</a:t>
            </a:r>
            <a:r>
              <a:rPr lang="zh-CN" altLang="en-US" dirty="0">
                <a:latin typeface="黑体" pitchFamily="49" charset="-122"/>
                <a:ea typeface="黑体" pitchFamily="49" charset="-122"/>
              </a:rPr>
              <a:t>及其他</a:t>
            </a:r>
            <a:r>
              <a:rPr lang="zh-CN" altLang="en-US" dirty="0" smtClean="0">
                <a:latin typeface="黑体" pitchFamily="49" charset="-122"/>
                <a:ea typeface="黑体" pitchFamily="49" charset="-122"/>
              </a:rPr>
              <a:t>相关设计文件组成。对于一些特殊</a:t>
            </a:r>
            <a:r>
              <a:rPr lang="zh-CN" altLang="en-US" dirty="0">
                <a:latin typeface="黑体" pitchFamily="49" charset="-122"/>
                <a:ea typeface="黑体" pitchFamily="49" charset="-122"/>
              </a:rPr>
              <a:t>的</a:t>
            </a:r>
            <a:r>
              <a:rPr lang="zh-CN" altLang="en-US" dirty="0" smtClean="0">
                <a:latin typeface="黑体" pitchFamily="49" charset="-122"/>
                <a:ea typeface="黑体" pitchFamily="49" charset="-122"/>
              </a:rPr>
              <a:t>大型工程，必要时在</a:t>
            </a:r>
            <a:r>
              <a:rPr lang="zh-CN" altLang="en-US" dirty="0">
                <a:latin typeface="黑体" pitchFamily="49" charset="-122"/>
                <a:ea typeface="黑体" pitchFamily="49" charset="-122"/>
              </a:rPr>
              <a:t>可行性研究阶段或在</a:t>
            </a:r>
            <a:r>
              <a:rPr lang="zh-CN" altLang="en-US" dirty="0" smtClean="0">
                <a:latin typeface="黑体" pitchFamily="49" charset="-122"/>
                <a:ea typeface="黑体" pitchFamily="49" charset="-122"/>
              </a:rPr>
              <a:t>建筑设计中国增加</a:t>
            </a:r>
            <a:r>
              <a:rPr lang="zh-CN" altLang="en-US" dirty="0">
                <a:latin typeface="黑体" pitchFamily="49" charset="-122"/>
                <a:ea typeface="黑体" pitchFamily="49" charset="-122"/>
              </a:rPr>
              <a:t>场地设计</a:t>
            </a:r>
            <a:r>
              <a:rPr lang="zh-CN" altLang="en-US" dirty="0" smtClean="0">
                <a:latin typeface="黑体" pitchFamily="49" charset="-122"/>
                <a:ea typeface="黑体" pitchFamily="49" charset="-122"/>
              </a:rPr>
              <a:t>，即可体（规划）设计</a:t>
            </a:r>
            <a:r>
              <a:rPr lang="zh-CN" altLang="en-US" dirty="0">
                <a:latin typeface="黑体" pitchFamily="49" charset="-122"/>
                <a:ea typeface="黑体" pitchFamily="49" charset="-122"/>
              </a:rPr>
              <a:t>，它既作为</a:t>
            </a:r>
            <a:r>
              <a:rPr lang="zh-CN" altLang="en-US" dirty="0" smtClean="0">
                <a:latin typeface="黑体" pitchFamily="49" charset="-122"/>
                <a:ea typeface="黑体" pitchFamily="49" charset="-122"/>
              </a:rPr>
              <a:t>可行性研究的一个内容，也是初步设计的依据。</a:t>
            </a:r>
            <a:endParaRPr lang="zh-CN" altLang="en-US" dirty="0">
              <a:latin typeface="黑体" pitchFamily="49" charset="-122"/>
              <a:ea typeface="黑体" pitchFamily="49" charset="-122"/>
            </a:endParaRPr>
          </a:p>
        </p:txBody>
      </p:sp>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extLst>
      <p:ext uri="{BB962C8B-B14F-4D97-AF65-F5344CB8AC3E}">
        <p14:creationId xmlns:p14="http://schemas.microsoft.com/office/powerpoint/2010/main" val="1238550203"/>
      </p:ext>
    </p:extLst>
  </p:cSld>
  <p:clrMapOvr>
    <a:masterClrMapping/>
  </p:clrMapOvr>
  <p:transition>
    <p:pull dir="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1071546"/>
            <a:ext cx="8391876" cy="5221776"/>
          </a:xfrm>
        </p:spPr>
        <p:txBody>
          <a:bodyPr>
            <a:normAutofit fontScale="90000"/>
          </a:bodyPr>
          <a:lstStyle/>
          <a:p>
            <a:pPr hangingPunct="1">
              <a:lnSpc>
                <a:spcPct val="120000"/>
              </a:lnSpc>
            </a:pPr>
            <a:r>
              <a:rPr lang="en-US" altLang="zh-CN" sz="2000" dirty="0" smtClean="0">
                <a:solidFill>
                  <a:schemeClr val="tx1"/>
                </a:solidFill>
                <a:latin typeface="黑体" panose="02010609060101010101" pitchFamily="49" charset="-122"/>
                <a:ea typeface="黑体" panose="02010609060101010101" pitchFamily="49" charset="-122"/>
              </a:rPr>
              <a:t>2.3.1 </a:t>
            </a:r>
            <a:r>
              <a:rPr lang="zh-CN" altLang="en-US" sz="2000" dirty="0" smtClean="0">
                <a:solidFill>
                  <a:schemeClr val="tx1"/>
                </a:solidFill>
                <a:latin typeface="黑体" panose="02010609060101010101" pitchFamily="49" charset="-122"/>
                <a:ea typeface="黑体" panose="02010609060101010101" pitchFamily="49" charset="-122"/>
              </a:rPr>
              <a:t>设计管理的概述</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1 </a:t>
            </a:r>
            <a:r>
              <a:rPr lang="zh-CN" altLang="en-US" sz="2000" dirty="0" smtClean="0">
                <a:solidFill>
                  <a:schemeClr val="tx1"/>
                </a:solidFill>
                <a:latin typeface="黑体" panose="02010609060101010101" pitchFamily="49" charset="-122"/>
                <a:ea typeface="黑体" panose="02010609060101010101" pitchFamily="49" charset="-122"/>
              </a:rPr>
              <a:t>设计管理的概念</a:t>
            </a:r>
            <a:r>
              <a:rPr lang="en-US" altLang="zh-CN" sz="2000" dirty="0">
                <a:solidFill>
                  <a:schemeClr val="tx1"/>
                </a:solidFill>
                <a:latin typeface="黑体" panose="02010609060101010101" pitchFamily="49" charset="-122"/>
                <a:ea typeface="黑体" panose="02010609060101010101" pitchFamily="49" charset="-122"/>
              </a:rPr>
              <a:t/>
            </a:r>
            <a:br>
              <a:rPr lang="en-US" altLang="zh-CN" sz="2000" dirty="0">
                <a:solidFill>
                  <a:schemeClr val="tx1"/>
                </a:solidFill>
                <a:latin typeface="黑体" panose="02010609060101010101" pitchFamily="49" charset="-122"/>
                <a:ea typeface="黑体" panose="02010609060101010101" pitchFamily="49" charset="-122"/>
              </a:rPr>
            </a:br>
            <a:r>
              <a:rPr lang="en-US" altLang="zh-CN" sz="2000" dirty="0">
                <a:solidFill>
                  <a:schemeClr val="tx1"/>
                </a:solidFill>
                <a:latin typeface="黑体" panose="02010609060101010101" pitchFamily="49" charset="-122"/>
                <a:ea typeface="黑体" panose="02010609060101010101" pitchFamily="49" charset="-122"/>
              </a:rPr>
              <a:t>2.3.1</a:t>
            </a:r>
            <a:r>
              <a:rPr lang="zh-CN" altLang="en-US" sz="2000" dirty="0">
                <a:solidFill>
                  <a:schemeClr val="tx1"/>
                </a:solidFill>
                <a:latin typeface="黑体" panose="02010609060101010101" pitchFamily="49" charset="-122"/>
                <a:ea typeface="黑体" panose="02010609060101010101" pitchFamily="49" charset="-122"/>
              </a:rPr>
              <a:t>设计管理</a:t>
            </a:r>
            <a:r>
              <a:rPr lang="zh-CN" altLang="en-US" sz="2000" dirty="0" smtClean="0">
                <a:solidFill>
                  <a:schemeClr val="tx1"/>
                </a:solidFill>
                <a:latin typeface="黑体" panose="02010609060101010101" pitchFamily="49" charset="-122"/>
                <a:ea typeface="黑体" panose="02010609060101010101" pitchFamily="49" charset="-122"/>
              </a:rPr>
              <a:t>概述</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1 </a:t>
            </a:r>
            <a:r>
              <a:rPr lang="zh-CN" altLang="en-US" sz="2000" dirty="0" smtClean="0">
                <a:solidFill>
                  <a:schemeClr val="tx1"/>
                </a:solidFill>
                <a:latin typeface="黑体" panose="02010609060101010101" pitchFamily="49" charset="-122"/>
                <a:ea typeface="黑体" panose="02010609060101010101" pitchFamily="49" charset="-122"/>
              </a:rPr>
              <a:t>设计管理的概念</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设计管理是指应用项目管理理论</a:t>
            </a:r>
            <a:r>
              <a:rPr lang="zh-CN" altLang="en-US" sz="2000" dirty="0">
                <a:solidFill>
                  <a:schemeClr val="tx1"/>
                </a:solidFill>
                <a:latin typeface="黑体" panose="02010609060101010101" pitchFamily="49" charset="-122"/>
                <a:ea typeface="黑体" panose="02010609060101010101" pitchFamily="49" charset="-122"/>
              </a:rPr>
              <a:t>与</a:t>
            </a:r>
            <a:r>
              <a:rPr lang="zh-CN" altLang="en-US" sz="2000" dirty="0" smtClean="0">
                <a:solidFill>
                  <a:schemeClr val="tx1"/>
                </a:solidFill>
                <a:latin typeface="黑体" panose="02010609060101010101" pitchFamily="49" charset="-122"/>
                <a:ea typeface="黑体" panose="02010609060101010101" pitchFamily="49" charset="-122"/>
              </a:rPr>
              <a:t>技术，为</a:t>
            </a:r>
            <a:r>
              <a:rPr lang="zh-CN" altLang="en-US" sz="2000" dirty="0">
                <a:solidFill>
                  <a:schemeClr val="tx1"/>
                </a:solidFill>
                <a:latin typeface="黑体" panose="02010609060101010101" pitchFamily="49" charset="-122"/>
                <a:ea typeface="黑体" panose="02010609060101010101" pitchFamily="49" charset="-122"/>
              </a:rPr>
              <a:t>完成一</a:t>
            </a:r>
            <a:r>
              <a:rPr lang="zh-CN" altLang="en-US" sz="2000" dirty="0" smtClean="0">
                <a:solidFill>
                  <a:schemeClr val="tx1"/>
                </a:solidFill>
                <a:latin typeface="黑体" panose="02010609060101010101" pitchFamily="49" charset="-122"/>
                <a:ea typeface="黑体" panose="02010609060101010101" pitchFamily="49" charset="-122"/>
              </a:rPr>
              <a:t>个预定的</a:t>
            </a:r>
            <a:r>
              <a:rPr lang="zh-CN" altLang="en-US" sz="2000" dirty="0">
                <a:solidFill>
                  <a:schemeClr val="tx1"/>
                </a:solidFill>
                <a:latin typeface="黑体" panose="02010609060101010101" pitchFamily="49" charset="-122"/>
                <a:ea typeface="黑体" panose="02010609060101010101" pitchFamily="49" charset="-122"/>
              </a:rPr>
              <a:t>建设</a:t>
            </a:r>
            <a:r>
              <a:rPr lang="zh-CN" altLang="en-US" sz="2000" dirty="0" smtClean="0">
                <a:solidFill>
                  <a:schemeClr val="tx1"/>
                </a:solidFill>
                <a:latin typeface="黑体" panose="02010609060101010101" pitchFamily="49" charset="-122"/>
                <a:ea typeface="黑体" panose="02010609060101010101" pitchFamily="49" charset="-122"/>
              </a:rPr>
              <a:t>工程项目设计目标，对设计</a:t>
            </a:r>
            <a:r>
              <a:rPr lang="zh-CN" altLang="en-US" sz="2000" dirty="0">
                <a:solidFill>
                  <a:schemeClr val="tx1"/>
                </a:solidFill>
                <a:latin typeface="黑体" panose="02010609060101010101" pitchFamily="49" charset="-122"/>
                <a:ea typeface="黑体" panose="02010609060101010101" pitchFamily="49" charset="-122"/>
              </a:rPr>
              <a:t>任务和</a:t>
            </a:r>
            <a:r>
              <a:rPr lang="zh-CN" altLang="en-US" sz="2000" dirty="0" smtClean="0">
                <a:solidFill>
                  <a:schemeClr val="tx1"/>
                </a:solidFill>
                <a:latin typeface="黑体" panose="02010609060101010101" pitchFamily="49" charset="-122"/>
                <a:ea typeface="黑体" panose="02010609060101010101" pitchFamily="49" charset="-122"/>
              </a:rPr>
              <a:t>资源进行合理计划</a:t>
            </a:r>
            <a:r>
              <a:rPr lang="zh-CN" altLang="en-US" sz="2000" dirty="0">
                <a:solidFill>
                  <a:schemeClr val="tx1"/>
                </a:solidFill>
                <a:latin typeface="黑体" panose="02010609060101010101" pitchFamily="49" charset="-122"/>
                <a:ea typeface="黑体" panose="02010609060101010101" pitchFamily="49" charset="-122"/>
              </a:rPr>
              <a:t>、组织、指挥、</a:t>
            </a:r>
            <a:r>
              <a:rPr lang="zh-CN" altLang="en-US" sz="2000" dirty="0" smtClean="0">
                <a:solidFill>
                  <a:schemeClr val="tx1"/>
                </a:solidFill>
                <a:latin typeface="黑体" panose="02010609060101010101" pitchFamily="49" charset="-122"/>
                <a:ea typeface="黑体" panose="02010609060101010101" pitchFamily="49" charset="-122"/>
              </a:rPr>
              <a:t>协调和</a:t>
            </a:r>
            <a:r>
              <a:rPr lang="zh-CN" altLang="en-US" sz="2000" dirty="0">
                <a:solidFill>
                  <a:schemeClr val="tx1"/>
                </a:solidFill>
                <a:latin typeface="黑体" panose="02010609060101010101" pitchFamily="49" charset="-122"/>
                <a:ea typeface="黑体" panose="02010609060101010101" pitchFamily="49" charset="-122"/>
              </a:rPr>
              <a:t>控制的管理</a:t>
            </a:r>
            <a:r>
              <a:rPr lang="zh-CN" altLang="en-US" sz="2000" dirty="0" smtClean="0">
                <a:solidFill>
                  <a:schemeClr val="tx1"/>
                </a:solidFill>
                <a:latin typeface="黑体" panose="02010609060101010101" pitchFamily="49" charset="-122"/>
                <a:ea typeface="黑体" panose="02010609060101010101" pitchFamily="49" charset="-122"/>
              </a:rPr>
              <a:t>过程。</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zh-CN" altLang="en-US" sz="2000" dirty="0" smtClean="0">
                <a:solidFill>
                  <a:schemeClr val="tx1"/>
                </a:solidFill>
                <a:latin typeface="黑体" panose="02010609060101010101" pitchFamily="49" charset="-122"/>
                <a:ea typeface="黑体" panose="02010609060101010101" pitchFamily="49" charset="-122"/>
              </a:rPr>
              <a:t>在工程项目管理中</a:t>
            </a:r>
            <a:r>
              <a:rPr lang="zh-CN" altLang="en-US" sz="2000" dirty="0">
                <a:solidFill>
                  <a:schemeClr val="tx1"/>
                </a:solidFill>
                <a:latin typeface="黑体" panose="02010609060101010101" pitchFamily="49" charset="-122"/>
                <a:ea typeface="黑体" panose="02010609060101010101" pitchFamily="49" charset="-122"/>
              </a:rPr>
              <a:t>按</a:t>
            </a:r>
            <a:r>
              <a:rPr lang="zh-CN" altLang="en-US" sz="2000" dirty="0" smtClean="0">
                <a:solidFill>
                  <a:schemeClr val="tx1"/>
                </a:solidFill>
                <a:latin typeface="黑体" panose="02010609060101010101" pitchFamily="49" charset="-122"/>
                <a:ea typeface="黑体" panose="02010609060101010101" pitchFamily="49" charset="-122"/>
              </a:rPr>
              <a:t>照管理主体</a:t>
            </a:r>
            <a:r>
              <a:rPr lang="zh-CN" altLang="en-US" sz="2000" dirty="0">
                <a:solidFill>
                  <a:schemeClr val="tx1"/>
                </a:solidFill>
                <a:latin typeface="黑体" panose="02010609060101010101" pitchFamily="49" charset="-122"/>
                <a:ea typeface="黑体" panose="02010609060101010101" pitchFamily="49" charset="-122"/>
              </a:rPr>
              <a:t>划分，</a:t>
            </a:r>
            <a:r>
              <a:rPr lang="zh-CN" altLang="en-US" sz="2000" dirty="0" smtClean="0">
                <a:solidFill>
                  <a:schemeClr val="tx1"/>
                </a:solidFill>
                <a:latin typeface="黑体" panose="02010609060101010101" pitchFamily="49" charset="-122"/>
                <a:ea typeface="黑体" panose="02010609060101010101" pitchFamily="49" charset="-122"/>
              </a:rPr>
              <a:t>设计管理可分为</a:t>
            </a:r>
            <a:r>
              <a:rPr lang="zh-CN" altLang="en-US" sz="2000" dirty="0">
                <a:solidFill>
                  <a:schemeClr val="tx1"/>
                </a:solidFill>
                <a:latin typeface="黑体" panose="02010609060101010101" pitchFamily="49" charset="-122"/>
                <a:ea typeface="黑体" panose="02010609060101010101" pitchFamily="49" charset="-122"/>
              </a:rPr>
              <a:t>业主方的设计管理和设计方的</a:t>
            </a:r>
            <a:r>
              <a:rPr lang="zh-CN" altLang="en-US" sz="2000" dirty="0" smtClean="0">
                <a:solidFill>
                  <a:schemeClr val="tx1"/>
                </a:solidFill>
                <a:latin typeface="黑体" panose="02010609060101010101" pitchFamily="49" charset="-122"/>
                <a:ea typeface="黑体" panose="02010609060101010101" pitchFamily="49" charset="-122"/>
              </a:rPr>
              <a:t>设计管理。我们所讲的“设计管理</a:t>
            </a:r>
            <a:r>
              <a:rPr lang="en-US" altLang="zh-CN" sz="2000" dirty="0" smtClean="0">
                <a:solidFill>
                  <a:schemeClr val="tx1"/>
                </a:solidFill>
                <a:latin typeface="黑体" panose="02010609060101010101" pitchFamily="49" charset="-122"/>
                <a:ea typeface="黑体" panose="02010609060101010101" pitchFamily="49" charset="-122"/>
              </a:rPr>
              <a:t>”</a:t>
            </a:r>
            <a:r>
              <a:rPr lang="zh-CN" altLang="en-US" sz="2000" dirty="0" smtClean="0">
                <a:solidFill>
                  <a:schemeClr val="tx1"/>
                </a:solidFill>
                <a:latin typeface="黑体" panose="02010609060101010101" pitchFamily="49" charset="-122"/>
                <a:ea typeface="黑体" panose="02010609060101010101" pitchFamily="49" charset="-122"/>
              </a:rPr>
              <a:t>主要指向是业主方（建设单位）的建筑工程项目的设计管理。</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1</a:t>
            </a:r>
            <a:r>
              <a:rPr lang="zh-CN" altLang="en-US" sz="2000" dirty="0" smtClean="0">
                <a:solidFill>
                  <a:schemeClr val="tx1"/>
                </a:solidFill>
                <a:latin typeface="黑体" panose="02010609060101010101" pitchFamily="49" charset="-122"/>
                <a:ea typeface="黑体" panose="02010609060101010101" pitchFamily="49" charset="-122"/>
              </a:rPr>
              <a:t>）业主</a:t>
            </a:r>
            <a:r>
              <a:rPr lang="zh-CN" altLang="en-US" sz="2000" dirty="0">
                <a:solidFill>
                  <a:schemeClr val="tx1"/>
                </a:solidFill>
                <a:latin typeface="黑体" panose="02010609060101010101" pitchFamily="49" charset="-122"/>
                <a:ea typeface="黑体" panose="02010609060101010101" pitchFamily="49" charset="-122"/>
              </a:rPr>
              <a:t>方的</a:t>
            </a:r>
            <a:r>
              <a:rPr lang="zh-CN" altLang="en-US" sz="2000" dirty="0" smtClean="0">
                <a:solidFill>
                  <a:schemeClr val="tx1"/>
                </a:solidFill>
                <a:latin typeface="黑体" panose="02010609060101010101" pitchFamily="49" charset="-122"/>
                <a:ea typeface="黑体" panose="02010609060101010101" pitchFamily="49" charset="-122"/>
              </a:rPr>
              <a:t>设计管理</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业主</a:t>
            </a:r>
            <a:r>
              <a:rPr lang="zh-CN" altLang="en-US" sz="2000" dirty="0">
                <a:solidFill>
                  <a:schemeClr val="tx1"/>
                </a:solidFill>
                <a:latin typeface="黑体" panose="02010609060101010101" pitchFamily="49" charset="-122"/>
                <a:ea typeface="黑体" panose="02010609060101010101" pitchFamily="49" charset="-122"/>
              </a:rPr>
              <a:t>方的设计管理有它自身的规律与特征，包括其管理层面、特点、内容</a:t>
            </a:r>
            <a:r>
              <a:rPr lang="zh-CN" altLang="en-US" sz="2000" dirty="0" smtClean="0">
                <a:solidFill>
                  <a:schemeClr val="tx1"/>
                </a:solidFill>
                <a:latin typeface="黑体" panose="02010609060101010101" pitchFamily="49" charset="-122"/>
                <a:ea typeface="黑体" panose="02010609060101010101" pitchFamily="49" charset="-122"/>
              </a:rPr>
              <a:t>、要求和侧重面等</a:t>
            </a:r>
            <a:r>
              <a:rPr lang="zh-CN" altLang="en-US" sz="2000" dirty="0">
                <a:solidFill>
                  <a:schemeClr val="tx1"/>
                </a:solidFill>
                <a:latin typeface="黑体" panose="02010609060101010101" pitchFamily="49" charset="-122"/>
                <a:ea typeface="黑体" panose="02010609060101010101" pitchFamily="49" charset="-122"/>
              </a:rPr>
              <a:t>。它是</a:t>
            </a:r>
            <a:r>
              <a:rPr lang="zh-CN" altLang="en-US" sz="2000" dirty="0" smtClean="0">
                <a:solidFill>
                  <a:schemeClr val="tx1"/>
                </a:solidFill>
                <a:latin typeface="黑体" panose="02010609060101010101" pitchFamily="49" charset="-122"/>
                <a:ea typeface="黑体" panose="02010609060101010101" pitchFamily="49" charset="-122"/>
              </a:rPr>
              <a:t>业主（建设单位</a:t>
            </a:r>
            <a:r>
              <a:rPr lang="zh-CN" altLang="en-US" sz="2000" dirty="0">
                <a:solidFill>
                  <a:schemeClr val="tx1"/>
                </a:solidFill>
                <a:latin typeface="黑体" panose="02010609060101010101" pitchFamily="49" charset="-122"/>
                <a:ea typeface="黑体" panose="02010609060101010101" pitchFamily="49" charset="-122"/>
              </a:rPr>
              <a:t>及其委托的项目管理</a:t>
            </a:r>
            <a:r>
              <a:rPr lang="zh-CN" altLang="en-US" sz="2000" dirty="0" smtClean="0">
                <a:solidFill>
                  <a:schemeClr val="tx1"/>
                </a:solidFill>
                <a:latin typeface="黑体" panose="02010609060101010101" pitchFamily="49" charset="-122"/>
                <a:ea typeface="黑体" panose="02010609060101010101" pitchFamily="49" charset="-122"/>
              </a:rPr>
              <a:t>单位）项目管理</a:t>
            </a:r>
            <a:r>
              <a:rPr lang="zh-CN" altLang="en-US" sz="2000" dirty="0">
                <a:solidFill>
                  <a:schemeClr val="tx1"/>
                </a:solidFill>
                <a:latin typeface="黑体" panose="02010609060101010101" pitchFamily="49" charset="-122"/>
                <a:ea typeface="黑体" panose="02010609060101010101" pitchFamily="49" charset="-122"/>
              </a:rPr>
              <a:t>结构框架中一个的重要的专业性</a:t>
            </a:r>
            <a:r>
              <a:rPr lang="zh-CN" altLang="en-US" sz="2000" dirty="0" smtClean="0">
                <a:solidFill>
                  <a:schemeClr val="tx1"/>
                </a:solidFill>
                <a:latin typeface="黑体" panose="02010609060101010101" pitchFamily="49" charset="-122"/>
                <a:ea typeface="黑体" panose="02010609060101010101" pitchFamily="49" charset="-122"/>
              </a:rPr>
              <a:t>工作单元，项目管理基本职能融贯于</a:t>
            </a:r>
            <a:r>
              <a:rPr lang="zh-CN" altLang="en-US" sz="2000" dirty="0">
                <a:solidFill>
                  <a:schemeClr val="tx1"/>
                </a:solidFill>
                <a:latin typeface="黑体" panose="02010609060101010101" pitchFamily="49" charset="-122"/>
                <a:ea typeface="黑体" panose="02010609060101010101" pitchFamily="49" charset="-122"/>
              </a:rPr>
              <a:t>设计管理</a:t>
            </a:r>
            <a:r>
              <a:rPr lang="zh-CN" altLang="en-US" sz="2000" dirty="0" smtClean="0">
                <a:solidFill>
                  <a:schemeClr val="tx1"/>
                </a:solidFill>
                <a:latin typeface="黑体" panose="02010609060101010101" pitchFamily="49" charset="-122"/>
                <a:ea typeface="黑体" panose="02010609060101010101" pitchFamily="49" charset="-122"/>
              </a:rPr>
              <a:t>工作，设计管理</a:t>
            </a:r>
            <a:r>
              <a:rPr lang="zh-CN" altLang="en-US" sz="2000" dirty="0">
                <a:solidFill>
                  <a:schemeClr val="tx1"/>
                </a:solidFill>
                <a:latin typeface="黑体" panose="02010609060101010101" pitchFamily="49" charset="-122"/>
                <a:ea typeface="黑体" panose="02010609060101010101" pitchFamily="49" charset="-122"/>
              </a:rPr>
              <a:t>在项目建设实施中居于</a:t>
            </a:r>
            <a:r>
              <a:rPr lang="zh-CN" altLang="en-US" sz="2000" dirty="0" smtClean="0">
                <a:solidFill>
                  <a:schemeClr val="tx1"/>
                </a:solidFill>
                <a:latin typeface="黑体" panose="02010609060101010101" pitchFamily="49" charset="-122"/>
                <a:ea typeface="黑体" panose="02010609060101010101" pitchFamily="49" charset="-122"/>
              </a:rPr>
              <a:t>先行的</a:t>
            </a:r>
            <a:r>
              <a:rPr lang="zh-CN" altLang="en-US" sz="2000" dirty="0">
                <a:solidFill>
                  <a:schemeClr val="tx1"/>
                </a:solidFill>
                <a:latin typeface="黑体" panose="02010609060101010101" pitchFamily="49" charset="-122"/>
                <a:ea typeface="黑体" panose="02010609060101010101" pitchFamily="49" charset="-122"/>
              </a:rPr>
              <a:t>主导</a:t>
            </a:r>
            <a:r>
              <a:rPr lang="zh-CN" altLang="en-US" sz="2000" dirty="0" smtClean="0">
                <a:solidFill>
                  <a:schemeClr val="tx1"/>
                </a:solidFill>
                <a:latin typeface="黑体" panose="02010609060101010101" pitchFamily="49" charset="-122"/>
                <a:ea typeface="黑体" panose="02010609060101010101" pitchFamily="49" charset="-122"/>
              </a:rPr>
              <a:t>地位。业主</a:t>
            </a:r>
            <a:r>
              <a:rPr lang="zh-CN" altLang="en-US" sz="2000" dirty="0">
                <a:solidFill>
                  <a:schemeClr val="tx1"/>
                </a:solidFill>
                <a:latin typeface="黑体" panose="02010609060101010101" pitchFamily="49" charset="-122"/>
                <a:ea typeface="黑体" panose="02010609060101010101" pitchFamily="49" charset="-122"/>
              </a:rPr>
              <a:t>方的设计管理不仅仅限于项目设计阶段的设计过程</a:t>
            </a:r>
            <a:r>
              <a:rPr lang="zh-CN" altLang="en-US" sz="2000" dirty="0" smtClean="0">
                <a:solidFill>
                  <a:schemeClr val="tx1"/>
                </a:solidFill>
                <a:latin typeface="黑体" panose="02010609060101010101" pitchFamily="49" charset="-122"/>
                <a:ea typeface="黑体" panose="02010609060101010101" pitchFamily="49" charset="-122"/>
              </a:rPr>
              <a:t>管理，而且</a:t>
            </a:r>
            <a:r>
              <a:rPr lang="zh-CN" altLang="en-US" sz="2000" dirty="0">
                <a:solidFill>
                  <a:schemeClr val="tx1"/>
                </a:solidFill>
                <a:latin typeface="黑体" panose="02010609060101010101" pitchFamily="49" charset="-122"/>
                <a:ea typeface="黑体" panose="02010609060101010101" pitchFamily="49" charset="-122"/>
              </a:rPr>
              <a:t>贯穿于项目建设的全</a:t>
            </a:r>
            <a:r>
              <a:rPr lang="zh-CN" altLang="en-US" sz="2000" dirty="0" smtClean="0">
                <a:solidFill>
                  <a:schemeClr val="tx1"/>
                </a:solidFill>
                <a:latin typeface="黑体" panose="02010609060101010101" pitchFamily="49" charset="-122"/>
                <a:ea typeface="黑体" panose="02010609060101010101" pitchFamily="49" charset="-122"/>
              </a:rPr>
              <a:t>过程。因此，它</a:t>
            </a:r>
            <a:r>
              <a:rPr lang="zh-CN" altLang="en-US" sz="2000" dirty="0">
                <a:solidFill>
                  <a:schemeClr val="tx1"/>
                </a:solidFill>
                <a:latin typeface="黑体" panose="02010609060101010101" pitchFamily="49" charset="-122"/>
                <a:ea typeface="黑体" panose="02010609060101010101" pitchFamily="49" charset="-122"/>
              </a:rPr>
              <a:t>更是</a:t>
            </a:r>
            <a:r>
              <a:rPr lang="zh-CN" altLang="en-US" sz="2000" dirty="0" smtClean="0">
                <a:solidFill>
                  <a:schemeClr val="tx1"/>
                </a:solidFill>
                <a:latin typeface="黑体" panose="02010609060101010101" pitchFamily="49" charset="-122"/>
                <a:ea typeface="黑体" panose="02010609060101010101" pitchFamily="49" charset="-122"/>
              </a:rPr>
              <a:t>业主（建设单位及其</a:t>
            </a:r>
            <a:r>
              <a:rPr lang="zh-CN" altLang="en-US" sz="2000" dirty="0">
                <a:solidFill>
                  <a:schemeClr val="tx1"/>
                </a:solidFill>
                <a:latin typeface="黑体" panose="02010609060101010101" pitchFamily="49" charset="-122"/>
                <a:ea typeface="黑体" panose="02010609060101010101" pitchFamily="49" charset="-122"/>
              </a:rPr>
              <a:t>委托的项目管理</a:t>
            </a:r>
            <a:r>
              <a:rPr lang="zh-CN" altLang="en-US" sz="2000" dirty="0" smtClean="0">
                <a:solidFill>
                  <a:schemeClr val="tx1"/>
                </a:solidFill>
                <a:latin typeface="黑体" panose="02010609060101010101" pitchFamily="49" charset="-122"/>
                <a:ea typeface="黑体" panose="02010609060101010101" pitchFamily="49" charset="-122"/>
              </a:rPr>
              <a:t>单位）项目管理</a:t>
            </a:r>
            <a:r>
              <a:rPr lang="zh-CN" altLang="en-US" sz="2000" dirty="0">
                <a:solidFill>
                  <a:schemeClr val="tx1"/>
                </a:solidFill>
                <a:latin typeface="黑体" panose="02010609060101010101" pitchFamily="49" charset="-122"/>
                <a:ea typeface="黑体" panose="02010609060101010101" pitchFamily="49" charset="-122"/>
              </a:rPr>
              <a:t>的</a:t>
            </a:r>
            <a:r>
              <a:rPr lang="zh-CN" altLang="en-US" sz="2000" dirty="0" smtClean="0">
                <a:solidFill>
                  <a:schemeClr val="tx1"/>
                </a:solidFill>
                <a:latin typeface="黑体" panose="02010609060101010101" pitchFamily="49" charset="-122"/>
                <a:ea typeface="黑体" panose="02010609060101010101" pitchFamily="49" charset="-122"/>
              </a:rPr>
              <a:t>“战略要地</a:t>
            </a:r>
            <a:r>
              <a:rPr lang="en-US" altLang="zh-CN" sz="2000" dirty="0" smtClean="0">
                <a:solidFill>
                  <a:schemeClr val="tx1"/>
                </a:solidFill>
                <a:latin typeface="黑体" panose="02010609060101010101" pitchFamily="49" charset="-122"/>
                <a:ea typeface="黑体" panose="02010609060101010101" pitchFamily="49" charset="-122"/>
              </a:rPr>
              <a:t>”</a:t>
            </a:r>
            <a:r>
              <a:rPr lang="zh-CN" altLang="en-US" sz="2000" dirty="0" smtClean="0">
                <a:solidFill>
                  <a:schemeClr val="tx1"/>
                </a:solidFill>
                <a:latin typeface="黑体" panose="02010609060101010101" pitchFamily="49" charset="-122"/>
                <a:ea typeface="黑体" panose="02010609060101010101" pitchFamily="49" charset="-122"/>
              </a:rPr>
              <a:t>之一。</a:t>
            </a:r>
            <a:endParaRPr lang="zh-CN" altLang="en-US" sz="2000" b="1" dirty="0">
              <a:solidFill>
                <a:schemeClr val="tx1"/>
              </a:solidFill>
              <a:latin typeface="黑体" panose="02010609060101010101" pitchFamily="49" charset="-122"/>
              <a:ea typeface="黑体" panose="02010609060101010101" pitchFamily="49" charset="-122"/>
            </a:endParaRPr>
          </a:p>
        </p:txBody>
      </p:sp>
      <p:sp>
        <p:nvSpPr>
          <p:cNvPr id="6" name="矩形 5"/>
          <p:cNvSpPr/>
          <p:nvPr/>
        </p:nvSpPr>
        <p:spPr>
          <a:xfrm>
            <a:off x="683568" y="214821"/>
            <a:ext cx="2339102" cy="523220"/>
          </a:xfrm>
          <a:prstGeom prst="rect">
            <a:avLst/>
          </a:prstGeom>
        </p:spPr>
        <p:txBody>
          <a:bodyPr wrap="none">
            <a:spAutoFit/>
          </a:bodyPr>
          <a:lstStyle/>
          <a:p>
            <a:r>
              <a:rPr lang="en-US" altLang="zh-CN" sz="2800" dirty="0" smtClean="0">
                <a:latin typeface="黑体" panose="02010609060101010101" pitchFamily="49" charset="-122"/>
                <a:ea typeface="黑体" panose="02010609060101010101" pitchFamily="49" charset="-122"/>
              </a:rPr>
              <a:t>2.3 </a:t>
            </a:r>
            <a:r>
              <a:rPr lang="zh-CN" altLang="en-US" sz="2800" dirty="0" smtClean="0">
                <a:latin typeface="黑体" panose="02010609060101010101" pitchFamily="49" charset="-122"/>
                <a:ea typeface="黑体" panose="02010609060101010101" pitchFamily="49" charset="-122"/>
              </a:rPr>
              <a:t>设计管理</a:t>
            </a:r>
            <a:endParaRPr lang="zh-CN" altLang="en-US" sz="2800" dirty="0">
              <a:latin typeface="黑体" panose="02010609060101010101" pitchFamily="49" charset="-122"/>
              <a:ea typeface="黑体" panose="02010609060101010101" pitchFamily="49" charset="-122"/>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extLst>
      <p:ext uri="{BB962C8B-B14F-4D97-AF65-F5344CB8AC3E}">
        <p14:creationId xmlns:p14="http://schemas.microsoft.com/office/powerpoint/2010/main" val="1079676756"/>
      </p:ext>
    </p:extLst>
  </p:cSld>
  <p:clrMapOvr>
    <a:masterClrMapping/>
  </p:clrMapOvr>
  <p:transition>
    <p:pull di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993306"/>
            <a:ext cx="8391876" cy="5221776"/>
          </a:xfrm>
        </p:spPr>
        <p:txBody>
          <a:bodyPr>
            <a:normAutofit/>
          </a:bodyPr>
          <a:lstStyle/>
          <a:p>
            <a:pPr>
              <a:lnSpc>
                <a:spcPct val="150000"/>
              </a:lnSpc>
            </a:pPr>
            <a:r>
              <a:rPr lang="zh-CN" altLang="en-US" sz="1800" dirty="0" smtClean="0">
                <a:solidFill>
                  <a:schemeClr val="tx1"/>
                </a:solidFill>
                <a:latin typeface="黑体" pitchFamily="49" charset="-122"/>
                <a:ea typeface="黑体" pitchFamily="49" charset="-122"/>
              </a:rPr>
              <a:t>（</a:t>
            </a:r>
            <a:r>
              <a:rPr lang="en-US" altLang="zh-CN" sz="1800" dirty="0" smtClean="0">
                <a:solidFill>
                  <a:schemeClr val="tx1"/>
                </a:solidFill>
                <a:latin typeface="黑体" pitchFamily="49" charset="-122"/>
                <a:ea typeface="黑体" pitchFamily="49" charset="-122"/>
              </a:rPr>
              <a:t>2</a:t>
            </a:r>
            <a:r>
              <a:rPr lang="zh-CN" altLang="en-US" sz="1800" dirty="0" smtClean="0">
                <a:solidFill>
                  <a:schemeClr val="tx1"/>
                </a:solidFill>
                <a:latin typeface="黑体" pitchFamily="49" charset="-122"/>
                <a:ea typeface="黑体" pitchFamily="49" charset="-122"/>
              </a:rPr>
              <a:t>）设计</a:t>
            </a:r>
            <a:r>
              <a:rPr lang="zh-CN" altLang="en-US" sz="1800" dirty="0">
                <a:solidFill>
                  <a:schemeClr val="tx1"/>
                </a:solidFill>
                <a:latin typeface="黑体" pitchFamily="49" charset="-122"/>
                <a:ea typeface="黑体" pitchFamily="49" charset="-122"/>
              </a:rPr>
              <a:t>方的</a:t>
            </a:r>
            <a:r>
              <a:rPr lang="zh-CN" altLang="en-US" sz="1800" dirty="0" smtClean="0">
                <a:solidFill>
                  <a:schemeClr val="tx1"/>
                </a:solidFill>
                <a:latin typeface="黑体" pitchFamily="49" charset="-122"/>
                <a:ea typeface="黑体" pitchFamily="49" charset="-122"/>
              </a:rPr>
              <a:t>设计贯理</a:t>
            </a:r>
            <a:r>
              <a:rPr lang="en-US" altLang="zh-CN" sz="1800" dirty="0" smtClean="0">
                <a:solidFill>
                  <a:schemeClr val="tx1"/>
                </a:solidFill>
                <a:latin typeface="黑体" pitchFamily="49" charset="-122"/>
                <a:ea typeface="黑体" pitchFamily="49" charset="-122"/>
              </a:rPr>
              <a:t/>
            </a:r>
            <a:br>
              <a:rPr lang="en-US" altLang="zh-CN" sz="1800" dirty="0" smtClean="0">
                <a:solidFill>
                  <a:schemeClr val="tx1"/>
                </a:solidFill>
                <a:latin typeface="黑体" pitchFamily="49" charset="-122"/>
                <a:ea typeface="黑体" pitchFamily="49" charset="-122"/>
              </a:rPr>
            </a:br>
            <a:r>
              <a:rPr lang="en-US" altLang="zh-CN" sz="1800" dirty="0" smtClean="0">
                <a:solidFill>
                  <a:schemeClr val="tx1"/>
                </a:solidFill>
                <a:latin typeface="黑体" pitchFamily="49" charset="-122"/>
                <a:ea typeface="黑体" pitchFamily="49" charset="-122"/>
              </a:rPr>
              <a:t>    </a:t>
            </a:r>
            <a:r>
              <a:rPr lang="zh-CN" altLang="en-US" sz="1800" dirty="0" smtClean="0">
                <a:solidFill>
                  <a:schemeClr val="tx1"/>
                </a:solidFill>
                <a:latin typeface="黑体" pitchFamily="49" charset="-122"/>
                <a:ea typeface="黑体" pitchFamily="49" charset="-122"/>
              </a:rPr>
              <a:t>设计</a:t>
            </a:r>
            <a:r>
              <a:rPr lang="zh-CN" altLang="en-US" sz="1800" dirty="0">
                <a:solidFill>
                  <a:schemeClr val="tx1"/>
                </a:solidFill>
                <a:latin typeface="黑体" pitchFamily="49" charset="-122"/>
                <a:ea typeface="黑体" pitchFamily="49" charset="-122"/>
              </a:rPr>
              <a:t>方的设计管理主要是指设计组织以管理学的理论和方法对团体设计活动的组织与</a:t>
            </a:r>
            <a:r>
              <a:rPr lang="zh-CN" altLang="en-US" sz="1800" dirty="0" smtClean="0">
                <a:solidFill>
                  <a:schemeClr val="tx1"/>
                </a:solidFill>
                <a:latin typeface="黑体" pitchFamily="49" charset="-122"/>
                <a:ea typeface="黑体" pitchFamily="49" charset="-122"/>
              </a:rPr>
              <a:t>管理，是设计</a:t>
            </a:r>
            <a:r>
              <a:rPr lang="zh-CN" altLang="en-US" sz="1800" dirty="0">
                <a:solidFill>
                  <a:schemeClr val="tx1"/>
                </a:solidFill>
                <a:latin typeface="黑体" pitchFamily="49" charset="-122"/>
                <a:ea typeface="黑体" pitchFamily="49" charset="-122"/>
              </a:rPr>
              <a:t>单位在</a:t>
            </a:r>
            <a:r>
              <a:rPr lang="zh-CN" altLang="en-US" sz="1800" dirty="0" smtClean="0">
                <a:solidFill>
                  <a:schemeClr val="tx1"/>
                </a:solidFill>
                <a:latin typeface="黑体" pitchFamily="49" charset="-122"/>
                <a:ea typeface="黑体" pitchFamily="49" charset="-122"/>
              </a:rPr>
              <a:t>设计范畴中</a:t>
            </a:r>
            <a:r>
              <a:rPr lang="zh-CN" altLang="en-US" sz="1800" dirty="0">
                <a:solidFill>
                  <a:schemeClr val="tx1"/>
                </a:solidFill>
                <a:latin typeface="黑体" pitchFamily="49" charset="-122"/>
                <a:ea typeface="黑体" pitchFamily="49" charset="-122"/>
              </a:rPr>
              <a:t>所实施的管理</a:t>
            </a:r>
            <a:r>
              <a:rPr lang="zh-CN" altLang="en-US" sz="1800" dirty="0" smtClean="0">
                <a:solidFill>
                  <a:schemeClr val="tx1"/>
                </a:solidFill>
                <a:latin typeface="黑体" pitchFamily="49" charset="-122"/>
                <a:ea typeface="黑体" pitchFamily="49" charset="-122"/>
              </a:rPr>
              <a:t>活动</a:t>
            </a:r>
            <a:r>
              <a:rPr lang="zh-CN" altLang="en-US" sz="1800" dirty="0">
                <a:solidFill>
                  <a:schemeClr val="tx1"/>
                </a:solidFill>
                <a:latin typeface="黑体" pitchFamily="49" charset="-122"/>
                <a:ea typeface="黑体" pitchFamily="49" charset="-122"/>
              </a:rPr>
              <a:t>。设计管理包括设计和管理两方面：设计需要管理，管理需要设计。</a:t>
            </a:r>
            <a:br>
              <a:rPr lang="zh-CN" altLang="en-US" sz="1800" dirty="0">
                <a:solidFill>
                  <a:schemeClr val="tx1"/>
                </a:solidFill>
                <a:latin typeface="黑体" pitchFamily="49" charset="-122"/>
                <a:ea typeface="黑体" pitchFamily="49" charset="-122"/>
              </a:rPr>
            </a:br>
            <a:r>
              <a:rPr lang="en-US" sz="1800" dirty="0" smtClean="0">
                <a:solidFill>
                  <a:schemeClr val="tx1"/>
                </a:solidFill>
                <a:latin typeface="黑体" pitchFamily="49" charset="-122"/>
                <a:ea typeface="黑体" pitchFamily="49" charset="-122"/>
              </a:rPr>
              <a:t> 2 </a:t>
            </a:r>
            <a:r>
              <a:rPr lang="zh-CN" altLang="en-US" sz="1800" dirty="0" smtClean="0">
                <a:solidFill>
                  <a:schemeClr val="tx1"/>
                </a:solidFill>
                <a:latin typeface="黑体" pitchFamily="49" charset="-122"/>
                <a:ea typeface="黑体" pitchFamily="49" charset="-122"/>
              </a:rPr>
              <a:t>设计管理与项目管理的关系</a:t>
            </a:r>
            <a:br>
              <a:rPr lang="zh-CN" altLang="en-US" sz="1800" dirty="0" smtClean="0">
                <a:solidFill>
                  <a:schemeClr val="tx1"/>
                </a:solidFill>
                <a:latin typeface="黑体" pitchFamily="49" charset="-122"/>
                <a:ea typeface="黑体" pitchFamily="49" charset="-122"/>
              </a:rPr>
            </a:br>
            <a:r>
              <a:rPr lang="zh-CN" altLang="en-US" sz="1800" dirty="0" smtClean="0">
                <a:solidFill>
                  <a:schemeClr val="tx1"/>
                </a:solidFill>
                <a:latin typeface="黑体" pitchFamily="49" charset="-122"/>
                <a:ea typeface="黑体" pitchFamily="49" charset="-122"/>
              </a:rPr>
              <a:t>（</a:t>
            </a:r>
            <a:r>
              <a:rPr lang="en-US" sz="1800" dirty="0" smtClean="0">
                <a:solidFill>
                  <a:schemeClr val="tx1"/>
                </a:solidFill>
                <a:latin typeface="黑体" pitchFamily="49" charset="-122"/>
                <a:ea typeface="黑体" pitchFamily="49" charset="-122"/>
              </a:rPr>
              <a:t>1</a:t>
            </a:r>
            <a:r>
              <a:rPr lang="zh-CN" altLang="en-US" sz="1800" dirty="0" smtClean="0">
                <a:solidFill>
                  <a:schemeClr val="tx1"/>
                </a:solidFill>
                <a:latin typeface="黑体" pitchFamily="49" charset="-122"/>
                <a:ea typeface="黑体" pitchFamily="49" charset="-122"/>
              </a:rPr>
              <a:t>）项目管理系统理论与方法融贯于设计管理</a:t>
            </a:r>
            <a:br>
              <a:rPr lang="zh-CN" altLang="en-US" sz="1800" dirty="0" smtClean="0">
                <a:solidFill>
                  <a:schemeClr val="tx1"/>
                </a:solidFill>
                <a:latin typeface="黑体" pitchFamily="49" charset="-122"/>
                <a:ea typeface="黑体" pitchFamily="49" charset="-122"/>
              </a:rPr>
            </a:br>
            <a:r>
              <a:rPr lang="zh-CN" altLang="en-US" sz="1800" dirty="0" smtClean="0">
                <a:solidFill>
                  <a:schemeClr val="tx1"/>
                </a:solidFill>
                <a:latin typeface="黑体" pitchFamily="49" charset="-122"/>
                <a:ea typeface="黑体" pitchFamily="49" charset="-122"/>
              </a:rPr>
              <a:t>（</a:t>
            </a:r>
            <a:r>
              <a:rPr lang="en-US" sz="1800" dirty="0" smtClean="0">
                <a:solidFill>
                  <a:schemeClr val="tx1"/>
                </a:solidFill>
                <a:latin typeface="黑体" pitchFamily="49" charset="-122"/>
                <a:ea typeface="黑体" pitchFamily="49" charset="-122"/>
              </a:rPr>
              <a:t>2</a:t>
            </a:r>
            <a:r>
              <a:rPr lang="zh-CN" altLang="en-US" sz="1800" dirty="0" smtClean="0">
                <a:solidFill>
                  <a:schemeClr val="tx1"/>
                </a:solidFill>
                <a:latin typeface="黑体" pitchFamily="49" charset="-122"/>
                <a:ea typeface="黑体" pitchFamily="49" charset="-122"/>
              </a:rPr>
              <a:t>）设计管理直接关系到项目整体目标的实现程度</a:t>
            </a:r>
            <a:br>
              <a:rPr lang="zh-CN" altLang="en-US" sz="1800" dirty="0" smtClean="0">
                <a:solidFill>
                  <a:schemeClr val="tx1"/>
                </a:solidFill>
                <a:latin typeface="黑体" pitchFamily="49" charset="-122"/>
                <a:ea typeface="黑体" pitchFamily="49" charset="-122"/>
              </a:rPr>
            </a:br>
            <a:r>
              <a:rPr lang="zh-CN" altLang="en-US" sz="1800" dirty="0" smtClean="0">
                <a:solidFill>
                  <a:schemeClr val="tx1"/>
                </a:solidFill>
                <a:latin typeface="黑体" pitchFamily="49" charset="-122"/>
                <a:ea typeface="黑体" pitchFamily="49" charset="-122"/>
              </a:rPr>
              <a:t>（</a:t>
            </a:r>
            <a:r>
              <a:rPr lang="en-US" sz="1800" dirty="0" smtClean="0">
                <a:solidFill>
                  <a:schemeClr val="tx1"/>
                </a:solidFill>
                <a:latin typeface="黑体" pitchFamily="49" charset="-122"/>
                <a:ea typeface="黑体" pitchFamily="49" charset="-122"/>
              </a:rPr>
              <a:t>3</a:t>
            </a:r>
            <a:r>
              <a:rPr lang="zh-CN" altLang="en-US" sz="1800" dirty="0" smtClean="0">
                <a:solidFill>
                  <a:schemeClr val="tx1"/>
                </a:solidFill>
                <a:latin typeface="黑体" pitchFamily="49" charset="-122"/>
                <a:ea typeface="黑体" pitchFamily="49" charset="-122"/>
              </a:rPr>
              <a:t>）设计管理贯穿于项目管理的全过程</a:t>
            </a:r>
            <a:br>
              <a:rPr lang="zh-CN" altLang="en-US" sz="1800" dirty="0" smtClean="0">
                <a:solidFill>
                  <a:schemeClr val="tx1"/>
                </a:solidFill>
                <a:latin typeface="黑体" pitchFamily="49" charset="-122"/>
                <a:ea typeface="黑体" pitchFamily="49" charset="-122"/>
              </a:rPr>
            </a:br>
            <a:r>
              <a:rPr lang="zh-CN" altLang="en-US" sz="1800" dirty="0" smtClean="0">
                <a:solidFill>
                  <a:schemeClr val="tx1"/>
                </a:solidFill>
                <a:latin typeface="黑体" pitchFamily="49" charset="-122"/>
                <a:ea typeface="黑体" pitchFamily="49" charset="-122"/>
              </a:rPr>
              <a:t>（</a:t>
            </a:r>
            <a:r>
              <a:rPr lang="en-US" sz="1800" dirty="0" smtClean="0">
                <a:solidFill>
                  <a:schemeClr val="tx1"/>
                </a:solidFill>
                <a:latin typeface="黑体" pitchFamily="49" charset="-122"/>
                <a:ea typeface="黑体" pitchFamily="49" charset="-122"/>
              </a:rPr>
              <a:t>4</a:t>
            </a:r>
            <a:r>
              <a:rPr lang="zh-CN" altLang="en-US" sz="1800" dirty="0" smtClean="0">
                <a:solidFill>
                  <a:schemeClr val="tx1"/>
                </a:solidFill>
                <a:latin typeface="黑体" pitchFamily="49" charset="-122"/>
                <a:ea typeface="黑体" pitchFamily="49" charset="-122"/>
              </a:rPr>
              <a:t>）设计过程管理是项目管理的关键性环节</a:t>
            </a:r>
            <a:br>
              <a:rPr lang="zh-CN" altLang="en-US" sz="1800" dirty="0" smtClean="0">
                <a:solidFill>
                  <a:schemeClr val="tx1"/>
                </a:solidFill>
                <a:latin typeface="黑体" pitchFamily="49" charset="-122"/>
                <a:ea typeface="黑体" pitchFamily="49" charset="-122"/>
              </a:rPr>
            </a:br>
            <a:r>
              <a:rPr lang="en-US" sz="1800" dirty="0" smtClean="0">
                <a:solidFill>
                  <a:schemeClr val="tx1"/>
                </a:solidFill>
                <a:latin typeface="黑体" pitchFamily="49" charset="-122"/>
                <a:ea typeface="黑体" pitchFamily="49" charset="-122"/>
              </a:rPr>
              <a:t> 3 </a:t>
            </a:r>
            <a:r>
              <a:rPr lang="zh-CN" altLang="en-US" sz="1800" dirty="0" smtClean="0">
                <a:solidFill>
                  <a:schemeClr val="tx1"/>
                </a:solidFill>
                <a:latin typeface="黑体" pitchFamily="49" charset="-122"/>
                <a:ea typeface="黑体" pitchFamily="49" charset="-122"/>
              </a:rPr>
              <a:t>设计管理的阶段性分</a:t>
            </a:r>
            <a:br>
              <a:rPr lang="zh-CN" altLang="en-US" sz="1800" dirty="0" smtClean="0">
                <a:solidFill>
                  <a:schemeClr val="tx1"/>
                </a:solidFill>
                <a:latin typeface="黑体" pitchFamily="49" charset="-122"/>
                <a:ea typeface="黑体" pitchFamily="49" charset="-122"/>
              </a:rPr>
            </a:br>
            <a:r>
              <a:rPr lang="zh-CN" altLang="en-US" sz="1800" dirty="0" smtClean="0">
                <a:solidFill>
                  <a:schemeClr val="tx1"/>
                </a:solidFill>
                <a:latin typeface="黑体" pitchFamily="49" charset="-122"/>
                <a:ea typeface="黑体" pitchFamily="49" charset="-122"/>
              </a:rPr>
              <a:t>    设计管理工作伴随着项目建设的始终，但按其规律和项目管理的实际需要，也应划分阶段，以利设计管理工作科学、合理、有序地进行。</a:t>
            </a:r>
            <a:endParaRPr lang="zh-CN" altLang="en-US" sz="1800" b="1" dirty="0">
              <a:solidFill>
                <a:schemeClr val="tx1"/>
              </a:solidFill>
              <a:latin typeface="黑体" pitchFamily="49" charset="-122"/>
              <a:ea typeface="黑体" pitchFamily="49" charset="-122"/>
            </a:endParaRPr>
          </a:p>
        </p:txBody>
      </p:sp>
      <p:sp>
        <p:nvSpPr>
          <p:cNvPr id="6" name="矩形 5"/>
          <p:cNvSpPr/>
          <p:nvPr/>
        </p:nvSpPr>
        <p:spPr>
          <a:xfrm>
            <a:off x="683568" y="214821"/>
            <a:ext cx="2339102" cy="523220"/>
          </a:xfrm>
          <a:prstGeom prst="rect">
            <a:avLst/>
          </a:prstGeom>
        </p:spPr>
        <p:txBody>
          <a:bodyPr wrap="none">
            <a:spAutoFit/>
          </a:bodyPr>
          <a:lstStyle/>
          <a:p>
            <a:r>
              <a:rPr lang="en-US" altLang="zh-CN" sz="2800" dirty="0" smtClean="0">
                <a:latin typeface="黑体" panose="02010609060101010101" pitchFamily="49" charset="-122"/>
                <a:ea typeface="黑体" panose="02010609060101010101" pitchFamily="49" charset="-122"/>
              </a:rPr>
              <a:t>2.3 </a:t>
            </a:r>
            <a:r>
              <a:rPr lang="zh-CN" altLang="en-US" sz="2800" dirty="0" smtClean="0">
                <a:latin typeface="黑体" panose="02010609060101010101" pitchFamily="49" charset="-122"/>
                <a:ea typeface="黑体" panose="02010609060101010101" pitchFamily="49" charset="-122"/>
              </a:rPr>
              <a:t>设计管理</a:t>
            </a:r>
            <a:endParaRPr lang="zh-CN" altLang="en-US" sz="2800" dirty="0">
              <a:latin typeface="黑体" panose="02010609060101010101" pitchFamily="49" charset="-122"/>
              <a:ea typeface="黑体" panose="02010609060101010101" pitchFamily="49" charset="-122"/>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extLst>
      <p:ext uri="{BB962C8B-B14F-4D97-AF65-F5344CB8AC3E}">
        <p14:creationId xmlns:p14="http://schemas.microsoft.com/office/powerpoint/2010/main" val="1079676756"/>
      </p:ext>
    </p:extLst>
  </p:cSld>
  <p:clrMapOvr>
    <a:masterClrMapping/>
  </p:clrMapOvr>
  <p:transition>
    <p:pull dir="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993306"/>
            <a:ext cx="8391876" cy="5221776"/>
          </a:xfrm>
        </p:spPr>
        <p:txBody>
          <a:bodyPr>
            <a:normAutofit/>
          </a:bodyPr>
          <a:lstStyle/>
          <a:p>
            <a:pPr>
              <a:lnSpc>
                <a:spcPct val="150000"/>
              </a:lnSpc>
            </a:pPr>
            <a:r>
              <a:rPr lang="zh-CN" altLang="en-US" sz="1800" dirty="0" smtClean="0">
                <a:solidFill>
                  <a:schemeClr val="tx1"/>
                </a:solidFill>
                <a:latin typeface="黑体" pitchFamily="49" charset="-122"/>
                <a:ea typeface="黑体" pitchFamily="49" charset="-122"/>
              </a:rPr>
              <a:t>    按现行</a:t>
            </a:r>
            <a:r>
              <a:rPr lang="en-US" altLang="zh-CN" sz="1800" dirty="0" smtClean="0">
                <a:solidFill>
                  <a:schemeClr val="tx1"/>
                </a:solidFill>
                <a:latin typeface="黑体" pitchFamily="49" charset="-122"/>
                <a:ea typeface="黑体" pitchFamily="49" charset="-122"/>
              </a:rPr>
              <a:t>《</a:t>
            </a:r>
            <a:r>
              <a:rPr lang="zh-CN" altLang="en-US" sz="1800" dirty="0" smtClean="0">
                <a:solidFill>
                  <a:schemeClr val="tx1"/>
                </a:solidFill>
                <a:latin typeface="黑体" pitchFamily="49" charset="-122"/>
                <a:ea typeface="黑体" pitchFamily="49" charset="-122"/>
              </a:rPr>
              <a:t>建设工程项目管理规范</a:t>
            </a:r>
            <a:r>
              <a:rPr lang="en-US" altLang="zh-CN" sz="1800" dirty="0" smtClean="0">
                <a:solidFill>
                  <a:schemeClr val="tx1"/>
                </a:solidFill>
                <a:latin typeface="黑体" pitchFamily="49" charset="-122"/>
                <a:ea typeface="黑体" pitchFamily="49" charset="-122"/>
              </a:rPr>
              <a:t>》</a:t>
            </a:r>
            <a:r>
              <a:rPr lang="zh-CN" altLang="en-US" sz="1800" dirty="0" smtClean="0">
                <a:solidFill>
                  <a:schemeClr val="tx1"/>
                </a:solidFill>
                <a:latin typeface="黑体" pitchFamily="49" charset="-122"/>
                <a:ea typeface="黑体" pitchFamily="49" charset="-122"/>
              </a:rPr>
              <a:t>规定，项目设计管理按项目建设周期流程可依次分为以下四个阶段：</a:t>
            </a:r>
            <a:br>
              <a:rPr lang="zh-CN" altLang="en-US" sz="1800" dirty="0" smtClean="0">
                <a:solidFill>
                  <a:schemeClr val="tx1"/>
                </a:solidFill>
                <a:latin typeface="黑体" pitchFamily="49" charset="-122"/>
                <a:ea typeface="黑体" pitchFamily="49" charset="-122"/>
              </a:rPr>
            </a:br>
            <a:r>
              <a:rPr lang="zh-CN" altLang="en-US" sz="1800" dirty="0" smtClean="0">
                <a:solidFill>
                  <a:schemeClr val="tx1"/>
                </a:solidFill>
                <a:latin typeface="黑体" pitchFamily="49" charset="-122"/>
                <a:ea typeface="黑体" pitchFamily="49" charset="-122"/>
              </a:rPr>
              <a:t>（</a:t>
            </a:r>
            <a:r>
              <a:rPr lang="en-US" sz="1800" dirty="0" smtClean="0">
                <a:solidFill>
                  <a:schemeClr val="tx1"/>
                </a:solidFill>
                <a:latin typeface="黑体" pitchFamily="49" charset="-122"/>
                <a:ea typeface="黑体" pitchFamily="49" charset="-122"/>
              </a:rPr>
              <a:t>1</a:t>
            </a:r>
            <a:r>
              <a:rPr lang="zh-CN" altLang="en-US" sz="1800" dirty="0" smtClean="0">
                <a:solidFill>
                  <a:schemeClr val="tx1"/>
                </a:solidFill>
                <a:latin typeface="黑体" pitchFamily="49" charset="-122"/>
                <a:ea typeface="黑体" pitchFamily="49" charset="-122"/>
              </a:rPr>
              <a:t>）前期（分析决策）阶段。</a:t>
            </a:r>
            <a:r>
              <a:rPr lang="en-US" sz="1800" dirty="0" smtClean="0">
                <a:solidFill>
                  <a:schemeClr val="tx1"/>
                </a:solidFill>
                <a:latin typeface="黑体" pitchFamily="49" charset="-122"/>
                <a:ea typeface="黑体" pitchFamily="49" charset="-122"/>
              </a:rPr>
              <a:t>.</a:t>
            </a:r>
            <a:r>
              <a:rPr lang="zh-CN" altLang="en-US" sz="1800" dirty="0" smtClean="0">
                <a:solidFill>
                  <a:schemeClr val="tx1"/>
                </a:solidFill>
                <a:latin typeface="黑体" pitchFamily="49" charset="-122"/>
                <a:ea typeface="黑体" pitchFamily="49" charset="-122"/>
              </a:rPr>
              <a:t>包括项目投资机会探究、意向形成、项目建议提出、建设选址、可行性研究、项目评估以及设计要求提出等分析决策过程。</a:t>
            </a:r>
            <a:br>
              <a:rPr lang="zh-CN" altLang="en-US" sz="1800" dirty="0" smtClean="0">
                <a:solidFill>
                  <a:schemeClr val="tx1"/>
                </a:solidFill>
                <a:latin typeface="黑体" pitchFamily="49" charset="-122"/>
                <a:ea typeface="黑体" pitchFamily="49" charset="-122"/>
              </a:rPr>
            </a:br>
            <a:r>
              <a:rPr lang="zh-CN" altLang="en-US" sz="1800" dirty="0" smtClean="0">
                <a:solidFill>
                  <a:schemeClr val="tx1"/>
                </a:solidFill>
                <a:latin typeface="黑体" pitchFamily="49" charset="-122"/>
                <a:ea typeface="黑体" pitchFamily="49" charset="-122"/>
              </a:rPr>
              <a:t>（</a:t>
            </a:r>
            <a:r>
              <a:rPr lang="en-US" sz="1800" dirty="0" smtClean="0">
                <a:solidFill>
                  <a:schemeClr val="tx1"/>
                </a:solidFill>
                <a:latin typeface="黑体" pitchFamily="49" charset="-122"/>
                <a:ea typeface="黑体" pitchFamily="49" charset="-122"/>
              </a:rPr>
              <a:t>2</a:t>
            </a:r>
            <a:r>
              <a:rPr lang="zh-CN" altLang="en-US" sz="1800" dirty="0" smtClean="0">
                <a:solidFill>
                  <a:schemeClr val="tx1"/>
                </a:solidFill>
                <a:latin typeface="黑体" pitchFamily="49" charset="-122"/>
                <a:ea typeface="黑体" pitchFamily="49" charset="-122"/>
              </a:rPr>
              <a:t>）设计阶段。主要是设计过程，包括设计准备、方案设计、初步设计、施工图设计以及会审、送审报批等。本阶段的设计过程管理是项目设计管理的重点。</a:t>
            </a:r>
            <a:br>
              <a:rPr lang="zh-CN" altLang="en-US" sz="1800" dirty="0" smtClean="0">
                <a:solidFill>
                  <a:schemeClr val="tx1"/>
                </a:solidFill>
                <a:latin typeface="黑体" pitchFamily="49" charset="-122"/>
                <a:ea typeface="黑体" pitchFamily="49" charset="-122"/>
              </a:rPr>
            </a:br>
            <a:r>
              <a:rPr lang="zh-CN" altLang="en-US" sz="1800" dirty="0" smtClean="0">
                <a:solidFill>
                  <a:schemeClr val="tx1"/>
                </a:solidFill>
                <a:latin typeface="黑体" pitchFamily="49" charset="-122"/>
                <a:ea typeface="黑体" pitchFamily="49" charset="-122"/>
              </a:rPr>
              <a:t>（</a:t>
            </a:r>
            <a:r>
              <a:rPr lang="en-US" sz="1800" dirty="0" smtClean="0">
                <a:solidFill>
                  <a:schemeClr val="tx1"/>
                </a:solidFill>
                <a:latin typeface="黑体" pitchFamily="49" charset="-122"/>
                <a:ea typeface="黑体" pitchFamily="49" charset="-122"/>
              </a:rPr>
              <a:t>3</a:t>
            </a:r>
            <a:r>
              <a:rPr lang="zh-CN" altLang="en-US" sz="1800" dirty="0" smtClean="0">
                <a:solidFill>
                  <a:schemeClr val="tx1"/>
                </a:solidFill>
                <a:latin typeface="黑体" pitchFamily="49" charset="-122"/>
                <a:ea typeface="黑体" pitchFamily="49" charset="-122"/>
              </a:rPr>
              <a:t>）施工阶段。包括设计交底、协助设备材料采购、现场设计配合服务、设计变更、修改设计等过程。</a:t>
            </a:r>
            <a:br>
              <a:rPr lang="zh-CN" altLang="en-US" sz="1800" dirty="0" smtClean="0">
                <a:solidFill>
                  <a:schemeClr val="tx1"/>
                </a:solidFill>
                <a:latin typeface="黑体" pitchFamily="49" charset="-122"/>
                <a:ea typeface="黑体" pitchFamily="49" charset="-122"/>
              </a:rPr>
            </a:br>
            <a:r>
              <a:rPr lang="zh-CN" altLang="en-US" sz="1800" dirty="0" smtClean="0">
                <a:solidFill>
                  <a:schemeClr val="tx1"/>
                </a:solidFill>
                <a:latin typeface="黑体" pitchFamily="49" charset="-122"/>
                <a:ea typeface="黑体" pitchFamily="49" charset="-122"/>
              </a:rPr>
              <a:t>（</a:t>
            </a:r>
            <a:r>
              <a:rPr lang="en-US" sz="1800" dirty="0" smtClean="0">
                <a:solidFill>
                  <a:schemeClr val="tx1"/>
                </a:solidFill>
                <a:latin typeface="黑体" pitchFamily="49" charset="-122"/>
                <a:ea typeface="黑体" pitchFamily="49" charset="-122"/>
              </a:rPr>
              <a:t>4</a:t>
            </a:r>
            <a:r>
              <a:rPr lang="zh-CN" altLang="en-US" sz="1800" dirty="0" smtClean="0">
                <a:solidFill>
                  <a:schemeClr val="tx1"/>
                </a:solidFill>
                <a:latin typeface="黑体" pitchFamily="49" charset="-122"/>
                <a:ea typeface="黑体" pitchFamily="49" charset="-122"/>
              </a:rPr>
              <a:t>）收尾阶段。包括参与竣工验收、竣工图纸等文件整理和归档、设计回访与总结评估等过程。</a:t>
            </a:r>
            <a:br>
              <a:rPr lang="zh-CN" altLang="en-US" sz="1800" dirty="0" smtClean="0">
                <a:solidFill>
                  <a:schemeClr val="tx1"/>
                </a:solidFill>
                <a:latin typeface="黑体" pitchFamily="49" charset="-122"/>
                <a:ea typeface="黑体" pitchFamily="49" charset="-122"/>
              </a:rPr>
            </a:br>
            <a:endParaRPr lang="zh-CN" altLang="en-US" sz="1800" b="1" dirty="0">
              <a:solidFill>
                <a:schemeClr val="tx1"/>
              </a:solidFill>
              <a:latin typeface="黑体" pitchFamily="49" charset="-122"/>
              <a:ea typeface="黑体" pitchFamily="49" charset="-122"/>
            </a:endParaRPr>
          </a:p>
        </p:txBody>
      </p:sp>
      <p:sp>
        <p:nvSpPr>
          <p:cNvPr id="6" name="矩形 5"/>
          <p:cNvSpPr/>
          <p:nvPr/>
        </p:nvSpPr>
        <p:spPr>
          <a:xfrm>
            <a:off x="428596" y="214821"/>
            <a:ext cx="2339102" cy="523220"/>
          </a:xfrm>
          <a:prstGeom prst="rect">
            <a:avLst/>
          </a:prstGeom>
        </p:spPr>
        <p:txBody>
          <a:bodyPr wrap="none">
            <a:spAutoFit/>
          </a:bodyPr>
          <a:lstStyle/>
          <a:p>
            <a:r>
              <a:rPr lang="en-US" altLang="zh-CN" sz="2800" dirty="0" smtClean="0">
                <a:latin typeface="黑体" panose="02010609060101010101" pitchFamily="49" charset="-122"/>
                <a:ea typeface="黑体" panose="02010609060101010101" pitchFamily="49" charset="-122"/>
              </a:rPr>
              <a:t>2.3 </a:t>
            </a:r>
            <a:r>
              <a:rPr lang="zh-CN" altLang="en-US" sz="2800" dirty="0" smtClean="0">
                <a:latin typeface="黑体" panose="02010609060101010101" pitchFamily="49" charset="-122"/>
                <a:ea typeface="黑体" panose="02010609060101010101" pitchFamily="49" charset="-122"/>
              </a:rPr>
              <a:t>设计管理</a:t>
            </a:r>
            <a:endParaRPr lang="zh-CN" altLang="en-US" sz="2800" dirty="0">
              <a:latin typeface="黑体" panose="02010609060101010101" pitchFamily="49" charset="-122"/>
              <a:ea typeface="黑体" panose="02010609060101010101" pitchFamily="49" charset="-122"/>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extLst>
      <p:ext uri="{BB962C8B-B14F-4D97-AF65-F5344CB8AC3E}">
        <p14:creationId xmlns:p14="http://schemas.microsoft.com/office/powerpoint/2010/main" val="2999443494"/>
      </p:ext>
    </p:extLst>
  </p:cSld>
  <p:clrMapOvr>
    <a:masterClrMapping/>
  </p:clrMapOvr>
  <p:transition>
    <p:pull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23528" y="228622"/>
            <a:ext cx="3416320" cy="523220"/>
          </a:xfrm>
          <a:prstGeom prst="rect">
            <a:avLst/>
          </a:prstGeom>
        </p:spPr>
        <p:txBody>
          <a:bodyPr wrap="none">
            <a:spAutoFit/>
          </a:bodyPr>
          <a:lstStyle/>
          <a:p>
            <a:r>
              <a:rPr lang="en-US" altLang="zh-CN" sz="2800" dirty="0">
                <a:latin typeface="黑体" panose="02010609060101010101" pitchFamily="49" charset="-122"/>
                <a:ea typeface="黑体" panose="02010609060101010101" pitchFamily="49" charset="-122"/>
              </a:rPr>
              <a:t>1.1 </a:t>
            </a:r>
            <a:r>
              <a:rPr lang="zh-CN" altLang="en-US" sz="2800" dirty="0">
                <a:latin typeface="黑体" panose="02010609060101010101" pitchFamily="49" charset="-122"/>
                <a:ea typeface="黑体" panose="02010609060101010101" pitchFamily="49" charset="-122"/>
              </a:rPr>
              <a:t>项目与项目管理</a:t>
            </a:r>
          </a:p>
        </p:txBody>
      </p:sp>
      <p:sp>
        <p:nvSpPr>
          <p:cNvPr id="7" name="矩形 6"/>
          <p:cNvSpPr/>
          <p:nvPr/>
        </p:nvSpPr>
        <p:spPr>
          <a:xfrm>
            <a:off x="222164" y="993306"/>
            <a:ext cx="8640960" cy="5539658"/>
          </a:xfrm>
          <a:prstGeom prst="rect">
            <a:avLst/>
          </a:prstGeom>
        </p:spPr>
        <p:txBody>
          <a:bodyPr wrap="square">
            <a:spAutoFit/>
          </a:bodyPr>
          <a:lstStyle/>
          <a:p>
            <a:pPr>
              <a:lnSpc>
                <a:spcPct val="110000"/>
              </a:lnSpc>
            </a:pPr>
            <a:r>
              <a:rPr lang="en-US" altLang="zh-CN" dirty="0" smtClean="0">
                <a:latin typeface="黑体" pitchFamily="49" charset="-122"/>
                <a:ea typeface="黑体" pitchFamily="49" charset="-122"/>
              </a:rPr>
              <a:t>1.1.2 </a:t>
            </a:r>
            <a:r>
              <a:rPr lang="zh-CN" altLang="en-US" dirty="0" smtClean="0">
                <a:latin typeface="黑体" pitchFamily="49" charset="-122"/>
                <a:ea typeface="黑体" pitchFamily="49" charset="-122"/>
              </a:rPr>
              <a:t>项目管理概述</a:t>
            </a:r>
            <a:endParaRPr lang="en-US" altLang="zh-CN" dirty="0" smtClean="0">
              <a:latin typeface="黑体" pitchFamily="49" charset="-122"/>
              <a:ea typeface="黑体" pitchFamily="49" charset="-122"/>
            </a:endParaRPr>
          </a:p>
          <a:p>
            <a:pPr>
              <a:lnSpc>
                <a:spcPct val="110000"/>
              </a:lnSpc>
            </a:pPr>
            <a:r>
              <a:rPr lang="en-US" altLang="zh-CN" dirty="0" smtClean="0">
                <a:latin typeface="黑体" pitchFamily="49" charset="-122"/>
                <a:ea typeface="黑体" pitchFamily="49" charset="-122"/>
              </a:rPr>
              <a:t>1 </a:t>
            </a:r>
            <a:r>
              <a:rPr lang="zh-CN" altLang="en-US" dirty="0" smtClean="0">
                <a:latin typeface="黑体" pitchFamily="49" charset="-122"/>
                <a:ea typeface="黑体" pitchFamily="49" charset="-122"/>
              </a:rPr>
              <a:t>管理</a:t>
            </a:r>
            <a:r>
              <a:rPr lang="zh-CN" altLang="en-US" dirty="0">
                <a:latin typeface="黑体" pitchFamily="49" charset="-122"/>
                <a:ea typeface="黑体" pitchFamily="49" charset="-122"/>
              </a:rPr>
              <a:t>的</a:t>
            </a:r>
            <a:r>
              <a:rPr lang="zh-CN" altLang="en-US" dirty="0" smtClean="0">
                <a:latin typeface="黑体" pitchFamily="49" charset="-122"/>
                <a:ea typeface="黑体" pitchFamily="49" charset="-122"/>
              </a:rPr>
              <a:t>概念</a:t>
            </a:r>
            <a:endParaRPr lang="en-US" altLang="zh-CN" dirty="0" smtClean="0">
              <a:latin typeface="黑体" pitchFamily="49" charset="-122"/>
              <a:ea typeface="黑体" pitchFamily="49" charset="-122"/>
            </a:endParaRPr>
          </a:p>
          <a:p>
            <a:pPr>
              <a:lnSpc>
                <a:spcPct val="110000"/>
              </a:lnSpc>
            </a:pPr>
            <a:r>
              <a:rPr lang="zh-CN" altLang="en-US" dirty="0" smtClean="0">
                <a:latin typeface="黑体" pitchFamily="49" charset="-122"/>
                <a:ea typeface="黑体" pitchFamily="49" charset="-122"/>
              </a:rPr>
              <a:t>    管理</a:t>
            </a:r>
            <a:r>
              <a:rPr lang="zh-CN" altLang="en-US" dirty="0">
                <a:latin typeface="黑体" pitchFamily="49" charset="-122"/>
                <a:ea typeface="黑体" pitchFamily="49" charset="-122"/>
              </a:rPr>
              <a:t>是一种客观的实践活动，它伴随着人类社会的</a:t>
            </a:r>
            <a:r>
              <a:rPr lang="zh-CN" altLang="en-US" dirty="0" smtClean="0">
                <a:latin typeface="黑体" pitchFamily="49" charset="-122"/>
                <a:ea typeface="黑体" pitchFamily="49" charset="-122"/>
              </a:rPr>
              <a:t>产生而形成。从</a:t>
            </a:r>
            <a:r>
              <a:rPr lang="zh-CN" altLang="en-US" dirty="0">
                <a:latin typeface="黑体" pitchFamily="49" charset="-122"/>
                <a:ea typeface="黑体" pitchFamily="49" charset="-122"/>
              </a:rPr>
              <a:t>本质</a:t>
            </a:r>
            <a:r>
              <a:rPr lang="zh-CN" altLang="en-US" dirty="0" smtClean="0">
                <a:latin typeface="黑体" pitchFamily="49" charset="-122"/>
                <a:ea typeface="黑体" pitchFamily="49" charset="-122"/>
              </a:rPr>
              <a:t>看，</a:t>
            </a:r>
            <a:r>
              <a:rPr lang="zh-CN" altLang="en-US" u="sng" dirty="0" smtClean="0">
                <a:latin typeface="黑体" pitchFamily="49" charset="-122"/>
                <a:ea typeface="黑体" pitchFamily="49" charset="-122"/>
              </a:rPr>
              <a:t>管理</a:t>
            </a:r>
            <a:r>
              <a:rPr lang="zh-CN" altLang="en-US" u="sng" dirty="0">
                <a:latin typeface="黑体" pitchFamily="49" charset="-122"/>
                <a:ea typeface="黑体" pitchFamily="49" charset="-122"/>
              </a:rPr>
              <a:t>是对资源进行有效整合以达到组织既定目标与责任的动态创造</a:t>
            </a:r>
            <a:r>
              <a:rPr lang="zh-CN" altLang="en-US" u="sng" dirty="0" smtClean="0">
                <a:latin typeface="黑体" pitchFamily="49" charset="-122"/>
                <a:ea typeface="黑体" pitchFamily="49" charset="-122"/>
              </a:rPr>
              <a:t>性活动。</a:t>
            </a:r>
            <a:r>
              <a:rPr lang="zh-CN" altLang="en-US" dirty="0" smtClean="0">
                <a:latin typeface="黑体" pitchFamily="49" charset="-122"/>
                <a:ea typeface="黑体" pitchFamily="49" charset="-122"/>
              </a:rPr>
              <a:t>一般而言</a:t>
            </a:r>
            <a:r>
              <a:rPr lang="zh-CN" altLang="en-US" dirty="0">
                <a:latin typeface="黑体" pitchFamily="49" charset="-122"/>
                <a:ea typeface="黑体" pitchFamily="49" charset="-122"/>
              </a:rPr>
              <a:t>，管理具有动态性、科学性、艺术性、创造性和经济性等特征</a:t>
            </a:r>
            <a:r>
              <a:rPr lang="zh-CN" altLang="en-US" dirty="0" smtClean="0">
                <a:latin typeface="黑体" pitchFamily="49" charset="-122"/>
                <a:ea typeface="黑体" pitchFamily="49" charset="-122"/>
              </a:rPr>
              <a:t>。</a:t>
            </a:r>
            <a:endParaRPr lang="en-US" altLang="zh-CN" dirty="0" smtClean="0">
              <a:latin typeface="黑体" pitchFamily="49" charset="-122"/>
              <a:ea typeface="黑体" pitchFamily="49" charset="-122"/>
            </a:endParaRPr>
          </a:p>
          <a:p>
            <a:pPr>
              <a:lnSpc>
                <a:spcPct val="110000"/>
              </a:lnSpc>
            </a:pPr>
            <a:r>
              <a:rPr lang="en-US" altLang="zh-CN" dirty="0" smtClean="0">
                <a:latin typeface="黑体" pitchFamily="49" charset="-122"/>
                <a:ea typeface="黑体" pitchFamily="49" charset="-122"/>
              </a:rPr>
              <a:t>2 </a:t>
            </a:r>
            <a:r>
              <a:rPr lang="zh-CN" altLang="en-US" dirty="0" smtClean="0">
                <a:latin typeface="黑体" pitchFamily="49" charset="-122"/>
                <a:ea typeface="黑体" pitchFamily="49" charset="-122"/>
              </a:rPr>
              <a:t>项目管理的含义</a:t>
            </a:r>
            <a:endParaRPr lang="en-US" altLang="zh-CN" dirty="0" smtClean="0">
              <a:latin typeface="黑体" pitchFamily="49" charset="-122"/>
              <a:ea typeface="黑体" pitchFamily="49" charset="-122"/>
            </a:endParaRPr>
          </a:p>
          <a:p>
            <a:pPr>
              <a:lnSpc>
                <a:spcPct val="11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1</a:t>
            </a:r>
            <a:r>
              <a:rPr lang="zh-CN" altLang="en-US" dirty="0" smtClean="0">
                <a:latin typeface="黑体" pitchFamily="49" charset="-122"/>
                <a:ea typeface="黑体" pitchFamily="49" charset="-122"/>
              </a:rPr>
              <a:t>）项目管理</a:t>
            </a:r>
            <a:r>
              <a:rPr lang="zh-CN" altLang="en-US" dirty="0">
                <a:latin typeface="黑体" pitchFamily="49" charset="-122"/>
                <a:ea typeface="黑体" pitchFamily="49" charset="-122"/>
              </a:rPr>
              <a:t>是以项目为研究对象的一门</a:t>
            </a:r>
            <a:r>
              <a:rPr lang="zh-CN" altLang="en-US" dirty="0" smtClean="0">
                <a:latin typeface="黑体" pitchFamily="49" charset="-122"/>
                <a:ea typeface="黑体" pitchFamily="49" charset="-122"/>
              </a:rPr>
              <a:t>学科。作为</a:t>
            </a:r>
            <a:r>
              <a:rPr lang="zh-CN" altLang="en-US" dirty="0">
                <a:latin typeface="黑体" pitchFamily="49" charset="-122"/>
                <a:ea typeface="黑体" pitchFamily="49" charset="-122"/>
              </a:rPr>
              <a:t>一门</a:t>
            </a:r>
            <a:r>
              <a:rPr lang="zh-CN" altLang="en-US" dirty="0" smtClean="0">
                <a:latin typeface="黑体" pitchFamily="49" charset="-122"/>
                <a:ea typeface="黑体" pitchFamily="49" charset="-122"/>
              </a:rPr>
              <a:t>学科，它是融决策</a:t>
            </a:r>
            <a:r>
              <a:rPr lang="zh-CN" altLang="en-US" dirty="0">
                <a:latin typeface="黑体" pitchFamily="49" charset="-122"/>
                <a:ea typeface="黑体" pitchFamily="49" charset="-122"/>
              </a:rPr>
              <a:t>、管理、效益为一体的组织、过程和方法的</a:t>
            </a:r>
            <a:r>
              <a:rPr lang="zh-CN" altLang="en-US" dirty="0" smtClean="0">
                <a:latin typeface="黑体" pitchFamily="49" charset="-122"/>
                <a:ea typeface="黑体" pitchFamily="49" charset="-122"/>
              </a:rPr>
              <a:t>集合。</a:t>
            </a:r>
            <a:endParaRPr lang="en-US" altLang="zh-CN" dirty="0" smtClean="0">
              <a:latin typeface="黑体" pitchFamily="49" charset="-122"/>
              <a:ea typeface="黑体" pitchFamily="49" charset="-122"/>
            </a:endParaRPr>
          </a:p>
          <a:p>
            <a:pPr>
              <a:lnSpc>
                <a:spcPct val="11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2</a:t>
            </a:r>
            <a:r>
              <a:rPr lang="zh-CN" altLang="en-US" dirty="0" smtClean="0">
                <a:latin typeface="黑体" pitchFamily="49" charset="-122"/>
                <a:ea typeface="黑体" pitchFamily="49" charset="-122"/>
              </a:rPr>
              <a:t>）项目管理的目标是实现项目目标。项目管理的对象是项目，保证项目目标的顺利实现是项目管理的目标。</a:t>
            </a:r>
            <a:endParaRPr lang="en-US" altLang="zh-CN" dirty="0" smtClean="0">
              <a:latin typeface="黑体" pitchFamily="49" charset="-122"/>
              <a:ea typeface="黑体" pitchFamily="49" charset="-122"/>
            </a:endParaRPr>
          </a:p>
          <a:p>
            <a:pPr>
              <a:lnSpc>
                <a:spcPct val="110000"/>
              </a:lnSpc>
            </a:pPr>
            <a:r>
              <a:rPr lang="en-US" altLang="zh-CN" dirty="0" smtClean="0">
                <a:latin typeface="黑体" pitchFamily="49" charset="-122"/>
                <a:ea typeface="黑体" pitchFamily="49" charset="-122"/>
              </a:rPr>
              <a:t>3 </a:t>
            </a:r>
            <a:r>
              <a:rPr lang="zh-CN" altLang="en-US" dirty="0" smtClean="0">
                <a:latin typeface="黑体" pitchFamily="49" charset="-122"/>
                <a:ea typeface="黑体" pitchFamily="49" charset="-122"/>
              </a:rPr>
              <a:t>项目管理的特征</a:t>
            </a:r>
            <a:endParaRPr lang="en-US" altLang="zh-CN" dirty="0" smtClean="0">
              <a:latin typeface="黑体" pitchFamily="49" charset="-122"/>
              <a:ea typeface="黑体" pitchFamily="49" charset="-122"/>
            </a:endParaRPr>
          </a:p>
          <a:p>
            <a:pPr>
              <a:lnSpc>
                <a:spcPct val="11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1</a:t>
            </a:r>
            <a:r>
              <a:rPr lang="zh-CN" altLang="en-US" dirty="0" smtClean="0">
                <a:latin typeface="黑体" pitchFamily="49" charset="-122"/>
                <a:ea typeface="黑体" pitchFamily="49" charset="-122"/>
              </a:rPr>
              <a:t>）管理的方式是目标管理。</a:t>
            </a:r>
            <a:endParaRPr lang="en-US" altLang="zh-CN" dirty="0" smtClean="0">
              <a:latin typeface="黑体" pitchFamily="49" charset="-122"/>
              <a:ea typeface="黑体" pitchFamily="49" charset="-122"/>
            </a:endParaRPr>
          </a:p>
          <a:p>
            <a:pPr>
              <a:lnSpc>
                <a:spcPct val="11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2</a:t>
            </a:r>
            <a:r>
              <a:rPr lang="zh-CN" altLang="en-US" dirty="0" smtClean="0">
                <a:latin typeface="黑体" pitchFamily="49" charset="-122"/>
                <a:ea typeface="黑体" pitchFamily="49" charset="-122"/>
              </a:rPr>
              <a:t>）</a:t>
            </a:r>
            <a:r>
              <a:rPr lang="zh-CN" altLang="en-US" u="sng" dirty="0" smtClean="0">
                <a:latin typeface="黑体" pitchFamily="49" charset="-122"/>
                <a:ea typeface="黑体" pitchFamily="49" charset="-122"/>
              </a:rPr>
              <a:t>每个</a:t>
            </a:r>
            <a:r>
              <a:rPr lang="zh-CN" altLang="en-US" u="sng" dirty="0">
                <a:latin typeface="黑体" pitchFamily="49" charset="-122"/>
                <a:ea typeface="黑体" pitchFamily="49" charset="-122"/>
              </a:rPr>
              <a:t>项目的管理</a:t>
            </a:r>
            <a:r>
              <a:rPr lang="zh-CN" altLang="en-US" u="sng" dirty="0" smtClean="0">
                <a:latin typeface="黑体" pitchFamily="49" charset="-122"/>
                <a:ea typeface="黑体" pitchFamily="49" charset="-122"/>
              </a:rPr>
              <a:t>都有自己</a:t>
            </a:r>
            <a:r>
              <a:rPr lang="zh-CN" altLang="en-US" u="sng" dirty="0">
                <a:latin typeface="黑体" pitchFamily="49" charset="-122"/>
                <a:ea typeface="黑体" pitchFamily="49" charset="-122"/>
              </a:rPr>
              <a:t>特定的</a:t>
            </a:r>
            <a:r>
              <a:rPr lang="zh-CN" altLang="en-US" u="sng" dirty="0" smtClean="0">
                <a:latin typeface="黑体" pitchFamily="49" charset="-122"/>
                <a:ea typeface="黑体" pitchFamily="49" charset="-122"/>
              </a:rPr>
              <a:t>管理程序</a:t>
            </a:r>
            <a:r>
              <a:rPr lang="zh-CN" altLang="en-US" u="sng" dirty="0">
                <a:latin typeface="黑体" pitchFamily="49" charset="-122"/>
                <a:ea typeface="黑体" pitchFamily="49" charset="-122"/>
              </a:rPr>
              <a:t>和管理</a:t>
            </a:r>
            <a:r>
              <a:rPr lang="zh-CN" altLang="en-US" u="sng" dirty="0" smtClean="0">
                <a:latin typeface="黑体" pitchFamily="49" charset="-122"/>
                <a:ea typeface="黑体" pitchFamily="49" charset="-122"/>
              </a:rPr>
              <a:t>步骤。</a:t>
            </a:r>
            <a:endParaRPr lang="en-US" altLang="zh-CN" u="sng" dirty="0" smtClean="0">
              <a:latin typeface="黑体" pitchFamily="49" charset="-122"/>
              <a:ea typeface="黑体" pitchFamily="49" charset="-122"/>
            </a:endParaRPr>
          </a:p>
          <a:p>
            <a:pPr>
              <a:lnSpc>
                <a:spcPct val="11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3</a:t>
            </a:r>
            <a:r>
              <a:rPr lang="zh-CN" altLang="en-US" dirty="0" smtClean="0">
                <a:latin typeface="黑体" pitchFamily="49" charset="-122"/>
                <a:ea typeface="黑体" pitchFamily="49" charset="-122"/>
              </a:rPr>
              <a:t>）管理</a:t>
            </a:r>
            <a:r>
              <a:rPr lang="zh-CN" altLang="en-US" dirty="0">
                <a:latin typeface="黑体" pitchFamily="49" charset="-122"/>
                <a:ea typeface="黑体" pitchFamily="49" charset="-122"/>
              </a:rPr>
              <a:t>使用现代管理方法和技术手段</a:t>
            </a:r>
            <a:r>
              <a:rPr lang="zh-CN" altLang="en-US" dirty="0" smtClean="0">
                <a:latin typeface="黑体" pitchFamily="49" charset="-122"/>
                <a:ea typeface="黑体" pitchFamily="49" charset="-122"/>
              </a:rPr>
              <a:t>。如</a:t>
            </a:r>
            <a:r>
              <a:rPr lang="zh-CN" altLang="en-US" dirty="0">
                <a:latin typeface="黑体" pitchFamily="49" charset="-122"/>
                <a:ea typeface="黑体" pitchFamily="49" charset="-122"/>
              </a:rPr>
              <a:t>决策技术</a:t>
            </a:r>
            <a:r>
              <a:rPr lang="zh-CN" altLang="en-US" dirty="0" smtClean="0">
                <a:latin typeface="黑体" pitchFamily="49" charset="-122"/>
                <a:ea typeface="黑体" pitchFamily="49" charset="-122"/>
              </a:rPr>
              <a:t>、预测技术</a:t>
            </a:r>
            <a:r>
              <a:rPr lang="zh-CN" altLang="en-US" dirty="0">
                <a:latin typeface="黑体" pitchFamily="49" charset="-122"/>
                <a:ea typeface="黑体" pitchFamily="49" charset="-122"/>
              </a:rPr>
              <a:t>、网络与信息技术、</a:t>
            </a:r>
            <a:r>
              <a:rPr lang="zh-CN" altLang="en-US" dirty="0" smtClean="0">
                <a:latin typeface="黑体" pitchFamily="49" charset="-122"/>
                <a:ea typeface="黑体" pitchFamily="49" charset="-122"/>
              </a:rPr>
              <a:t>时间管理</a:t>
            </a:r>
            <a:r>
              <a:rPr lang="zh-CN" altLang="en-US" dirty="0">
                <a:latin typeface="黑体" pitchFamily="49" charset="-122"/>
                <a:ea typeface="黑体" pitchFamily="49" charset="-122"/>
              </a:rPr>
              <a:t>技术、质量管理技术、成本管理技术、</a:t>
            </a:r>
            <a:r>
              <a:rPr lang="zh-CN" altLang="en-US" dirty="0" smtClean="0">
                <a:latin typeface="黑体" pitchFamily="49" charset="-122"/>
                <a:ea typeface="黑体" pitchFamily="49" charset="-122"/>
              </a:rPr>
              <a:t>价值工程、目标管理</a:t>
            </a:r>
            <a:r>
              <a:rPr lang="zh-CN" altLang="en-US" dirty="0">
                <a:latin typeface="黑体" pitchFamily="49" charset="-122"/>
                <a:ea typeface="黑体" pitchFamily="49" charset="-122"/>
              </a:rPr>
              <a:t>等。尤其是系统工程理论</a:t>
            </a:r>
            <a:r>
              <a:rPr lang="zh-CN" altLang="en-US" dirty="0" smtClean="0">
                <a:latin typeface="黑体" pitchFamily="49" charset="-122"/>
                <a:ea typeface="黑体" pitchFamily="49" charset="-122"/>
              </a:rPr>
              <a:t>贯穿于项目管理</a:t>
            </a:r>
            <a:r>
              <a:rPr lang="zh-CN" altLang="en-US" dirty="0">
                <a:latin typeface="黑体" pitchFamily="49" charset="-122"/>
                <a:ea typeface="黑体" pitchFamily="49" charset="-122"/>
              </a:rPr>
              <a:t>的全过程</a:t>
            </a:r>
            <a:r>
              <a:rPr lang="zh-CN" altLang="en-US" dirty="0" smtClean="0">
                <a:latin typeface="黑体" pitchFamily="49" charset="-122"/>
                <a:ea typeface="黑体" pitchFamily="49" charset="-122"/>
              </a:rPr>
              <a:t>。</a:t>
            </a:r>
            <a:endParaRPr lang="en-US" altLang="zh-CN" dirty="0" smtClean="0">
              <a:latin typeface="黑体" pitchFamily="49" charset="-122"/>
              <a:ea typeface="黑体" pitchFamily="49" charset="-122"/>
            </a:endParaRPr>
          </a:p>
          <a:p>
            <a:pPr>
              <a:lnSpc>
                <a:spcPct val="11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4</a:t>
            </a:r>
            <a:r>
              <a:rPr lang="zh-CN" altLang="en-US" dirty="0" smtClean="0">
                <a:latin typeface="黑体" pitchFamily="49" charset="-122"/>
                <a:ea typeface="黑体" pitchFamily="49" charset="-122"/>
              </a:rPr>
              <a:t>）项目</a:t>
            </a:r>
            <a:r>
              <a:rPr lang="zh-CN" altLang="en-US" dirty="0">
                <a:latin typeface="黑体" pitchFamily="49" charset="-122"/>
                <a:ea typeface="黑体" pitchFamily="49" charset="-122"/>
              </a:rPr>
              <a:t>实施过程采用动态</a:t>
            </a:r>
            <a:r>
              <a:rPr lang="zh-CN" altLang="en-US" dirty="0" smtClean="0">
                <a:latin typeface="黑体" pitchFamily="49" charset="-122"/>
                <a:ea typeface="黑体" pitchFamily="49" charset="-122"/>
              </a:rPr>
              <a:t>管理。</a:t>
            </a:r>
            <a:endParaRPr lang="en-US" altLang="zh-CN" dirty="0" smtClean="0">
              <a:latin typeface="黑体" pitchFamily="49" charset="-122"/>
              <a:ea typeface="黑体" pitchFamily="49" charset="-122"/>
            </a:endParaRPr>
          </a:p>
          <a:p>
            <a:pPr>
              <a:lnSpc>
                <a:spcPct val="11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5</a:t>
            </a:r>
            <a:r>
              <a:rPr lang="zh-CN" altLang="en-US" dirty="0" smtClean="0">
                <a:latin typeface="黑体" pitchFamily="49" charset="-122"/>
                <a:ea typeface="黑体" pitchFamily="49" charset="-122"/>
              </a:rPr>
              <a:t>）项目管理</a:t>
            </a:r>
            <a:r>
              <a:rPr lang="zh-CN" altLang="en-US" dirty="0">
                <a:latin typeface="黑体" pitchFamily="49" charset="-122"/>
                <a:ea typeface="黑体" pitchFamily="49" charset="-122"/>
              </a:rPr>
              <a:t>的体制</a:t>
            </a:r>
            <a:r>
              <a:rPr lang="zh-CN" altLang="en-US" dirty="0" smtClean="0">
                <a:latin typeface="黑体" pitchFamily="49" charset="-122"/>
                <a:ea typeface="黑体" pitchFamily="49" charset="-122"/>
              </a:rPr>
              <a:t>是基于</a:t>
            </a:r>
            <a:r>
              <a:rPr lang="zh-CN" altLang="en-US" dirty="0">
                <a:latin typeface="黑体" pitchFamily="49" charset="-122"/>
                <a:ea typeface="黑体" pitchFamily="49" charset="-122"/>
              </a:rPr>
              <a:t>团队管理的</a:t>
            </a:r>
            <a:r>
              <a:rPr lang="zh-CN" altLang="en-US" dirty="0" smtClean="0">
                <a:latin typeface="黑体" pitchFamily="49" charset="-122"/>
                <a:ea typeface="黑体" pitchFamily="49" charset="-122"/>
              </a:rPr>
              <a:t>项目经理负责制。</a:t>
            </a:r>
            <a:endParaRPr lang="en-US" altLang="zh-CN" dirty="0">
              <a:latin typeface="黑体" pitchFamily="49" charset="-122"/>
              <a:ea typeface="黑体" pitchFamily="49" charset="-122"/>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extLst>
      <p:ext uri="{BB962C8B-B14F-4D97-AF65-F5344CB8AC3E}">
        <p14:creationId xmlns:p14="http://schemas.microsoft.com/office/powerpoint/2010/main" val="2524846382"/>
      </p:ext>
    </p:extLst>
  </p:cSld>
  <p:clrMapOvr>
    <a:masterClrMapping/>
  </p:clrMapOvr>
  <p:transition>
    <p:pull di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993306"/>
            <a:ext cx="8391876" cy="5221776"/>
          </a:xfrm>
        </p:spPr>
        <p:txBody>
          <a:bodyPr>
            <a:noAutofit/>
          </a:bodyPr>
          <a:lstStyle/>
          <a:p>
            <a:pPr hangingPunct="1">
              <a:lnSpc>
                <a:spcPct val="150000"/>
              </a:lnSpc>
            </a:pPr>
            <a:r>
              <a:rPr lang="zh-CN" altLang="en-US" sz="1800" dirty="0" smtClean="0">
                <a:solidFill>
                  <a:schemeClr val="tx1"/>
                </a:solidFill>
                <a:latin typeface="黑体" pitchFamily="49" charset="-122"/>
                <a:ea typeface="黑体" pitchFamily="49" charset="-122"/>
              </a:rPr>
              <a:t> </a:t>
            </a:r>
            <a:r>
              <a:rPr lang="en-US" sz="1800" dirty="0" smtClean="0">
                <a:solidFill>
                  <a:schemeClr val="tx1"/>
                </a:solidFill>
                <a:latin typeface="黑体" pitchFamily="49" charset="-122"/>
                <a:ea typeface="黑体" pitchFamily="49" charset="-122"/>
              </a:rPr>
              <a:t>4 </a:t>
            </a:r>
            <a:r>
              <a:rPr lang="zh-CN" altLang="en-US" sz="1800" dirty="0" smtClean="0">
                <a:solidFill>
                  <a:schemeClr val="tx1"/>
                </a:solidFill>
                <a:latin typeface="黑体" pitchFamily="49" charset="-122"/>
                <a:ea typeface="黑体" pitchFamily="49" charset="-122"/>
              </a:rPr>
              <a:t>设计管理的核心任务和主体内容</a:t>
            </a:r>
            <a:br>
              <a:rPr lang="zh-CN" altLang="en-US" sz="1800" dirty="0" smtClean="0">
                <a:solidFill>
                  <a:schemeClr val="tx1"/>
                </a:solidFill>
                <a:latin typeface="黑体" pitchFamily="49" charset="-122"/>
                <a:ea typeface="黑体" pitchFamily="49" charset="-122"/>
              </a:rPr>
            </a:br>
            <a:r>
              <a:rPr lang="zh-CN" altLang="en-US" sz="1800" dirty="0" smtClean="0">
                <a:solidFill>
                  <a:schemeClr val="tx1"/>
                </a:solidFill>
                <a:latin typeface="黑体" pitchFamily="49" charset="-122"/>
                <a:ea typeface="黑体" pitchFamily="49" charset="-122"/>
              </a:rPr>
              <a:t>（</a:t>
            </a:r>
            <a:r>
              <a:rPr lang="en-US" sz="1800" dirty="0" smtClean="0">
                <a:solidFill>
                  <a:schemeClr val="tx1"/>
                </a:solidFill>
                <a:latin typeface="黑体" pitchFamily="49" charset="-122"/>
                <a:ea typeface="黑体" pitchFamily="49" charset="-122"/>
              </a:rPr>
              <a:t>1</a:t>
            </a:r>
            <a:r>
              <a:rPr lang="zh-CN" altLang="en-US" sz="1800" dirty="0" smtClean="0">
                <a:solidFill>
                  <a:schemeClr val="tx1"/>
                </a:solidFill>
                <a:latin typeface="黑体" pitchFamily="49" charset="-122"/>
                <a:ea typeface="黑体" pitchFamily="49" charset="-122"/>
              </a:rPr>
              <a:t>）设计管理的核心任务</a:t>
            </a:r>
            <a:br>
              <a:rPr lang="zh-CN" altLang="en-US" sz="1800" dirty="0" smtClean="0">
                <a:solidFill>
                  <a:schemeClr val="tx1"/>
                </a:solidFill>
                <a:latin typeface="黑体" pitchFamily="49" charset="-122"/>
                <a:ea typeface="黑体" pitchFamily="49" charset="-122"/>
              </a:rPr>
            </a:br>
            <a:r>
              <a:rPr lang="zh-CN" altLang="en-US" sz="1800" dirty="0" smtClean="0">
                <a:solidFill>
                  <a:schemeClr val="tx1"/>
                </a:solidFill>
                <a:latin typeface="黑体" pitchFamily="49" charset="-122"/>
                <a:ea typeface="黑体" pitchFamily="49" charset="-122"/>
              </a:rPr>
              <a:t>    建设项目管理的质量控制、投资控制和进度控制是设计管理的三项基本内容。因此，项目设计管理的核心任务是项目设计管理各阶段的目标控制。即以工程项目管理的基本职能，通过系统化管理制度与方法，对与项目设计相关的一系列活动进行全方位的计划、协调、监督、控制和总结评价，与业主、设计单位、政府有关主管部门、承包商以及其他项目参与方建立全面良好的协作关系，从而切实保证建设工程项目设计管理各阶段的质量、投资、进度目标得到有效控制，实现建设项目规定的目标。</a:t>
            </a:r>
            <a:br>
              <a:rPr lang="zh-CN" altLang="en-US" sz="1800" dirty="0" smtClean="0">
                <a:solidFill>
                  <a:schemeClr val="tx1"/>
                </a:solidFill>
                <a:latin typeface="黑体" pitchFamily="49" charset="-122"/>
                <a:ea typeface="黑体" pitchFamily="49" charset="-122"/>
              </a:rPr>
            </a:br>
            <a:r>
              <a:rPr lang="zh-CN" altLang="en-US" sz="1800" dirty="0" smtClean="0">
                <a:solidFill>
                  <a:schemeClr val="tx1"/>
                </a:solidFill>
                <a:latin typeface="黑体" pitchFamily="49" charset="-122"/>
                <a:ea typeface="黑体" pitchFamily="49" charset="-122"/>
              </a:rPr>
              <a:t>（</a:t>
            </a:r>
            <a:r>
              <a:rPr lang="en-US" altLang="zh-CN" sz="1800" dirty="0" smtClean="0">
                <a:solidFill>
                  <a:schemeClr val="tx1"/>
                </a:solidFill>
                <a:latin typeface="黑体" pitchFamily="49" charset="-122"/>
                <a:ea typeface="黑体" pitchFamily="49" charset="-122"/>
              </a:rPr>
              <a:t>2</a:t>
            </a:r>
            <a:r>
              <a:rPr lang="zh-CN" altLang="en-US" sz="1800" dirty="0" smtClean="0">
                <a:solidFill>
                  <a:schemeClr val="tx1"/>
                </a:solidFill>
                <a:latin typeface="黑体" pitchFamily="49" charset="-122"/>
                <a:ea typeface="黑体" pitchFamily="49" charset="-122"/>
              </a:rPr>
              <a:t>）设计管理的主体内容</a:t>
            </a:r>
            <a:br>
              <a:rPr lang="zh-CN" altLang="en-US" sz="1800" dirty="0" smtClean="0">
                <a:solidFill>
                  <a:schemeClr val="tx1"/>
                </a:solidFill>
                <a:latin typeface="黑体" pitchFamily="49" charset="-122"/>
                <a:ea typeface="黑体" pitchFamily="49" charset="-122"/>
              </a:rPr>
            </a:br>
            <a:r>
              <a:rPr lang="zh-CN" altLang="en-US" sz="1800" dirty="0" smtClean="0">
                <a:solidFill>
                  <a:schemeClr val="tx1"/>
                </a:solidFill>
                <a:latin typeface="黑体" pitchFamily="49" charset="-122"/>
                <a:ea typeface="黑体" pitchFamily="49" charset="-122"/>
              </a:rPr>
              <a:t>    </a:t>
            </a:r>
            <a:r>
              <a:rPr lang="en-US" sz="1800" dirty="0" smtClean="0">
                <a:solidFill>
                  <a:schemeClr val="tx1"/>
                </a:solidFill>
                <a:latin typeface="黑体" pitchFamily="49" charset="-122"/>
                <a:ea typeface="黑体" pitchFamily="49" charset="-122"/>
              </a:rPr>
              <a:t>1</a:t>
            </a:r>
            <a:r>
              <a:rPr lang="zh-CN" altLang="en-US" sz="1800" dirty="0" smtClean="0">
                <a:solidFill>
                  <a:schemeClr val="tx1"/>
                </a:solidFill>
                <a:latin typeface="黑体" pitchFamily="49" charset="-122"/>
                <a:ea typeface="黑体" pitchFamily="49" charset="-122"/>
              </a:rPr>
              <a:t>）主体内容是项目计划和项目控制。项目管理从项目开始至项目完成，项目计划和项目控制是项目管理的主体内容。</a:t>
            </a:r>
            <a:br>
              <a:rPr lang="zh-CN" altLang="en-US" sz="1800" dirty="0" smtClean="0">
                <a:solidFill>
                  <a:schemeClr val="tx1"/>
                </a:solidFill>
                <a:latin typeface="黑体" pitchFamily="49" charset="-122"/>
                <a:ea typeface="黑体" pitchFamily="49" charset="-122"/>
              </a:rPr>
            </a:br>
            <a:r>
              <a:rPr lang="zh-CN" altLang="en-US" sz="1800" dirty="0" smtClean="0">
                <a:solidFill>
                  <a:schemeClr val="tx1"/>
                </a:solidFill>
                <a:latin typeface="黑体" pitchFamily="49" charset="-122"/>
                <a:ea typeface="黑体" pitchFamily="49" charset="-122"/>
              </a:rPr>
              <a:t>    </a:t>
            </a:r>
            <a:r>
              <a:rPr lang="en-US" sz="1800" dirty="0" smtClean="0">
                <a:solidFill>
                  <a:schemeClr val="tx1"/>
                </a:solidFill>
                <a:latin typeface="黑体" pitchFamily="49" charset="-122"/>
                <a:ea typeface="黑体" pitchFamily="49" charset="-122"/>
              </a:rPr>
              <a:t>2</a:t>
            </a:r>
            <a:r>
              <a:rPr lang="zh-CN" altLang="en-US" sz="1800" dirty="0" smtClean="0">
                <a:solidFill>
                  <a:schemeClr val="tx1"/>
                </a:solidFill>
                <a:latin typeface="黑体" pitchFamily="49" charset="-122"/>
                <a:ea typeface="黑体" pitchFamily="49" charset="-122"/>
              </a:rPr>
              <a:t>）主体内容的实施环绕项目管理的核心任务而展开。</a:t>
            </a:r>
            <a:endParaRPr lang="zh-CN" altLang="en-US" sz="1800" b="1" dirty="0">
              <a:solidFill>
                <a:schemeClr val="tx1"/>
              </a:solidFill>
              <a:latin typeface="黑体" pitchFamily="49" charset="-122"/>
              <a:ea typeface="黑体" pitchFamily="49" charset="-122"/>
            </a:endParaRPr>
          </a:p>
        </p:txBody>
      </p:sp>
      <p:sp>
        <p:nvSpPr>
          <p:cNvPr id="6" name="矩形 5"/>
          <p:cNvSpPr/>
          <p:nvPr/>
        </p:nvSpPr>
        <p:spPr>
          <a:xfrm>
            <a:off x="428596" y="214821"/>
            <a:ext cx="2339102" cy="523220"/>
          </a:xfrm>
          <a:prstGeom prst="rect">
            <a:avLst/>
          </a:prstGeom>
        </p:spPr>
        <p:txBody>
          <a:bodyPr wrap="none">
            <a:spAutoFit/>
          </a:bodyPr>
          <a:lstStyle/>
          <a:p>
            <a:r>
              <a:rPr lang="en-US" altLang="zh-CN" sz="2800" dirty="0" smtClean="0">
                <a:latin typeface="黑体" panose="02010609060101010101" pitchFamily="49" charset="-122"/>
                <a:ea typeface="黑体" panose="02010609060101010101" pitchFamily="49" charset="-122"/>
              </a:rPr>
              <a:t>2.3 </a:t>
            </a:r>
            <a:r>
              <a:rPr lang="zh-CN" altLang="en-US" sz="2800" dirty="0" smtClean="0">
                <a:latin typeface="黑体" panose="02010609060101010101" pitchFamily="49" charset="-122"/>
                <a:ea typeface="黑体" panose="02010609060101010101" pitchFamily="49" charset="-122"/>
              </a:rPr>
              <a:t>设计管理</a:t>
            </a:r>
            <a:endParaRPr lang="zh-CN" altLang="en-US" sz="2800" dirty="0">
              <a:latin typeface="黑体" panose="02010609060101010101" pitchFamily="49" charset="-122"/>
              <a:ea typeface="黑体" panose="02010609060101010101" pitchFamily="49" charset="-122"/>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extLst>
      <p:ext uri="{BB962C8B-B14F-4D97-AF65-F5344CB8AC3E}">
        <p14:creationId xmlns:p14="http://schemas.microsoft.com/office/powerpoint/2010/main" val="2999443494"/>
      </p:ext>
    </p:extLst>
  </p:cSld>
  <p:clrMapOvr>
    <a:masterClrMapping/>
  </p:clrMapOvr>
  <p:transition>
    <p:pull dir="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993306"/>
            <a:ext cx="8391876" cy="5507528"/>
          </a:xfrm>
        </p:spPr>
        <p:txBody>
          <a:bodyPr>
            <a:normAutofit/>
          </a:bodyPr>
          <a:lstStyle/>
          <a:p>
            <a:pPr>
              <a:lnSpc>
                <a:spcPct val="150000"/>
              </a:lnSpc>
            </a:pPr>
            <a:r>
              <a:rPr lang="en-US" sz="1800" dirty="0" smtClean="0">
                <a:solidFill>
                  <a:schemeClr val="tx1"/>
                </a:solidFill>
                <a:latin typeface="黑体" pitchFamily="49" charset="-122"/>
                <a:ea typeface="黑体" pitchFamily="49" charset="-122"/>
              </a:rPr>
              <a:t>5 </a:t>
            </a:r>
            <a:r>
              <a:rPr lang="zh-CN" altLang="en-US" sz="1800" dirty="0" smtClean="0">
                <a:solidFill>
                  <a:schemeClr val="tx1"/>
                </a:solidFill>
                <a:latin typeface="黑体" pitchFamily="49" charset="-122"/>
                <a:ea typeface="黑体" pitchFamily="49" charset="-122"/>
              </a:rPr>
              <a:t>设计管理的类型</a:t>
            </a:r>
            <a:br>
              <a:rPr lang="zh-CN" altLang="en-US" sz="1800" dirty="0" smtClean="0">
                <a:solidFill>
                  <a:schemeClr val="tx1"/>
                </a:solidFill>
                <a:latin typeface="黑体" pitchFamily="49" charset="-122"/>
                <a:ea typeface="黑体" pitchFamily="49" charset="-122"/>
              </a:rPr>
            </a:br>
            <a:r>
              <a:rPr lang="zh-CN" altLang="en-US" sz="1800" dirty="0" smtClean="0">
                <a:solidFill>
                  <a:schemeClr val="tx1"/>
                </a:solidFill>
                <a:latin typeface="黑体" pitchFamily="49" charset="-122"/>
                <a:ea typeface="黑体" pitchFamily="49" charset="-122"/>
              </a:rPr>
              <a:t>    业方设计管理的类型主要有以下三种形式：业主自行管理、委托管理（委托管理模式又分为完全委托式和部分委托式两种）和混合管理。</a:t>
            </a:r>
            <a:r>
              <a:rPr lang="en-US" altLang="zh-CN" sz="1800" dirty="0" smtClean="0">
                <a:solidFill>
                  <a:schemeClr val="tx1"/>
                </a:solidFill>
                <a:latin typeface="黑体" pitchFamily="49" charset="-122"/>
                <a:ea typeface="黑体" pitchFamily="49" charset="-122"/>
              </a:rPr>
              <a:t/>
            </a:r>
            <a:br>
              <a:rPr lang="en-US" altLang="zh-CN" sz="1800" dirty="0" smtClean="0">
                <a:solidFill>
                  <a:schemeClr val="tx1"/>
                </a:solidFill>
                <a:latin typeface="黑体" pitchFamily="49" charset="-122"/>
                <a:ea typeface="黑体" pitchFamily="49" charset="-122"/>
              </a:rPr>
            </a:br>
            <a:r>
              <a:rPr lang="en-US" altLang="zh-CN" sz="1800" dirty="0" smtClean="0">
                <a:solidFill>
                  <a:schemeClr val="tx1"/>
                </a:solidFill>
                <a:latin typeface="黑体" pitchFamily="49" charset="-122"/>
                <a:ea typeface="黑体" pitchFamily="49" charset="-122"/>
              </a:rPr>
              <a:t>2.3.2 </a:t>
            </a:r>
            <a:r>
              <a:rPr lang="zh-CN" altLang="en-US" sz="1800" dirty="0" smtClean="0">
                <a:solidFill>
                  <a:schemeClr val="tx1"/>
                </a:solidFill>
                <a:latin typeface="黑体" pitchFamily="49" charset="-122"/>
                <a:ea typeface="黑体" pitchFamily="49" charset="-122"/>
              </a:rPr>
              <a:t>设计管理的特点与实施要领</a:t>
            </a:r>
            <a:r>
              <a:rPr lang="en-US" altLang="zh-CN" sz="1800" dirty="0" smtClean="0">
                <a:solidFill>
                  <a:schemeClr val="tx1"/>
                </a:solidFill>
                <a:latin typeface="黑体" pitchFamily="49" charset="-122"/>
                <a:ea typeface="黑体" pitchFamily="49" charset="-122"/>
              </a:rPr>
              <a:t/>
            </a:r>
            <a:br>
              <a:rPr lang="en-US" altLang="zh-CN" sz="1800" dirty="0" smtClean="0">
                <a:solidFill>
                  <a:schemeClr val="tx1"/>
                </a:solidFill>
                <a:latin typeface="黑体" pitchFamily="49" charset="-122"/>
                <a:ea typeface="黑体" pitchFamily="49" charset="-122"/>
              </a:rPr>
            </a:br>
            <a:r>
              <a:rPr lang="en-US" altLang="zh-CN" sz="1800" dirty="0" smtClean="0">
                <a:solidFill>
                  <a:schemeClr val="tx1"/>
                </a:solidFill>
                <a:latin typeface="黑体" pitchFamily="49" charset="-122"/>
                <a:ea typeface="黑体" pitchFamily="49" charset="-122"/>
              </a:rPr>
              <a:t>1 </a:t>
            </a:r>
            <a:r>
              <a:rPr lang="zh-CN" altLang="en-US" sz="1800" dirty="0" smtClean="0">
                <a:solidFill>
                  <a:schemeClr val="tx1"/>
                </a:solidFill>
                <a:latin typeface="黑体" pitchFamily="49" charset="-122"/>
                <a:ea typeface="黑体" pitchFamily="49" charset="-122"/>
              </a:rPr>
              <a:t>设计管理的特点</a:t>
            </a:r>
            <a:r>
              <a:rPr lang="en-US" altLang="zh-CN" sz="1800" dirty="0" smtClean="0">
                <a:solidFill>
                  <a:schemeClr val="tx1"/>
                </a:solidFill>
                <a:latin typeface="黑体" pitchFamily="49" charset="-122"/>
                <a:ea typeface="黑体" pitchFamily="49" charset="-122"/>
              </a:rPr>
              <a:t/>
            </a:r>
            <a:br>
              <a:rPr lang="en-US" altLang="zh-CN" sz="1800" dirty="0" smtClean="0">
                <a:solidFill>
                  <a:schemeClr val="tx1"/>
                </a:solidFill>
                <a:latin typeface="黑体" pitchFamily="49" charset="-122"/>
                <a:ea typeface="黑体" pitchFamily="49" charset="-122"/>
              </a:rPr>
            </a:br>
            <a:r>
              <a:rPr lang="zh-CN" altLang="en-US" sz="1800" dirty="0" smtClean="0">
                <a:solidFill>
                  <a:schemeClr val="tx1"/>
                </a:solidFill>
                <a:latin typeface="黑体" pitchFamily="49" charset="-122"/>
                <a:ea typeface="黑体" pitchFamily="49" charset="-122"/>
              </a:rPr>
              <a:t>（</a:t>
            </a:r>
            <a:r>
              <a:rPr lang="en-US" altLang="zh-CN" sz="1800" dirty="0" smtClean="0">
                <a:solidFill>
                  <a:schemeClr val="tx1"/>
                </a:solidFill>
                <a:latin typeface="黑体" pitchFamily="49" charset="-122"/>
                <a:ea typeface="黑体" pitchFamily="49" charset="-122"/>
              </a:rPr>
              <a:t>1</a:t>
            </a:r>
            <a:r>
              <a:rPr lang="zh-CN" altLang="en-US" sz="1800" dirty="0" smtClean="0">
                <a:solidFill>
                  <a:schemeClr val="tx1"/>
                </a:solidFill>
                <a:latin typeface="黑体" pitchFamily="49" charset="-122"/>
                <a:ea typeface="黑体" pitchFamily="49" charset="-122"/>
              </a:rPr>
              <a:t>）对象和程序等交叉复杂而需要综合管理</a:t>
            </a:r>
            <a:r>
              <a:rPr lang="en-US" altLang="zh-CN" sz="1800" dirty="0" smtClean="0">
                <a:solidFill>
                  <a:schemeClr val="tx1"/>
                </a:solidFill>
                <a:latin typeface="黑体" pitchFamily="49" charset="-122"/>
                <a:ea typeface="黑体" pitchFamily="49" charset="-122"/>
              </a:rPr>
              <a:t/>
            </a:r>
            <a:br>
              <a:rPr lang="en-US" altLang="zh-CN" sz="1800" dirty="0" smtClean="0">
                <a:solidFill>
                  <a:schemeClr val="tx1"/>
                </a:solidFill>
                <a:latin typeface="黑体" pitchFamily="49" charset="-122"/>
                <a:ea typeface="黑体" pitchFamily="49" charset="-122"/>
              </a:rPr>
            </a:br>
            <a:r>
              <a:rPr lang="zh-CN" altLang="en-US" sz="1800" dirty="0" smtClean="0">
                <a:solidFill>
                  <a:schemeClr val="tx1"/>
                </a:solidFill>
                <a:latin typeface="黑体" pitchFamily="49" charset="-122"/>
                <a:ea typeface="黑体" pitchFamily="49" charset="-122"/>
              </a:rPr>
              <a:t>（</a:t>
            </a:r>
            <a:r>
              <a:rPr lang="en-US" altLang="zh-CN" sz="1800" dirty="0" smtClean="0">
                <a:solidFill>
                  <a:schemeClr val="tx1"/>
                </a:solidFill>
                <a:latin typeface="黑体" pitchFamily="49" charset="-122"/>
                <a:ea typeface="黑体" pitchFamily="49" charset="-122"/>
              </a:rPr>
              <a:t>2</a:t>
            </a:r>
            <a:r>
              <a:rPr lang="zh-CN" altLang="en-US" sz="1800" dirty="0" smtClean="0">
                <a:solidFill>
                  <a:schemeClr val="tx1"/>
                </a:solidFill>
                <a:latin typeface="黑体" pitchFamily="49" charset="-122"/>
                <a:ea typeface="黑体" pitchFamily="49" charset="-122"/>
              </a:rPr>
              <a:t>）业主在管理中总揽全局</a:t>
            </a:r>
            <a:r>
              <a:rPr lang="en-US" altLang="zh-CN" sz="1800" dirty="0" smtClean="0">
                <a:solidFill>
                  <a:schemeClr val="tx1"/>
                </a:solidFill>
                <a:latin typeface="黑体" pitchFamily="49" charset="-122"/>
                <a:ea typeface="黑体" pitchFamily="49" charset="-122"/>
              </a:rPr>
              <a:t/>
            </a:r>
            <a:br>
              <a:rPr lang="en-US" altLang="zh-CN" sz="1800" dirty="0" smtClean="0">
                <a:solidFill>
                  <a:schemeClr val="tx1"/>
                </a:solidFill>
                <a:latin typeface="黑体" pitchFamily="49" charset="-122"/>
                <a:ea typeface="黑体" pitchFamily="49" charset="-122"/>
              </a:rPr>
            </a:br>
            <a:r>
              <a:rPr lang="zh-CN" altLang="en-US" sz="1800" dirty="0" smtClean="0">
                <a:solidFill>
                  <a:schemeClr val="tx1"/>
                </a:solidFill>
                <a:latin typeface="黑体" pitchFamily="49" charset="-122"/>
                <a:ea typeface="黑体" pitchFamily="49" charset="-122"/>
              </a:rPr>
              <a:t>（</a:t>
            </a:r>
            <a:r>
              <a:rPr lang="en-US" altLang="zh-CN" sz="1800" dirty="0" smtClean="0">
                <a:solidFill>
                  <a:schemeClr val="tx1"/>
                </a:solidFill>
                <a:latin typeface="黑体" pitchFamily="49" charset="-122"/>
                <a:ea typeface="黑体" pitchFamily="49" charset="-122"/>
              </a:rPr>
              <a:t>3</a:t>
            </a:r>
            <a:r>
              <a:rPr lang="zh-CN" altLang="en-US" sz="1800" dirty="0" smtClean="0">
                <a:solidFill>
                  <a:schemeClr val="tx1"/>
                </a:solidFill>
                <a:latin typeface="黑体" pitchFamily="49" charset="-122"/>
                <a:ea typeface="黑体" pitchFamily="49" charset="-122"/>
              </a:rPr>
              <a:t>）设计管理与建设行政管理关系密切</a:t>
            </a:r>
            <a:r>
              <a:rPr lang="en-US" altLang="zh-CN" sz="1800" dirty="0" smtClean="0">
                <a:solidFill>
                  <a:schemeClr val="tx1"/>
                </a:solidFill>
                <a:latin typeface="黑体" pitchFamily="49" charset="-122"/>
                <a:ea typeface="黑体" pitchFamily="49" charset="-122"/>
              </a:rPr>
              <a:t/>
            </a:r>
            <a:br>
              <a:rPr lang="en-US" altLang="zh-CN" sz="1800" dirty="0" smtClean="0">
                <a:solidFill>
                  <a:schemeClr val="tx1"/>
                </a:solidFill>
                <a:latin typeface="黑体" pitchFamily="49" charset="-122"/>
                <a:ea typeface="黑体" pitchFamily="49" charset="-122"/>
              </a:rPr>
            </a:br>
            <a:r>
              <a:rPr lang="zh-CN" altLang="en-US" sz="1800" dirty="0" smtClean="0">
                <a:solidFill>
                  <a:schemeClr val="tx1"/>
                </a:solidFill>
                <a:latin typeface="黑体" pitchFamily="49" charset="-122"/>
                <a:ea typeface="黑体" pitchFamily="49" charset="-122"/>
              </a:rPr>
              <a:t>（</a:t>
            </a:r>
            <a:r>
              <a:rPr lang="en-US" altLang="zh-CN" sz="1800" dirty="0" smtClean="0">
                <a:solidFill>
                  <a:schemeClr val="tx1"/>
                </a:solidFill>
                <a:latin typeface="黑体" pitchFamily="49" charset="-122"/>
                <a:ea typeface="黑体" pitchFamily="49" charset="-122"/>
              </a:rPr>
              <a:t>4</a:t>
            </a:r>
            <a:r>
              <a:rPr lang="zh-CN" altLang="en-US" sz="1800" dirty="0" smtClean="0">
                <a:solidFill>
                  <a:schemeClr val="tx1"/>
                </a:solidFill>
                <a:latin typeface="黑体" pitchFamily="49" charset="-122"/>
                <a:ea typeface="黑体" pitchFamily="49" charset="-122"/>
              </a:rPr>
              <a:t>）设计过程管理是项目管理的关键重点环节</a:t>
            </a:r>
            <a:r>
              <a:rPr lang="en-US" altLang="zh-CN" sz="1800" dirty="0" smtClean="0">
                <a:solidFill>
                  <a:schemeClr val="tx1"/>
                </a:solidFill>
                <a:latin typeface="黑体" pitchFamily="49" charset="-122"/>
                <a:ea typeface="黑体" pitchFamily="49" charset="-122"/>
              </a:rPr>
              <a:t/>
            </a:r>
            <a:br>
              <a:rPr lang="en-US" altLang="zh-CN" sz="1800" dirty="0" smtClean="0">
                <a:solidFill>
                  <a:schemeClr val="tx1"/>
                </a:solidFill>
                <a:latin typeface="黑体" pitchFamily="49" charset="-122"/>
                <a:ea typeface="黑体" pitchFamily="49" charset="-122"/>
              </a:rPr>
            </a:br>
            <a:r>
              <a:rPr lang="zh-CN" altLang="en-US" sz="1800" dirty="0" smtClean="0">
                <a:solidFill>
                  <a:schemeClr val="tx1"/>
                </a:solidFill>
                <a:latin typeface="黑体" pitchFamily="49" charset="-122"/>
                <a:ea typeface="黑体" pitchFamily="49" charset="-122"/>
              </a:rPr>
              <a:t>（</a:t>
            </a:r>
            <a:r>
              <a:rPr lang="en-US" altLang="zh-CN" sz="1800" dirty="0" smtClean="0">
                <a:solidFill>
                  <a:schemeClr val="tx1"/>
                </a:solidFill>
                <a:latin typeface="黑体" pitchFamily="49" charset="-122"/>
                <a:ea typeface="黑体" pitchFamily="49" charset="-122"/>
              </a:rPr>
              <a:t>5</a:t>
            </a:r>
            <a:r>
              <a:rPr lang="zh-CN" altLang="en-US" sz="1800" dirty="0" smtClean="0">
                <a:solidFill>
                  <a:schemeClr val="tx1"/>
                </a:solidFill>
                <a:latin typeface="黑体" pitchFamily="49" charset="-122"/>
                <a:ea typeface="黑体" pitchFamily="49" charset="-122"/>
              </a:rPr>
              <a:t>）现代建筑工程设计对设计管理工作提出了新的时代要求</a:t>
            </a:r>
            <a:endParaRPr lang="zh-CN" altLang="en-US" sz="1800" dirty="0">
              <a:solidFill>
                <a:schemeClr val="tx1"/>
              </a:solidFill>
              <a:latin typeface="黑体" pitchFamily="49" charset="-122"/>
              <a:ea typeface="黑体" pitchFamily="49" charset="-122"/>
            </a:endParaRPr>
          </a:p>
        </p:txBody>
      </p:sp>
      <p:sp>
        <p:nvSpPr>
          <p:cNvPr id="6" name="矩形 5"/>
          <p:cNvSpPr/>
          <p:nvPr/>
        </p:nvSpPr>
        <p:spPr>
          <a:xfrm>
            <a:off x="428596" y="214821"/>
            <a:ext cx="2339102" cy="523220"/>
          </a:xfrm>
          <a:prstGeom prst="rect">
            <a:avLst/>
          </a:prstGeom>
        </p:spPr>
        <p:txBody>
          <a:bodyPr wrap="none">
            <a:spAutoFit/>
          </a:bodyPr>
          <a:lstStyle/>
          <a:p>
            <a:r>
              <a:rPr lang="en-US" altLang="zh-CN" sz="2800" dirty="0" smtClean="0">
                <a:latin typeface="黑体" panose="02010609060101010101" pitchFamily="49" charset="-122"/>
                <a:ea typeface="黑体" panose="02010609060101010101" pitchFamily="49" charset="-122"/>
              </a:rPr>
              <a:t>2.3 </a:t>
            </a:r>
            <a:r>
              <a:rPr lang="zh-CN" altLang="en-US" sz="2800" dirty="0" smtClean="0">
                <a:latin typeface="黑体" panose="02010609060101010101" pitchFamily="49" charset="-122"/>
                <a:ea typeface="黑体" panose="02010609060101010101" pitchFamily="49" charset="-122"/>
              </a:rPr>
              <a:t>设计管理</a:t>
            </a:r>
            <a:endParaRPr lang="zh-CN" altLang="en-US" sz="2800" dirty="0">
              <a:latin typeface="黑体" panose="02010609060101010101" pitchFamily="49" charset="-122"/>
              <a:ea typeface="黑体" panose="02010609060101010101" pitchFamily="49" charset="-122"/>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cSld>
  <p:clrMapOvr>
    <a:masterClrMapping/>
  </p:clrMapOvr>
  <p:transition>
    <p:pull dir="d"/>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993306"/>
            <a:ext cx="8391876" cy="5507528"/>
          </a:xfrm>
        </p:spPr>
        <p:txBody>
          <a:bodyPr>
            <a:normAutofit/>
          </a:bodyPr>
          <a:lstStyle/>
          <a:p>
            <a:pPr>
              <a:lnSpc>
                <a:spcPct val="150000"/>
              </a:lnSpc>
            </a:pPr>
            <a:r>
              <a:rPr lang="en-US" altLang="zh-CN" sz="1800" dirty="0" smtClean="0">
                <a:solidFill>
                  <a:schemeClr val="tx1"/>
                </a:solidFill>
                <a:latin typeface="黑体" pitchFamily="49" charset="-122"/>
                <a:ea typeface="黑体" pitchFamily="49" charset="-122"/>
              </a:rPr>
              <a:t>2 </a:t>
            </a:r>
            <a:r>
              <a:rPr lang="zh-CN" altLang="en-US" sz="1800" dirty="0" smtClean="0">
                <a:solidFill>
                  <a:schemeClr val="tx1"/>
                </a:solidFill>
                <a:latin typeface="黑体" pitchFamily="49" charset="-122"/>
                <a:ea typeface="黑体" pitchFamily="49" charset="-122"/>
              </a:rPr>
              <a:t>设计管理的实施要领</a:t>
            </a:r>
            <a:r>
              <a:rPr lang="en-US" altLang="zh-CN" sz="1800" dirty="0" smtClean="0">
                <a:solidFill>
                  <a:schemeClr val="tx1"/>
                </a:solidFill>
                <a:latin typeface="黑体" pitchFamily="49" charset="-122"/>
                <a:ea typeface="黑体" pitchFamily="49" charset="-122"/>
              </a:rPr>
              <a:t/>
            </a:r>
            <a:br>
              <a:rPr lang="en-US" altLang="zh-CN" sz="1800" dirty="0" smtClean="0">
                <a:solidFill>
                  <a:schemeClr val="tx1"/>
                </a:solidFill>
                <a:latin typeface="黑体" pitchFamily="49" charset="-122"/>
                <a:ea typeface="黑体" pitchFamily="49" charset="-122"/>
              </a:rPr>
            </a:br>
            <a:r>
              <a:rPr lang="zh-CN" altLang="en-US" sz="1800" dirty="0" smtClean="0">
                <a:solidFill>
                  <a:schemeClr val="tx1"/>
                </a:solidFill>
                <a:latin typeface="黑体" pitchFamily="49" charset="-122"/>
                <a:ea typeface="黑体" pitchFamily="49" charset="-122"/>
              </a:rPr>
              <a:t>（</a:t>
            </a:r>
            <a:r>
              <a:rPr lang="en-US" altLang="zh-CN" sz="1800" dirty="0" smtClean="0">
                <a:solidFill>
                  <a:schemeClr val="tx1"/>
                </a:solidFill>
                <a:latin typeface="黑体" pitchFamily="49" charset="-122"/>
                <a:ea typeface="黑体" pitchFamily="49" charset="-122"/>
              </a:rPr>
              <a:t>1</a:t>
            </a:r>
            <a:r>
              <a:rPr lang="zh-CN" altLang="en-US" sz="1800" dirty="0" smtClean="0">
                <a:solidFill>
                  <a:schemeClr val="tx1"/>
                </a:solidFill>
                <a:latin typeface="黑体" pitchFamily="49" charset="-122"/>
                <a:ea typeface="黑体" pitchFamily="49" charset="-122"/>
              </a:rPr>
              <a:t>）设计管理必须融入社会化、市场化运行机制</a:t>
            </a:r>
            <a:r>
              <a:rPr lang="en-US" altLang="zh-CN" sz="1800" dirty="0" smtClean="0">
                <a:solidFill>
                  <a:schemeClr val="tx1"/>
                </a:solidFill>
                <a:latin typeface="黑体" pitchFamily="49" charset="-122"/>
                <a:ea typeface="黑体" pitchFamily="49" charset="-122"/>
              </a:rPr>
              <a:t/>
            </a:r>
            <a:br>
              <a:rPr lang="en-US" altLang="zh-CN" sz="1800" dirty="0" smtClean="0">
                <a:solidFill>
                  <a:schemeClr val="tx1"/>
                </a:solidFill>
                <a:latin typeface="黑体" pitchFamily="49" charset="-122"/>
                <a:ea typeface="黑体" pitchFamily="49" charset="-122"/>
              </a:rPr>
            </a:br>
            <a:r>
              <a:rPr lang="zh-CN" altLang="en-US" sz="1800" dirty="0" smtClean="0">
                <a:solidFill>
                  <a:schemeClr val="tx1"/>
                </a:solidFill>
                <a:latin typeface="黑体" pitchFamily="49" charset="-122"/>
                <a:ea typeface="黑体" pitchFamily="49" charset="-122"/>
              </a:rPr>
              <a:t>（</a:t>
            </a:r>
            <a:r>
              <a:rPr lang="en-US" altLang="zh-CN" sz="1800" dirty="0" smtClean="0">
                <a:solidFill>
                  <a:schemeClr val="tx1"/>
                </a:solidFill>
                <a:latin typeface="黑体" pitchFamily="49" charset="-122"/>
                <a:ea typeface="黑体" pitchFamily="49" charset="-122"/>
              </a:rPr>
              <a:t>2</a:t>
            </a:r>
            <a:r>
              <a:rPr lang="zh-CN" altLang="en-US" sz="1800" dirty="0" smtClean="0">
                <a:solidFill>
                  <a:schemeClr val="tx1"/>
                </a:solidFill>
                <a:latin typeface="黑体" pitchFamily="49" charset="-122"/>
                <a:ea typeface="黑体" pitchFamily="49" charset="-122"/>
              </a:rPr>
              <a:t>）设计管理必须是针对性和差别化的有效管理</a:t>
            </a:r>
            <a:r>
              <a:rPr lang="en-US" altLang="zh-CN" sz="1800" dirty="0" smtClean="0">
                <a:solidFill>
                  <a:schemeClr val="tx1"/>
                </a:solidFill>
                <a:latin typeface="黑体" pitchFamily="49" charset="-122"/>
                <a:ea typeface="黑体" pitchFamily="49" charset="-122"/>
              </a:rPr>
              <a:t/>
            </a:r>
            <a:br>
              <a:rPr lang="en-US" altLang="zh-CN" sz="1800" dirty="0" smtClean="0">
                <a:solidFill>
                  <a:schemeClr val="tx1"/>
                </a:solidFill>
                <a:latin typeface="黑体" pitchFamily="49" charset="-122"/>
                <a:ea typeface="黑体" pitchFamily="49" charset="-122"/>
              </a:rPr>
            </a:br>
            <a:r>
              <a:rPr lang="zh-CN" altLang="en-US" sz="1800" dirty="0" smtClean="0">
                <a:solidFill>
                  <a:schemeClr val="tx1"/>
                </a:solidFill>
                <a:latin typeface="黑体" pitchFamily="49" charset="-122"/>
                <a:ea typeface="黑体" pitchFamily="49" charset="-122"/>
              </a:rPr>
              <a:t>（</a:t>
            </a:r>
            <a:r>
              <a:rPr lang="en-US" altLang="zh-CN" sz="1800" dirty="0" smtClean="0">
                <a:solidFill>
                  <a:schemeClr val="tx1"/>
                </a:solidFill>
                <a:latin typeface="黑体" pitchFamily="49" charset="-122"/>
                <a:ea typeface="黑体" pitchFamily="49" charset="-122"/>
              </a:rPr>
              <a:t>3</a:t>
            </a:r>
            <a:r>
              <a:rPr lang="zh-CN" altLang="en-US" sz="1800" dirty="0" smtClean="0">
                <a:solidFill>
                  <a:schemeClr val="tx1"/>
                </a:solidFill>
                <a:latin typeface="黑体" pitchFamily="49" charset="-122"/>
                <a:ea typeface="黑体" pitchFamily="49" charset="-122"/>
              </a:rPr>
              <a:t>）设计管理中强调设计经理（或设计主管）在管理中所起的主导作用</a:t>
            </a:r>
            <a:r>
              <a:rPr lang="en-US" altLang="zh-CN" sz="1800" dirty="0" smtClean="0">
                <a:solidFill>
                  <a:schemeClr val="tx1"/>
                </a:solidFill>
                <a:latin typeface="黑体" pitchFamily="49" charset="-122"/>
                <a:ea typeface="黑体" pitchFamily="49" charset="-122"/>
              </a:rPr>
              <a:t/>
            </a:r>
            <a:br>
              <a:rPr lang="en-US" altLang="zh-CN" sz="1800" dirty="0" smtClean="0">
                <a:solidFill>
                  <a:schemeClr val="tx1"/>
                </a:solidFill>
                <a:latin typeface="黑体" pitchFamily="49" charset="-122"/>
                <a:ea typeface="黑体" pitchFamily="49" charset="-122"/>
              </a:rPr>
            </a:br>
            <a:r>
              <a:rPr lang="zh-CN" altLang="en-US" sz="1800" dirty="0" smtClean="0">
                <a:solidFill>
                  <a:schemeClr val="tx1"/>
                </a:solidFill>
                <a:latin typeface="黑体" pitchFamily="49" charset="-122"/>
                <a:ea typeface="黑体" pitchFamily="49" charset="-122"/>
              </a:rPr>
              <a:t>（</a:t>
            </a:r>
            <a:r>
              <a:rPr lang="en-US" altLang="zh-CN" sz="1800" dirty="0" smtClean="0">
                <a:solidFill>
                  <a:schemeClr val="tx1"/>
                </a:solidFill>
                <a:latin typeface="黑体" pitchFamily="49" charset="-122"/>
                <a:ea typeface="黑体" pitchFamily="49" charset="-122"/>
              </a:rPr>
              <a:t>4</a:t>
            </a:r>
            <a:r>
              <a:rPr lang="zh-CN" altLang="en-US" sz="1800" dirty="0" smtClean="0">
                <a:solidFill>
                  <a:schemeClr val="tx1"/>
                </a:solidFill>
                <a:latin typeface="黑体" pitchFamily="49" charset="-122"/>
                <a:ea typeface="黑体" pitchFamily="49" charset="-122"/>
              </a:rPr>
              <a:t>）设计管理团队强调人力资源的专业配套</a:t>
            </a:r>
            <a:r>
              <a:rPr lang="en-US" altLang="zh-CN" sz="1800" dirty="0" smtClean="0">
                <a:solidFill>
                  <a:schemeClr val="tx1"/>
                </a:solidFill>
                <a:latin typeface="黑体" pitchFamily="49" charset="-122"/>
                <a:ea typeface="黑体" pitchFamily="49" charset="-122"/>
              </a:rPr>
              <a:t/>
            </a:r>
            <a:br>
              <a:rPr lang="en-US" altLang="zh-CN" sz="1800" dirty="0" smtClean="0">
                <a:solidFill>
                  <a:schemeClr val="tx1"/>
                </a:solidFill>
                <a:latin typeface="黑体" pitchFamily="49" charset="-122"/>
                <a:ea typeface="黑体" pitchFamily="49" charset="-122"/>
              </a:rPr>
            </a:br>
            <a:r>
              <a:rPr lang="zh-CN" altLang="en-US" sz="1800" dirty="0" smtClean="0">
                <a:solidFill>
                  <a:schemeClr val="tx1"/>
                </a:solidFill>
                <a:latin typeface="黑体" pitchFamily="49" charset="-122"/>
                <a:ea typeface="黑体" pitchFamily="49" charset="-122"/>
              </a:rPr>
              <a:t>（</a:t>
            </a:r>
            <a:r>
              <a:rPr lang="en-US" altLang="zh-CN" sz="1800" dirty="0" smtClean="0">
                <a:solidFill>
                  <a:schemeClr val="tx1"/>
                </a:solidFill>
                <a:latin typeface="黑体" pitchFamily="49" charset="-122"/>
                <a:ea typeface="黑体" pitchFamily="49" charset="-122"/>
              </a:rPr>
              <a:t>5</a:t>
            </a:r>
            <a:r>
              <a:rPr lang="zh-CN" altLang="en-US" sz="1800" dirty="0" smtClean="0">
                <a:solidFill>
                  <a:schemeClr val="tx1"/>
                </a:solidFill>
                <a:latin typeface="黑体" pitchFamily="49" charset="-122"/>
                <a:ea typeface="黑体" pitchFamily="49" charset="-122"/>
              </a:rPr>
              <a:t>）设计管理工作应特别强调管理的沟通协调职能</a:t>
            </a:r>
            <a:endParaRPr lang="zh-CN" altLang="en-US" sz="1800" dirty="0">
              <a:solidFill>
                <a:schemeClr val="tx1"/>
              </a:solidFill>
              <a:latin typeface="黑体" pitchFamily="49" charset="-122"/>
              <a:ea typeface="黑体" pitchFamily="49" charset="-122"/>
            </a:endParaRPr>
          </a:p>
        </p:txBody>
      </p:sp>
      <p:sp>
        <p:nvSpPr>
          <p:cNvPr id="6" name="矩形 5"/>
          <p:cNvSpPr/>
          <p:nvPr/>
        </p:nvSpPr>
        <p:spPr>
          <a:xfrm>
            <a:off x="428596" y="214821"/>
            <a:ext cx="2339102" cy="523220"/>
          </a:xfrm>
          <a:prstGeom prst="rect">
            <a:avLst/>
          </a:prstGeom>
        </p:spPr>
        <p:txBody>
          <a:bodyPr wrap="none">
            <a:spAutoFit/>
          </a:bodyPr>
          <a:lstStyle/>
          <a:p>
            <a:r>
              <a:rPr lang="en-US" altLang="zh-CN" sz="2800" dirty="0" smtClean="0">
                <a:latin typeface="黑体" panose="02010609060101010101" pitchFamily="49" charset="-122"/>
                <a:ea typeface="黑体" panose="02010609060101010101" pitchFamily="49" charset="-122"/>
              </a:rPr>
              <a:t>2.3 </a:t>
            </a:r>
            <a:r>
              <a:rPr lang="zh-CN" altLang="en-US" sz="2800" dirty="0" smtClean="0">
                <a:latin typeface="黑体" panose="02010609060101010101" pitchFamily="49" charset="-122"/>
                <a:ea typeface="黑体" panose="02010609060101010101" pitchFamily="49" charset="-122"/>
              </a:rPr>
              <a:t>设计管理</a:t>
            </a:r>
            <a:endParaRPr lang="zh-CN" altLang="en-US" sz="2800" dirty="0">
              <a:latin typeface="黑体" panose="02010609060101010101" pitchFamily="49" charset="-122"/>
              <a:ea typeface="黑体" panose="02010609060101010101" pitchFamily="49" charset="-122"/>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cSld>
  <p:clrMapOvr>
    <a:masterClrMapping/>
  </p:clrMapOvr>
  <p:transition>
    <p:pull dir="d"/>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993306"/>
            <a:ext cx="8391876" cy="5507528"/>
          </a:xfrm>
        </p:spPr>
        <p:txBody>
          <a:bodyPr>
            <a:normAutofit/>
          </a:bodyPr>
          <a:lstStyle/>
          <a:p>
            <a:pPr hangingPunct="1">
              <a:lnSpc>
                <a:spcPct val="150000"/>
              </a:lnSpc>
            </a:pPr>
            <a:r>
              <a:rPr lang="en-US" sz="1800" dirty="0" smtClean="0">
                <a:solidFill>
                  <a:schemeClr val="tx1"/>
                </a:solidFill>
                <a:latin typeface="黑体" pitchFamily="49" charset="-122"/>
                <a:ea typeface="黑体" pitchFamily="49" charset="-122"/>
              </a:rPr>
              <a:t>2.4.1</a:t>
            </a:r>
            <a:r>
              <a:rPr lang="zh-CN" altLang="en-US" sz="1800" dirty="0" smtClean="0">
                <a:solidFill>
                  <a:schemeClr val="tx1"/>
                </a:solidFill>
                <a:latin typeface="黑体" pitchFamily="49" charset="-122"/>
                <a:ea typeface="黑体" pitchFamily="49" charset="-122"/>
              </a:rPr>
              <a:t>设计管理的范围管理</a:t>
            </a:r>
            <a:br>
              <a:rPr lang="zh-CN" altLang="en-US" sz="1800" dirty="0" smtClean="0">
                <a:solidFill>
                  <a:schemeClr val="tx1"/>
                </a:solidFill>
                <a:latin typeface="黑体" pitchFamily="49" charset="-122"/>
                <a:ea typeface="黑体" pitchFamily="49" charset="-122"/>
              </a:rPr>
            </a:br>
            <a:r>
              <a:rPr lang="en-US" sz="1800" dirty="0" smtClean="0">
                <a:solidFill>
                  <a:schemeClr val="tx1"/>
                </a:solidFill>
                <a:latin typeface="黑体" pitchFamily="49" charset="-122"/>
                <a:ea typeface="黑体" pitchFamily="49" charset="-122"/>
              </a:rPr>
              <a:t>1 </a:t>
            </a:r>
            <a:r>
              <a:rPr lang="zh-CN" altLang="en-US" sz="1800" dirty="0" smtClean="0">
                <a:solidFill>
                  <a:schemeClr val="tx1"/>
                </a:solidFill>
                <a:latin typeface="黑体" pitchFamily="49" charset="-122"/>
                <a:ea typeface="黑体" pitchFamily="49" charset="-122"/>
              </a:rPr>
              <a:t>设计管理范围概念</a:t>
            </a:r>
            <a:br>
              <a:rPr lang="zh-CN" altLang="en-US" sz="1800" dirty="0" smtClean="0">
                <a:solidFill>
                  <a:schemeClr val="tx1"/>
                </a:solidFill>
                <a:latin typeface="黑体" pitchFamily="49" charset="-122"/>
                <a:ea typeface="黑体" pitchFamily="49" charset="-122"/>
              </a:rPr>
            </a:br>
            <a:r>
              <a:rPr lang="zh-CN" altLang="en-US" sz="1800" dirty="0" smtClean="0">
                <a:solidFill>
                  <a:schemeClr val="tx1"/>
                </a:solidFill>
                <a:latin typeface="黑体" pitchFamily="49" charset="-122"/>
                <a:ea typeface="黑体" pitchFamily="49" charset="-122"/>
              </a:rPr>
              <a:t>（</a:t>
            </a:r>
            <a:r>
              <a:rPr lang="en-US" sz="1800" dirty="0" smtClean="0">
                <a:solidFill>
                  <a:schemeClr val="tx1"/>
                </a:solidFill>
                <a:latin typeface="黑体" pitchFamily="49" charset="-122"/>
                <a:ea typeface="黑体" pitchFamily="49" charset="-122"/>
              </a:rPr>
              <a:t>1</a:t>
            </a:r>
            <a:r>
              <a:rPr lang="zh-CN" altLang="en-US" sz="1800" dirty="0" smtClean="0">
                <a:solidFill>
                  <a:schemeClr val="tx1"/>
                </a:solidFill>
                <a:latin typeface="黑体" pitchFamily="49" charset="-122"/>
                <a:ea typeface="黑体" pitchFamily="49" charset="-122"/>
              </a:rPr>
              <a:t>）释义：设计管理范围是指在项目管理中设计管理活动的范围，就是完成一个确定的工程建设项目设计管理任务的所有活动的范围，</a:t>
            </a:r>
            <a:r>
              <a:rPr lang="en-US" sz="1800" dirty="0" smtClean="0">
                <a:solidFill>
                  <a:schemeClr val="tx1"/>
                </a:solidFill>
                <a:latin typeface="黑体" pitchFamily="49" charset="-122"/>
                <a:ea typeface="黑体" pitchFamily="49" charset="-122"/>
              </a:rPr>
              <a:t>.</a:t>
            </a:r>
            <a:r>
              <a:rPr lang="zh-CN" altLang="en-US" sz="1800" dirty="0" smtClean="0">
                <a:solidFill>
                  <a:schemeClr val="tx1"/>
                </a:solidFill>
                <a:latin typeface="黑体" pitchFamily="49" charset="-122"/>
                <a:ea typeface="黑体" pitchFamily="49" charset="-122"/>
              </a:rPr>
              <a:t>即项目设计管理的行为系统的范围。</a:t>
            </a:r>
            <a:br>
              <a:rPr lang="zh-CN" altLang="en-US" sz="1800" dirty="0" smtClean="0">
                <a:solidFill>
                  <a:schemeClr val="tx1"/>
                </a:solidFill>
                <a:latin typeface="黑体" pitchFamily="49" charset="-122"/>
                <a:ea typeface="黑体" pitchFamily="49" charset="-122"/>
              </a:rPr>
            </a:br>
            <a:r>
              <a:rPr lang="zh-CN" altLang="en-US" sz="1800" dirty="0" smtClean="0">
                <a:solidFill>
                  <a:schemeClr val="tx1"/>
                </a:solidFill>
                <a:latin typeface="黑体" pitchFamily="49" charset="-122"/>
                <a:ea typeface="黑体" pitchFamily="49" charset="-122"/>
              </a:rPr>
              <a:t>（</a:t>
            </a:r>
            <a:r>
              <a:rPr lang="en-US" sz="1800" dirty="0" smtClean="0">
                <a:solidFill>
                  <a:schemeClr val="tx1"/>
                </a:solidFill>
                <a:latin typeface="黑体" pitchFamily="49" charset="-122"/>
                <a:ea typeface="黑体" pitchFamily="49" charset="-122"/>
              </a:rPr>
              <a:t>2</a:t>
            </a:r>
            <a:r>
              <a:rPr lang="zh-CN" altLang="en-US" sz="1800" dirty="0" smtClean="0">
                <a:solidFill>
                  <a:schemeClr val="tx1"/>
                </a:solidFill>
                <a:latin typeface="黑体" pitchFamily="49" charset="-122"/>
                <a:ea typeface="黑体" pitchFamily="49" charset="-122"/>
              </a:rPr>
              <a:t>）设计管理范围确定。</a:t>
            </a:r>
            <a:br>
              <a:rPr lang="zh-CN" altLang="en-US" sz="1800" dirty="0" smtClean="0">
                <a:solidFill>
                  <a:schemeClr val="tx1"/>
                </a:solidFill>
                <a:latin typeface="黑体" pitchFamily="49" charset="-122"/>
                <a:ea typeface="黑体" pitchFamily="49" charset="-122"/>
              </a:rPr>
            </a:br>
            <a:r>
              <a:rPr lang="zh-CN" altLang="en-US" sz="1800" dirty="0" smtClean="0">
                <a:solidFill>
                  <a:schemeClr val="tx1"/>
                </a:solidFill>
                <a:latin typeface="黑体" pitchFamily="49" charset="-122"/>
                <a:ea typeface="黑体" pitchFamily="49" charset="-122"/>
              </a:rPr>
              <a:t>    设计管理范围确定就是明确项目设计目标和可交付成果，确定项目设计管理的系统范围并形成文件，以作为项目设计管理计划、实施和评价项目成果的依据。</a:t>
            </a:r>
            <a:br>
              <a:rPr lang="zh-CN" altLang="en-US" sz="1800" dirty="0" smtClean="0">
                <a:solidFill>
                  <a:schemeClr val="tx1"/>
                </a:solidFill>
                <a:latin typeface="黑体" pitchFamily="49" charset="-122"/>
                <a:ea typeface="黑体" pitchFamily="49" charset="-122"/>
              </a:rPr>
            </a:br>
            <a:r>
              <a:rPr lang="zh-CN" altLang="en-US" sz="1800" dirty="0" smtClean="0">
                <a:solidFill>
                  <a:schemeClr val="tx1"/>
                </a:solidFill>
                <a:latin typeface="黑体" pitchFamily="49" charset="-122"/>
                <a:ea typeface="黑体" pitchFamily="49" charset="-122"/>
              </a:rPr>
              <a:t>大量建设项目设计管理实践证明：设计管理范围界定不清，对范围的定义不够明确，或对项目没能制定出清晰规范的范围变更控制过程等这些“管理范围模糊化”因素必然成为后续管理扯皮和低效的引发端。因此，设计管理的范围管理需要完善规范的项目管理体系来有效指导。</a:t>
            </a:r>
            <a:endParaRPr lang="zh-CN" altLang="en-US" sz="1800" dirty="0">
              <a:solidFill>
                <a:schemeClr val="tx1"/>
              </a:solidFill>
              <a:latin typeface="黑体" pitchFamily="49" charset="-122"/>
              <a:ea typeface="黑体" pitchFamily="49" charset="-122"/>
            </a:endParaRPr>
          </a:p>
        </p:txBody>
      </p:sp>
      <p:sp>
        <p:nvSpPr>
          <p:cNvPr id="6" name="矩形 5"/>
          <p:cNvSpPr/>
          <p:nvPr/>
        </p:nvSpPr>
        <p:spPr>
          <a:xfrm>
            <a:off x="428596" y="214821"/>
            <a:ext cx="4134465" cy="523220"/>
          </a:xfrm>
          <a:prstGeom prst="rect">
            <a:avLst/>
          </a:prstGeom>
        </p:spPr>
        <p:txBody>
          <a:bodyPr wrap="none">
            <a:spAutoFit/>
          </a:bodyPr>
          <a:lstStyle/>
          <a:p>
            <a:r>
              <a:rPr lang="en-US" sz="2800" dirty="0" smtClean="0">
                <a:latin typeface="黑体" pitchFamily="49" charset="-122"/>
                <a:ea typeface="黑体" pitchFamily="49" charset="-122"/>
              </a:rPr>
              <a:t>2.4 </a:t>
            </a:r>
            <a:r>
              <a:rPr lang="zh-CN" altLang="en-US" sz="2800" dirty="0" smtClean="0">
                <a:latin typeface="黑体" pitchFamily="49" charset="-122"/>
                <a:ea typeface="黑体" pitchFamily="49" charset="-122"/>
              </a:rPr>
              <a:t>设计管理的职能管理</a:t>
            </a:r>
            <a:endParaRPr lang="zh-CN" altLang="en-US" sz="2800" dirty="0">
              <a:latin typeface="黑体" panose="02010609060101010101" pitchFamily="49" charset="-122"/>
              <a:ea typeface="黑体" panose="02010609060101010101" pitchFamily="49" charset="-122"/>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cSld>
  <p:clrMapOvr>
    <a:masterClrMapping/>
  </p:clrMapOvr>
  <p:transition>
    <p:pull dir="d"/>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993306"/>
            <a:ext cx="8391876" cy="5507528"/>
          </a:xfrm>
        </p:spPr>
        <p:txBody>
          <a:bodyPr>
            <a:normAutofit/>
          </a:bodyPr>
          <a:lstStyle/>
          <a:p>
            <a:pPr hangingPunct="1">
              <a:lnSpc>
                <a:spcPct val="150000"/>
              </a:lnSpc>
            </a:pPr>
            <a:r>
              <a:rPr lang="en-US" sz="1800" dirty="0" smtClean="0">
                <a:solidFill>
                  <a:schemeClr val="tx1"/>
                </a:solidFill>
                <a:latin typeface="黑体" pitchFamily="49" charset="-122"/>
                <a:ea typeface="黑体" pitchFamily="49" charset="-122"/>
              </a:rPr>
              <a:t>2 </a:t>
            </a:r>
            <a:r>
              <a:rPr lang="zh-CN" altLang="en-US" sz="1800" dirty="0" smtClean="0">
                <a:solidFill>
                  <a:schemeClr val="tx1"/>
                </a:solidFill>
                <a:latin typeface="黑体" pitchFamily="49" charset="-122"/>
                <a:ea typeface="黑体" pitchFamily="49" charset="-122"/>
              </a:rPr>
              <a:t>设计管理的范围管理要点</a:t>
            </a:r>
            <a:br>
              <a:rPr lang="zh-CN" altLang="en-US" sz="1800" dirty="0" smtClean="0">
                <a:solidFill>
                  <a:schemeClr val="tx1"/>
                </a:solidFill>
                <a:latin typeface="黑体" pitchFamily="49" charset="-122"/>
                <a:ea typeface="黑体" pitchFamily="49" charset="-122"/>
              </a:rPr>
            </a:br>
            <a:r>
              <a:rPr lang="zh-CN" altLang="en-US" sz="1800" dirty="0" smtClean="0">
                <a:solidFill>
                  <a:schemeClr val="tx1"/>
                </a:solidFill>
                <a:latin typeface="黑体" pitchFamily="49" charset="-122"/>
                <a:ea typeface="黑体" pitchFamily="49" charset="-122"/>
              </a:rPr>
              <a:t>（</a:t>
            </a:r>
            <a:r>
              <a:rPr lang="en-US" sz="1800" dirty="0" smtClean="0">
                <a:solidFill>
                  <a:schemeClr val="tx1"/>
                </a:solidFill>
                <a:latin typeface="黑体" pitchFamily="49" charset="-122"/>
                <a:ea typeface="黑体" pitchFamily="49" charset="-122"/>
              </a:rPr>
              <a:t>1</a:t>
            </a:r>
            <a:r>
              <a:rPr lang="zh-CN" altLang="en-US" sz="1800" dirty="0" smtClean="0">
                <a:solidFill>
                  <a:schemeClr val="tx1"/>
                </a:solidFill>
                <a:latin typeface="黑体" pitchFamily="49" charset="-122"/>
                <a:ea typeface="黑体" pitchFamily="49" charset="-122"/>
              </a:rPr>
              <a:t>）特征与要求</a:t>
            </a:r>
            <a:br>
              <a:rPr lang="zh-CN" altLang="en-US" sz="1800" dirty="0" smtClean="0">
                <a:solidFill>
                  <a:schemeClr val="tx1"/>
                </a:solidFill>
                <a:latin typeface="黑体" pitchFamily="49" charset="-122"/>
                <a:ea typeface="黑体" pitchFamily="49" charset="-122"/>
              </a:rPr>
            </a:br>
            <a:r>
              <a:rPr lang="zh-CN" altLang="en-US" sz="1800" dirty="0" smtClean="0">
                <a:solidFill>
                  <a:schemeClr val="tx1"/>
                </a:solidFill>
                <a:latin typeface="黑体" pitchFamily="49" charset="-122"/>
                <a:ea typeface="黑体" pitchFamily="49" charset="-122"/>
              </a:rPr>
              <a:t>    </a:t>
            </a:r>
            <a:r>
              <a:rPr lang="en-US" sz="1800" dirty="0" smtClean="0">
                <a:solidFill>
                  <a:schemeClr val="tx1"/>
                </a:solidFill>
                <a:latin typeface="黑体" pitchFamily="49" charset="-122"/>
                <a:ea typeface="黑体" pitchFamily="49" charset="-122"/>
              </a:rPr>
              <a:t>1</a:t>
            </a:r>
            <a:r>
              <a:rPr lang="zh-CN" altLang="en-US" sz="1800" dirty="0" smtClean="0">
                <a:solidFill>
                  <a:schemeClr val="tx1"/>
                </a:solidFill>
                <a:latin typeface="黑体" pitchFamily="49" charset="-122"/>
                <a:ea typeface="黑体" pitchFamily="49" charset="-122"/>
              </a:rPr>
              <a:t>）作为项目管理中一个专业性的设计管理范围管理，应基于整体的项目管理范围，其范围的确定过程相对较为简捷，但电需严谨。</a:t>
            </a:r>
            <a:br>
              <a:rPr lang="zh-CN" altLang="en-US" sz="1800" dirty="0" smtClean="0">
                <a:solidFill>
                  <a:schemeClr val="tx1"/>
                </a:solidFill>
                <a:latin typeface="黑体" pitchFamily="49" charset="-122"/>
                <a:ea typeface="黑体" pitchFamily="49" charset="-122"/>
              </a:rPr>
            </a:br>
            <a:r>
              <a:rPr lang="zh-CN" altLang="en-US" sz="1800" dirty="0" smtClean="0">
                <a:solidFill>
                  <a:schemeClr val="tx1"/>
                </a:solidFill>
                <a:latin typeface="黑体" pitchFamily="49" charset="-122"/>
                <a:ea typeface="黑体" pitchFamily="49" charset="-122"/>
              </a:rPr>
              <a:t>    </a:t>
            </a:r>
            <a:r>
              <a:rPr lang="en-US" sz="1800" dirty="0" smtClean="0">
                <a:solidFill>
                  <a:schemeClr val="tx1"/>
                </a:solidFill>
                <a:latin typeface="黑体" pitchFamily="49" charset="-122"/>
                <a:ea typeface="黑体" pitchFamily="49" charset="-122"/>
              </a:rPr>
              <a:t>2</a:t>
            </a:r>
            <a:r>
              <a:rPr lang="zh-CN" altLang="en-US" sz="1800" dirty="0" smtClean="0">
                <a:solidFill>
                  <a:schemeClr val="tx1"/>
                </a:solidFill>
                <a:latin typeface="黑体" pitchFamily="49" charset="-122"/>
                <a:ea typeface="黑体" pitchFamily="49" charset="-122"/>
              </a:rPr>
              <a:t>）设计管理的范围管理应以确定并完成项目设计目标为根本目的，通过明确项目有关各方的职责界限，</a:t>
            </a:r>
            <a:r>
              <a:rPr lang="en-US" sz="1800" dirty="0" smtClean="0">
                <a:solidFill>
                  <a:schemeClr val="tx1"/>
                </a:solidFill>
                <a:latin typeface="黑体" pitchFamily="49" charset="-122"/>
                <a:ea typeface="黑体" pitchFamily="49" charset="-122"/>
              </a:rPr>
              <a:t>.</a:t>
            </a:r>
            <a:r>
              <a:rPr lang="zh-CN" altLang="en-US" sz="1800" dirty="0" smtClean="0">
                <a:solidFill>
                  <a:schemeClr val="tx1"/>
                </a:solidFill>
                <a:latin typeface="黑体" pitchFamily="49" charset="-122"/>
                <a:ea typeface="黑体" pitchFamily="49" charset="-122"/>
              </a:rPr>
              <a:t>以保证项目管理工作的充分性和有效性。</a:t>
            </a:r>
            <a:br>
              <a:rPr lang="zh-CN" altLang="en-US" sz="1800" dirty="0" smtClean="0">
                <a:solidFill>
                  <a:schemeClr val="tx1"/>
                </a:solidFill>
                <a:latin typeface="黑体" pitchFamily="49" charset="-122"/>
                <a:ea typeface="黑体" pitchFamily="49" charset="-122"/>
              </a:rPr>
            </a:br>
            <a:r>
              <a:rPr lang="zh-CN" altLang="en-US" sz="1800" dirty="0" smtClean="0">
                <a:solidFill>
                  <a:schemeClr val="tx1"/>
                </a:solidFill>
                <a:latin typeface="黑体" pitchFamily="49" charset="-122"/>
                <a:ea typeface="黑体" pitchFamily="49" charset="-122"/>
              </a:rPr>
              <a:t>    </a:t>
            </a:r>
            <a:r>
              <a:rPr lang="en-US" sz="1800" dirty="0" smtClean="0">
                <a:solidFill>
                  <a:schemeClr val="tx1"/>
                </a:solidFill>
                <a:latin typeface="黑体" pitchFamily="49" charset="-122"/>
                <a:ea typeface="黑体" pitchFamily="49" charset="-122"/>
              </a:rPr>
              <a:t>3</a:t>
            </a:r>
            <a:r>
              <a:rPr lang="zh-CN" altLang="en-US" sz="1800" dirty="0" smtClean="0">
                <a:solidFill>
                  <a:schemeClr val="tx1"/>
                </a:solidFill>
                <a:latin typeface="黑体" pitchFamily="49" charset="-122"/>
                <a:ea typeface="黑体" pitchFamily="49" charset="-122"/>
              </a:rPr>
              <a:t>）项目设计管理的范围管理作为项目设计管理的基础工作，贯穿于设计管理项目的全过程。在项目初期，设计管理范围管理应参与明确界定项目的范围。</a:t>
            </a:r>
            <a:br>
              <a:rPr lang="zh-CN" altLang="en-US" sz="1800" dirty="0" smtClean="0">
                <a:solidFill>
                  <a:schemeClr val="tx1"/>
                </a:solidFill>
                <a:latin typeface="黑体" pitchFamily="49" charset="-122"/>
                <a:ea typeface="黑体" pitchFamily="49" charset="-122"/>
              </a:rPr>
            </a:br>
            <a:r>
              <a:rPr lang="zh-CN" altLang="en-US" sz="1800" dirty="0" smtClean="0">
                <a:solidFill>
                  <a:schemeClr val="tx1"/>
                </a:solidFill>
                <a:latin typeface="黑体" pitchFamily="49" charset="-122"/>
                <a:ea typeface="黑体" pitchFamily="49" charset="-122"/>
              </a:rPr>
              <a:t>    </a:t>
            </a:r>
            <a:r>
              <a:rPr lang="en-US" sz="1800" dirty="0" smtClean="0">
                <a:solidFill>
                  <a:schemeClr val="tx1"/>
                </a:solidFill>
                <a:latin typeface="黑体" pitchFamily="49" charset="-122"/>
                <a:ea typeface="黑体" pitchFamily="49" charset="-122"/>
              </a:rPr>
              <a:t>4</a:t>
            </a:r>
            <a:r>
              <a:rPr lang="zh-CN" altLang="en-US" sz="1800" dirty="0" smtClean="0">
                <a:solidFill>
                  <a:schemeClr val="tx1"/>
                </a:solidFill>
                <a:latin typeface="黑体" pitchFamily="49" charset="-122"/>
                <a:ea typeface="黑体" pitchFamily="49" charset="-122"/>
              </a:rPr>
              <a:t>）项目设计管理的所有活动应满足项目范围定义所描述的要求。</a:t>
            </a:r>
            <a:br>
              <a:rPr lang="zh-CN" altLang="en-US" sz="1800" dirty="0" smtClean="0">
                <a:solidFill>
                  <a:schemeClr val="tx1"/>
                </a:solidFill>
                <a:latin typeface="黑体" pitchFamily="49" charset="-122"/>
                <a:ea typeface="黑体" pitchFamily="49" charset="-122"/>
              </a:rPr>
            </a:br>
            <a:r>
              <a:rPr lang="zh-CN" altLang="en-US" sz="1800" dirty="0" smtClean="0">
                <a:solidFill>
                  <a:schemeClr val="tx1"/>
                </a:solidFill>
                <a:latin typeface="黑体" pitchFamily="49" charset="-122"/>
                <a:ea typeface="黑体" pitchFamily="49" charset="-122"/>
              </a:rPr>
              <a:t>    </a:t>
            </a:r>
            <a:r>
              <a:rPr lang="en-US" sz="1800" dirty="0" smtClean="0">
                <a:solidFill>
                  <a:schemeClr val="tx1"/>
                </a:solidFill>
                <a:latin typeface="黑体" pitchFamily="49" charset="-122"/>
                <a:ea typeface="黑体" pitchFamily="49" charset="-122"/>
              </a:rPr>
              <a:t>5</a:t>
            </a:r>
            <a:r>
              <a:rPr lang="zh-CN" altLang="en-US" sz="1800" dirty="0" smtClean="0">
                <a:solidFill>
                  <a:schemeClr val="tx1"/>
                </a:solidFill>
                <a:latin typeface="黑体" pitchFamily="49" charset="-122"/>
                <a:ea typeface="黑体" pitchFamily="49" charset="-122"/>
              </a:rPr>
              <a:t>）确定项目设计管理的系统界限，明确项目设计管理的对象。</a:t>
            </a:r>
            <a:br>
              <a:rPr lang="zh-CN" altLang="en-US" sz="1800" dirty="0" smtClean="0">
                <a:solidFill>
                  <a:schemeClr val="tx1"/>
                </a:solidFill>
                <a:latin typeface="黑体" pitchFamily="49" charset="-122"/>
                <a:ea typeface="黑体" pitchFamily="49" charset="-122"/>
              </a:rPr>
            </a:br>
            <a:r>
              <a:rPr lang="zh-CN" altLang="en-US" sz="1800" dirty="0" smtClean="0">
                <a:solidFill>
                  <a:schemeClr val="tx1"/>
                </a:solidFill>
                <a:latin typeface="黑体" pitchFamily="49" charset="-122"/>
                <a:ea typeface="黑体" pitchFamily="49" charset="-122"/>
              </a:rPr>
              <a:t>    </a:t>
            </a:r>
            <a:r>
              <a:rPr lang="en-US" sz="1800" dirty="0" smtClean="0">
                <a:solidFill>
                  <a:schemeClr val="tx1"/>
                </a:solidFill>
                <a:latin typeface="黑体" pitchFamily="49" charset="-122"/>
                <a:ea typeface="黑体" pitchFamily="49" charset="-122"/>
              </a:rPr>
              <a:t>6</a:t>
            </a:r>
            <a:r>
              <a:rPr lang="zh-CN" altLang="en-US" sz="1800" dirty="0" smtClean="0">
                <a:solidFill>
                  <a:schemeClr val="tx1"/>
                </a:solidFill>
                <a:latin typeface="黑体" pitchFamily="49" charset="-122"/>
                <a:ea typeface="黑体" pitchFamily="49" charset="-122"/>
              </a:rPr>
              <a:t>）设计管理范围对项目设计进行相应的定义和控制，以确保项目设计管理组织及其干系人从设计管理角度对建设项目的目标成果及其产出或造就建设项目实现既定目标所应有的活动过程达成共识和理解，从而成为自觉的行动。</a:t>
            </a:r>
            <a:endParaRPr lang="zh-CN" altLang="en-US" sz="1800" dirty="0">
              <a:solidFill>
                <a:schemeClr val="tx1"/>
              </a:solidFill>
              <a:latin typeface="黑体" pitchFamily="49" charset="-122"/>
              <a:ea typeface="黑体" pitchFamily="49" charset="-122"/>
            </a:endParaRPr>
          </a:p>
        </p:txBody>
      </p:sp>
      <p:sp>
        <p:nvSpPr>
          <p:cNvPr id="5" name="矩形 4"/>
          <p:cNvSpPr/>
          <p:nvPr/>
        </p:nvSpPr>
        <p:spPr>
          <a:xfrm>
            <a:off x="428596" y="214821"/>
            <a:ext cx="4134465" cy="523220"/>
          </a:xfrm>
          <a:prstGeom prst="rect">
            <a:avLst/>
          </a:prstGeom>
        </p:spPr>
        <p:txBody>
          <a:bodyPr wrap="none">
            <a:spAutoFit/>
          </a:bodyPr>
          <a:lstStyle/>
          <a:p>
            <a:r>
              <a:rPr lang="en-US" sz="2800" dirty="0" smtClean="0">
                <a:latin typeface="黑体" pitchFamily="49" charset="-122"/>
                <a:ea typeface="黑体" pitchFamily="49" charset="-122"/>
              </a:rPr>
              <a:t>2.4 </a:t>
            </a:r>
            <a:r>
              <a:rPr lang="zh-CN" altLang="en-US" sz="2800" dirty="0" smtClean="0">
                <a:latin typeface="黑体" pitchFamily="49" charset="-122"/>
                <a:ea typeface="黑体" pitchFamily="49" charset="-122"/>
              </a:rPr>
              <a:t>设计管理的职能管理</a:t>
            </a:r>
            <a:endParaRPr lang="zh-CN" altLang="en-US" sz="2800" dirty="0">
              <a:latin typeface="黑体" panose="02010609060101010101" pitchFamily="49" charset="-122"/>
              <a:ea typeface="黑体" panose="02010609060101010101" pitchFamily="49" charset="-122"/>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cSld>
  <p:clrMapOvr>
    <a:masterClrMapping/>
  </p:clrMapOvr>
  <p:transition>
    <p:pull dir="d"/>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993306"/>
            <a:ext cx="8391876" cy="5507528"/>
          </a:xfrm>
        </p:spPr>
        <p:txBody>
          <a:bodyPr>
            <a:normAutofit/>
          </a:bodyPr>
          <a:lstStyle/>
          <a:p>
            <a:pPr hangingPunct="1">
              <a:lnSpc>
                <a:spcPct val="150000"/>
              </a:lnSpc>
            </a:pPr>
            <a:r>
              <a:rPr lang="zh-CN" altLang="en-US" sz="1800" dirty="0" smtClean="0">
                <a:solidFill>
                  <a:schemeClr val="tx1"/>
                </a:solidFill>
                <a:latin typeface="黑体" pitchFamily="49" charset="-122"/>
                <a:ea typeface="黑体" pitchFamily="49" charset="-122"/>
              </a:rPr>
              <a:t>（</a:t>
            </a:r>
            <a:r>
              <a:rPr lang="en-US" sz="1800" dirty="0" smtClean="0">
                <a:solidFill>
                  <a:schemeClr val="tx1"/>
                </a:solidFill>
                <a:latin typeface="黑体" pitchFamily="49" charset="-122"/>
                <a:ea typeface="黑体" pitchFamily="49" charset="-122"/>
              </a:rPr>
              <a:t>2</a:t>
            </a:r>
            <a:r>
              <a:rPr lang="zh-CN" altLang="en-US" sz="1800" dirty="0" smtClean="0">
                <a:solidFill>
                  <a:schemeClr val="tx1"/>
                </a:solidFill>
                <a:latin typeface="黑体" pitchFamily="49" charset="-122"/>
                <a:ea typeface="黑体" pitchFamily="49" charset="-122"/>
              </a:rPr>
              <a:t>）设计管理的范围确定过程。</a:t>
            </a:r>
            <a:br>
              <a:rPr lang="zh-CN" altLang="en-US" sz="1800" dirty="0" smtClean="0">
                <a:solidFill>
                  <a:schemeClr val="tx1"/>
                </a:solidFill>
                <a:latin typeface="黑体" pitchFamily="49" charset="-122"/>
                <a:ea typeface="黑体" pitchFamily="49" charset="-122"/>
              </a:rPr>
            </a:br>
            <a:r>
              <a:rPr lang="zh-CN" altLang="en-US" sz="1800" dirty="0" smtClean="0">
                <a:solidFill>
                  <a:schemeClr val="tx1"/>
                </a:solidFill>
                <a:latin typeface="黑体" pitchFamily="49" charset="-122"/>
                <a:ea typeface="黑体" pitchFamily="49" charset="-122"/>
              </a:rPr>
              <a:t>    </a:t>
            </a:r>
            <a:r>
              <a:rPr lang="en-US" sz="1800" dirty="0" smtClean="0">
                <a:solidFill>
                  <a:schemeClr val="tx1"/>
                </a:solidFill>
                <a:latin typeface="黑体" pitchFamily="49" charset="-122"/>
                <a:ea typeface="黑体" pitchFamily="49" charset="-122"/>
              </a:rPr>
              <a:t>1</a:t>
            </a:r>
            <a:r>
              <a:rPr lang="zh-CN" altLang="en-US" sz="1800" dirty="0" smtClean="0">
                <a:solidFill>
                  <a:schemeClr val="tx1"/>
                </a:solidFill>
                <a:latin typeface="黑体" pitchFamily="49" charset="-122"/>
                <a:ea typeface="黑体" pitchFamily="49" charset="-122"/>
              </a:rPr>
              <a:t>）项目初期参与项目目标、项目环境的调查与限制条件的分析。</a:t>
            </a:r>
            <a:br>
              <a:rPr lang="zh-CN" altLang="en-US" sz="1800" dirty="0" smtClean="0">
                <a:solidFill>
                  <a:schemeClr val="tx1"/>
                </a:solidFill>
                <a:latin typeface="黑体" pitchFamily="49" charset="-122"/>
                <a:ea typeface="黑体" pitchFamily="49" charset="-122"/>
              </a:rPr>
            </a:br>
            <a:r>
              <a:rPr lang="zh-CN" altLang="en-US" sz="1800" dirty="0" smtClean="0">
                <a:solidFill>
                  <a:schemeClr val="tx1"/>
                </a:solidFill>
                <a:latin typeface="黑体" pitchFamily="49" charset="-122"/>
                <a:ea typeface="黑体" pitchFamily="49" charset="-122"/>
              </a:rPr>
              <a:t>    </a:t>
            </a:r>
            <a:r>
              <a:rPr lang="en-US" sz="1800" dirty="0" smtClean="0">
                <a:solidFill>
                  <a:schemeClr val="tx1"/>
                </a:solidFill>
                <a:latin typeface="黑体" pitchFamily="49" charset="-122"/>
                <a:ea typeface="黑体" pitchFamily="49" charset="-122"/>
              </a:rPr>
              <a:t>2</a:t>
            </a:r>
            <a:r>
              <a:rPr lang="zh-CN" altLang="en-US" sz="1800" dirty="0" smtClean="0">
                <a:solidFill>
                  <a:schemeClr val="tx1"/>
                </a:solidFill>
                <a:latin typeface="黑体" pitchFamily="49" charset="-122"/>
                <a:ea typeface="黑体" pitchFamily="49" charset="-122"/>
              </a:rPr>
              <a:t>）从设计管理角度，参与项目可交付成果的范围和范围确定的工作。</a:t>
            </a:r>
            <a:br>
              <a:rPr lang="zh-CN" altLang="en-US" sz="1800" dirty="0" smtClean="0">
                <a:solidFill>
                  <a:schemeClr val="tx1"/>
                </a:solidFill>
                <a:latin typeface="黑体" pitchFamily="49" charset="-122"/>
                <a:ea typeface="黑体" pitchFamily="49" charset="-122"/>
              </a:rPr>
            </a:br>
            <a:r>
              <a:rPr lang="zh-CN" altLang="en-US" sz="1800" dirty="0" smtClean="0">
                <a:solidFill>
                  <a:schemeClr val="tx1"/>
                </a:solidFill>
                <a:latin typeface="黑体" pitchFamily="49" charset="-122"/>
                <a:ea typeface="黑体" pitchFamily="49" charset="-122"/>
              </a:rPr>
              <a:t>    </a:t>
            </a:r>
            <a:r>
              <a:rPr lang="en-US" sz="1800" dirty="0" smtClean="0">
                <a:solidFill>
                  <a:schemeClr val="tx1"/>
                </a:solidFill>
                <a:latin typeface="黑体" pitchFamily="49" charset="-122"/>
                <a:ea typeface="黑体" pitchFamily="49" charset="-122"/>
              </a:rPr>
              <a:t>3</a:t>
            </a:r>
            <a:r>
              <a:rPr lang="zh-CN" altLang="en-US" sz="1800" dirty="0" smtClean="0">
                <a:solidFill>
                  <a:schemeClr val="tx1"/>
                </a:solidFill>
                <a:latin typeface="黑体" pitchFamily="49" charset="-122"/>
                <a:ea typeface="黑体" pitchFamily="49" charset="-122"/>
              </a:rPr>
              <a:t>）分析项目设计管理主要影响因素和过去同类项目设计管理的经验教训。</a:t>
            </a:r>
            <a:br>
              <a:rPr lang="zh-CN" altLang="en-US" sz="1800" dirty="0" smtClean="0">
                <a:solidFill>
                  <a:schemeClr val="tx1"/>
                </a:solidFill>
                <a:latin typeface="黑体" pitchFamily="49" charset="-122"/>
                <a:ea typeface="黑体" pitchFamily="49" charset="-122"/>
              </a:rPr>
            </a:br>
            <a:r>
              <a:rPr lang="zh-CN" altLang="en-US" sz="1800" dirty="0" smtClean="0">
                <a:solidFill>
                  <a:schemeClr val="tx1"/>
                </a:solidFill>
                <a:latin typeface="黑体" pitchFamily="49" charset="-122"/>
                <a:ea typeface="黑体" pitchFamily="49" charset="-122"/>
              </a:rPr>
              <a:t>    </a:t>
            </a:r>
            <a:r>
              <a:rPr lang="en-US" sz="1800" dirty="0" smtClean="0">
                <a:solidFill>
                  <a:schemeClr val="tx1"/>
                </a:solidFill>
                <a:latin typeface="黑体" pitchFamily="49" charset="-122"/>
                <a:ea typeface="黑体" pitchFamily="49" charset="-122"/>
              </a:rPr>
              <a:t>4</a:t>
            </a:r>
            <a:r>
              <a:rPr lang="zh-CN" altLang="en-US" sz="1800" dirty="0" smtClean="0">
                <a:solidFill>
                  <a:schemeClr val="tx1"/>
                </a:solidFill>
                <a:latin typeface="黑体" pitchFamily="49" charset="-122"/>
                <a:ea typeface="黑体" pitchFamily="49" charset="-122"/>
              </a:rPr>
              <a:t>）对所承担的项目设计管理工作进行结构分析，包括项目设计管理工作分解、项目设计管理单元定义、项目设计管理工作界面分析工作。</a:t>
            </a:r>
            <a:br>
              <a:rPr lang="zh-CN" altLang="en-US" sz="1800" dirty="0" smtClean="0">
                <a:solidFill>
                  <a:schemeClr val="tx1"/>
                </a:solidFill>
                <a:latin typeface="黑体" pitchFamily="49" charset="-122"/>
                <a:ea typeface="黑体" pitchFamily="49" charset="-122"/>
              </a:rPr>
            </a:br>
            <a:r>
              <a:rPr lang="zh-CN" altLang="en-US" sz="1800" dirty="0" smtClean="0">
                <a:solidFill>
                  <a:schemeClr val="tx1"/>
                </a:solidFill>
                <a:latin typeface="黑体" pitchFamily="49" charset="-122"/>
                <a:ea typeface="黑体" pitchFamily="49" charset="-122"/>
              </a:rPr>
              <a:t>    </a:t>
            </a:r>
            <a:r>
              <a:rPr lang="en-US" sz="1800" dirty="0" smtClean="0">
                <a:solidFill>
                  <a:schemeClr val="tx1"/>
                </a:solidFill>
                <a:latin typeface="黑体" pitchFamily="49" charset="-122"/>
                <a:ea typeface="黑体" pitchFamily="49" charset="-122"/>
              </a:rPr>
              <a:t>5</a:t>
            </a:r>
            <a:r>
              <a:rPr lang="zh-CN" altLang="en-US" sz="1800" dirty="0" smtClean="0">
                <a:solidFill>
                  <a:schemeClr val="tx1"/>
                </a:solidFill>
                <a:latin typeface="黑体" pitchFamily="49" charset="-122"/>
                <a:ea typeface="黑体" pitchFamily="49" charset="-122"/>
              </a:rPr>
              <a:t>）将项目设计管理目标和任务分解落实到具体的项目设计管理单元和团队人员上，从各个方面对它们作详细的定义。这个工作应与项目相应的计划、技术设计、组织安排等工作同步进行。</a:t>
            </a:r>
            <a:br>
              <a:rPr lang="zh-CN" altLang="en-US" sz="1800" dirty="0" smtClean="0">
                <a:solidFill>
                  <a:schemeClr val="tx1"/>
                </a:solidFill>
                <a:latin typeface="黑体" pitchFamily="49" charset="-122"/>
                <a:ea typeface="黑体" pitchFamily="49" charset="-122"/>
              </a:rPr>
            </a:br>
            <a:r>
              <a:rPr lang="zh-CN" altLang="en-US" sz="1800" dirty="0" smtClean="0">
                <a:solidFill>
                  <a:schemeClr val="tx1"/>
                </a:solidFill>
                <a:latin typeface="黑体" pitchFamily="49" charset="-122"/>
                <a:ea typeface="黑体" pitchFamily="49" charset="-122"/>
              </a:rPr>
              <a:t>    </a:t>
            </a:r>
            <a:r>
              <a:rPr lang="en-US" sz="1800" dirty="0" smtClean="0">
                <a:solidFill>
                  <a:schemeClr val="tx1"/>
                </a:solidFill>
                <a:latin typeface="黑体" pitchFamily="49" charset="-122"/>
                <a:ea typeface="黑体" pitchFamily="49" charset="-122"/>
              </a:rPr>
              <a:t>6</a:t>
            </a:r>
            <a:r>
              <a:rPr lang="zh-CN" altLang="en-US" sz="1800" dirty="0" smtClean="0">
                <a:solidFill>
                  <a:schemeClr val="tx1"/>
                </a:solidFill>
                <a:latin typeface="黑体" pitchFamily="49" charset="-122"/>
                <a:ea typeface="黑体" pitchFamily="49" charset="-122"/>
              </a:rPr>
              <a:t>）形成项目设计管理工作结构分析文件。</a:t>
            </a:r>
            <a:endParaRPr lang="zh-CN" altLang="en-US" sz="1800" dirty="0">
              <a:solidFill>
                <a:schemeClr val="tx1"/>
              </a:solidFill>
              <a:latin typeface="黑体" pitchFamily="49" charset="-122"/>
              <a:ea typeface="黑体" pitchFamily="49" charset="-122"/>
            </a:endParaRPr>
          </a:p>
        </p:txBody>
      </p:sp>
      <p:sp>
        <p:nvSpPr>
          <p:cNvPr id="5" name="矩形 4"/>
          <p:cNvSpPr/>
          <p:nvPr/>
        </p:nvSpPr>
        <p:spPr>
          <a:xfrm>
            <a:off x="428596" y="214821"/>
            <a:ext cx="4134465" cy="523220"/>
          </a:xfrm>
          <a:prstGeom prst="rect">
            <a:avLst/>
          </a:prstGeom>
        </p:spPr>
        <p:txBody>
          <a:bodyPr wrap="none">
            <a:spAutoFit/>
          </a:bodyPr>
          <a:lstStyle/>
          <a:p>
            <a:r>
              <a:rPr lang="en-US" sz="2800" dirty="0" smtClean="0">
                <a:latin typeface="黑体" pitchFamily="49" charset="-122"/>
                <a:ea typeface="黑体" pitchFamily="49" charset="-122"/>
              </a:rPr>
              <a:t>2.4 </a:t>
            </a:r>
            <a:r>
              <a:rPr lang="zh-CN" altLang="en-US" sz="2800" dirty="0" smtClean="0">
                <a:latin typeface="黑体" pitchFamily="49" charset="-122"/>
                <a:ea typeface="黑体" pitchFamily="49" charset="-122"/>
              </a:rPr>
              <a:t>设计管理的职能管理</a:t>
            </a:r>
            <a:endParaRPr lang="zh-CN" altLang="en-US" sz="2800" dirty="0">
              <a:latin typeface="黑体" panose="02010609060101010101" pitchFamily="49" charset="-122"/>
              <a:ea typeface="黑体" panose="02010609060101010101" pitchFamily="49" charset="-122"/>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cSld>
  <p:clrMapOvr>
    <a:masterClrMapping/>
  </p:clrMapOvr>
  <p:transition>
    <p:pull dir="d"/>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993306"/>
            <a:ext cx="8391876" cy="5507528"/>
          </a:xfrm>
        </p:spPr>
        <p:txBody>
          <a:bodyPr>
            <a:normAutofit/>
          </a:bodyPr>
          <a:lstStyle/>
          <a:p>
            <a:pPr hangingPunct="1">
              <a:lnSpc>
                <a:spcPct val="140000"/>
              </a:lnSpc>
            </a:pPr>
            <a:r>
              <a:rPr lang="zh-CN" altLang="en-US" sz="1800" dirty="0" smtClean="0">
                <a:solidFill>
                  <a:schemeClr val="tx1"/>
                </a:solidFill>
                <a:latin typeface="黑体" pitchFamily="49" charset="-122"/>
                <a:ea typeface="黑体" pitchFamily="49" charset="-122"/>
              </a:rPr>
              <a:t>（</a:t>
            </a:r>
            <a:r>
              <a:rPr lang="en-US" sz="1800" dirty="0" smtClean="0">
                <a:solidFill>
                  <a:schemeClr val="tx1"/>
                </a:solidFill>
                <a:latin typeface="黑体" pitchFamily="49" charset="-122"/>
                <a:ea typeface="黑体" pitchFamily="49" charset="-122"/>
              </a:rPr>
              <a:t>3</a:t>
            </a:r>
            <a:r>
              <a:rPr lang="zh-CN" altLang="en-US" sz="1800" dirty="0" smtClean="0">
                <a:solidFill>
                  <a:schemeClr val="tx1"/>
                </a:solidFill>
                <a:latin typeface="黑体" pitchFamily="49" charset="-122"/>
                <a:ea typeface="黑体" pitchFamily="49" charset="-122"/>
              </a:rPr>
              <a:t>）设计管理的结构分析</a:t>
            </a:r>
            <a:br>
              <a:rPr lang="zh-CN" altLang="en-US" sz="1800" dirty="0" smtClean="0">
                <a:solidFill>
                  <a:schemeClr val="tx1"/>
                </a:solidFill>
                <a:latin typeface="黑体" pitchFamily="49" charset="-122"/>
                <a:ea typeface="黑体" pitchFamily="49" charset="-122"/>
              </a:rPr>
            </a:br>
            <a:r>
              <a:rPr lang="zh-CN" altLang="en-US" sz="1800" dirty="0" smtClean="0">
                <a:solidFill>
                  <a:schemeClr val="tx1"/>
                </a:solidFill>
                <a:latin typeface="黑体" pitchFamily="49" charset="-122"/>
                <a:ea typeface="黑体" pitchFamily="49" charset="-122"/>
              </a:rPr>
              <a:t>    </a:t>
            </a:r>
            <a:r>
              <a:rPr lang="en-US" sz="1800" dirty="0" smtClean="0">
                <a:solidFill>
                  <a:schemeClr val="tx1"/>
                </a:solidFill>
                <a:latin typeface="黑体" pitchFamily="49" charset="-122"/>
                <a:ea typeface="黑体" pitchFamily="49" charset="-122"/>
              </a:rPr>
              <a:t>1</a:t>
            </a:r>
            <a:r>
              <a:rPr lang="zh-CN" altLang="en-US" sz="1800" dirty="0" smtClean="0">
                <a:solidFill>
                  <a:schemeClr val="tx1"/>
                </a:solidFill>
                <a:latin typeface="黑体" pitchFamily="49" charset="-122"/>
                <a:ea typeface="黑体" pitchFamily="49" charset="-122"/>
              </a:rPr>
              <a:t>）项目设计管理的结构分解。</a:t>
            </a:r>
            <a:br>
              <a:rPr lang="zh-CN" altLang="en-US" sz="1800" dirty="0" smtClean="0">
                <a:solidFill>
                  <a:schemeClr val="tx1"/>
                </a:solidFill>
                <a:latin typeface="黑体" pitchFamily="49" charset="-122"/>
                <a:ea typeface="黑体" pitchFamily="49" charset="-122"/>
              </a:rPr>
            </a:br>
            <a:r>
              <a:rPr lang="zh-CN" altLang="en-US" sz="1800" dirty="0" smtClean="0">
                <a:solidFill>
                  <a:schemeClr val="tx1"/>
                </a:solidFill>
                <a:latin typeface="黑体" pitchFamily="49" charset="-122"/>
                <a:ea typeface="黑体" pitchFamily="49" charset="-122"/>
              </a:rPr>
              <a:t>    </a:t>
            </a:r>
            <a:r>
              <a:rPr lang="en-US" sz="1800" dirty="0" smtClean="0">
                <a:solidFill>
                  <a:schemeClr val="tx1"/>
                </a:solidFill>
                <a:latin typeface="黑体" pitchFamily="49" charset="-122"/>
                <a:ea typeface="黑体" pitchFamily="49" charset="-122"/>
              </a:rPr>
              <a:t>2</a:t>
            </a:r>
            <a:r>
              <a:rPr lang="zh-CN" altLang="en-US" sz="1800" dirty="0" smtClean="0">
                <a:solidFill>
                  <a:schemeClr val="tx1"/>
                </a:solidFill>
                <a:latin typeface="黑体" pitchFamily="49" charset="-122"/>
                <a:ea typeface="黑体" pitchFamily="49" charset="-122"/>
              </a:rPr>
              <a:t>）项目设计管理单元定义与描述。</a:t>
            </a:r>
            <a:br>
              <a:rPr lang="zh-CN" altLang="en-US" sz="1800" dirty="0" smtClean="0">
                <a:solidFill>
                  <a:schemeClr val="tx1"/>
                </a:solidFill>
                <a:latin typeface="黑体" pitchFamily="49" charset="-122"/>
                <a:ea typeface="黑体" pitchFamily="49" charset="-122"/>
              </a:rPr>
            </a:br>
            <a:r>
              <a:rPr lang="zh-CN" altLang="en-US" sz="1800" dirty="0" smtClean="0">
                <a:solidFill>
                  <a:schemeClr val="tx1"/>
                </a:solidFill>
                <a:latin typeface="黑体" pitchFamily="49" charset="-122"/>
                <a:ea typeface="黑体" pitchFamily="49" charset="-122"/>
              </a:rPr>
              <a:t>    </a:t>
            </a:r>
            <a:r>
              <a:rPr lang="en-US" sz="1800" dirty="0" smtClean="0">
                <a:solidFill>
                  <a:schemeClr val="tx1"/>
                </a:solidFill>
                <a:latin typeface="黑体" pitchFamily="49" charset="-122"/>
                <a:ea typeface="黑体" pitchFamily="49" charset="-122"/>
              </a:rPr>
              <a:t>A </a:t>
            </a:r>
            <a:r>
              <a:rPr lang="zh-CN" altLang="en-US" sz="1800" dirty="0" smtClean="0">
                <a:solidFill>
                  <a:schemeClr val="tx1"/>
                </a:solidFill>
                <a:latin typeface="黑体" pitchFamily="49" charset="-122"/>
                <a:ea typeface="黑体" pitchFamily="49" charset="-122"/>
              </a:rPr>
              <a:t>设计管理项目单元</a:t>
            </a:r>
            <a:r>
              <a:rPr lang="en-US" altLang="zh-CN" sz="1800" dirty="0" smtClean="0">
                <a:solidFill>
                  <a:schemeClr val="tx1"/>
                </a:solidFill>
                <a:latin typeface="黑体" pitchFamily="49" charset="-122"/>
                <a:ea typeface="黑体" pitchFamily="49" charset="-122"/>
              </a:rPr>
              <a:t>——</a:t>
            </a:r>
            <a:r>
              <a:rPr lang="zh-CN" altLang="en-US" sz="1800" dirty="0" smtClean="0">
                <a:solidFill>
                  <a:schemeClr val="tx1"/>
                </a:solidFill>
                <a:latin typeface="黑体" pitchFamily="49" charset="-122"/>
                <a:ea typeface="黑体" pitchFamily="49" charset="-122"/>
              </a:rPr>
              <a:t>设计管理工作包。</a:t>
            </a:r>
            <a:br>
              <a:rPr lang="zh-CN" altLang="en-US" sz="1800" dirty="0" smtClean="0">
                <a:solidFill>
                  <a:schemeClr val="tx1"/>
                </a:solidFill>
                <a:latin typeface="黑体" pitchFamily="49" charset="-122"/>
                <a:ea typeface="黑体" pitchFamily="49" charset="-122"/>
              </a:rPr>
            </a:br>
            <a:r>
              <a:rPr lang="zh-CN" altLang="en-US" sz="1800" dirty="0" smtClean="0">
                <a:solidFill>
                  <a:schemeClr val="tx1"/>
                </a:solidFill>
                <a:latin typeface="黑体" pitchFamily="49" charset="-122"/>
                <a:ea typeface="黑体" pitchFamily="49" charset="-122"/>
              </a:rPr>
              <a:t>    </a:t>
            </a:r>
            <a:r>
              <a:rPr lang="en-US" sz="1800" dirty="0" smtClean="0">
                <a:solidFill>
                  <a:schemeClr val="tx1"/>
                </a:solidFill>
                <a:latin typeface="黑体" pitchFamily="49" charset="-122"/>
                <a:ea typeface="黑体" pitchFamily="49" charset="-122"/>
              </a:rPr>
              <a:t>B </a:t>
            </a:r>
            <a:r>
              <a:rPr lang="zh-CN" altLang="en-US" sz="1800" dirty="0" smtClean="0">
                <a:solidFill>
                  <a:schemeClr val="tx1"/>
                </a:solidFill>
                <a:latin typeface="黑体" pitchFamily="49" charset="-122"/>
                <a:ea typeface="黑体" pitchFamily="49" charset="-122"/>
              </a:rPr>
              <a:t>设计管理工作包说明。工作包说明应包含工作的具体内容和要求，应便于项目计划和控制。工作包说明应清楚，内容描述应包含：项目设计管理任务书或合同要求确定的该工作包的总体内容；活动描述由设计管理活动组成并确定了设计管理活动之间的联系。例如设计过程管理的方案设计管理工作，前导工作包括：设计任务书、规划条件提出、建设场地初步勘察、选择邀请设计单位并洽谈，应邀设计单位资格审查、发放方案竞赛文件等。做到详细且易于理解，能为设计管理的团队人员所接受，并确定了设计管理活动之目的联系。设计管理工作包说明包括费用和进度，包括：限额设计计划数和实际数、设计费；项目设计的计划开工期，结束期，实际工期和其他内容，如所需资源用量的估计等。</a:t>
            </a:r>
            <a:br>
              <a:rPr lang="zh-CN" altLang="en-US" sz="1800" dirty="0" smtClean="0">
                <a:solidFill>
                  <a:schemeClr val="tx1"/>
                </a:solidFill>
                <a:latin typeface="黑体" pitchFamily="49" charset="-122"/>
                <a:ea typeface="黑体" pitchFamily="49" charset="-122"/>
              </a:rPr>
            </a:br>
            <a:r>
              <a:rPr lang="zh-CN" altLang="en-US" sz="1800" dirty="0" smtClean="0">
                <a:solidFill>
                  <a:schemeClr val="tx1"/>
                </a:solidFill>
                <a:latin typeface="黑体" pitchFamily="49" charset="-122"/>
                <a:ea typeface="黑体" pitchFamily="49" charset="-122"/>
              </a:rPr>
              <a:t>    </a:t>
            </a:r>
            <a:r>
              <a:rPr lang="en-US" sz="1800" dirty="0" smtClean="0">
                <a:solidFill>
                  <a:schemeClr val="tx1"/>
                </a:solidFill>
                <a:latin typeface="黑体" pitchFamily="49" charset="-122"/>
                <a:ea typeface="黑体" pitchFamily="49" charset="-122"/>
              </a:rPr>
              <a:t>3</a:t>
            </a:r>
            <a:r>
              <a:rPr lang="zh-CN" altLang="en-US" sz="1800" dirty="0" smtClean="0">
                <a:solidFill>
                  <a:schemeClr val="tx1"/>
                </a:solidFill>
                <a:latin typeface="黑体" pitchFamily="49" charset="-122"/>
                <a:ea typeface="黑体" pitchFamily="49" charset="-122"/>
              </a:rPr>
              <a:t>）设计范围管理是一个动态的过程。</a:t>
            </a:r>
            <a:endParaRPr lang="zh-CN" altLang="en-US" sz="1800" dirty="0">
              <a:solidFill>
                <a:schemeClr val="tx1"/>
              </a:solidFill>
              <a:latin typeface="黑体" pitchFamily="49" charset="-122"/>
              <a:ea typeface="黑体" pitchFamily="49" charset="-122"/>
            </a:endParaRPr>
          </a:p>
        </p:txBody>
      </p:sp>
      <p:sp>
        <p:nvSpPr>
          <p:cNvPr id="5" name="矩形 4"/>
          <p:cNvSpPr/>
          <p:nvPr/>
        </p:nvSpPr>
        <p:spPr>
          <a:xfrm>
            <a:off x="428596" y="214821"/>
            <a:ext cx="4134465" cy="523220"/>
          </a:xfrm>
          <a:prstGeom prst="rect">
            <a:avLst/>
          </a:prstGeom>
        </p:spPr>
        <p:txBody>
          <a:bodyPr wrap="none">
            <a:spAutoFit/>
          </a:bodyPr>
          <a:lstStyle/>
          <a:p>
            <a:r>
              <a:rPr lang="en-US" sz="2800" dirty="0" smtClean="0">
                <a:latin typeface="黑体" pitchFamily="49" charset="-122"/>
                <a:ea typeface="黑体" pitchFamily="49" charset="-122"/>
              </a:rPr>
              <a:t>2.4 </a:t>
            </a:r>
            <a:r>
              <a:rPr lang="zh-CN" altLang="en-US" sz="2800" dirty="0" smtClean="0">
                <a:latin typeface="黑体" pitchFamily="49" charset="-122"/>
                <a:ea typeface="黑体" pitchFamily="49" charset="-122"/>
              </a:rPr>
              <a:t>设计管理的职能管理</a:t>
            </a:r>
            <a:endParaRPr lang="zh-CN" altLang="en-US" sz="2800" dirty="0">
              <a:latin typeface="黑体" panose="02010609060101010101" pitchFamily="49" charset="-122"/>
              <a:ea typeface="黑体" panose="02010609060101010101" pitchFamily="49" charset="-122"/>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cSld>
  <p:clrMapOvr>
    <a:masterClrMapping/>
  </p:clrMapOvr>
  <p:transition>
    <p:pull dir="d"/>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993306"/>
            <a:ext cx="8391876" cy="5507528"/>
          </a:xfrm>
        </p:spPr>
        <p:txBody>
          <a:bodyPr>
            <a:normAutofit/>
          </a:bodyPr>
          <a:lstStyle/>
          <a:p>
            <a:pPr hangingPunct="1">
              <a:lnSpc>
                <a:spcPct val="150000"/>
              </a:lnSpc>
            </a:pPr>
            <a:r>
              <a:rPr lang="zh-CN" altLang="en-US" sz="1800" dirty="0" smtClean="0">
                <a:solidFill>
                  <a:schemeClr val="tx1"/>
                </a:solidFill>
                <a:latin typeface="黑体" pitchFamily="49" charset="-122"/>
                <a:ea typeface="黑体" pitchFamily="49" charset="-122"/>
              </a:rPr>
              <a:t>（</a:t>
            </a:r>
            <a:r>
              <a:rPr lang="en-US" sz="1800" dirty="0" smtClean="0">
                <a:solidFill>
                  <a:schemeClr val="tx1"/>
                </a:solidFill>
                <a:latin typeface="黑体" pitchFamily="49" charset="-122"/>
                <a:ea typeface="黑体" pitchFamily="49" charset="-122"/>
              </a:rPr>
              <a:t>4</a:t>
            </a:r>
            <a:r>
              <a:rPr lang="zh-CN" altLang="en-US" sz="1800" dirty="0" smtClean="0">
                <a:solidFill>
                  <a:schemeClr val="tx1"/>
                </a:solidFill>
                <a:latin typeface="黑体" pitchFamily="49" charset="-122"/>
                <a:ea typeface="黑体" pitchFamily="49" charset="-122"/>
              </a:rPr>
              <a:t>）设计管理单元界面管理要点</a:t>
            </a:r>
            <a:br>
              <a:rPr lang="zh-CN" altLang="en-US" sz="1800" dirty="0" smtClean="0">
                <a:solidFill>
                  <a:schemeClr val="tx1"/>
                </a:solidFill>
                <a:latin typeface="黑体" pitchFamily="49" charset="-122"/>
                <a:ea typeface="黑体" pitchFamily="49" charset="-122"/>
              </a:rPr>
            </a:br>
            <a:r>
              <a:rPr lang="zh-CN" altLang="en-US" sz="1800" dirty="0" smtClean="0">
                <a:solidFill>
                  <a:schemeClr val="tx1"/>
                </a:solidFill>
                <a:latin typeface="黑体" pitchFamily="49" charset="-122"/>
                <a:ea typeface="黑体" pitchFamily="49" charset="-122"/>
              </a:rPr>
              <a:t>（</a:t>
            </a:r>
            <a:r>
              <a:rPr lang="en-US" sz="1800" dirty="0" smtClean="0">
                <a:solidFill>
                  <a:schemeClr val="tx1"/>
                </a:solidFill>
                <a:latin typeface="黑体" pitchFamily="49" charset="-122"/>
                <a:ea typeface="黑体" pitchFamily="49" charset="-122"/>
              </a:rPr>
              <a:t>5</a:t>
            </a:r>
            <a:r>
              <a:rPr lang="zh-CN" altLang="en-US" sz="1800" dirty="0" smtClean="0">
                <a:solidFill>
                  <a:schemeClr val="tx1"/>
                </a:solidFill>
                <a:latin typeface="黑体" pitchFamily="49" charset="-122"/>
                <a:ea typeface="黑体" pitchFamily="49" charset="-122"/>
              </a:rPr>
              <a:t>）设计管理单元存在的主要界面分析</a:t>
            </a:r>
            <a:br>
              <a:rPr lang="zh-CN" altLang="en-US" sz="1800" dirty="0" smtClean="0">
                <a:solidFill>
                  <a:schemeClr val="tx1"/>
                </a:solidFill>
                <a:latin typeface="黑体" pitchFamily="49" charset="-122"/>
                <a:ea typeface="黑体" pitchFamily="49" charset="-122"/>
              </a:rPr>
            </a:br>
            <a:r>
              <a:rPr lang="zh-CN" altLang="en-US" sz="1800" dirty="0" smtClean="0">
                <a:solidFill>
                  <a:schemeClr val="tx1"/>
                </a:solidFill>
                <a:latin typeface="黑体" pitchFamily="49" charset="-122"/>
                <a:ea typeface="黑体" pitchFamily="49" charset="-122"/>
              </a:rPr>
              <a:t>    目标系统、技术系统、行为系统、组织系统、环境系统等。</a:t>
            </a:r>
            <a:br>
              <a:rPr lang="zh-CN" altLang="en-US" sz="1800" dirty="0" smtClean="0">
                <a:solidFill>
                  <a:schemeClr val="tx1"/>
                </a:solidFill>
                <a:latin typeface="黑体" pitchFamily="49" charset="-122"/>
                <a:ea typeface="黑体" pitchFamily="49" charset="-122"/>
              </a:rPr>
            </a:br>
            <a:r>
              <a:rPr lang="en-US" sz="1800" dirty="0" smtClean="0">
                <a:solidFill>
                  <a:schemeClr val="tx1"/>
                </a:solidFill>
                <a:latin typeface="黑体" pitchFamily="49" charset="-122"/>
                <a:ea typeface="黑体" pitchFamily="49" charset="-122"/>
              </a:rPr>
              <a:t>3 </a:t>
            </a:r>
            <a:r>
              <a:rPr lang="zh-CN" altLang="en-US" sz="1800" dirty="0" smtClean="0">
                <a:solidFill>
                  <a:schemeClr val="tx1"/>
                </a:solidFill>
                <a:latin typeface="黑体" pitchFamily="49" charset="-122"/>
                <a:ea typeface="黑体" pitchFamily="49" charset="-122"/>
              </a:rPr>
              <a:t>设计管理范围控制</a:t>
            </a:r>
            <a:br>
              <a:rPr lang="zh-CN" altLang="en-US" sz="1800" dirty="0" smtClean="0">
                <a:solidFill>
                  <a:schemeClr val="tx1"/>
                </a:solidFill>
                <a:latin typeface="黑体" pitchFamily="49" charset="-122"/>
                <a:ea typeface="黑体" pitchFamily="49" charset="-122"/>
              </a:rPr>
            </a:br>
            <a:r>
              <a:rPr lang="en-US" sz="1800" dirty="0" smtClean="0">
                <a:solidFill>
                  <a:schemeClr val="tx1"/>
                </a:solidFill>
                <a:latin typeface="黑体" pitchFamily="49" charset="-122"/>
                <a:ea typeface="黑体" pitchFamily="49" charset="-122"/>
              </a:rPr>
              <a:t>2.4.2 </a:t>
            </a:r>
            <a:r>
              <a:rPr lang="zh-CN" altLang="en-US" sz="1800" dirty="0" smtClean="0">
                <a:solidFill>
                  <a:schemeClr val="tx1"/>
                </a:solidFill>
                <a:latin typeface="黑体" pitchFamily="49" charset="-122"/>
                <a:ea typeface="黑体" pitchFamily="49" charset="-122"/>
              </a:rPr>
              <a:t>设计管理计划</a:t>
            </a:r>
            <a:br>
              <a:rPr lang="zh-CN" altLang="en-US" sz="1800" dirty="0" smtClean="0">
                <a:solidFill>
                  <a:schemeClr val="tx1"/>
                </a:solidFill>
                <a:latin typeface="黑体" pitchFamily="49" charset="-122"/>
                <a:ea typeface="黑体" pitchFamily="49" charset="-122"/>
              </a:rPr>
            </a:br>
            <a:r>
              <a:rPr lang="en-US" sz="1800" dirty="0" smtClean="0">
                <a:solidFill>
                  <a:schemeClr val="tx1"/>
                </a:solidFill>
                <a:latin typeface="黑体" pitchFamily="49" charset="-122"/>
                <a:ea typeface="黑体" pitchFamily="49" charset="-122"/>
              </a:rPr>
              <a:t>1 </a:t>
            </a:r>
            <a:r>
              <a:rPr lang="zh-CN" altLang="en-US" sz="1800" dirty="0" smtClean="0">
                <a:solidFill>
                  <a:schemeClr val="tx1"/>
                </a:solidFill>
                <a:latin typeface="黑体" pitchFamily="49" charset="-122"/>
                <a:ea typeface="黑体" pitchFamily="49" charset="-122"/>
              </a:rPr>
              <a:t>设计管理计划的概念</a:t>
            </a:r>
            <a:br>
              <a:rPr lang="zh-CN" altLang="en-US" sz="1800" dirty="0" smtClean="0">
                <a:solidFill>
                  <a:schemeClr val="tx1"/>
                </a:solidFill>
                <a:latin typeface="黑体" pitchFamily="49" charset="-122"/>
                <a:ea typeface="黑体" pitchFamily="49" charset="-122"/>
              </a:rPr>
            </a:br>
            <a:r>
              <a:rPr lang="zh-CN" altLang="en-US" sz="1800" dirty="0" smtClean="0">
                <a:solidFill>
                  <a:schemeClr val="tx1"/>
                </a:solidFill>
                <a:latin typeface="黑体" pitchFamily="49" charset="-122"/>
                <a:ea typeface="黑体" pitchFamily="49" charset="-122"/>
              </a:rPr>
              <a:t>（</a:t>
            </a:r>
            <a:r>
              <a:rPr lang="en-US" sz="1800" dirty="0" smtClean="0">
                <a:solidFill>
                  <a:schemeClr val="tx1"/>
                </a:solidFill>
                <a:latin typeface="黑体" pitchFamily="49" charset="-122"/>
                <a:ea typeface="黑体" pitchFamily="49" charset="-122"/>
              </a:rPr>
              <a:t>1</a:t>
            </a:r>
            <a:r>
              <a:rPr lang="zh-CN" altLang="en-US" sz="1800" dirty="0" smtClean="0">
                <a:solidFill>
                  <a:schemeClr val="tx1"/>
                </a:solidFill>
                <a:latin typeface="黑体" pitchFamily="49" charset="-122"/>
                <a:ea typeface="黑体" pitchFamily="49" charset="-122"/>
              </a:rPr>
              <a:t>）计划的两重含义</a:t>
            </a:r>
            <a:br>
              <a:rPr lang="zh-CN" altLang="en-US" sz="1800" dirty="0" smtClean="0">
                <a:solidFill>
                  <a:schemeClr val="tx1"/>
                </a:solidFill>
                <a:latin typeface="黑体" pitchFamily="49" charset="-122"/>
                <a:ea typeface="黑体" pitchFamily="49" charset="-122"/>
              </a:rPr>
            </a:br>
            <a:r>
              <a:rPr lang="zh-CN" altLang="en-US" sz="1800" dirty="0" smtClean="0">
                <a:solidFill>
                  <a:schemeClr val="tx1"/>
                </a:solidFill>
                <a:latin typeface="黑体" pitchFamily="49" charset="-122"/>
                <a:ea typeface="黑体" pitchFamily="49" charset="-122"/>
              </a:rPr>
              <a:t>    计划具有计划工作和计划形式两重含义：计划工作是指根据对组织外部环境与内部条件的分析，提出在未来一定时期内要达到的组织目标以及实现目标的方案途径。计划形式是指用文字和指标等形式表述组织以及组织内不同部门和不同成员，在未来一定时期内关于行动方向、内容和方式安排的管理事件。计划的实质是确定目标以及规定达到目标的途径和方法。</a:t>
            </a:r>
            <a:endParaRPr lang="zh-CN" altLang="en-US" sz="1800" dirty="0">
              <a:solidFill>
                <a:schemeClr val="tx1"/>
              </a:solidFill>
              <a:latin typeface="黑体" pitchFamily="49" charset="-122"/>
              <a:ea typeface="黑体" pitchFamily="49" charset="-122"/>
            </a:endParaRPr>
          </a:p>
        </p:txBody>
      </p:sp>
      <p:sp>
        <p:nvSpPr>
          <p:cNvPr id="5" name="矩形 4"/>
          <p:cNvSpPr/>
          <p:nvPr/>
        </p:nvSpPr>
        <p:spPr>
          <a:xfrm>
            <a:off x="428596" y="214821"/>
            <a:ext cx="4134465" cy="523220"/>
          </a:xfrm>
          <a:prstGeom prst="rect">
            <a:avLst/>
          </a:prstGeom>
        </p:spPr>
        <p:txBody>
          <a:bodyPr wrap="none">
            <a:spAutoFit/>
          </a:bodyPr>
          <a:lstStyle/>
          <a:p>
            <a:r>
              <a:rPr lang="en-US" sz="2800" dirty="0" smtClean="0">
                <a:latin typeface="黑体" pitchFamily="49" charset="-122"/>
                <a:ea typeface="黑体" pitchFamily="49" charset="-122"/>
              </a:rPr>
              <a:t>2.4 </a:t>
            </a:r>
            <a:r>
              <a:rPr lang="zh-CN" altLang="en-US" sz="2800" dirty="0" smtClean="0">
                <a:latin typeface="黑体" pitchFamily="49" charset="-122"/>
                <a:ea typeface="黑体" pitchFamily="49" charset="-122"/>
              </a:rPr>
              <a:t>设计管理的职能管理</a:t>
            </a:r>
            <a:endParaRPr lang="zh-CN" altLang="en-US" sz="2800" dirty="0">
              <a:latin typeface="黑体" panose="02010609060101010101" pitchFamily="49" charset="-122"/>
              <a:ea typeface="黑体" panose="02010609060101010101" pitchFamily="49" charset="-122"/>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cSld>
  <p:clrMapOvr>
    <a:masterClrMapping/>
  </p:clrMapOvr>
  <p:transition>
    <p:pull dir="d"/>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993306"/>
            <a:ext cx="8391876" cy="5507528"/>
          </a:xfrm>
        </p:spPr>
        <p:txBody>
          <a:bodyPr>
            <a:normAutofit/>
          </a:bodyPr>
          <a:lstStyle/>
          <a:p>
            <a:pPr>
              <a:lnSpc>
                <a:spcPct val="140000"/>
              </a:lnSpc>
            </a:pPr>
            <a:r>
              <a:rPr lang="zh-CN" altLang="en-US" sz="1800" dirty="0" smtClean="0">
                <a:solidFill>
                  <a:schemeClr val="tx1"/>
                </a:solidFill>
                <a:latin typeface="黑体" pitchFamily="49" charset="-122"/>
                <a:ea typeface="黑体" pitchFamily="49" charset="-122"/>
              </a:rPr>
              <a:t>（</a:t>
            </a:r>
            <a:r>
              <a:rPr lang="en-US" sz="1800" dirty="0" smtClean="0">
                <a:solidFill>
                  <a:schemeClr val="tx1"/>
                </a:solidFill>
                <a:latin typeface="黑体" pitchFamily="49" charset="-122"/>
                <a:ea typeface="黑体" pitchFamily="49" charset="-122"/>
              </a:rPr>
              <a:t>2</a:t>
            </a:r>
            <a:r>
              <a:rPr lang="zh-CN" altLang="en-US" sz="1800" dirty="0" smtClean="0">
                <a:solidFill>
                  <a:schemeClr val="tx1"/>
                </a:solidFill>
                <a:latin typeface="黑体" pitchFamily="49" charset="-122"/>
                <a:ea typeface="黑体" pitchFamily="49" charset="-122"/>
              </a:rPr>
              <a:t>）设计管理计划释义</a:t>
            </a:r>
            <a:br>
              <a:rPr lang="zh-CN" altLang="en-US" sz="1800" dirty="0" smtClean="0">
                <a:solidFill>
                  <a:schemeClr val="tx1"/>
                </a:solidFill>
                <a:latin typeface="黑体" pitchFamily="49" charset="-122"/>
                <a:ea typeface="黑体" pitchFamily="49" charset="-122"/>
              </a:rPr>
            </a:br>
            <a:r>
              <a:rPr lang="zh-CN" altLang="en-US" sz="1800" dirty="0" smtClean="0">
                <a:solidFill>
                  <a:schemeClr val="tx1"/>
                </a:solidFill>
                <a:latin typeface="黑体" pitchFamily="49" charset="-122"/>
                <a:ea typeface="黑体" pitchFamily="49" charset="-122"/>
              </a:rPr>
              <a:t>设计管理计划是指业主或其委托的项目管理（咨询）单位，针对建设项目的设计管理工作核心任务和特征要素，确定项目设计管理的目标、依据、内容、组织、资源、方法、程序和控制措施，以保证项目管理的正常进行和项目成功的指导性文件。</a:t>
            </a:r>
            <a:br>
              <a:rPr lang="zh-CN" altLang="en-US" sz="1800" dirty="0" smtClean="0">
                <a:solidFill>
                  <a:schemeClr val="tx1"/>
                </a:solidFill>
                <a:latin typeface="黑体" pitchFamily="49" charset="-122"/>
                <a:ea typeface="黑体" pitchFamily="49" charset="-122"/>
              </a:rPr>
            </a:br>
            <a:r>
              <a:rPr lang="zh-CN" altLang="en-US" sz="1800" dirty="0" smtClean="0">
                <a:solidFill>
                  <a:schemeClr val="tx1"/>
                </a:solidFill>
                <a:latin typeface="黑体" pitchFamily="49" charset="-122"/>
                <a:ea typeface="黑体" pitchFamily="49" charset="-122"/>
              </a:rPr>
              <a:t>（</a:t>
            </a:r>
            <a:r>
              <a:rPr lang="en-US" sz="1800" dirty="0" smtClean="0">
                <a:solidFill>
                  <a:schemeClr val="tx1"/>
                </a:solidFill>
                <a:latin typeface="黑体" pitchFamily="49" charset="-122"/>
                <a:ea typeface="黑体" pitchFamily="49" charset="-122"/>
              </a:rPr>
              <a:t>3</a:t>
            </a:r>
            <a:r>
              <a:rPr lang="zh-CN" altLang="en-US" sz="1800" dirty="0" smtClean="0">
                <a:solidFill>
                  <a:schemeClr val="tx1"/>
                </a:solidFill>
                <a:latin typeface="黑体" pitchFamily="49" charset="-122"/>
                <a:ea typeface="黑体" pitchFamily="49" charset="-122"/>
              </a:rPr>
              <a:t>）设计管理计划其实就是设计策划</a:t>
            </a:r>
            <a:br>
              <a:rPr lang="zh-CN" altLang="en-US" sz="1800" dirty="0" smtClean="0">
                <a:solidFill>
                  <a:schemeClr val="tx1"/>
                </a:solidFill>
                <a:latin typeface="黑体" pitchFamily="49" charset="-122"/>
                <a:ea typeface="黑体" pitchFamily="49" charset="-122"/>
              </a:rPr>
            </a:br>
            <a:r>
              <a:rPr lang="zh-CN" altLang="en-US" sz="1800" dirty="0" smtClean="0">
                <a:solidFill>
                  <a:schemeClr val="tx1"/>
                </a:solidFill>
                <a:latin typeface="黑体" pitchFamily="49" charset="-122"/>
                <a:ea typeface="黑体" pitchFamily="49" charset="-122"/>
              </a:rPr>
              <a:t>项目设计策划的主要任务是编制“设计实施计划”。“设计实施计划”应对设计输入、设计实施、设计输出、设计评审、设计验证、设计更改等设计重要过程及方法予以明确。应根据项目特点、用户的要求和实际需要，策划、编制建设项目设计过程所要的管理文件。应重点关注设计过程的接口管理策划的合理性。</a:t>
            </a:r>
            <a:br>
              <a:rPr lang="zh-CN" altLang="en-US" sz="1800" dirty="0" smtClean="0">
                <a:solidFill>
                  <a:schemeClr val="tx1"/>
                </a:solidFill>
                <a:latin typeface="黑体" pitchFamily="49" charset="-122"/>
                <a:ea typeface="黑体" pitchFamily="49" charset="-122"/>
              </a:rPr>
            </a:br>
            <a:r>
              <a:rPr lang="en-US" sz="1800" dirty="0" smtClean="0">
                <a:solidFill>
                  <a:schemeClr val="tx1"/>
                </a:solidFill>
                <a:latin typeface="黑体" pitchFamily="49" charset="-122"/>
                <a:ea typeface="黑体" pitchFamily="49" charset="-122"/>
              </a:rPr>
              <a:t>2 </a:t>
            </a:r>
            <a:r>
              <a:rPr lang="zh-CN" altLang="en-US" sz="1800" dirty="0" smtClean="0">
                <a:solidFill>
                  <a:schemeClr val="tx1"/>
                </a:solidFill>
                <a:latin typeface="黑体" pitchFamily="49" charset="-122"/>
                <a:ea typeface="黑体" pitchFamily="49" charset="-122"/>
              </a:rPr>
              <a:t>设计管理计划与项目管理规划的关系</a:t>
            </a:r>
            <a:br>
              <a:rPr lang="zh-CN" altLang="en-US" sz="1800" dirty="0" smtClean="0">
                <a:solidFill>
                  <a:schemeClr val="tx1"/>
                </a:solidFill>
                <a:latin typeface="黑体" pitchFamily="49" charset="-122"/>
                <a:ea typeface="黑体" pitchFamily="49" charset="-122"/>
              </a:rPr>
            </a:br>
            <a:r>
              <a:rPr lang="zh-CN" altLang="en-US" sz="1800" dirty="0" smtClean="0">
                <a:solidFill>
                  <a:schemeClr val="tx1"/>
                </a:solidFill>
                <a:latin typeface="黑体" pitchFamily="49" charset="-122"/>
                <a:ea typeface="黑体" pitchFamily="49" charset="-122"/>
              </a:rPr>
              <a:t>设计管理计划与项目管理规划的关系为：无论对于业主自编或项目管理（咨询）单位的设计管理计划都应属于专业性的局部管理规划；设计管理计划是项目管理规划（无论是项目管理规划大纲和项目管理实施规划）的重要组成部分。</a:t>
            </a:r>
            <a:endParaRPr lang="zh-CN" altLang="en-US" sz="1800" dirty="0">
              <a:solidFill>
                <a:schemeClr val="tx1"/>
              </a:solidFill>
              <a:latin typeface="黑体" pitchFamily="49" charset="-122"/>
              <a:ea typeface="黑体" pitchFamily="49" charset="-122"/>
            </a:endParaRPr>
          </a:p>
        </p:txBody>
      </p:sp>
      <p:sp>
        <p:nvSpPr>
          <p:cNvPr id="5" name="矩形 4"/>
          <p:cNvSpPr/>
          <p:nvPr/>
        </p:nvSpPr>
        <p:spPr>
          <a:xfrm>
            <a:off x="428596" y="214821"/>
            <a:ext cx="4134465" cy="523220"/>
          </a:xfrm>
          <a:prstGeom prst="rect">
            <a:avLst/>
          </a:prstGeom>
        </p:spPr>
        <p:txBody>
          <a:bodyPr wrap="none">
            <a:spAutoFit/>
          </a:bodyPr>
          <a:lstStyle/>
          <a:p>
            <a:r>
              <a:rPr lang="en-US" sz="2800" dirty="0" smtClean="0">
                <a:latin typeface="黑体" pitchFamily="49" charset="-122"/>
                <a:ea typeface="黑体" pitchFamily="49" charset="-122"/>
              </a:rPr>
              <a:t>2.4 </a:t>
            </a:r>
            <a:r>
              <a:rPr lang="zh-CN" altLang="en-US" sz="2800" dirty="0" smtClean="0">
                <a:latin typeface="黑体" pitchFamily="49" charset="-122"/>
                <a:ea typeface="黑体" pitchFamily="49" charset="-122"/>
              </a:rPr>
              <a:t>设计管理的职能管理</a:t>
            </a:r>
            <a:endParaRPr lang="zh-CN" altLang="en-US" sz="2800" dirty="0">
              <a:latin typeface="黑体" panose="02010609060101010101" pitchFamily="49" charset="-122"/>
              <a:ea typeface="黑体" panose="02010609060101010101" pitchFamily="49" charset="-122"/>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cSld>
  <p:clrMapOvr>
    <a:masterClrMapping/>
  </p:clrMapOvr>
  <p:transition>
    <p:pull dir="d"/>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993306"/>
            <a:ext cx="8391876" cy="5507528"/>
          </a:xfrm>
        </p:spPr>
        <p:txBody>
          <a:bodyPr>
            <a:normAutofit/>
          </a:bodyPr>
          <a:lstStyle/>
          <a:p>
            <a:pPr hangingPunct="1">
              <a:lnSpc>
                <a:spcPct val="150000"/>
              </a:lnSpc>
            </a:pPr>
            <a:r>
              <a:rPr lang="en-US" sz="1800" dirty="0" smtClean="0">
                <a:solidFill>
                  <a:schemeClr val="tx1"/>
                </a:solidFill>
                <a:latin typeface="黑体" pitchFamily="49" charset="-122"/>
                <a:ea typeface="黑体" pitchFamily="49" charset="-122"/>
              </a:rPr>
              <a:t>3 </a:t>
            </a:r>
            <a:r>
              <a:rPr lang="zh-CN" altLang="en-US" sz="1800" dirty="0" smtClean="0">
                <a:solidFill>
                  <a:schemeClr val="tx1"/>
                </a:solidFill>
                <a:latin typeface="黑体" pitchFamily="49" charset="-122"/>
                <a:ea typeface="黑体" pitchFamily="49" charset="-122"/>
              </a:rPr>
              <a:t>项目设计管理计划的编制</a:t>
            </a:r>
            <a:br>
              <a:rPr lang="zh-CN" altLang="en-US" sz="1800" dirty="0" smtClean="0">
                <a:solidFill>
                  <a:schemeClr val="tx1"/>
                </a:solidFill>
                <a:latin typeface="黑体" pitchFamily="49" charset="-122"/>
                <a:ea typeface="黑体" pitchFamily="49" charset="-122"/>
              </a:rPr>
            </a:br>
            <a:r>
              <a:rPr lang="zh-CN" altLang="en-US" sz="1800" dirty="0" smtClean="0">
                <a:solidFill>
                  <a:schemeClr val="tx1"/>
                </a:solidFill>
                <a:latin typeface="黑体" pitchFamily="49" charset="-122"/>
                <a:ea typeface="黑体" pitchFamily="49" charset="-122"/>
              </a:rPr>
              <a:t>（</a:t>
            </a:r>
            <a:r>
              <a:rPr lang="en-US" sz="1800" dirty="0" smtClean="0">
                <a:solidFill>
                  <a:schemeClr val="tx1"/>
                </a:solidFill>
                <a:latin typeface="黑体" pitchFamily="49" charset="-122"/>
                <a:ea typeface="黑体" pitchFamily="49" charset="-122"/>
              </a:rPr>
              <a:t>1</a:t>
            </a:r>
            <a:r>
              <a:rPr lang="zh-CN" altLang="en-US" sz="1800" dirty="0" smtClean="0">
                <a:solidFill>
                  <a:schemeClr val="tx1"/>
                </a:solidFill>
                <a:latin typeface="黑体" pitchFamily="49" charset="-122"/>
                <a:ea typeface="黑体" pitchFamily="49" charset="-122"/>
              </a:rPr>
              <a:t>）设计管理计划编制的目的</a:t>
            </a:r>
            <a:br>
              <a:rPr lang="zh-CN" altLang="en-US" sz="1800" dirty="0" smtClean="0">
                <a:solidFill>
                  <a:schemeClr val="tx1"/>
                </a:solidFill>
                <a:latin typeface="黑体" pitchFamily="49" charset="-122"/>
                <a:ea typeface="黑体" pitchFamily="49" charset="-122"/>
              </a:rPr>
            </a:br>
            <a:r>
              <a:rPr lang="zh-CN" altLang="en-US" sz="1800" dirty="0" smtClean="0">
                <a:solidFill>
                  <a:schemeClr val="tx1"/>
                </a:solidFill>
                <a:latin typeface="黑体" pitchFamily="49" charset="-122"/>
                <a:ea typeface="黑体" pitchFamily="49" charset="-122"/>
              </a:rPr>
              <a:t>（</a:t>
            </a:r>
            <a:r>
              <a:rPr lang="en-US" sz="1800" dirty="0" smtClean="0">
                <a:solidFill>
                  <a:schemeClr val="tx1"/>
                </a:solidFill>
                <a:latin typeface="黑体" pitchFamily="49" charset="-122"/>
                <a:ea typeface="黑体" pitchFamily="49" charset="-122"/>
              </a:rPr>
              <a:t>2</a:t>
            </a:r>
            <a:r>
              <a:rPr lang="zh-CN" altLang="en-US" sz="1800" dirty="0" smtClean="0">
                <a:solidFill>
                  <a:schemeClr val="tx1"/>
                </a:solidFill>
                <a:latin typeface="黑体" pitchFamily="49" charset="-122"/>
                <a:ea typeface="黑体" pitchFamily="49" charset="-122"/>
              </a:rPr>
              <a:t>）设计管理计划的地位和作用（首位性）</a:t>
            </a:r>
            <a:br>
              <a:rPr lang="zh-CN" altLang="en-US" sz="1800" dirty="0" smtClean="0">
                <a:solidFill>
                  <a:schemeClr val="tx1"/>
                </a:solidFill>
                <a:latin typeface="黑体" pitchFamily="49" charset="-122"/>
                <a:ea typeface="黑体" pitchFamily="49" charset="-122"/>
              </a:rPr>
            </a:br>
            <a:r>
              <a:rPr lang="zh-CN" altLang="en-US" sz="1800" dirty="0" smtClean="0">
                <a:solidFill>
                  <a:schemeClr val="tx1"/>
                </a:solidFill>
                <a:latin typeface="黑体" pitchFamily="49" charset="-122"/>
                <a:ea typeface="黑体" pitchFamily="49" charset="-122"/>
              </a:rPr>
              <a:t>（</a:t>
            </a:r>
            <a:r>
              <a:rPr lang="en-US" sz="1800" dirty="0" smtClean="0">
                <a:solidFill>
                  <a:schemeClr val="tx1"/>
                </a:solidFill>
                <a:latin typeface="黑体" pitchFamily="49" charset="-122"/>
                <a:ea typeface="黑体" pitchFamily="49" charset="-122"/>
              </a:rPr>
              <a:t>3</a:t>
            </a:r>
            <a:r>
              <a:rPr lang="zh-CN" altLang="en-US" sz="1800" dirty="0" smtClean="0">
                <a:solidFill>
                  <a:schemeClr val="tx1"/>
                </a:solidFill>
                <a:latin typeface="黑体" pitchFamily="49" charset="-122"/>
                <a:ea typeface="黑体" pitchFamily="49" charset="-122"/>
              </a:rPr>
              <a:t>）设计管理计划编制的依据</a:t>
            </a:r>
            <a:br>
              <a:rPr lang="zh-CN" altLang="en-US" sz="1800" dirty="0" smtClean="0">
                <a:solidFill>
                  <a:schemeClr val="tx1"/>
                </a:solidFill>
                <a:latin typeface="黑体" pitchFamily="49" charset="-122"/>
                <a:ea typeface="黑体" pitchFamily="49" charset="-122"/>
              </a:rPr>
            </a:br>
            <a:r>
              <a:rPr lang="zh-CN" altLang="en-US" sz="1800" dirty="0" smtClean="0">
                <a:solidFill>
                  <a:schemeClr val="tx1"/>
                </a:solidFill>
                <a:latin typeface="黑体" pitchFamily="49" charset="-122"/>
                <a:ea typeface="黑体" pitchFamily="49" charset="-122"/>
              </a:rPr>
              <a:t>（</a:t>
            </a:r>
            <a:r>
              <a:rPr lang="en-US" sz="1800" dirty="0" smtClean="0">
                <a:solidFill>
                  <a:schemeClr val="tx1"/>
                </a:solidFill>
                <a:latin typeface="黑体" pitchFamily="49" charset="-122"/>
                <a:ea typeface="黑体" pitchFamily="49" charset="-122"/>
              </a:rPr>
              <a:t>4</a:t>
            </a:r>
            <a:r>
              <a:rPr lang="zh-CN" altLang="en-US" sz="1800" dirty="0" smtClean="0">
                <a:solidFill>
                  <a:schemeClr val="tx1"/>
                </a:solidFill>
                <a:latin typeface="黑体" pitchFamily="49" charset="-122"/>
                <a:ea typeface="黑体" pitchFamily="49" charset="-122"/>
              </a:rPr>
              <a:t>）编制设计管理计划的要求</a:t>
            </a:r>
            <a:br>
              <a:rPr lang="zh-CN" altLang="en-US" sz="1800" dirty="0" smtClean="0">
                <a:solidFill>
                  <a:schemeClr val="tx1"/>
                </a:solidFill>
                <a:latin typeface="黑体" pitchFamily="49" charset="-122"/>
                <a:ea typeface="黑体" pitchFamily="49" charset="-122"/>
              </a:rPr>
            </a:br>
            <a:r>
              <a:rPr lang="zh-CN" altLang="en-US" sz="1800" dirty="0" smtClean="0">
                <a:solidFill>
                  <a:schemeClr val="tx1"/>
                </a:solidFill>
                <a:latin typeface="黑体" pitchFamily="49" charset="-122"/>
                <a:ea typeface="黑体" pitchFamily="49" charset="-122"/>
              </a:rPr>
              <a:t>（</a:t>
            </a:r>
            <a:r>
              <a:rPr lang="en-US" sz="1800" dirty="0" smtClean="0">
                <a:solidFill>
                  <a:schemeClr val="tx1"/>
                </a:solidFill>
                <a:latin typeface="黑体" pitchFamily="49" charset="-122"/>
                <a:ea typeface="黑体" pitchFamily="49" charset="-122"/>
              </a:rPr>
              <a:t>5</a:t>
            </a:r>
            <a:r>
              <a:rPr lang="zh-CN" altLang="en-US" sz="1800" dirty="0" smtClean="0">
                <a:solidFill>
                  <a:schemeClr val="tx1"/>
                </a:solidFill>
                <a:latin typeface="黑体" pitchFamily="49" charset="-122"/>
                <a:ea typeface="黑体" pitchFamily="49" charset="-122"/>
              </a:rPr>
              <a:t>）设计管理计划编制的主体</a:t>
            </a:r>
            <a:br>
              <a:rPr lang="zh-CN" altLang="en-US" sz="1800" dirty="0" smtClean="0">
                <a:solidFill>
                  <a:schemeClr val="tx1"/>
                </a:solidFill>
                <a:latin typeface="黑体" pitchFamily="49" charset="-122"/>
                <a:ea typeface="黑体" pitchFamily="49" charset="-122"/>
              </a:rPr>
            </a:br>
            <a:r>
              <a:rPr lang="zh-CN" altLang="en-US" sz="1800" dirty="0" smtClean="0">
                <a:solidFill>
                  <a:schemeClr val="tx1"/>
                </a:solidFill>
                <a:latin typeface="黑体" pitchFamily="49" charset="-122"/>
                <a:ea typeface="黑体" pitchFamily="49" charset="-122"/>
              </a:rPr>
              <a:t>（</a:t>
            </a:r>
            <a:r>
              <a:rPr lang="en-US" sz="1800" dirty="0" smtClean="0">
                <a:solidFill>
                  <a:schemeClr val="tx1"/>
                </a:solidFill>
                <a:latin typeface="黑体" pitchFamily="49" charset="-122"/>
                <a:ea typeface="黑体" pitchFamily="49" charset="-122"/>
              </a:rPr>
              <a:t>6</a:t>
            </a:r>
            <a:r>
              <a:rPr lang="zh-CN" altLang="en-US" sz="1800" dirty="0" smtClean="0">
                <a:solidFill>
                  <a:schemeClr val="tx1"/>
                </a:solidFill>
                <a:latin typeface="黑体" pitchFamily="49" charset="-122"/>
                <a:ea typeface="黑体" pitchFamily="49" charset="-122"/>
              </a:rPr>
              <a:t>）编制设计管理计划的程序</a:t>
            </a:r>
            <a:br>
              <a:rPr lang="zh-CN" altLang="en-US" sz="1800" dirty="0" smtClean="0">
                <a:solidFill>
                  <a:schemeClr val="tx1"/>
                </a:solidFill>
                <a:latin typeface="黑体" pitchFamily="49" charset="-122"/>
                <a:ea typeface="黑体" pitchFamily="49" charset="-122"/>
              </a:rPr>
            </a:br>
            <a:r>
              <a:rPr lang="zh-CN" altLang="en-US" sz="1800" dirty="0" smtClean="0">
                <a:solidFill>
                  <a:schemeClr val="tx1"/>
                </a:solidFill>
                <a:latin typeface="黑体" pitchFamily="49" charset="-122"/>
                <a:ea typeface="黑体" pitchFamily="49" charset="-122"/>
              </a:rPr>
              <a:t>    </a:t>
            </a:r>
            <a:r>
              <a:rPr lang="en-US" sz="1800" dirty="0" smtClean="0">
                <a:solidFill>
                  <a:schemeClr val="tx1"/>
                </a:solidFill>
                <a:latin typeface="黑体" pitchFamily="49" charset="-122"/>
                <a:ea typeface="黑体" pitchFamily="49" charset="-122"/>
              </a:rPr>
              <a:t>1）</a:t>
            </a:r>
            <a:r>
              <a:rPr lang="zh-CN" altLang="en-US" sz="1800" dirty="0" smtClean="0">
                <a:solidFill>
                  <a:schemeClr val="tx1"/>
                </a:solidFill>
                <a:latin typeface="黑体" pitchFamily="49" charset="-122"/>
                <a:ea typeface="黑体" pitchFamily="49" charset="-122"/>
              </a:rPr>
              <a:t>明确项目目标；</a:t>
            </a:r>
            <a:r>
              <a:rPr lang="en-US" sz="1800" dirty="0" smtClean="0">
                <a:solidFill>
                  <a:schemeClr val="tx1"/>
                </a:solidFill>
                <a:latin typeface="黑体" pitchFamily="49" charset="-122"/>
                <a:ea typeface="黑体" pitchFamily="49" charset="-122"/>
              </a:rPr>
              <a:t>2</a:t>
            </a:r>
            <a:r>
              <a:rPr lang="zh-CN" altLang="en-US" sz="1800" dirty="0" smtClean="0">
                <a:solidFill>
                  <a:schemeClr val="tx1"/>
                </a:solidFill>
                <a:latin typeface="黑体" pitchFamily="49" charset="-122"/>
                <a:ea typeface="黑体" pitchFamily="49" charset="-122"/>
              </a:rPr>
              <a:t>）分析项目环境和条件；</a:t>
            </a:r>
            <a:r>
              <a:rPr lang="en-US" sz="1800" dirty="0" smtClean="0">
                <a:solidFill>
                  <a:schemeClr val="tx1"/>
                </a:solidFill>
                <a:latin typeface="黑体" pitchFamily="49" charset="-122"/>
                <a:ea typeface="黑体" pitchFamily="49" charset="-122"/>
              </a:rPr>
              <a:t>3）</a:t>
            </a:r>
            <a:r>
              <a:rPr lang="zh-CN" altLang="en-US" sz="1800" dirty="0" smtClean="0">
                <a:solidFill>
                  <a:schemeClr val="tx1"/>
                </a:solidFill>
                <a:latin typeface="黑体" pitchFamily="49" charset="-122"/>
                <a:ea typeface="黑体" pitchFamily="49" charset="-122"/>
              </a:rPr>
              <a:t>收集项目的有关资料和信息；</a:t>
            </a:r>
            <a:r>
              <a:rPr lang="en-US" sz="1800" dirty="0" smtClean="0">
                <a:solidFill>
                  <a:schemeClr val="tx1"/>
                </a:solidFill>
                <a:latin typeface="黑体" pitchFamily="49" charset="-122"/>
                <a:ea typeface="黑体" pitchFamily="49" charset="-122"/>
              </a:rPr>
              <a:t>4）</a:t>
            </a:r>
            <a:r>
              <a:rPr lang="zh-CN" altLang="en-US" sz="1800" dirty="0" smtClean="0">
                <a:solidFill>
                  <a:schemeClr val="tx1"/>
                </a:solidFill>
                <a:latin typeface="黑体" pitchFamily="49" charset="-122"/>
                <a:ea typeface="黑体" pitchFamily="49" charset="-122"/>
              </a:rPr>
              <a:t>确定项目管理组织模式、结构和职责；</a:t>
            </a:r>
            <a:r>
              <a:rPr lang="en-US" sz="1800" dirty="0" smtClean="0">
                <a:solidFill>
                  <a:schemeClr val="tx1"/>
                </a:solidFill>
                <a:latin typeface="黑体" pitchFamily="49" charset="-122"/>
                <a:ea typeface="黑体" pitchFamily="49" charset="-122"/>
              </a:rPr>
              <a:t>5</a:t>
            </a:r>
            <a:r>
              <a:rPr lang="zh-CN" altLang="en-US" sz="1800" dirty="0" smtClean="0">
                <a:solidFill>
                  <a:schemeClr val="tx1"/>
                </a:solidFill>
                <a:latin typeface="黑体" pitchFamily="49" charset="-122"/>
                <a:ea typeface="黑体" pitchFamily="49" charset="-122"/>
              </a:rPr>
              <a:t>）确定项目管理范围和分解工作结构；</a:t>
            </a:r>
            <a:r>
              <a:rPr lang="en-US" sz="1800" dirty="0" smtClean="0">
                <a:solidFill>
                  <a:schemeClr val="tx1"/>
                </a:solidFill>
                <a:latin typeface="黑体" pitchFamily="49" charset="-122"/>
                <a:ea typeface="黑体" pitchFamily="49" charset="-122"/>
              </a:rPr>
              <a:t>6</a:t>
            </a:r>
            <a:r>
              <a:rPr lang="zh-CN" altLang="en-US" sz="1800" dirty="0" smtClean="0">
                <a:solidFill>
                  <a:schemeClr val="tx1"/>
                </a:solidFill>
                <a:latin typeface="黑体" pitchFamily="49" charset="-122"/>
                <a:ea typeface="黑体" pitchFamily="49" charset="-122"/>
              </a:rPr>
              <a:t>）明确项目设计管理内容；</a:t>
            </a:r>
            <a:r>
              <a:rPr lang="en-US" sz="1800" dirty="0" smtClean="0">
                <a:solidFill>
                  <a:schemeClr val="tx1"/>
                </a:solidFill>
                <a:latin typeface="黑体" pitchFamily="49" charset="-122"/>
                <a:ea typeface="黑体" pitchFamily="49" charset="-122"/>
              </a:rPr>
              <a:t>7</a:t>
            </a:r>
            <a:r>
              <a:rPr lang="zh-CN" altLang="en-US" sz="1800" dirty="0" smtClean="0">
                <a:solidFill>
                  <a:schemeClr val="tx1"/>
                </a:solidFill>
                <a:latin typeface="黑体" pitchFamily="49" charset="-122"/>
                <a:ea typeface="黑体" pitchFamily="49" charset="-122"/>
              </a:rPr>
              <a:t>）分配落实各设计专业编制任务和内容；</a:t>
            </a:r>
            <a:r>
              <a:rPr lang="en-US" sz="1800" dirty="0" smtClean="0">
                <a:solidFill>
                  <a:schemeClr val="tx1"/>
                </a:solidFill>
                <a:latin typeface="黑体" pitchFamily="49" charset="-122"/>
                <a:ea typeface="黑体" pitchFamily="49" charset="-122"/>
              </a:rPr>
              <a:t>8</a:t>
            </a:r>
            <a:r>
              <a:rPr lang="zh-CN" altLang="en-US" sz="1800" dirty="0" smtClean="0">
                <a:solidFill>
                  <a:schemeClr val="tx1"/>
                </a:solidFill>
                <a:latin typeface="黑体" pitchFamily="49" charset="-122"/>
                <a:ea typeface="黑体" pitchFamily="49" charset="-122"/>
              </a:rPr>
              <a:t>）编制项目设计管理目标计划和资源计划；</a:t>
            </a:r>
            <a:r>
              <a:rPr lang="en-US" sz="1800" dirty="0" smtClean="0">
                <a:solidFill>
                  <a:schemeClr val="tx1"/>
                </a:solidFill>
                <a:latin typeface="黑体" pitchFamily="49" charset="-122"/>
                <a:ea typeface="黑体" pitchFamily="49" charset="-122"/>
              </a:rPr>
              <a:t>9</a:t>
            </a:r>
            <a:r>
              <a:rPr lang="zh-CN" altLang="en-US" sz="1800" dirty="0" smtClean="0">
                <a:solidFill>
                  <a:schemeClr val="tx1"/>
                </a:solidFill>
                <a:latin typeface="黑体" pitchFamily="49" charset="-122"/>
                <a:ea typeface="黑体" pitchFamily="49" charset="-122"/>
              </a:rPr>
              <a:t>）汇总整理，报送项目经理和相关部门。</a:t>
            </a:r>
            <a:endParaRPr lang="zh-CN" altLang="en-US" sz="1800" dirty="0">
              <a:solidFill>
                <a:schemeClr val="tx1"/>
              </a:solidFill>
              <a:latin typeface="黑体" pitchFamily="49" charset="-122"/>
              <a:ea typeface="黑体" pitchFamily="49" charset="-122"/>
            </a:endParaRPr>
          </a:p>
        </p:txBody>
      </p:sp>
      <p:sp>
        <p:nvSpPr>
          <p:cNvPr id="5" name="矩形 4"/>
          <p:cNvSpPr/>
          <p:nvPr/>
        </p:nvSpPr>
        <p:spPr>
          <a:xfrm>
            <a:off x="428596" y="214821"/>
            <a:ext cx="4134465" cy="523220"/>
          </a:xfrm>
          <a:prstGeom prst="rect">
            <a:avLst/>
          </a:prstGeom>
        </p:spPr>
        <p:txBody>
          <a:bodyPr wrap="none">
            <a:spAutoFit/>
          </a:bodyPr>
          <a:lstStyle/>
          <a:p>
            <a:r>
              <a:rPr lang="en-US" sz="2800" dirty="0" smtClean="0">
                <a:latin typeface="黑体" pitchFamily="49" charset="-122"/>
                <a:ea typeface="黑体" pitchFamily="49" charset="-122"/>
              </a:rPr>
              <a:t>2.4 </a:t>
            </a:r>
            <a:r>
              <a:rPr lang="zh-CN" altLang="en-US" sz="2800" dirty="0" smtClean="0">
                <a:latin typeface="黑体" pitchFamily="49" charset="-122"/>
                <a:ea typeface="黑体" pitchFamily="49" charset="-122"/>
              </a:rPr>
              <a:t>设计管理的职能管理</a:t>
            </a:r>
            <a:endParaRPr lang="zh-CN" altLang="en-US" sz="2800" dirty="0">
              <a:latin typeface="黑体" panose="02010609060101010101" pitchFamily="49" charset="-122"/>
              <a:ea typeface="黑体" panose="02010609060101010101" pitchFamily="49" charset="-122"/>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cSld>
  <p:clrMapOvr>
    <a:masterClrMapping/>
  </p:clrMapOvr>
  <p:transition>
    <p:pull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23528" y="228622"/>
            <a:ext cx="3416320" cy="523220"/>
          </a:xfrm>
          <a:prstGeom prst="rect">
            <a:avLst/>
          </a:prstGeom>
        </p:spPr>
        <p:txBody>
          <a:bodyPr wrap="none">
            <a:spAutoFit/>
          </a:bodyPr>
          <a:lstStyle/>
          <a:p>
            <a:r>
              <a:rPr lang="en-US" altLang="zh-CN" sz="2800" dirty="0">
                <a:latin typeface="黑体" panose="02010609060101010101" pitchFamily="49" charset="-122"/>
                <a:ea typeface="黑体" panose="02010609060101010101" pitchFamily="49" charset="-122"/>
              </a:rPr>
              <a:t>1.1 </a:t>
            </a:r>
            <a:r>
              <a:rPr lang="zh-CN" altLang="en-US" sz="2800" dirty="0">
                <a:latin typeface="黑体" panose="02010609060101010101" pitchFamily="49" charset="-122"/>
                <a:ea typeface="黑体" panose="02010609060101010101" pitchFamily="49" charset="-122"/>
              </a:rPr>
              <a:t>项目与项目管理</a:t>
            </a:r>
          </a:p>
        </p:txBody>
      </p:sp>
      <p:graphicFrame>
        <p:nvGraphicFramePr>
          <p:cNvPr id="5" name="Group 2"/>
          <p:cNvGraphicFramePr>
            <a:graphicFrameLocks noGrp="1"/>
          </p:cNvGraphicFramePr>
          <p:nvPr>
            <p:extLst>
              <p:ext uri="{D42A27DB-BD31-4B8C-83A1-F6EECF244321}">
                <p14:modId xmlns:p14="http://schemas.microsoft.com/office/powerpoint/2010/main" val="1085839903"/>
              </p:ext>
            </p:extLst>
          </p:nvPr>
        </p:nvGraphicFramePr>
        <p:xfrm>
          <a:off x="317294" y="1988840"/>
          <a:ext cx="8597408" cy="4239062"/>
        </p:xfrm>
        <a:graphic>
          <a:graphicData uri="http://schemas.openxmlformats.org/drawingml/2006/table">
            <a:tbl>
              <a:tblPr/>
              <a:tblGrid>
                <a:gridCol w="1008062"/>
                <a:gridCol w="2089150"/>
                <a:gridCol w="1444625"/>
                <a:gridCol w="1539875"/>
                <a:gridCol w="2515696"/>
              </a:tblGrid>
              <a:tr h="288032">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ts val="0"/>
                        </a:spcBef>
                        <a:spcAft>
                          <a:spcPct val="0"/>
                        </a:spcAft>
                        <a:buClrTx/>
                        <a:buSzTx/>
                        <a:buFontTx/>
                        <a:buNone/>
                      </a:pPr>
                      <a:endParaRPr kumimoji="0" lang="zh-CN" altLang="en-US" sz="1800" b="0" i="0" u="none" strike="noStrike" cap="none" normalizeH="0" baseline="0" dirty="0" smtClean="0">
                        <a:ln>
                          <a:noFill/>
                        </a:ln>
                        <a:solidFill>
                          <a:schemeClr val="tx1"/>
                        </a:solidFill>
                        <a:effectLst/>
                        <a:latin typeface="黑体" pitchFamily="49" charset="-122"/>
                        <a:ea typeface="黑体" pitchFamily="49" charset="-122"/>
                      </a:endParaRPr>
                    </a:p>
                  </a:txBody>
                  <a:tcPr horzOverflow="overflow">
                    <a:lnL w="28575" cap="flat" cmpd="sng" algn="ctr">
                      <a:solidFill>
                        <a:srgbClr val="00021A"/>
                      </a:solidFill>
                      <a:prstDash val="solid"/>
                      <a:round/>
                      <a:headEnd type="none" w="med" len="med"/>
                      <a:tailEnd type="none" w="med" len="med"/>
                    </a:lnL>
                    <a:lnR w="19050" cap="flat" cmpd="sng" algn="ctr">
                      <a:solidFill>
                        <a:srgbClr val="00021A"/>
                      </a:solidFill>
                      <a:prstDash val="solid"/>
                      <a:round/>
                      <a:headEnd type="none" w="med" len="med"/>
                      <a:tailEnd type="none" w="med" len="med"/>
                    </a:lnR>
                    <a:lnT w="28575" cap="flat" cmpd="sng" algn="ctr">
                      <a:solidFill>
                        <a:srgbClr val="00021A"/>
                      </a:solidFill>
                      <a:prstDash val="solid"/>
                      <a:round/>
                      <a:headEnd type="none" w="med" len="med"/>
                      <a:tailEnd type="none" w="med" len="med"/>
                    </a:lnT>
                    <a:lnB w="19050" cap="flat" cmpd="sng" algn="ctr">
                      <a:solidFill>
                        <a:srgbClr val="00021A"/>
                      </a:solidFill>
                      <a:prstDash val="solid"/>
                      <a:round/>
                      <a:headEnd type="none" w="med" len="med"/>
                      <a:tailEnd type="none" w="med" len="med"/>
                    </a:lnB>
                    <a:lnTlToBr w="28575" cap="flat" cmpd="sng" algn="ctr">
                      <a:solidFill>
                        <a:schemeClr val="tx1"/>
                      </a:solidFill>
                      <a:prstDash val="solid"/>
                      <a:round/>
                      <a:headEnd type="none" w="med" len="med"/>
                      <a:tailEnd type="none" w="med" len="med"/>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ts val="0"/>
                        </a:spcBef>
                        <a:spcAft>
                          <a:spcPct val="0"/>
                        </a:spcAft>
                        <a:buClrTx/>
                        <a:buSzTx/>
                        <a:buFontTx/>
                        <a:buNone/>
                      </a:pPr>
                      <a:r>
                        <a:rPr kumimoji="0" lang="zh-CN" altLang="en-US" sz="1800" b="0" i="0" u="none" strike="noStrike" cap="none" normalizeH="0" baseline="0" dirty="0" smtClean="0">
                          <a:ln>
                            <a:noFill/>
                          </a:ln>
                          <a:solidFill>
                            <a:srgbClr val="000066"/>
                          </a:solidFill>
                          <a:effectLst/>
                          <a:latin typeface="黑体" pitchFamily="49" charset="-122"/>
                          <a:ea typeface="黑体" pitchFamily="49" charset="-122"/>
                        </a:rPr>
                        <a:t>时间跨度</a:t>
                      </a:r>
                    </a:p>
                  </a:txBody>
                  <a:tcPr anchor="ctr" horzOverflow="overflow">
                    <a:lnL w="19050" cap="flat" cmpd="sng" algn="ctr">
                      <a:solidFill>
                        <a:srgbClr val="00021A"/>
                      </a:solidFill>
                      <a:prstDash val="solid"/>
                      <a:round/>
                      <a:headEnd type="none" w="med" len="med"/>
                      <a:tailEnd type="none" w="med" len="med"/>
                    </a:lnL>
                    <a:lnR w="19050" cap="flat" cmpd="sng" algn="ctr">
                      <a:solidFill>
                        <a:srgbClr val="00021A"/>
                      </a:solidFill>
                      <a:prstDash val="solid"/>
                      <a:round/>
                      <a:headEnd type="none" w="med" len="med"/>
                      <a:tailEnd type="none" w="med" len="med"/>
                    </a:lnR>
                    <a:lnT w="28575" cap="flat" cmpd="sng" algn="ctr">
                      <a:solidFill>
                        <a:srgbClr val="00021A"/>
                      </a:solidFill>
                      <a:prstDash val="solid"/>
                      <a:round/>
                      <a:headEnd type="none" w="med" len="med"/>
                      <a:tailEnd type="none" w="med" len="med"/>
                    </a:lnT>
                    <a:lnB w="19050" cap="flat" cmpd="sng" algn="ctr">
                      <a:solidFill>
                        <a:srgbClr val="00021A"/>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ts val="0"/>
                        </a:spcBef>
                        <a:spcAft>
                          <a:spcPct val="0"/>
                        </a:spcAft>
                        <a:buClrTx/>
                        <a:buSzTx/>
                        <a:buFontTx/>
                        <a:buNone/>
                      </a:pPr>
                      <a:r>
                        <a:rPr kumimoji="0" lang="zh-CN" altLang="en-US" sz="1800" b="0" i="0" u="none" strike="noStrike" cap="none" normalizeH="0" baseline="0" dirty="0" smtClean="0">
                          <a:ln>
                            <a:noFill/>
                          </a:ln>
                          <a:solidFill>
                            <a:srgbClr val="000066"/>
                          </a:solidFill>
                          <a:effectLst/>
                          <a:latin typeface="黑体" pitchFamily="49" charset="-122"/>
                          <a:ea typeface="黑体" pitchFamily="49" charset="-122"/>
                        </a:rPr>
                        <a:t>代表行业</a:t>
                      </a:r>
                    </a:p>
                  </a:txBody>
                  <a:tcPr anchor="ctr" horzOverflow="overflow">
                    <a:lnL w="19050" cap="flat" cmpd="sng" algn="ctr">
                      <a:solidFill>
                        <a:srgbClr val="00021A"/>
                      </a:solidFill>
                      <a:prstDash val="solid"/>
                      <a:round/>
                      <a:headEnd type="none" w="med" len="med"/>
                      <a:tailEnd type="none" w="med" len="med"/>
                    </a:lnL>
                    <a:lnR w="19050" cap="flat" cmpd="sng" algn="ctr">
                      <a:solidFill>
                        <a:srgbClr val="00021A"/>
                      </a:solidFill>
                      <a:prstDash val="solid"/>
                      <a:round/>
                      <a:headEnd type="none" w="med" len="med"/>
                      <a:tailEnd type="none" w="med" len="med"/>
                    </a:lnR>
                    <a:lnT w="28575" cap="flat" cmpd="sng" algn="ctr">
                      <a:solidFill>
                        <a:srgbClr val="00021A"/>
                      </a:solidFill>
                      <a:prstDash val="solid"/>
                      <a:round/>
                      <a:headEnd type="none" w="med" len="med"/>
                      <a:tailEnd type="none" w="med" len="med"/>
                    </a:lnT>
                    <a:lnB w="19050" cap="flat" cmpd="sng" algn="ctr">
                      <a:solidFill>
                        <a:srgbClr val="00021A"/>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ts val="0"/>
                        </a:spcBef>
                        <a:spcAft>
                          <a:spcPct val="0"/>
                        </a:spcAft>
                        <a:buClrTx/>
                        <a:buSzTx/>
                        <a:buFontTx/>
                        <a:buNone/>
                      </a:pPr>
                      <a:r>
                        <a:rPr kumimoji="0" lang="zh-CN" altLang="en-US" sz="1800" b="0" i="0" u="none" strike="noStrike" cap="none" normalizeH="0" baseline="0" dirty="0" smtClean="0">
                          <a:ln>
                            <a:noFill/>
                          </a:ln>
                          <a:solidFill>
                            <a:srgbClr val="000066"/>
                          </a:solidFill>
                          <a:effectLst/>
                          <a:latin typeface="黑体" pitchFamily="49" charset="-122"/>
                          <a:ea typeface="黑体" pitchFamily="49" charset="-122"/>
                        </a:rPr>
                        <a:t>代表项目</a:t>
                      </a:r>
                    </a:p>
                  </a:txBody>
                  <a:tcPr anchor="ctr" horzOverflow="overflow">
                    <a:lnL w="19050" cap="flat" cmpd="sng" algn="ctr">
                      <a:solidFill>
                        <a:srgbClr val="00021A"/>
                      </a:solidFill>
                      <a:prstDash val="solid"/>
                      <a:round/>
                      <a:headEnd type="none" w="med" len="med"/>
                      <a:tailEnd type="none" w="med" len="med"/>
                    </a:lnL>
                    <a:lnR w="19050" cap="flat" cmpd="sng" algn="ctr">
                      <a:solidFill>
                        <a:srgbClr val="00021A"/>
                      </a:solidFill>
                      <a:prstDash val="solid"/>
                      <a:round/>
                      <a:headEnd type="none" w="med" len="med"/>
                      <a:tailEnd type="none" w="med" len="med"/>
                    </a:lnR>
                    <a:lnT w="28575" cap="flat" cmpd="sng" algn="ctr">
                      <a:solidFill>
                        <a:srgbClr val="00021A"/>
                      </a:solidFill>
                      <a:prstDash val="solid"/>
                      <a:round/>
                      <a:headEnd type="none" w="med" len="med"/>
                      <a:tailEnd type="none" w="med" len="med"/>
                    </a:lnT>
                    <a:lnB w="19050" cap="flat" cmpd="sng" algn="ctr">
                      <a:solidFill>
                        <a:srgbClr val="00021A"/>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ts val="0"/>
                        </a:spcBef>
                        <a:spcAft>
                          <a:spcPct val="0"/>
                        </a:spcAft>
                        <a:buClrTx/>
                        <a:buSzTx/>
                        <a:buFontTx/>
                        <a:buNone/>
                      </a:pPr>
                      <a:r>
                        <a:rPr kumimoji="0" lang="zh-CN" altLang="en-US" sz="1800" b="0" i="0" u="none" strike="noStrike" cap="none" normalizeH="0" baseline="0" dirty="0" smtClean="0">
                          <a:ln>
                            <a:noFill/>
                          </a:ln>
                          <a:solidFill>
                            <a:srgbClr val="000066"/>
                          </a:solidFill>
                          <a:effectLst/>
                          <a:latin typeface="黑体" pitchFamily="49" charset="-122"/>
                          <a:ea typeface="黑体" pitchFamily="49" charset="-122"/>
                        </a:rPr>
                        <a:t>阶段特点</a:t>
                      </a:r>
                    </a:p>
                  </a:txBody>
                  <a:tcPr anchor="ctr" horzOverflow="overflow">
                    <a:lnL w="19050" cap="flat" cmpd="sng" algn="ctr">
                      <a:solidFill>
                        <a:srgbClr val="00021A"/>
                      </a:solidFill>
                      <a:prstDash val="solid"/>
                      <a:round/>
                      <a:headEnd type="none" w="med" len="med"/>
                      <a:tailEnd type="none" w="med" len="med"/>
                    </a:lnL>
                    <a:lnR w="28575" cap="flat" cmpd="sng" algn="ctr">
                      <a:solidFill>
                        <a:srgbClr val="00021A"/>
                      </a:solidFill>
                      <a:prstDash val="solid"/>
                      <a:round/>
                      <a:headEnd type="none" w="med" len="med"/>
                      <a:tailEnd type="none" w="med" len="med"/>
                    </a:lnR>
                    <a:lnT w="28575" cap="flat" cmpd="sng" algn="ctr">
                      <a:solidFill>
                        <a:srgbClr val="00021A"/>
                      </a:solidFill>
                      <a:prstDash val="solid"/>
                      <a:round/>
                      <a:headEnd type="none" w="med" len="med"/>
                      <a:tailEnd type="none" w="med" len="med"/>
                    </a:lnT>
                    <a:lnB w="19050" cap="flat" cmpd="sng" algn="ctr">
                      <a:solidFill>
                        <a:srgbClr val="00021A"/>
                      </a:solidFill>
                      <a:prstDash val="solid"/>
                      <a:round/>
                      <a:headEnd type="none" w="med" len="med"/>
                      <a:tailEnd type="none" w="med" len="med"/>
                    </a:lnB>
                    <a:lnTlToBr>
                      <a:noFill/>
                    </a:lnTlToBr>
                    <a:lnBlToTr>
                      <a:noFill/>
                    </a:lnBlToTr>
                    <a:noFill/>
                  </a:tcPr>
                </a:tc>
              </a:tr>
              <a:tr h="791790">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ts val="0"/>
                        </a:spcBef>
                        <a:spcAft>
                          <a:spcPct val="0"/>
                        </a:spcAft>
                        <a:buClrTx/>
                        <a:buSzTx/>
                        <a:buFontTx/>
                        <a:buNone/>
                      </a:pPr>
                      <a:r>
                        <a:rPr kumimoji="0" lang="zh-CN" altLang="en-US" sz="1800" b="0" i="0" u="none" strike="noStrike" cap="none" normalizeH="0" baseline="0" dirty="0" smtClean="0">
                          <a:ln>
                            <a:noFill/>
                          </a:ln>
                          <a:solidFill>
                            <a:srgbClr val="CC0000"/>
                          </a:solidFill>
                          <a:effectLst/>
                          <a:latin typeface="黑体" pitchFamily="49" charset="-122"/>
                          <a:ea typeface="黑体" pitchFamily="49" charset="-122"/>
                        </a:rPr>
                        <a:t>传统</a:t>
                      </a:r>
                    </a:p>
                    <a:p>
                      <a:pPr marL="0" marR="0" lvl="0" indent="0" algn="ctr" defTabSz="914400" rtl="0" eaLnBrk="1" fontAlgn="base" latinLnBrk="0" hangingPunct="1">
                        <a:lnSpc>
                          <a:spcPct val="150000"/>
                        </a:lnSpc>
                        <a:spcBef>
                          <a:spcPts val="0"/>
                        </a:spcBef>
                        <a:spcAft>
                          <a:spcPct val="0"/>
                        </a:spcAft>
                        <a:buClrTx/>
                        <a:buSzTx/>
                        <a:buFontTx/>
                        <a:buNone/>
                      </a:pPr>
                      <a:r>
                        <a:rPr kumimoji="0" lang="zh-CN" altLang="en-US" sz="1800" b="0" i="0" u="none" strike="noStrike" cap="none" normalizeH="0" baseline="0" dirty="0" smtClean="0">
                          <a:ln>
                            <a:noFill/>
                          </a:ln>
                          <a:solidFill>
                            <a:srgbClr val="CC0000"/>
                          </a:solidFill>
                          <a:effectLst/>
                          <a:latin typeface="黑体" pitchFamily="49" charset="-122"/>
                          <a:ea typeface="黑体" pitchFamily="49" charset="-122"/>
                        </a:rPr>
                        <a:t>阶段</a:t>
                      </a:r>
                    </a:p>
                  </a:txBody>
                  <a:tcPr anchor="ctr" horzOverflow="overflow">
                    <a:lnL w="28575" cap="flat" cmpd="sng" algn="ctr">
                      <a:solidFill>
                        <a:srgbClr val="00021A"/>
                      </a:solidFill>
                      <a:prstDash val="solid"/>
                      <a:round/>
                      <a:headEnd type="none" w="med" len="med"/>
                      <a:tailEnd type="none" w="med" len="med"/>
                    </a:lnL>
                    <a:lnR w="19050" cap="flat" cmpd="sng" algn="ctr">
                      <a:solidFill>
                        <a:srgbClr val="00021A"/>
                      </a:solidFill>
                      <a:prstDash val="solid"/>
                      <a:round/>
                      <a:headEnd type="none" w="med" len="med"/>
                      <a:tailEnd type="none" w="med" len="med"/>
                    </a:lnR>
                    <a:lnT w="19050" cap="flat" cmpd="sng" algn="ctr">
                      <a:solidFill>
                        <a:srgbClr val="00021A"/>
                      </a:solidFill>
                      <a:prstDash val="solid"/>
                      <a:round/>
                      <a:headEnd type="none" w="med" len="med"/>
                      <a:tailEnd type="none" w="med" len="med"/>
                    </a:lnT>
                    <a:lnB w="19050" cap="flat" cmpd="sng" algn="ctr">
                      <a:solidFill>
                        <a:srgbClr val="00021A"/>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ts val="0"/>
                        </a:spcBef>
                        <a:spcAft>
                          <a:spcPct val="0"/>
                        </a:spcAft>
                        <a:buClrTx/>
                        <a:buSzTx/>
                        <a:buFontTx/>
                        <a:buNone/>
                      </a:pPr>
                      <a:r>
                        <a:rPr kumimoji="0" lang="zh-CN" altLang="en-US" sz="1800" b="0" i="0" u="none" strike="noStrike" cap="none" normalizeH="0" baseline="0" dirty="0" smtClean="0">
                          <a:ln>
                            <a:noFill/>
                          </a:ln>
                          <a:solidFill>
                            <a:srgbClr val="00021A"/>
                          </a:solidFill>
                          <a:effectLst/>
                          <a:latin typeface="黑体" pitchFamily="49" charset="-122"/>
                          <a:ea typeface="黑体" pitchFamily="49" charset="-122"/>
                        </a:rPr>
                        <a:t>从</a:t>
                      </a:r>
                      <a:r>
                        <a:rPr kumimoji="0" lang="zh-CN" altLang="en-US" sz="1800" b="0" i="0" u="none" strike="noStrike" cap="none" normalizeH="0" baseline="0" dirty="0" smtClean="0">
                          <a:ln>
                            <a:noFill/>
                          </a:ln>
                          <a:solidFill>
                            <a:srgbClr val="000066"/>
                          </a:solidFill>
                          <a:effectLst/>
                          <a:latin typeface="黑体" pitchFamily="49" charset="-122"/>
                          <a:ea typeface="黑体" pitchFamily="49" charset="-122"/>
                        </a:rPr>
                        <a:t>远古时代</a:t>
                      </a:r>
                      <a:r>
                        <a:rPr kumimoji="0" lang="zh-CN" altLang="en-US" sz="1800" b="0" i="0" u="none" strike="noStrike" cap="none" normalizeH="0" baseline="0" dirty="0" smtClean="0">
                          <a:ln>
                            <a:noFill/>
                          </a:ln>
                          <a:solidFill>
                            <a:srgbClr val="00021A"/>
                          </a:solidFill>
                          <a:effectLst/>
                          <a:latin typeface="黑体" pitchFamily="49" charset="-122"/>
                          <a:ea typeface="黑体" pitchFamily="49" charset="-122"/>
                        </a:rPr>
                        <a:t>到</a:t>
                      </a:r>
                      <a:r>
                        <a:rPr kumimoji="0" lang="en-US" altLang="zh-CN" sz="1800" b="0" i="0" u="none" strike="noStrike" cap="none" normalizeH="0" baseline="0" dirty="0" smtClean="0">
                          <a:ln>
                            <a:noFill/>
                          </a:ln>
                          <a:solidFill>
                            <a:srgbClr val="00021A"/>
                          </a:solidFill>
                          <a:effectLst/>
                          <a:latin typeface="黑体" pitchFamily="49" charset="-122"/>
                          <a:ea typeface="黑体" pitchFamily="49" charset="-122"/>
                        </a:rPr>
                        <a:t>20</a:t>
                      </a:r>
                      <a:r>
                        <a:rPr kumimoji="0" lang="zh-CN" altLang="en-US" sz="1800" b="0" i="0" u="none" strike="noStrike" cap="none" normalizeH="0" baseline="0" dirty="0" smtClean="0">
                          <a:ln>
                            <a:noFill/>
                          </a:ln>
                          <a:solidFill>
                            <a:srgbClr val="00021A"/>
                          </a:solidFill>
                          <a:effectLst/>
                          <a:latin typeface="黑体" pitchFamily="49" charset="-122"/>
                          <a:ea typeface="黑体" pitchFamily="49" charset="-122"/>
                        </a:rPr>
                        <a:t>世纪</a:t>
                      </a:r>
                      <a:r>
                        <a:rPr kumimoji="0" lang="en-US" altLang="zh-CN" sz="1800" b="0" i="0" u="none" strike="noStrike" cap="none" normalizeH="0" baseline="0" dirty="0" smtClean="0">
                          <a:ln>
                            <a:noFill/>
                          </a:ln>
                          <a:solidFill>
                            <a:srgbClr val="00021A"/>
                          </a:solidFill>
                          <a:effectLst/>
                          <a:latin typeface="黑体" pitchFamily="49" charset="-122"/>
                          <a:ea typeface="黑体" pitchFamily="49" charset="-122"/>
                        </a:rPr>
                        <a:t>30</a:t>
                      </a:r>
                      <a:r>
                        <a:rPr kumimoji="0" lang="zh-CN" altLang="en-US" sz="1800" b="0" i="0" u="none" strike="noStrike" cap="none" normalizeH="0" baseline="0" dirty="0" smtClean="0">
                          <a:ln>
                            <a:noFill/>
                          </a:ln>
                          <a:solidFill>
                            <a:srgbClr val="00021A"/>
                          </a:solidFill>
                          <a:effectLst/>
                          <a:latin typeface="黑体" pitchFamily="49" charset="-122"/>
                          <a:ea typeface="黑体" pitchFamily="49" charset="-122"/>
                        </a:rPr>
                        <a:t>年代</a:t>
                      </a:r>
                    </a:p>
                  </a:txBody>
                  <a:tcPr horzOverflow="overflow">
                    <a:lnL w="19050" cap="flat" cmpd="sng" algn="ctr">
                      <a:solidFill>
                        <a:srgbClr val="00021A"/>
                      </a:solidFill>
                      <a:prstDash val="solid"/>
                      <a:round/>
                      <a:headEnd type="none" w="med" len="med"/>
                      <a:tailEnd type="none" w="med" len="med"/>
                    </a:lnL>
                    <a:lnR w="19050" cap="flat" cmpd="sng" algn="ctr">
                      <a:solidFill>
                        <a:srgbClr val="00021A"/>
                      </a:solidFill>
                      <a:prstDash val="solid"/>
                      <a:round/>
                      <a:headEnd type="none" w="med" len="med"/>
                      <a:tailEnd type="none" w="med" len="med"/>
                    </a:lnR>
                    <a:lnT w="19050" cap="flat" cmpd="sng" algn="ctr">
                      <a:solidFill>
                        <a:srgbClr val="00021A"/>
                      </a:solidFill>
                      <a:prstDash val="solid"/>
                      <a:round/>
                      <a:headEnd type="none" w="med" len="med"/>
                      <a:tailEnd type="none" w="med" len="med"/>
                    </a:lnT>
                    <a:lnB w="19050" cap="flat" cmpd="sng" algn="ctr">
                      <a:solidFill>
                        <a:srgbClr val="00021A"/>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ts val="0"/>
                        </a:spcBef>
                        <a:spcAft>
                          <a:spcPct val="0"/>
                        </a:spcAft>
                        <a:buClrTx/>
                        <a:buSzTx/>
                        <a:buFontTx/>
                        <a:buNone/>
                      </a:pPr>
                      <a:r>
                        <a:rPr kumimoji="0" lang="zh-CN" altLang="en-US" sz="1800" b="0" i="0" u="none" strike="noStrike" cap="none" normalizeH="0" baseline="0" dirty="0" smtClean="0">
                          <a:ln>
                            <a:noFill/>
                          </a:ln>
                          <a:solidFill>
                            <a:srgbClr val="08080A"/>
                          </a:solidFill>
                          <a:effectLst/>
                          <a:latin typeface="黑体" pitchFamily="49" charset="-122"/>
                          <a:ea typeface="黑体" pitchFamily="49" charset="-122"/>
                        </a:rPr>
                        <a:t>建筑业</a:t>
                      </a:r>
                    </a:p>
                  </a:txBody>
                  <a:tcPr anchor="ctr" horzOverflow="overflow">
                    <a:lnL w="19050" cap="flat" cmpd="sng" algn="ctr">
                      <a:solidFill>
                        <a:srgbClr val="00021A"/>
                      </a:solidFill>
                      <a:prstDash val="solid"/>
                      <a:round/>
                      <a:headEnd type="none" w="med" len="med"/>
                      <a:tailEnd type="none" w="med" len="med"/>
                    </a:lnL>
                    <a:lnR w="19050" cap="flat" cmpd="sng" algn="ctr">
                      <a:solidFill>
                        <a:srgbClr val="00021A"/>
                      </a:solidFill>
                      <a:prstDash val="solid"/>
                      <a:round/>
                      <a:headEnd type="none" w="med" len="med"/>
                      <a:tailEnd type="none" w="med" len="med"/>
                    </a:lnR>
                    <a:lnT w="19050" cap="flat" cmpd="sng" algn="ctr">
                      <a:solidFill>
                        <a:srgbClr val="00021A"/>
                      </a:solidFill>
                      <a:prstDash val="solid"/>
                      <a:round/>
                      <a:headEnd type="none" w="med" len="med"/>
                      <a:tailEnd type="none" w="med" len="med"/>
                    </a:lnT>
                    <a:lnB w="19050" cap="flat" cmpd="sng" algn="ctr">
                      <a:solidFill>
                        <a:srgbClr val="00021A"/>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ts val="0"/>
                        </a:spcBef>
                        <a:spcAft>
                          <a:spcPct val="0"/>
                        </a:spcAft>
                        <a:buClrTx/>
                        <a:buSzTx/>
                        <a:buFontTx/>
                        <a:buNone/>
                      </a:pPr>
                      <a:r>
                        <a:rPr kumimoji="0" lang="zh-CN" altLang="en-US" sz="1800" b="0" i="0" u="none" strike="noStrike" cap="none" normalizeH="0" baseline="0" dirty="0" smtClean="0">
                          <a:ln>
                            <a:noFill/>
                          </a:ln>
                          <a:solidFill>
                            <a:srgbClr val="08080A"/>
                          </a:solidFill>
                          <a:effectLst/>
                          <a:latin typeface="黑体" pitchFamily="49" charset="-122"/>
                          <a:ea typeface="黑体" pitchFamily="49" charset="-122"/>
                        </a:rPr>
                        <a:t>金字塔、</a:t>
                      </a:r>
                    </a:p>
                    <a:p>
                      <a:pPr marL="0" marR="0" lvl="0" indent="0" algn="l" defTabSz="914400" rtl="0" eaLnBrk="1" fontAlgn="base" latinLnBrk="0" hangingPunct="1">
                        <a:lnSpc>
                          <a:spcPct val="150000"/>
                        </a:lnSpc>
                        <a:spcBef>
                          <a:spcPts val="0"/>
                        </a:spcBef>
                        <a:spcAft>
                          <a:spcPct val="0"/>
                        </a:spcAft>
                        <a:buClrTx/>
                        <a:buSzTx/>
                        <a:buFontTx/>
                        <a:buNone/>
                      </a:pPr>
                      <a:r>
                        <a:rPr kumimoji="0" lang="zh-CN" altLang="en-US" sz="1800" b="0" i="0" u="none" strike="noStrike" cap="none" normalizeH="0" baseline="0" dirty="0" smtClean="0">
                          <a:ln>
                            <a:noFill/>
                          </a:ln>
                          <a:solidFill>
                            <a:srgbClr val="08080A"/>
                          </a:solidFill>
                          <a:effectLst/>
                          <a:latin typeface="黑体" pitchFamily="49" charset="-122"/>
                          <a:ea typeface="黑体" pitchFamily="49" charset="-122"/>
                        </a:rPr>
                        <a:t>中国长城</a:t>
                      </a:r>
                    </a:p>
                  </a:txBody>
                  <a:tcPr horzOverflow="overflow">
                    <a:lnL w="19050" cap="flat" cmpd="sng" algn="ctr">
                      <a:solidFill>
                        <a:srgbClr val="00021A"/>
                      </a:solidFill>
                      <a:prstDash val="solid"/>
                      <a:round/>
                      <a:headEnd type="none" w="med" len="med"/>
                      <a:tailEnd type="none" w="med" len="med"/>
                    </a:lnL>
                    <a:lnR w="19050" cap="flat" cmpd="sng" algn="ctr">
                      <a:solidFill>
                        <a:srgbClr val="00021A"/>
                      </a:solidFill>
                      <a:prstDash val="solid"/>
                      <a:round/>
                      <a:headEnd type="none" w="med" len="med"/>
                      <a:tailEnd type="none" w="med" len="med"/>
                    </a:lnR>
                    <a:lnT w="19050" cap="flat" cmpd="sng" algn="ctr">
                      <a:solidFill>
                        <a:srgbClr val="00021A"/>
                      </a:solidFill>
                      <a:prstDash val="solid"/>
                      <a:round/>
                      <a:headEnd type="none" w="med" len="med"/>
                      <a:tailEnd type="none" w="med" len="med"/>
                    </a:lnT>
                    <a:lnB w="19050" cap="flat" cmpd="sng" algn="ctr">
                      <a:solidFill>
                        <a:srgbClr val="00021A"/>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ts val="0"/>
                        </a:spcBef>
                        <a:spcAft>
                          <a:spcPct val="0"/>
                        </a:spcAft>
                        <a:buClrTx/>
                        <a:buSzTx/>
                        <a:buFontTx/>
                        <a:buNone/>
                      </a:pPr>
                      <a:r>
                        <a:rPr kumimoji="0" lang="zh-CN" altLang="en-US" sz="1800" b="0" i="0" u="none" strike="noStrike" cap="none" normalizeH="0" baseline="0" dirty="0" smtClean="0">
                          <a:ln>
                            <a:noFill/>
                          </a:ln>
                          <a:solidFill>
                            <a:srgbClr val="08080A"/>
                          </a:solidFill>
                          <a:effectLst/>
                          <a:latin typeface="黑体" pitchFamily="49" charset="-122"/>
                          <a:ea typeface="黑体" pitchFamily="49" charset="-122"/>
                        </a:rPr>
                        <a:t>注重个人的</a:t>
                      </a:r>
                    </a:p>
                    <a:p>
                      <a:pPr marL="0" marR="0" lvl="0" indent="0" algn="l" defTabSz="914400" rtl="0" eaLnBrk="1" fontAlgn="base" latinLnBrk="0" hangingPunct="1">
                        <a:lnSpc>
                          <a:spcPct val="150000"/>
                        </a:lnSpc>
                        <a:spcBef>
                          <a:spcPts val="0"/>
                        </a:spcBef>
                        <a:spcAft>
                          <a:spcPct val="0"/>
                        </a:spcAft>
                        <a:buClrTx/>
                        <a:buSzTx/>
                        <a:buFontTx/>
                        <a:buNone/>
                      </a:pPr>
                      <a:r>
                        <a:rPr kumimoji="0" lang="zh-CN" altLang="en-US" sz="1800" b="0" i="0" u="none" strike="noStrike" cap="none" normalizeH="0" baseline="0" dirty="0" smtClean="0">
                          <a:ln>
                            <a:noFill/>
                          </a:ln>
                          <a:solidFill>
                            <a:srgbClr val="08080A"/>
                          </a:solidFill>
                          <a:effectLst/>
                          <a:latin typeface="黑体" pitchFamily="49" charset="-122"/>
                          <a:ea typeface="黑体" pitchFamily="49" charset="-122"/>
                        </a:rPr>
                        <a:t>经验和智慧</a:t>
                      </a:r>
                    </a:p>
                  </a:txBody>
                  <a:tcPr horzOverflow="overflow">
                    <a:lnL w="19050" cap="flat" cmpd="sng" algn="ctr">
                      <a:solidFill>
                        <a:srgbClr val="00021A"/>
                      </a:solidFill>
                      <a:prstDash val="solid"/>
                      <a:round/>
                      <a:headEnd type="none" w="med" len="med"/>
                      <a:tailEnd type="none" w="med" len="med"/>
                    </a:lnL>
                    <a:lnR w="28575" cap="flat" cmpd="sng" algn="ctr">
                      <a:solidFill>
                        <a:srgbClr val="00021A"/>
                      </a:solidFill>
                      <a:prstDash val="solid"/>
                      <a:round/>
                      <a:headEnd type="none" w="med" len="med"/>
                      <a:tailEnd type="none" w="med" len="med"/>
                    </a:lnR>
                    <a:lnT w="19050" cap="flat" cmpd="sng" algn="ctr">
                      <a:solidFill>
                        <a:srgbClr val="00021A"/>
                      </a:solidFill>
                      <a:prstDash val="solid"/>
                      <a:round/>
                      <a:headEnd type="none" w="med" len="med"/>
                      <a:tailEnd type="none" w="med" len="med"/>
                    </a:lnT>
                    <a:lnB w="19050" cap="flat" cmpd="sng" algn="ctr">
                      <a:solidFill>
                        <a:srgbClr val="00021A"/>
                      </a:solidFill>
                      <a:prstDash val="solid"/>
                      <a:round/>
                      <a:headEnd type="none" w="med" len="med"/>
                      <a:tailEnd type="none" w="med" len="med"/>
                    </a:lnB>
                    <a:lnTlToBr>
                      <a:noFill/>
                    </a:lnTlToBr>
                    <a:lnBlToTr>
                      <a:noFill/>
                    </a:lnBlToTr>
                    <a:noFill/>
                  </a:tcPr>
                </a:tc>
              </a:tr>
              <a:tr h="1084382">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ts val="0"/>
                        </a:spcBef>
                        <a:spcAft>
                          <a:spcPct val="0"/>
                        </a:spcAft>
                        <a:buClrTx/>
                        <a:buSzTx/>
                        <a:buFontTx/>
                        <a:buNone/>
                      </a:pPr>
                      <a:r>
                        <a:rPr kumimoji="0" lang="zh-CN" altLang="en-US" sz="1800" b="0" i="0" u="none" strike="noStrike" cap="none" normalizeH="0" baseline="0" dirty="0" smtClean="0">
                          <a:ln>
                            <a:noFill/>
                          </a:ln>
                          <a:solidFill>
                            <a:srgbClr val="CC0000"/>
                          </a:solidFill>
                          <a:effectLst/>
                          <a:latin typeface="黑体" pitchFamily="49" charset="-122"/>
                          <a:ea typeface="黑体" pitchFamily="49" charset="-122"/>
                        </a:rPr>
                        <a:t>近代</a:t>
                      </a:r>
                    </a:p>
                    <a:p>
                      <a:pPr marL="0" marR="0" lvl="0" indent="0" algn="ctr" defTabSz="914400" rtl="0" eaLnBrk="1" fontAlgn="base" latinLnBrk="0" hangingPunct="1">
                        <a:lnSpc>
                          <a:spcPct val="150000"/>
                        </a:lnSpc>
                        <a:spcBef>
                          <a:spcPts val="0"/>
                        </a:spcBef>
                        <a:spcAft>
                          <a:spcPct val="0"/>
                        </a:spcAft>
                        <a:buClrTx/>
                        <a:buSzTx/>
                        <a:buFontTx/>
                        <a:buNone/>
                      </a:pPr>
                      <a:r>
                        <a:rPr kumimoji="0" lang="zh-CN" altLang="en-US" sz="1800" b="0" i="0" u="none" strike="noStrike" cap="none" normalizeH="0" baseline="0" dirty="0" smtClean="0">
                          <a:ln>
                            <a:noFill/>
                          </a:ln>
                          <a:solidFill>
                            <a:srgbClr val="CC0000"/>
                          </a:solidFill>
                          <a:effectLst/>
                          <a:latin typeface="黑体" pitchFamily="49" charset="-122"/>
                          <a:ea typeface="黑体" pitchFamily="49" charset="-122"/>
                        </a:rPr>
                        <a:t>阶段</a:t>
                      </a:r>
                    </a:p>
                  </a:txBody>
                  <a:tcPr anchor="ctr" horzOverflow="overflow">
                    <a:lnL w="28575" cap="flat" cmpd="sng" algn="ctr">
                      <a:solidFill>
                        <a:srgbClr val="00021A"/>
                      </a:solidFill>
                      <a:prstDash val="solid"/>
                      <a:round/>
                      <a:headEnd type="none" w="med" len="med"/>
                      <a:tailEnd type="none" w="med" len="med"/>
                    </a:lnL>
                    <a:lnR w="19050" cap="flat" cmpd="sng" algn="ctr">
                      <a:solidFill>
                        <a:srgbClr val="00021A"/>
                      </a:solidFill>
                      <a:prstDash val="solid"/>
                      <a:round/>
                      <a:headEnd type="none" w="med" len="med"/>
                      <a:tailEnd type="none" w="med" len="med"/>
                    </a:lnR>
                    <a:lnT w="19050" cap="flat" cmpd="sng" algn="ctr">
                      <a:solidFill>
                        <a:srgbClr val="00021A"/>
                      </a:solidFill>
                      <a:prstDash val="solid"/>
                      <a:round/>
                      <a:headEnd type="none" w="med" len="med"/>
                      <a:tailEnd type="none" w="med" len="med"/>
                    </a:lnT>
                    <a:lnB w="19050" cap="flat" cmpd="sng" algn="ctr">
                      <a:solidFill>
                        <a:srgbClr val="00021A"/>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ts val="0"/>
                        </a:spcBef>
                        <a:spcAft>
                          <a:spcPct val="0"/>
                        </a:spcAft>
                        <a:buClrTx/>
                        <a:buSzTx/>
                        <a:buFontTx/>
                        <a:buNone/>
                      </a:pPr>
                      <a:r>
                        <a:rPr kumimoji="0" lang="zh-CN" altLang="en-US" sz="1800" b="0" i="0" u="none" strike="noStrike" cap="none" normalizeH="0" baseline="0" dirty="0" smtClean="0">
                          <a:ln>
                            <a:noFill/>
                          </a:ln>
                          <a:solidFill>
                            <a:srgbClr val="08080A"/>
                          </a:solidFill>
                          <a:effectLst/>
                          <a:latin typeface="黑体" pitchFamily="49" charset="-122"/>
                          <a:ea typeface="黑体" pitchFamily="49" charset="-122"/>
                        </a:rPr>
                        <a:t>从</a:t>
                      </a:r>
                      <a:r>
                        <a:rPr kumimoji="0" lang="en-US" altLang="zh-CN" sz="1800" b="0" i="0" u="none" strike="noStrike" cap="none" normalizeH="0" baseline="0" dirty="0" smtClean="0">
                          <a:ln>
                            <a:noFill/>
                          </a:ln>
                          <a:solidFill>
                            <a:srgbClr val="08080A"/>
                          </a:solidFill>
                          <a:effectLst/>
                          <a:latin typeface="黑体" pitchFamily="49" charset="-122"/>
                          <a:ea typeface="黑体" pitchFamily="49" charset="-122"/>
                        </a:rPr>
                        <a:t>20</a:t>
                      </a:r>
                      <a:r>
                        <a:rPr kumimoji="0" lang="zh-CN" altLang="en-US" sz="1800" b="0" i="0" u="none" strike="noStrike" cap="none" normalizeH="0" baseline="0" dirty="0" smtClean="0">
                          <a:ln>
                            <a:noFill/>
                          </a:ln>
                          <a:solidFill>
                            <a:srgbClr val="08080A"/>
                          </a:solidFill>
                          <a:effectLst/>
                          <a:latin typeface="黑体" pitchFamily="49" charset="-122"/>
                          <a:ea typeface="黑体" pitchFamily="49" charset="-122"/>
                        </a:rPr>
                        <a:t>世纪</a:t>
                      </a:r>
                      <a:r>
                        <a:rPr kumimoji="0" lang="en-US" altLang="zh-CN" sz="1800" b="0" i="0" u="none" strike="noStrike" cap="none" normalizeH="0" baseline="0" dirty="0" smtClean="0">
                          <a:ln>
                            <a:noFill/>
                          </a:ln>
                          <a:solidFill>
                            <a:srgbClr val="08080A"/>
                          </a:solidFill>
                          <a:effectLst/>
                          <a:latin typeface="黑体" pitchFamily="49" charset="-122"/>
                          <a:ea typeface="黑体" pitchFamily="49" charset="-122"/>
                        </a:rPr>
                        <a:t>40</a:t>
                      </a:r>
                      <a:r>
                        <a:rPr kumimoji="0" lang="zh-CN" altLang="en-US" sz="1800" b="0" i="0" u="none" strike="noStrike" cap="none" normalizeH="0" baseline="0" dirty="0" smtClean="0">
                          <a:ln>
                            <a:noFill/>
                          </a:ln>
                          <a:solidFill>
                            <a:srgbClr val="08080A"/>
                          </a:solidFill>
                          <a:effectLst/>
                          <a:latin typeface="黑体" pitchFamily="49" charset="-122"/>
                          <a:ea typeface="黑体" pitchFamily="49" charset="-122"/>
                        </a:rPr>
                        <a:t>年代 到 </a:t>
                      </a:r>
                      <a:r>
                        <a:rPr kumimoji="0" lang="en-US" altLang="zh-CN" sz="1800" b="0" i="0" u="none" strike="noStrike" cap="none" normalizeH="0" baseline="0" dirty="0" smtClean="0">
                          <a:ln>
                            <a:noFill/>
                          </a:ln>
                          <a:solidFill>
                            <a:srgbClr val="08080A"/>
                          </a:solidFill>
                          <a:effectLst/>
                          <a:latin typeface="黑体" pitchFamily="49" charset="-122"/>
                          <a:ea typeface="黑体" pitchFamily="49" charset="-122"/>
                        </a:rPr>
                        <a:t>20</a:t>
                      </a:r>
                      <a:r>
                        <a:rPr kumimoji="0" lang="zh-CN" altLang="en-US" sz="1800" b="0" i="0" u="none" strike="noStrike" cap="none" normalizeH="0" baseline="0" dirty="0" smtClean="0">
                          <a:ln>
                            <a:noFill/>
                          </a:ln>
                          <a:solidFill>
                            <a:srgbClr val="08080A"/>
                          </a:solidFill>
                          <a:effectLst/>
                          <a:latin typeface="黑体" pitchFamily="49" charset="-122"/>
                          <a:ea typeface="黑体" pitchFamily="49" charset="-122"/>
                        </a:rPr>
                        <a:t>世纪</a:t>
                      </a:r>
                      <a:r>
                        <a:rPr kumimoji="0" lang="en-US" altLang="zh-CN" sz="1800" b="0" i="0" u="none" strike="noStrike" cap="none" normalizeH="0" baseline="0" dirty="0" smtClean="0">
                          <a:ln>
                            <a:noFill/>
                          </a:ln>
                          <a:solidFill>
                            <a:srgbClr val="08080A"/>
                          </a:solidFill>
                          <a:effectLst/>
                          <a:latin typeface="黑体" pitchFamily="49" charset="-122"/>
                          <a:ea typeface="黑体" pitchFamily="49" charset="-122"/>
                        </a:rPr>
                        <a:t>70</a:t>
                      </a:r>
                      <a:r>
                        <a:rPr kumimoji="0" lang="zh-CN" altLang="en-US" sz="1800" b="0" i="0" u="none" strike="noStrike" cap="none" normalizeH="0" baseline="0" dirty="0" smtClean="0">
                          <a:ln>
                            <a:noFill/>
                          </a:ln>
                          <a:solidFill>
                            <a:srgbClr val="08080A"/>
                          </a:solidFill>
                          <a:effectLst/>
                          <a:latin typeface="黑体" pitchFamily="49" charset="-122"/>
                          <a:ea typeface="黑体" pitchFamily="49" charset="-122"/>
                        </a:rPr>
                        <a:t>年代</a:t>
                      </a:r>
                      <a:endParaRPr kumimoji="0" lang="zh-CN" altLang="en-US" sz="1800" b="0" i="0" u="none" strike="noStrike" cap="none" normalizeH="0" baseline="0" dirty="0" smtClean="0">
                        <a:ln>
                          <a:noFill/>
                        </a:ln>
                        <a:solidFill>
                          <a:srgbClr val="CC0000"/>
                        </a:solidFill>
                        <a:effectLst/>
                        <a:latin typeface="黑体" pitchFamily="49" charset="-122"/>
                        <a:ea typeface="黑体" pitchFamily="49" charset="-122"/>
                      </a:endParaRPr>
                    </a:p>
                  </a:txBody>
                  <a:tcPr horzOverflow="overflow">
                    <a:lnL w="19050" cap="flat" cmpd="sng" algn="ctr">
                      <a:solidFill>
                        <a:srgbClr val="00021A"/>
                      </a:solidFill>
                      <a:prstDash val="solid"/>
                      <a:round/>
                      <a:headEnd type="none" w="med" len="med"/>
                      <a:tailEnd type="none" w="med" len="med"/>
                    </a:lnL>
                    <a:lnR w="19050" cap="flat" cmpd="sng" algn="ctr">
                      <a:solidFill>
                        <a:srgbClr val="00021A"/>
                      </a:solidFill>
                      <a:prstDash val="solid"/>
                      <a:round/>
                      <a:headEnd type="none" w="med" len="med"/>
                      <a:tailEnd type="none" w="med" len="med"/>
                    </a:lnR>
                    <a:lnT w="19050" cap="flat" cmpd="sng" algn="ctr">
                      <a:solidFill>
                        <a:srgbClr val="00021A"/>
                      </a:solidFill>
                      <a:prstDash val="solid"/>
                      <a:round/>
                      <a:headEnd type="none" w="med" len="med"/>
                      <a:tailEnd type="none" w="med" len="med"/>
                    </a:lnT>
                    <a:lnB w="19050" cap="flat" cmpd="sng" algn="ctr">
                      <a:solidFill>
                        <a:srgbClr val="00021A"/>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ts val="0"/>
                        </a:spcBef>
                        <a:spcAft>
                          <a:spcPct val="0"/>
                        </a:spcAft>
                        <a:buClrTx/>
                        <a:buSzTx/>
                        <a:buFontTx/>
                        <a:buNone/>
                      </a:pPr>
                      <a:r>
                        <a:rPr kumimoji="0" lang="zh-CN" altLang="en-US" sz="1800" b="0" i="0" u="none" strike="noStrike" cap="none" normalizeH="0" baseline="0" dirty="0" smtClean="0">
                          <a:ln>
                            <a:noFill/>
                          </a:ln>
                          <a:solidFill>
                            <a:srgbClr val="08080A"/>
                          </a:solidFill>
                          <a:effectLst/>
                          <a:latin typeface="黑体" pitchFamily="49" charset="-122"/>
                          <a:ea typeface="黑体" pitchFamily="49" charset="-122"/>
                        </a:rPr>
                        <a:t>国防</a:t>
                      </a:r>
                    </a:p>
                    <a:p>
                      <a:pPr marL="0" marR="0" lvl="0" indent="0" algn="l" defTabSz="914400" rtl="0" eaLnBrk="1" fontAlgn="base" latinLnBrk="0" hangingPunct="1">
                        <a:lnSpc>
                          <a:spcPct val="150000"/>
                        </a:lnSpc>
                        <a:spcBef>
                          <a:spcPts val="0"/>
                        </a:spcBef>
                        <a:spcAft>
                          <a:spcPct val="0"/>
                        </a:spcAft>
                        <a:buClrTx/>
                        <a:buSzTx/>
                        <a:buFontTx/>
                        <a:buNone/>
                      </a:pPr>
                      <a:r>
                        <a:rPr kumimoji="0" lang="zh-CN" altLang="en-US" sz="1800" b="0" i="0" u="none" strike="noStrike" cap="none" normalizeH="0" baseline="0" dirty="0" smtClean="0">
                          <a:ln>
                            <a:noFill/>
                          </a:ln>
                          <a:solidFill>
                            <a:srgbClr val="08080A"/>
                          </a:solidFill>
                          <a:effectLst/>
                          <a:latin typeface="黑体" pitchFamily="49" charset="-122"/>
                          <a:ea typeface="黑体" pitchFamily="49" charset="-122"/>
                        </a:rPr>
                        <a:t>航天</a:t>
                      </a:r>
                    </a:p>
                  </a:txBody>
                  <a:tcPr anchor="ctr" horzOverflow="overflow">
                    <a:lnL w="19050" cap="flat" cmpd="sng" algn="ctr">
                      <a:solidFill>
                        <a:srgbClr val="00021A"/>
                      </a:solidFill>
                      <a:prstDash val="solid"/>
                      <a:round/>
                      <a:headEnd type="none" w="med" len="med"/>
                      <a:tailEnd type="none" w="med" len="med"/>
                    </a:lnL>
                    <a:lnR w="19050" cap="flat" cmpd="sng" algn="ctr">
                      <a:solidFill>
                        <a:srgbClr val="00021A"/>
                      </a:solidFill>
                      <a:prstDash val="solid"/>
                      <a:round/>
                      <a:headEnd type="none" w="med" len="med"/>
                      <a:tailEnd type="none" w="med" len="med"/>
                    </a:lnR>
                    <a:lnT w="19050" cap="flat" cmpd="sng" algn="ctr">
                      <a:solidFill>
                        <a:srgbClr val="00021A"/>
                      </a:solidFill>
                      <a:prstDash val="solid"/>
                      <a:round/>
                      <a:headEnd type="none" w="med" len="med"/>
                      <a:tailEnd type="none" w="med" len="med"/>
                    </a:lnT>
                    <a:lnB w="19050" cap="flat" cmpd="sng" algn="ctr">
                      <a:solidFill>
                        <a:srgbClr val="00021A"/>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ts val="0"/>
                        </a:spcBef>
                        <a:spcAft>
                          <a:spcPct val="0"/>
                        </a:spcAft>
                        <a:buClrTx/>
                        <a:buSzTx/>
                        <a:buFontTx/>
                        <a:buNone/>
                      </a:pPr>
                      <a:r>
                        <a:rPr kumimoji="0" lang="zh-CN" altLang="en-US" sz="1800" b="0" i="0" u="none" strike="noStrike" cap="none" normalizeH="0" baseline="0" dirty="0" smtClean="0">
                          <a:ln>
                            <a:noFill/>
                          </a:ln>
                          <a:solidFill>
                            <a:srgbClr val="08080A"/>
                          </a:solidFill>
                          <a:effectLst/>
                          <a:latin typeface="黑体" pitchFamily="49" charset="-122"/>
                          <a:ea typeface="黑体" pitchFamily="49" charset="-122"/>
                        </a:rPr>
                        <a:t>诺曼底登陆、阿波罗登月</a:t>
                      </a:r>
                    </a:p>
                  </a:txBody>
                  <a:tcPr horzOverflow="overflow">
                    <a:lnL w="19050" cap="flat" cmpd="sng" algn="ctr">
                      <a:solidFill>
                        <a:srgbClr val="00021A"/>
                      </a:solidFill>
                      <a:prstDash val="solid"/>
                      <a:round/>
                      <a:headEnd type="none" w="med" len="med"/>
                      <a:tailEnd type="none" w="med" len="med"/>
                    </a:lnL>
                    <a:lnR w="19050" cap="flat" cmpd="sng" algn="ctr">
                      <a:solidFill>
                        <a:srgbClr val="00021A"/>
                      </a:solidFill>
                      <a:prstDash val="solid"/>
                      <a:round/>
                      <a:headEnd type="none" w="med" len="med"/>
                      <a:tailEnd type="none" w="med" len="med"/>
                    </a:lnR>
                    <a:lnT w="19050" cap="flat" cmpd="sng" algn="ctr">
                      <a:solidFill>
                        <a:srgbClr val="00021A"/>
                      </a:solidFill>
                      <a:prstDash val="solid"/>
                      <a:round/>
                      <a:headEnd type="none" w="med" len="med"/>
                      <a:tailEnd type="none" w="med" len="med"/>
                    </a:lnT>
                    <a:lnB w="19050" cap="flat" cmpd="sng" algn="ctr">
                      <a:solidFill>
                        <a:srgbClr val="00021A"/>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ts val="0"/>
                        </a:spcBef>
                        <a:spcAft>
                          <a:spcPct val="0"/>
                        </a:spcAft>
                        <a:buClrTx/>
                        <a:buSzTx/>
                        <a:buFontTx/>
                        <a:buNone/>
                      </a:pPr>
                      <a:r>
                        <a:rPr kumimoji="0" lang="zh-CN" altLang="en-US" sz="1800" b="0" i="0" u="none" strike="noStrike" cap="none" normalizeH="0" baseline="0" dirty="0" smtClean="0">
                          <a:ln>
                            <a:noFill/>
                          </a:ln>
                          <a:solidFill>
                            <a:srgbClr val="08080A"/>
                          </a:solidFill>
                          <a:effectLst/>
                          <a:latin typeface="黑体" pitchFamily="49" charset="-122"/>
                          <a:ea typeface="黑体" pitchFamily="49" charset="-122"/>
                        </a:rPr>
                        <a:t>注重工具和方</a:t>
                      </a:r>
                    </a:p>
                    <a:p>
                      <a:pPr marL="0" marR="0" lvl="0" indent="0" algn="l" defTabSz="914400" rtl="0" eaLnBrk="1" fontAlgn="base" latinLnBrk="0" hangingPunct="1">
                        <a:lnSpc>
                          <a:spcPct val="150000"/>
                        </a:lnSpc>
                        <a:spcBef>
                          <a:spcPts val="0"/>
                        </a:spcBef>
                        <a:spcAft>
                          <a:spcPct val="0"/>
                        </a:spcAft>
                        <a:buClrTx/>
                        <a:buSzTx/>
                        <a:buFontTx/>
                        <a:buNone/>
                      </a:pPr>
                      <a:r>
                        <a:rPr kumimoji="0" lang="zh-CN" altLang="en-US" sz="1800" b="0" i="0" u="none" strike="noStrike" cap="none" normalizeH="0" baseline="0" dirty="0" smtClean="0">
                          <a:ln>
                            <a:noFill/>
                          </a:ln>
                          <a:solidFill>
                            <a:srgbClr val="08080A"/>
                          </a:solidFill>
                          <a:effectLst/>
                          <a:latin typeface="黑体" pitchFamily="49" charset="-122"/>
                          <a:ea typeface="黑体" pitchFamily="49" charset="-122"/>
                        </a:rPr>
                        <a:t>法的开发运用</a:t>
                      </a:r>
                    </a:p>
                  </a:txBody>
                  <a:tcPr horzOverflow="overflow">
                    <a:lnL w="19050" cap="flat" cmpd="sng" algn="ctr">
                      <a:solidFill>
                        <a:srgbClr val="00021A"/>
                      </a:solidFill>
                      <a:prstDash val="solid"/>
                      <a:round/>
                      <a:headEnd type="none" w="med" len="med"/>
                      <a:tailEnd type="none" w="med" len="med"/>
                    </a:lnL>
                    <a:lnR w="28575" cap="flat" cmpd="sng" algn="ctr">
                      <a:solidFill>
                        <a:srgbClr val="00021A"/>
                      </a:solidFill>
                      <a:prstDash val="solid"/>
                      <a:round/>
                      <a:headEnd type="none" w="med" len="med"/>
                      <a:tailEnd type="none" w="med" len="med"/>
                    </a:lnR>
                    <a:lnT w="19050" cap="flat" cmpd="sng" algn="ctr">
                      <a:solidFill>
                        <a:srgbClr val="00021A"/>
                      </a:solidFill>
                      <a:prstDash val="solid"/>
                      <a:round/>
                      <a:headEnd type="none" w="med" len="med"/>
                      <a:tailEnd type="none" w="med" len="med"/>
                    </a:lnT>
                    <a:lnB w="19050" cap="flat" cmpd="sng" algn="ctr">
                      <a:solidFill>
                        <a:srgbClr val="00021A"/>
                      </a:solidFill>
                      <a:prstDash val="solid"/>
                      <a:round/>
                      <a:headEnd type="none" w="med" len="med"/>
                      <a:tailEnd type="none" w="med" len="med"/>
                    </a:lnB>
                    <a:lnTlToBr>
                      <a:noFill/>
                    </a:lnTlToBr>
                    <a:lnBlToTr>
                      <a:noFill/>
                    </a:lnBlToTr>
                    <a:noFill/>
                  </a:tcPr>
                </a:tc>
              </a:tr>
              <a:tr h="1668463">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ts val="0"/>
                        </a:spcBef>
                        <a:spcAft>
                          <a:spcPct val="0"/>
                        </a:spcAft>
                        <a:buClrTx/>
                        <a:buSzTx/>
                        <a:buFontTx/>
                        <a:buNone/>
                      </a:pPr>
                      <a:r>
                        <a:rPr kumimoji="0" lang="zh-CN" altLang="en-US" sz="1800" b="0" i="0" u="none" strike="noStrike" cap="none" normalizeH="0" baseline="0" dirty="0" smtClean="0">
                          <a:ln>
                            <a:noFill/>
                          </a:ln>
                          <a:solidFill>
                            <a:srgbClr val="CC0000"/>
                          </a:solidFill>
                          <a:effectLst/>
                          <a:latin typeface="黑体" pitchFamily="49" charset="-122"/>
                          <a:ea typeface="黑体" pitchFamily="49" charset="-122"/>
                        </a:rPr>
                        <a:t>现代</a:t>
                      </a:r>
                    </a:p>
                    <a:p>
                      <a:pPr marL="0" marR="0" lvl="0" indent="0" algn="ctr" defTabSz="914400" rtl="0" eaLnBrk="1" fontAlgn="base" latinLnBrk="0" hangingPunct="1">
                        <a:lnSpc>
                          <a:spcPct val="150000"/>
                        </a:lnSpc>
                        <a:spcBef>
                          <a:spcPts val="0"/>
                        </a:spcBef>
                        <a:spcAft>
                          <a:spcPct val="0"/>
                        </a:spcAft>
                        <a:buClrTx/>
                        <a:buSzTx/>
                        <a:buFontTx/>
                        <a:buNone/>
                      </a:pPr>
                      <a:r>
                        <a:rPr kumimoji="0" lang="zh-CN" altLang="en-US" sz="1800" b="0" i="0" u="none" strike="noStrike" cap="none" normalizeH="0" baseline="0" dirty="0" smtClean="0">
                          <a:ln>
                            <a:noFill/>
                          </a:ln>
                          <a:solidFill>
                            <a:srgbClr val="CC0000"/>
                          </a:solidFill>
                          <a:effectLst/>
                          <a:latin typeface="黑体" pitchFamily="49" charset="-122"/>
                          <a:ea typeface="黑体" pitchFamily="49" charset="-122"/>
                        </a:rPr>
                        <a:t>阶段</a:t>
                      </a:r>
                    </a:p>
                  </a:txBody>
                  <a:tcPr anchor="ctr" horzOverflow="overflow">
                    <a:lnL w="28575" cap="flat" cmpd="sng" algn="ctr">
                      <a:solidFill>
                        <a:srgbClr val="00021A"/>
                      </a:solidFill>
                      <a:prstDash val="solid"/>
                      <a:round/>
                      <a:headEnd type="none" w="med" len="med"/>
                      <a:tailEnd type="none" w="med" len="med"/>
                    </a:lnL>
                    <a:lnR w="19050" cap="flat" cmpd="sng" algn="ctr">
                      <a:solidFill>
                        <a:srgbClr val="00021A"/>
                      </a:solidFill>
                      <a:prstDash val="solid"/>
                      <a:round/>
                      <a:headEnd type="none" w="med" len="med"/>
                      <a:tailEnd type="none" w="med" len="med"/>
                    </a:lnR>
                    <a:lnT w="19050" cap="flat" cmpd="sng" algn="ctr">
                      <a:solidFill>
                        <a:srgbClr val="00021A"/>
                      </a:solidFill>
                      <a:prstDash val="solid"/>
                      <a:round/>
                      <a:headEnd type="none" w="med" len="med"/>
                      <a:tailEnd type="none" w="med" len="med"/>
                    </a:lnT>
                    <a:lnB w="28575" cap="flat" cmpd="sng" algn="ctr">
                      <a:solidFill>
                        <a:srgbClr val="00021A"/>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ts val="0"/>
                        </a:spcBef>
                        <a:spcAft>
                          <a:spcPct val="0"/>
                        </a:spcAft>
                        <a:buClrTx/>
                        <a:buSzTx/>
                        <a:buFontTx/>
                        <a:buNone/>
                      </a:pPr>
                      <a:r>
                        <a:rPr kumimoji="0" lang="zh-CN" altLang="en-US" sz="1800" b="0" i="0" u="none" strike="noStrike" cap="none" normalizeH="0" baseline="0" dirty="0" smtClean="0">
                          <a:ln>
                            <a:noFill/>
                          </a:ln>
                          <a:solidFill>
                            <a:srgbClr val="08080A"/>
                          </a:solidFill>
                          <a:effectLst/>
                          <a:latin typeface="黑体" pitchFamily="49" charset="-122"/>
                          <a:ea typeface="黑体" pitchFamily="49" charset="-122"/>
                        </a:rPr>
                        <a:t>从</a:t>
                      </a:r>
                      <a:r>
                        <a:rPr kumimoji="0" lang="en-US" altLang="zh-CN" sz="1800" b="0" i="0" u="none" strike="noStrike" cap="none" normalizeH="0" baseline="0" dirty="0" smtClean="0">
                          <a:ln>
                            <a:noFill/>
                          </a:ln>
                          <a:solidFill>
                            <a:srgbClr val="08080A"/>
                          </a:solidFill>
                          <a:effectLst/>
                          <a:latin typeface="黑体" pitchFamily="49" charset="-122"/>
                          <a:ea typeface="黑体" pitchFamily="49" charset="-122"/>
                        </a:rPr>
                        <a:t>20</a:t>
                      </a:r>
                      <a:r>
                        <a:rPr kumimoji="0" lang="zh-CN" altLang="en-US" sz="1800" b="0" i="0" u="none" strike="noStrike" cap="none" normalizeH="0" baseline="0" dirty="0" smtClean="0">
                          <a:ln>
                            <a:noFill/>
                          </a:ln>
                          <a:solidFill>
                            <a:srgbClr val="08080A"/>
                          </a:solidFill>
                          <a:effectLst/>
                          <a:latin typeface="黑体" pitchFamily="49" charset="-122"/>
                          <a:ea typeface="黑体" pitchFamily="49" charset="-122"/>
                        </a:rPr>
                        <a:t>世纪</a:t>
                      </a:r>
                      <a:r>
                        <a:rPr kumimoji="0" lang="en-US" altLang="zh-CN" sz="1800" b="0" i="0" u="none" strike="noStrike" cap="none" normalizeH="0" baseline="0" dirty="0" smtClean="0">
                          <a:ln>
                            <a:noFill/>
                          </a:ln>
                          <a:solidFill>
                            <a:srgbClr val="08080A"/>
                          </a:solidFill>
                          <a:effectLst/>
                          <a:latin typeface="黑体" pitchFamily="49" charset="-122"/>
                          <a:ea typeface="黑体" pitchFamily="49" charset="-122"/>
                        </a:rPr>
                        <a:t>70</a:t>
                      </a:r>
                      <a:r>
                        <a:rPr kumimoji="0" lang="zh-CN" altLang="en-US" sz="1800" b="0" i="0" u="none" strike="noStrike" cap="none" normalizeH="0" baseline="0" dirty="0" smtClean="0">
                          <a:ln>
                            <a:noFill/>
                          </a:ln>
                          <a:solidFill>
                            <a:srgbClr val="08080A"/>
                          </a:solidFill>
                          <a:effectLst/>
                          <a:latin typeface="黑体" pitchFamily="49" charset="-122"/>
                          <a:ea typeface="黑体" pitchFamily="49" charset="-122"/>
                        </a:rPr>
                        <a:t>年代末到现在</a:t>
                      </a:r>
                    </a:p>
                  </a:txBody>
                  <a:tcPr anchor="ctr" horzOverflow="overflow">
                    <a:lnL w="19050" cap="flat" cmpd="sng" algn="ctr">
                      <a:solidFill>
                        <a:srgbClr val="00021A"/>
                      </a:solidFill>
                      <a:prstDash val="solid"/>
                      <a:round/>
                      <a:headEnd type="none" w="med" len="med"/>
                      <a:tailEnd type="none" w="med" len="med"/>
                    </a:lnL>
                    <a:lnR w="19050" cap="flat" cmpd="sng" algn="ctr">
                      <a:solidFill>
                        <a:srgbClr val="00021A"/>
                      </a:solidFill>
                      <a:prstDash val="solid"/>
                      <a:round/>
                      <a:headEnd type="none" w="med" len="med"/>
                      <a:tailEnd type="none" w="med" len="med"/>
                    </a:lnR>
                    <a:lnT w="19050" cap="flat" cmpd="sng" algn="ctr">
                      <a:solidFill>
                        <a:srgbClr val="00021A"/>
                      </a:solidFill>
                      <a:prstDash val="solid"/>
                      <a:round/>
                      <a:headEnd type="none" w="med" len="med"/>
                      <a:tailEnd type="none" w="med" len="med"/>
                    </a:lnT>
                    <a:lnB w="28575" cap="flat" cmpd="sng" algn="ctr">
                      <a:solidFill>
                        <a:srgbClr val="00021A"/>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ts val="0"/>
                        </a:spcBef>
                        <a:spcAft>
                          <a:spcPct val="0"/>
                        </a:spcAft>
                        <a:buClrTx/>
                        <a:buSzTx/>
                        <a:buFontTx/>
                        <a:buNone/>
                      </a:pPr>
                      <a:r>
                        <a:rPr kumimoji="0" lang="zh-CN" altLang="en-US" sz="1800" b="0" i="0" u="none" strike="noStrike" cap="none" normalizeH="0" baseline="0" dirty="0" smtClean="0">
                          <a:ln>
                            <a:noFill/>
                          </a:ln>
                          <a:solidFill>
                            <a:srgbClr val="08080A"/>
                          </a:solidFill>
                          <a:effectLst/>
                          <a:latin typeface="黑体" pitchFamily="49" charset="-122"/>
                          <a:ea typeface="黑体" pitchFamily="49" charset="-122"/>
                        </a:rPr>
                        <a:t>各行</a:t>
                      </a:r>
                    </a:p>
                    <a:p>
                      <a:pPr marL="0" marR="0" lvl="0" indent="0" algn="l" defTabSz="914400" rtl="0" eaLnBrk="1" fontAlgn="base" latinLnBrk="0" hangingPunct="1">
                        <a:lnSpc>
                          <a:spcPct val="150000"/>
                        </a:lnSpc>
                        <a:spcBef>
                          <a:spcPts val="0"/>
                        </a:spcBef>
                        <a:spcAft>
                          <a:spcPct val="0"/>
                        </a:spcAft>
                        <a:buClrTx/>
                        <a:buSzTx/>
                        <a:buFontTx/>
                        <a:buNone/>
                      </a:pPr>
                      <a:r>
                        <a:rPr kumimoji="0" lang="zh-CN" altLang="en-US" sz="1800" b="0" i="0" u="none" strike="noStrike" cap="none" normalizeH="0" baseline="0" dirty="0" smtClean="0">
                          <a:ln>
                            <a:noFill/>
                          </a:ln>
                          <a:solidFill>
                            <a:srgbClr val="08080A"/>
                          </a:solidFill>
                          <a:effectLst/>
                          <a:latin typeface="黑体" pitchFamily="49" charset="-122"/>
                          <a:ea typeface="黑体" pitchFamily="49" charset="-122"/>
                        </a:rPr>
                        <a:t>各业</a:t>
                      </a:r>
                    </a:p>
                  </a:txBody>
                  <a:tcPr anchor="ctr" horzOverflow="overflow">
                    <a:lnL w="19050" cap="flat" cmpd="sng" algn="ctr">
                      <a:solidFill>
                        <a:srgbClr val="00021A"/>
                      </a:solidFill>
                      <a:prstDash val="solid"/>
                      <a:round/>
                      <a:headEnd type="none" w="med" len="med"/>
                      <a:tailEnd type="none" w="med" len="med"/>
                    </a:lnL>
                    <a:lnR w="19050" cap="flat" cmpd="sng" algn="ctr">
                      <a:solidFill>
                        <a:srgbClr val="00021A"/>
                      </a:solidFill>
                      <a:prstDash val="solid"/>
                      <a:round/>
                      <a:headEnd type="none" w="med" len="med"/>
                      <a:tailEnd type="none" w="med" len="med"/>
                    </a:lnR>
                    <a:lnT w="19050" cap="flat" cmpd="sng" algn="ctr">
                      <a:solidFill>
                        <a:srgbClr val="00021A"/>
                      </a:solidFill>
                      <a:prstDash val="solid"/>
                      <a:round/>
                      <a:headEnd type="none" w="med" len="med"/>
                      <a:tailEnd type="none" w="med" len="med"/>
                    </a:lnT>
                    <a:lnB w="28575" cap="flat" cmpd="sng" algn="ctr">
                      <a:solidFill>
                        <a:srgbClr val="00021A"/>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ts val="0"/>
                        </a:spcBef>
                        <a:spcAft>
                          <a:spcPct val="0"/>
                        </a:spcAft>
                        <a:buClrTx/>
                        <a:buSzTx/>
                        <a:buFontTx/>
                        <a:buNone/>
                      </a:pPr>
                      <a:r>
                        <a:rPr kumimoji="0" lang="zh-CN" altLang="en-US" sz="1800" b="0" i="0" u="none" strike="noStrike" cap="none" normalizeH="0" baseline="0" dirty="0" smtClean="0">
                          <a:ln>
                            <a:noFill/>
                          </a:ln>
                          <a:solidFill>
                            <a:srgbClr val="00021A"/>
                          </a:solidFill>
                          <a:effectLst/>
                          <a:latin typeface="黑体" pitchFamily="49" charset="-122"/>
                          <a:ea typeface="黑体" pitchFamily="49" charset="-122"/>
                        </a:rPr>
                        <a:t>奥运会、</a:t>
                      </a:r>
                    </a:p>
                    <a:p>
                      <a:pPr marL="0" marR="0" lvl="0" indent="0" algn="l" defTabSz="914400" rtl="0" eaLnBrk="1" fontAlgn="base" latinLnBrk="0" hangingPunct="1">
                        <a:lnSpc>
                          <a:spcPct val="150000"/>
                        </a:lnSpc>
                        <a:spcBef>
                          <a:spcPts val="0"/>
                        </a:spcBef>
                        <a:spcAft>
                          <a:spcPct val="0"/>
                        </a:spcAft>
                        <a:buClrTx/>
                        <a:buSzTx/>
                        <a:buFontTx/>
                        <a:buNone/>
                      </a:pPr>
                      <a:r>
                        <a:rPr kumimoji="0" lang="zh-CN" altLang="en-US" sz="1800" b="0" i="0" u="none" strike="noStrike" cap="none" normalizeH="0" baseline="0" dirty="0" smtClean="0">
                          <a:ln>
                            <a:noFill/>
                          </a:ln>
                          <a:solidFill>
                            <a:srgbClr val="00021A"/>
                          </a:solidFill>
                          <a:effectLst/>
                          <a:latin typeface="黑体" pitchFamily="49" charset="-122"/>
                          <a:ea typeface="黑体" pitchFamily="49" charset="-122"/>
                        </a:rPr>
                        <a:t>抗震救灾</a:t>
                      </a:r>
                    </a:p>
                  </a:txBody>
                  <a:tcPr anchor="ctr" horzOverflow="overflow">
                    <a:lnL w="19050" cap="flat" cmpd="sng" algn="ctr">
                      <a:solidFill>
                        <a:srgbClr val="00021A"/>
                      </a:solidFill>
                      <a:prstDash val="solid"/>
                      <a:round/>
                      <a:headEnd type="none" w="med" len="med"/>
                      <a:tailEnd type="none" w="med" len="med"/>
                    </a:lnL>
                    <a:lnR w="19050" cap="flat" cmpd="sng" algn="ctr">
                      <a:solidFill>
                        <a:srgbClr val="00021A"/>
                      </a:solidFill>
                      <a:prstDash val="solid"/>
                      <a:round/>
                      <a:headEnd type="none" w="med" len="med"/>
                      <a:tailEnd type="none" w="med" len="med"/>
                    </a:lnR>
                    <a:lnT w="19050" cap="flat" cmpd="sng" algn="ctr">
                      <a:solidFill>
                        <a:srgbClr val="00021A"/>
                      </a:solidFill>
                      <a:prstDash val="solid"/>
                      <a:round/>
                      <a:headEnd type="none" w="med" len="med"/>
                      <a:tailEnd type="none" w="med" len="med"/>
                    </a:lnT>
                    <a:lnB w="28575" cap="flat" cmpd="sng" algn="ctr">
                      <a:solidFill>
                        <a:srgbClr val="00021A"/>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ts val="0"/>
                        </a:spcBef>
                        <a:spcAft>
                          <a:spcPct val="0"/>
                        </a:spcAft>
                        <a:buClrTx/>
                        <a:buSzTx/>
                        <a:buFontTx/>
                        <a:buNone/>
                      </a:pPr>
                      <a:r>
                        <a:rPr kumimoji="0" lang="zh-CN" altLang="en-US" sz="1800" b="0" i="0" u="none" strike="noStrike" cap="none" normalizeH="0" baseline="0" dirty="0" smtClean="0">
                          <a:ln>
                            <a:noFill/>
                          </a:ln>
                          <a:solidFill>
                            <a:srgbClr val="1F059F"/>
                          </a:solidFill>
                          <a:effectLst/>
                          <a:latin typeface="黑体" pitchFamily="49" charset="-122"/>
                          <a:ea typeface="黑体" pitchFamily="49" charset="-122"/>
                        </a:rPr>
                        <a:t>理论上：</a:t>
                      </a:r>
                      <a:r>
                        <a:rPr kumimoji="0" lang="zh-CN" altLang="en-US" sz="1800" b="0" i="0" u="none" strike="noStrike" cap="none" normalizeH="0" baseline="0" dirty="0" smtClean="0">
                          <a:ln>
                            <a:noFill/>
                          </a:ln>
                          <a:solidFill>
                            <a:srgbClr val="08080A"/>
                          </a:solidFill>
                          <a:effectLst/>
                          <a:latin typeface="黑体" pitchFamily="49" charset="-122"/>
                          <a:ea typeface="黑体" pitchFamily="49" charset="-122"/>
                        </a:rPr>
                        <a:t>科学化、现代化、学科化；</a:t>
                      </a:r>
                      <a:endParaRPr kumimoji="0" lang="en-US" altLang="zh-CN" sz="1800" b="0" i="0" u="none" strike="noStrike" cap="none" normalizeH="0" baseline="0" dirty="0" smtClean="0">
                        <a:ln>
                          <a:noFill/>
                        </a:ln>
                        <a:solidFill>
                          <a:srgbClr val="08080A"/>
                        </a:solidFill>
                        <a:effectLst/>
                        <a:latin typeface="黑体" pitchFamily="49" charset="-122"/>
                        <a:ea typeface="黑体" pitchFamily="49" charset="-122"/>
                      </a:endParaRPr>
                    </a:p>
                    <a:p>
                      <a:pPr marL="0" marR="0" lvl="0" indent="0" algn="l" defTabSz="914400" rtl="0" eaLnBrk="1" fontAlgn="base" latinLnBrk="0" hangingPunct="1">
                        <a:lnSpc>
                          <a:spcPct val="150000"/>
                        </a:lnSpc>
                        <a:spcBef>
                          <a:spcPts val="0"/>
                        </a:spcBef>
                        <a:spcAft>
                          <a:spcPct val="0"/>
                        </a:spcAft>
                        <a:buClrTx/>
                        <a:buSzTx/>
                        <a:buFontTx/>
                        <a:buNone/>
                      </a:pPr>
                      <a:r>
                        <a:rPr kumimoji="0" lang="zh-CN" altLang="en-US" sz="1800" b="0" i="0" u="none" strike="noStrike" cap="none" normalizeH="0" baseline="0" dirty="0" smtClean="0">
                          <a:ln>
                            <a:noFill/>
                          </a:ln>
                          <a:solidFill>
                            <a:srgbClr val="1F059F"/>
                          </a:solidFill>
                          <a:effectLst/>
                          <a:latin typeface="黑体" pitchFamily="49" charset="-122"/>
                          <a:ea typeface="黑体" pitchFamily="49" charset="-122"/>
                        </a:rPr>
                        <a:t>实践上</a:t>
                      </a:r>
                      <a:r>
                        <a:rPr kumimoji="0" lang="zh-CN" altLang="en-US" sz="1800" b="0" i="0" u="none" strike="noStrike" cap="none" normalizeH="0" baseline="0" dirty="0" smtClean="0">
                          <a:ln>
                            <a:noFill/>
                          </a:ln>
                          <a:solidFill>
                            <a:srgbClr val="08080A"/>
                          </a:solidFill>
                          <a:effectLst/>
                          <a:latin typeface="黑体" pitchFamily="49" charset="-122"/>
                          <a:ea typeface="黑体" pitchFamily="49" charset="-122"/>
                        </a:rPr>
                        <a:t>：全球化、多元化</a:t>
                      </a:r>
                    </a:p>
                  </a:txBody>
                  <a:tcPr horzOverflow="overflow">
                    <a:lnL w="19050" cap="flat" cmpd="sng" algn="ctr">
                      <a:solidFill>
                        <a:srgbClr val="00021A"/>
                      </a:solidFill>
                      <a:prstDash val="solid"/>
                      <a:round/>
                      <a:headEnd type="none" w="med" len="med"/>
                      <a:tailEnd type="none" w="med" len="med"/>
                    </a:lnL>
                    <a:lnR w="28575" cap="flat" cmpd="sng" algn="ctr">
                      <a:solidFill>
                        <a:srgbClr val="00021A"/>
                      </a:solidFill>
                      <a:prstDash val="solid"/>
                      <a:round/>
                      <a:headEnd type="none" w="med" len="med"/>
                      <a:tailEnd type="none" w="med" len="med"/>
                    </a:lnR>
                    <a:lnT w="19050" cap="flat" cmpd="sng" algn="ctr">
                      <a:solidFill>
                        <a:srgbClr val="00021A"/>
                      </a:solidFill>
                      <a:prstDash val="solid"/>
                      <a:round/>
                      <a:headEnd type="none" w="med" len="med"/>
                      <a:tailEnd type="none" w="med" len="med"/>
                    </a:lnT>
                    <a:lnB w="28575" cap="flat" cmpd="sng" algn="ctr">
                      <a:solidFill>
                        <a:srgbClr val="00021A"/>
                      </a:solidFill>
                      <a:prstDash val="solid"/>
                      <a:round/>
                      <a:headEnd type="none" w="med" len="med"/>
                      <a:tailEnd type="none" w="med" len="med"/>
                    </a:lnB>
                    <a:lnTlToBr>
                      <a:noFill/>
                    </a:lnTlToBr>
                    <a:lnBlToTr>
                      <a:noFill/>
                    </a:lnBlToTr>
                    <a:noFill/>
                  </a:tcPr>
                </a:tc>
              </a:tr>
            </a:tbl>
          </a:graphicData>
        </a:graphic>
      </p:graphicFrame>
      <p:sp>
        <p:nvSpPr>
          <p:cNvPr id="2" name="矩形 1"/>
          <p:cNvSpPr/>
          <p:nvPr/>
        </p:nvSpPr>
        <p:spPr>
          <a:xfrm>
            <a:off x="3160440" y="1268760"/>
            <a:ext cx="2492991" cy="400110"/>
          </a:xfrm>
          <a:prstGeom prst="rect">
            <a:avLst/>
          </a:prstGeom>
        </p:spPr>
        <p:txBody>
          <a:bodyPr wrap="none">
            <a:spAutoFit/>
          </a:bodyPr>
          <a:lstStyle/>
          <a:p>
            <a:pPr lvl="0" algn="ctr"/>
            <a:r>
              <a:rPr lang="zh-CN" altLang="en-US" sz="2000" noProof="1">
                <a:latin typeface="黑体" pitchFamily="49" charset="-122"/>
                <a:ea typeface="黑体" pitchFamily="49" charset="-122"/>
              </a:rPr>
              <a:t>项目管理的发展历程</a:t>
            </a: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extLst>
      <p:ext uri="{BB962C8B-B14F-4D97-AF65-F5344CB8AC3E}">
        <p14:creationId xmlns:p14="http://schemas.microsoft.com/office/powerpoint/2010/main" val="4288811348"/>
      </p:ext>
    </p:extLst>
  </p:cSld>
  <p:clrMapOvr>
    <a:masterClrMapping/>
  </p:clrMapOvr>
  <p:transition>
    <p:pull dir="d"/>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993306"/>
            <a:ext cx="8391876" cy="5507528"/>
          </a:xfrm>
        </p:spPr>
        <p:txBody>
          <a:bodyPr>
            <a:normAutofit/>
          </a:bodyPr>
          <a:lstStyle/>
          <a:p>
            <a:pPr hangingPunct="1">
              <a:lnSpc>
                <a:spcPct val="110000"/>
              </a:lnSpc>
            </a:pPr>
            <a:r>
              <a:rPr lang="zh-CN" altLang="en-US" sz="1800" dirty="0" smtClean="0">
                <a:solidFill>
                  <a:schemeClr val="tx1"/>
                </a:solidFill>
                <a:latin typeface="黑体" pitchFamily="49" charset="-122"/>
                <a:ea typeface="黑体" pitchFamily="49" charset="-122"/>
              </a:rPr>
              <a:t>（</a:t>
            </a:r>
            <a:r>
              <a:rPr lang="en-US" altLang="zh-CN" sz="1800" dirty="0" smtClean="0">
                <a:solidFill>
                  <a:schemeClr val="tx1"/>
                </a:solidFill>
                <a:latin typeface="黑体" pitchFamily="49" charset="-122"/>
                <a:ea typeface="黑体" pitchFamily="49" charset="-122"/>
              </a:rPr>
              <a:t>7</a:t>
            </a:r>
            <a:r>
              <a:rPr lang="zh-CN" altLang="en-US" sz="1800" dirty="0" smtClean="0">
                <a:solidFill>
                  <a:schemeClr val="tx1"/>
                </a:solidFill>
                <a:latin typeface="黑体" pitchFamily="49" charset="-122"/>
                <a:ea typeface="黑体" pitchFamily="49" charset="-122"/>
              </a:rPr>
              <a:t>）编制设计管理计划的内容</a:t>
            </a:r>
            <a:br>
              <a:rPr lang="zh-CN" altLang="en-US" sz="1800" dirty="0" smtClean="0">
                <a:solidFill>
                  <a:schemeClr val="tx1"/>
                </a:solidFill>
                <a:latin typeface="黑体" pitchFamily="49" charset="-122"/>
                <a:ea typeface="黑体" pitchFamily="49" charset="-122"/>
              </a:rPr>
            </a:br>
            <a:r>
              <a:rPr lang="en-US" sz="1800" dirty="0" smtClean="0">
                <a:solidFill>
                  <a:schemeClr val="tx1"/>
                </a:solidFill>
                <a:latin typeface="黑体" pitchFamily="49" charset="-122"/>
                <a:ea typeface="黑体" pitchFamily="49" charset="-122"/>
              </a:rPr>
              <a:t>    </a:t>
            </a:r>
            <a:r>
              <a:rPr lang="zh-CN" altLang="en-US" sz="1800" dirty="0" smtClean="0">
                <a:solidFill>
                  <a:schemeClr val="tx1"/>
                </a:solidFill>
                <a:latin typeface="黑体" pitchFamily="49" charset="-122"/>
                <a:ea typeface="黑体" pitchFamily="49" charset="-122"/>
              </a:rPr>
              <a:t>编制设计管理计划的内容（以项目实施阶段的编制为例）：</a:t>
            </a:r>
            <a:br>
              <a:rPr lang="zh-CN" altLang="en-US" sz="1800" dirty="0" smtClean="0">
                <a:solidFill>
                  <a:schemeClr val="tx1"/>
                </a:solidFill>
                <a:latin typeface="黑体" pitchFamily="49" charset="-122"/>
                <a:ea typeface="黑体" pitchFamily="49" charset="-122"/>
              </a:rPr>
            </a:br>
            <a:r>
              <a:rPr lang="zh-CN" altLang="en-US" sz="1800" dirty="0" smtClean="0">
                <a:solidFill>
                  <a:schemeClr val="tx1"/>
                </a:solidFill>
                <a:latin typeface="黑体" pitchFamily="49" charset="-122"/>
                <a:ea typeface="黑体" pitchFamily="49" charset="-122"/>
              </a:rPr>
              <a:t>    </a:t>
            </a:r>
            <a:r>
              <a:rPr lang="en-US" sz="1800" dirty="0" smtClean="0">
                <a:solidFill>
                  <a:schemeClr val="tx1"/>
                </a:solidFill>
                <a:latin typeface="黑体" pitchFamily="49" charset="-122"/>
                <a:ea typeface="黑体" pitchFamily="49" charset="-122"/>
              </a:rPr>
              <a:t>A </a:t>
            </a:r>
            <a:r>
              <a:rPr lang="zh-CN" altLang="en-US" sz="1800" dirty="0" smtClean="0">
                <a:solidFill>
                  <a:schemeClr val="tx1"/>
                </a:solidFill>
                <a:latin typeface="黑体" pitchFamily="49" charset="-122"/>
                <a:ea typeface="黑体" pitchFamily="49" charset="-122"/>
              </a:rPr>
              <a:t>项目概况简要介绍。</a:t>
            </a:r>
            <a:r>
              <a:rPr lang="en-US" altLang="zh-CN" sz="1800" dirty="0" smtClean="0">
                <a:solidFill>
                  <a:schemeClr val="tx1"/>
                </a:solidFill>
                <a:latin typeface="黑体" pitchFamily="49" charset="-122"/>
                <a:ea typeface="黑体" pitchFamily="49" charset="-122"/>
              </a:rPr>
              <a:t/>
            </a:r>
            <a:br>
              <a:rPr lang="en-US" altLang="zh-CN" sz="1800" dirty="0" smtClean="0">
                <a:solidFill>
                  <a:schemeClr val="tx1"/>
                </a:solidFill>
                <a:latin typeface="黑体" pitchFamily="49" charset="-122"/>
                <a:ea typeface="黑体" pitchFamily="49" charset="-122"/>
              </a:rPr>
            </a:br>
            <a:r>
              <a:rPr lang="en-US" altLang="zh-CN" sz="1800" dirty="0" smtClean="0">
                <a:solidFill>
                  <a:schemeClr val="tx1"/>
                </a:solidFill>
                <a:latin typeface="黑体" pitchFamily="49" charset="-122"/>
                <a:ea typeface="黑体" pitchFamily="49" charset="-122"/>
              </a:rPr>
              <a:t>    </a:t>
            </a:r>
            <a:r>
              <a:rPr lang="en-US" sz="1800" dirty="0" smtClean="0">
                <a:solidFill>
                  <a:schemeClr val="tx1"/>
                </a:solidFill>
                <a:latin typeface="黑体" pitchFamily="49" charset="-122"/>
                <a:ea typeface="黑体" pitchFamily="49" charset="-122"/>
              </a:rPr>
              <a:t>B </a:t>
            </a:r>
            <a:r>
              <a:rPr lang="zh-CN" altLang="en-US" sz="1800" dirty="0" smtClean="0">
                <a:solidFill>
                  <a:schemeClr val="tx1"/>
                </a:solidFill>
                <a:latin typeface="黑体" pitchFamily="49" charset="-122"/>
                <a:ea typeface="黑体" pitchFamily="49" charset="-122"/>
              </a:rPr>
              <a:t>项目条件分析。</a:t>
            </a:r>
            <a:r>
              <a:rPr lang="en-US" altLang="zh-CN" sz="1800" dirty="0" smtClean="0">
                <a:solidFill>
                  <a:schemeClr val="tx1"/>
                </a:solidFill>
                <a:latin typeface="黑体" pitchFamily="49" charset="-122"/>
                <a:ea typeface="黑体" pitchFamily="49" charset="-122"/>
              </a:rPr>
              <a:t/>
            </a:r>
            <a:br>
              <a:rPr lang="en-US" altLang="zh-CN" sz="1800" dirty="0" smtClean="0">
                <a:solidFill>
                  <a:schemeClr val="tx1"/>
                </a:solidFill>
                <a:latin typeface="黑体" pitchFamily="49" charset="-122"/>
                <a:ea typeface="黑体" pitchFamily="49" charset="-122"/>
              </a:rPr>
            </a:br>
            <a:r>
              <a:rPr lang="en-US" altLang="zh-CN" sz="1800" dirty="0" smtClean="0">
                <a:solidFill>
                  <a:schemeClr val="tx1"/>
                </a:solidFill>
                <a:latin typeface="黑体" pitchFamily="49" charset="-122"/>
                <a:ea typeface="黑体" pitchFamily="49" charset="-122"/>
              </a:rPr>
              <a:t>    </a:t>
            </a:r>
            <a:r>
              <a:rPr lang="en-US" sz="1800" dirty="0" smtClean="0">
                <a:solidFill>
                  <a:schemeClr val="tx1"/>
                </a:solidFill>
                <a:latin typeface="黑体" pitchFamily="49" charset="-122"/>
                <a:ea typeface="黑体" pitchFamily="49" charset="-122"/>
              </a:rPr>
              <a:t>C </a:t>
            </a:r>
            <a:r>
              <a:rPr lang="zh-CN" altLang="en-US" sz="1800" dirty="0" smtClean="0">
                <a:solidFill>
                  <a:schemeClr val="tx1"/>
                </a:solidFill>
                <a:latin typeface="黑体" pitchFamily="49" charset="-122"/>
                <a:ea typeface="黑体" pitchFamily="49" charset="-122"/>
              </a:rPr>
              <a:t>项目设计管理总体工作计划：</a:t>
            </a:r>
            <a:r>
              <a:rPr lang="en-US" sz="1800" dirty="0" smtClean="0">
                <a:solidFill>
                  <a:schemeClr val="tx1"/>
                </a:solidFill>
                <a:latin typeface="黑体" pitchFamily="49" charset="-122"/>
                <a:ea typeface="黑体" pitchFamily="49" charset="-122"/>
              </a:rPr>
              <a:t>a</a:t>
            </a:r>
            <a:r>
              <a:rPr lang="zh-CN" altLang="en-US" sz="1800" dirty="0" smtClean="0">
                <a:solidFill>
                  <a:schemeClr val="tx1"/>
                </a:solidFill>
                <a:latin typeface="黑体" pitchFamily="49" charset="-122"/>
                <a:ea typeface="黑体" pitchFamily="49" charset="-122"/>
              </a:rPr>
              <a:t>基本原则和方针；</a:t>
            </a:r>
            <a:r>
              <a:rPr lang="en-US" sz="1800" dirty="0" smtClean="0">
                <a:solidFill>
                  <a:schemeClr val="tx1"/>
                </a:solidFill>
                <a:latin typeface="黑体" pitchFamily="49" charset="-122"/>
                <a:ea typeface="黑体" pitchFamily="49" charset="-122"/>
              </a:rPr>
              <a:t>b</a:t>
            </a:r>
            <a:r>
              <a:rPr lang="zh-CN" altLang="en-US" sz="1800" dirty="0" smtClean="0">
                <a:solidFill>
                  <a:schemeClr val="tx1"/>
                </a:solidFill>
                <a:latin typeface="黑体" pitchFamily="49" charset="-122"/>
                <a:ea typeface="黑体" pitchFamily="49" charset="-122"/>
              </a:rPr>
              <a:t>合同所规定的项目范围与设计管理责任；</a:t>
            </a:r>
            <a:r>
              <a:rPr lang="en-US" sz="1800" dirty="0" smtClean="0">
                <a:solidFill>
                  <a:schemeClr val="tx1"/>
                </a:solidFill>
                <a:latin typeface="黑体" pitchFamily="49" charset="-122"/>
                <a:ea typeface="黑体" pitchFamily="49" charset="-122"/>
              </a:rPr>
              <a:t>c</a:t>
            </a:r>
            <a:r>
              <a:rPr lang="zh-CN" altLang="en-US" sz="1800" dirty="0" smtClean="0">
                <a:solidFill>
                  <a:schemeClr val="tx1"/>
                </a:solidFill>
                <a:latin typeface="黑体" pitchFamily="49" charset="-122"/>
                <a:ea typeface="黑体" pitchFamily="49" charset="-122"/>
              </a:rPr>
              <a:t>设计质量、安全、费用、进度目标；</a:t>
            </a:r>
            <a:r>
              <a:rPr lang="en-US" sz="1800" dirty="0" smtClean="0">
                <a:solidFill>
                  <a:schemeClr val="tx1"/>
                </a:solidFill>
                <a:latin typeface="黑体" pitchFamily="49" charset="-122"/>
                <a:ea typeface="黑体" pitchFamily="49" charset="-122"/>
              </a:rPr>
              <a:t>d</a:t>
            </a:r>
            <a:r>
              <a:rPr lang="zh-CN" altLang="en-US" sz="1800" dirty="0" smtClean="0">
                <a:solidFill>
                  <a:schemeClr val="tx1"/>
                </a:solidFill>
                <a:latin typeface="黑体" pitchFamily="49" charset="-122"/>
                <a:ea typeface="黑体" pitchFamily="49" charset="-122"/>
              </a:rPr>
              <a:t>实施的组织形式；</a:t>
            </a:r>
            <a:r>
              <a:rPr lang="en-US" sz="1800" dirty="0" smtClean="0">
                <a:solidFill>
                  <a:schemeClr val="tx1"/>
                </a:solidFill>
                <a:latin typeface="黑体" pitchFamily="49" charset="-122"/>
                <a:ea typeface="黑体" pitchFamily="49" charset="-122"/>
              </a:rPr>
              <a:t>e</a:t>
            </a:r>
            <a:r>
              <a:rPr lang="zh-CN" altLang="en-US" sz="1800" dirty="0" smtClean="0">
                <a:solidFill>
                  <a:schemeClr val="tx1"/>
                </a:solidFill>
                <a:latin typeface="黑体" pitchFamily="49" charset="-122"/>
                <a:ea typeface="黑体" pitchFamily="49" charset="-122"/>
              </a:rPr>
              <a:t>设计阶段的划分和阶段目标；</a:t>
            </a:r>
            <a:r>
              <a:rPr lang="en-US" sz="1800" dirty="0" smtClean="0">
                <a:solidFill>
                  <a:schemeClr val="tx1"/>
                </a:solidFill>
                <a:latin typeface="黑体" pitchFamily="49" charset="-122"/>
                <a:ea typeface="黑体" pitchFamily="49" charset="-122"/>
              </a:rPr>
              <a:t>f</a:t>
            </a:r>
            <a:r>
              <a:rPr lang="zh-CN" altLang="en-US" sz="1800" dirty="0" smtClean="0">
                <a:solidFill>
                  <a:schemeClr val="tx1"/>
                </a:solidFill>
                <a:latin typeface="黑体" pitchFamily="49" charset="-122"/>
                <a:ea typeface="黑体" pitchFamily="49" charset="-122"/>
              </a:rPr>
              <a:t>工作分解结构；</a:t>
            </a:r>
            <a:r>
              <a:rPr lang="en-US" sz="1800" dirty="0" smtClean="0">
                <a:solidFill>
                  <a:schemeClr val="tx1"/>
                </a:solidFill>
                <a:latin typeface="黑体" pitchFamily="49" charset="-122"/>
                <a:ea typeface="黑体" pitchFamily="49" charset="-122"/>
              </a:rPr>
              <a:t>g</a:t>
            </a:r>
            <a:r>
              <a:rPr lang="zh-CN" altLang="en-US" sz="1800" dirty="0" smtClean="0">
                <a:solidFill>
                  <a:schemeClr val="tx1"/>
                </a:solidFill>
                <a:latin typeface="黑体" pitchFamily="49" charset="-122"/>
                <a:ea typeface="黑体" pitchFamily="49" charset="-122"/>
              </a:rPr>
              <a:t>实施要点；</a:t>
            </a:r>
            <a:r>
              <a:rPr lang="en-US" sz="1800" dirty="0" smtClean="0">
                <a:solidFill>
                  <a:schemeClr val="tx1"/>
                </a:solidFill>
                <a:latin typeface="黑体" pitchFamily="49" charset="-122"/>
                <a:ea typeface="黑体" pitchFamily="49" charset="-122"/>
              </a:rPr>
              <a:t>h</a:t>
            </a:r>
            <a:r>
              <a:rPr lang="zh-CN" altLang="en-US" sz="1800" dirty="0" smtClean="0">
                <a:solidFill>
                  <a:schemeClr val="tx1"/>
                </a:solidFill>
                <a:latin typeface="黑体" pitchFamily="49" charset="-122"/>
                <a:ea typeface="黑体" pitchFamily="49" charset="-122"/>
              </a:rPr>
              <a:t>沟通与协调程序；</a:t>
            </a:r>
            <a:r>
              <a:rPr lang="en-US" altLang="zh-CN" sz="1800" dirty="0" smtClean="0">
                <a:solidFill>
                  <a:schemeClr val="tx1"/>
                </a:solidFill>
                <a:latin typeface="黑体" pitchFamily="49" charset="-122"/>
                <a:ea typeface="黑体" pitchFamily="49" charset="-122"/>
              </a:rPr>
              <a:t>i</a:t>
            </a:r>
            <a:r>
              <a:rPr lang="zh-CN" altLang="en-US" sz="1800" dirty="0" smtClean="0">
                <a:solidFill>
                  <a:schemeClr val="tx1"/>
                </a:solidFill>
                <a:latin typeface="黑体" pitchFamily="49" charset="-122"/>
                <a:ea typeface="黑体" pitchFamily="49" charset="-122"/>
              </a:rPr>
              <a:t>对项目各阶段的工作及其文件的要求。</a:t>
            </a:r>
            <a:r>
              <a:rPr lang="en-US" altLang="zh-CN" sz="1800" dirty="0" smtClean="0">
                <a:solidFill>
                  <a:schemeClr val="tx1"/>
                </a:solidFill>
                <a:latin typeface="黑体" pitchFamily="49" charset="-122"/>
                <a:ea typeface="黑体" pitchFamily="49" charset="-122"/>
              </a:rPr>
              <a:t/>
            </a:r>
            <a:br>
              <a:rPr lang="en-US" altLang="zh-CN" sz="1800" dirty="0" smtClean="0">
                <a:solidFill>
                  <a:schemeClr val="tx1"/>
                </a:solidFill>
                <a:latin typeface="黑体" pitchFamily="49" charset="-122"/>
                <a:ea typeface="黑体" pitchFamily="49" charset="-122"/>
              </a:rPr>
            </a:br>
            <a:r>
              <a:rPr lang="en-US" altLang="zh-CN" sz="1800" dirty="0" smtClean="0">
                <a:solidFill>
                  <a:schemeClr val="tx1"/>
                </a:solidFill>
                <a:latin typeface="黑体" pitchFamily="49" charset="-122"/>
                <a:ea typeface="黑体" pitchFamily="49" charset="-122"/>
              </a:rPr>
              <a:t>    </a:t>
            </a:r>
            <a:r>
              <a:rPr lang="en-US" sz="1800" dirty="0" smtClean="0">
                <a:solidFill>
                  <a:schemeClr val="tx1"/>
                </a:solidFill>
                <a:latin typeface="黑体" pitchFamily="49" charset="-122"/>
                <a:ea typeface="黑体" pitchFamily="49" charset="-122"/>
              </a:rPr>
              <a:t>D </a:t>
            </a:r>
            <a:r>
              <a:rPr lang="zh-CN" altLang="en-US" sz="1800" dirty="0" smtClean="0">
                <a:solidFill>
                  <a:schemeClr val="tx1"/>
                </a:solidFill>
                <a:latin typeface="黑体" pitchFamily="49" charset="-122"/>
                <a:ea typeface="黑体" pitchFamily="49" charset="-122"/>
              </a:rPr>
              <a:t>项目的设计管理模式和组织方案：</a:t>
            </a:r>
            <a:r>
              <a:rPr lang="en-US" sz="1800" dirty="0" smtClean="0">
                <a:solidFill>
                  <a:schemeClr val="tx1"/>
                </a:solidFill>
                <a:latin typeface="黑体" pitchFamily="49" charset="-122"/>
                <a:ea typeface="黑体" pitchFamily="49" charset="-122"/>
              </a:rPr>
              <a:t>a</a:t>
            </a:r>
            <a:r>
              <a:rPr lang="zh-CN" altLang="en-US" sz="1800" dirty="0" smtClean="0">
                <a:solidFill>
                  <a:schemeClr val="tx1"/>
                </a:solidFill>
                <a:latin typeface="黑体" pitchFamily="49" charset="-122"/>
                <a:ea typeface="黑体" pitchFamily="49" charset="-122"/>
              </a:rPr>
              <a:t>设计管理模式确定与描述；</a:t>
            </a:r>
            <a:r>
              <a:rPr lang="en-US" sz="1800" dirty="0" smtClean="0">
                <a:solidFill>
                  <a:schemeClr val="tx1"/>
                </a:solidFill>
                <a:latin typeface="黑体" pitchFamily="49" charset="-122"/>
                <a:ea typeface="黑体" pitchFamily="49" charset="-122"/>
              </a:rPr>
              <a:t>b</a:t>
            </a:r>
            <a:r>
              <a:rPr lang="zh-CN" altLang="en-US" sz="1800" dirty="0" smtClean="0">
                <a:solidFill>
                  <a:schemeClr val="tx1"/>
                </a:solidFill>
                <a:latin typeface="黑体" pitchFamily="49" charset="-122"/>
                <a:ea typeface="黑体" pitchFamily="49" charset="-122"/>
              </a:rPr>
              <a:t>应编制出项目的项目结构图、组织结构图、合同结构图、编码结构工作流程图、任务分工表、职能分工表，并进行必要的说明，各种图应按规则处理好相互之间的关系；</a:t>
            </a:r>
            <a:r>
              <a:rPr lang="en-US" sz="1800" dirty="0" smtClean="0">
                <a:solidFill>
                  <a:schemeClr val="tx1"/>
                </a:solidFill>
                <a:latin typeface="黑体" pitchFamily="49" charset="-122"/>
                <a:ea typeface="黑体" pitchFamily="49" charset="-122"/>
              </a:rPr>
              <a:t>c</a:t>
            </a:r>
            <a:r>
              <a:rPr lang="zh-CN" altLang="en-US" sz="1800" dirty="0" smtClean="0">
                <a:solidFill>
                  <a:schemeClr val="tx1"/>
                </a:solidFill>
                <a:latin typeface="黑体" pitchFamily="49" charset="-122"/>
                <a:ea typeface="黑体" pitchFamily="49" charset="-122"/>
              </a:rPr>
              <a:t>合同所规定的项目范围与项目管理责任；</a:t>
            </a:r>
            <a:r>
              <a:rPr lang="en-US" sz="1800" dirty="0" smtClean="0">
                <a:solidFill>
                  <a:schemeClr val="tx1"/>
                </a:solidFill>
                <a:latin typeface="黑体" pitchFamily="49" charset="-122"/>
                <a:ea typeface="黑体" pitchFamily="49" charset="-122"/>
              </a:rPr>
              <a:t>d</a:t>
            </a:r>
            <a:r>
              <a:rPr lang="zh-CN" altLang="en-US" sz="1800" dirty="0" smtClean="0">
                <a:solidFill>
                  <a:schemeClr val="tx1"/>
                </a:solidFill>
                <a:latin typeface="黑体" pitchFamily="49" charset="-122"/>
                <a:ea typeface="黑体" pitchFamily="49" charset="-122"/>
              </a:rPr>
              <a:t>设计管理部</a:t>
            </a:r>
            <a:r>
              <a:rPr lang="en-US" sz="1800" dirty="0" smtClean="0">
                <a:solidFill>
                  <a:schemeClr val="tx1"/>
                </a:solidFill>
                <a:latin typeface="黑体" pitchFamily="49" charset="-122"/>
                <a:ea typeface="黑体" pitchFamily="49" charset="-122"/>
              </a:rPr>
              <a:t>（</a:t>
            </a:r>
            <a:r>
              <a:rPr lang="zh-CN" altLang="en-US" sz="1800" dirty="0" smtClean="0">
                <a:solidFill>
                  <a:schemeClr val="tx1"/>
                </a:solidFill>
                <a:latin typeface="黑体" pitchFamily="49" charset="-122"/>
                <a:ea typeface="黑体" pitchFamily="49" charset="-122"/>
              </a:rPr>
              <a:t>或组</a:t>
            </a:r>
            <a:r>
              <a:rPr lang="en-US" sz="1800" dirty="0" smtClean="0">
                <a:solidFill>
                  <a:schemeClr val="tx1"/>
                </a:solidFill>
                <a:latin typeface="黑体" pitchFamily="49" charset="-122"/>
                <a:ea typeface="黑体" pitchFamily="49" charset="-122"/>
              </a:rPr>
              <a:t>）</a:t>
            </a:r>
            <a:r>
              <a:rPr lang="zh-CN" altLang="en-US" sz="1800" dirty="0" smtClean="0">
                <a:solidFill>
                  <a:schemeClr val="tx1"/>
                </a:solidFill>
                <a:latin typeface="黑体" pitchFamily="49" charset="-122"/>
                <a:ea typeface="黑体" pitchFamily="49" charset="-122"/>
              </a:rPr>
              <a:t>的人员安排</a:t>
            </a:r>
            <a:r>
              <a:rPr lang="en-US" sz="1800" dirty="0" smtClean="0">
                <a:solidFill>
                  <a:schemeClr val="tx1"/>
                </a:solidFill>
                <a:latin typeface="黑体" pitchFamily="49" charset="-122"/>
                <a:ea typeface="黑体" pitchFamily="49" charset="-122"/>
              </a:rPr>
              <a:t>（</a:t>
            </a:r>
            <a:r>
              <a:rPr lang="zh-CN" altLang="en-US" sz="1800" dirty="0" smtClean="0">
                <a:solidFill>
                  <a:schemeClr val="tx1"/>
                </a:solidFill>
                <a:latin typeface="黑体" pitchFamily="49" charset="-122"/>
                <a:ea typeface="黑体" pitchFamily="49" charset="-122"/>
              </a:rPr>
              <a:t>主要由项目的规模和管理任务决定</a:t>
            </a:r>
            <a:r>
              <a:rPr lang="en-US" sz="1800" dirty="0" smtClean="0">
                <a:solidFill>
                  <a:schemeClr val="tx1"/>
                </a:solidFill>
                <a:latin typeface="黑体" pitchFamily="49" charset="-122"/>
                <a:ea typeface="黑体" pitchFamily="49" charset="-122"/>
              </a:rPr>
              <a:t>）</a:t>
            </a:r>
            <a:r>
              <a:rPr lang="zh-CN" altLang="en-US" sz="1800" dirty="0" smtClean="0">
                <a:solidFill>
                  <a:schemeClr val="tx1"/>
                </a:solidFill>
                <a:latin typeface="黑体" pitchFamily="49" charset="-122"/>
                <a:ea typeface="黑体" pitchFamily="49" charset="-122"/>
              </a:rPr>
              <a:t>；</a:t>
            </a:r>
            <a:r>
              <a:rPr lang="en-US" sz="1800" dirty="0" smtClean="0">
                <a:solidFill>
                  <a:schemeClr val="tx1"/>
                </a:solidFill>
                <a:latin typeface="黑体" pitchFamily="49" charset="-122"/>
                <a:ea typeface="黑体" pitchFamily="49" charset="-122"/>
              </a:rPr>
              <a:t>e</a:t>
            </a:r>
            <a:r>
              <a:rPr lang="zh-CN" altLang="en-US" sz="1800" dirty="0" smtClean="0">
                <a:solidFill>
                  <a:schemeClr val="tx1"/>
                </a:solidFill>
                <a:latin typeface="黑体" pitchFamily="49" charset="-122"/>
                <a:ea typeface="黑体" pitchFamily="49" charset="-122"/>
              </a:rPr>
              <a:t>项目设计管理总体工作流程；</a:t>
            </a:r>
            <a:r>
              <a:rPr lang="en-US" sz="1800" dirty="0" smtClean="0">
                <a:solidFill>
                  <a:schemeClr val="tx1"/>
                </a:solidFill>
                <a:latin typeface="黑体" pitchFamily="49" charset="-122"/>
                <a:ea typeface="黑体" pitchFamily="49" charset="-122"/>
              </a:rPr>
              <a:t>f</a:t>
            </a:r>
            <a:r>
              <a:rPr lang="zh-CN" altLang="en-US" sz="1800" dirty="0" smtClean="0">
                <a:solidFill>
                  <a:schemeClr val="tx1"/>
                </a:solidFill>
                <a:latin typeface="黑体" pitchFamily="49" charset="-122"/>
                <a:ea typeface="黑体" pitchFamily="49" charset="-122"/>
              </a:rPr>
              <a:t>设计管理部</a:t>
            </a:r>
            <a:r>
              <a:rPr lang="en-US" sz="1800" dirty="0" smtClean="0">
                <a:solidFill>
                  <a:schemeClr val="tx1"/>
                </a:solidFill>
                <a:latin typeface="黑体" pitchFamily="49" charset="-122"/>
                <a:ea typeface="黑体" pitchFamily="49" charset="-122"/>
              </a:rPr>
              <a:t>（</a:t>
            </a:r>
            <a:r>
              <a:rPr lang="zh-CN" altLang="en-US" sz="1800" dirty="0" smtClean="0">
                <a:solidFill>
                  <a:schemeClr val="tx1"/>
                </a:solidFill>
                <a:latin typeface="黑体" pitchFamily="49" charset="-122"/>
                <a:ea typeface="黑体" pitchFamily="49" charset="-122"/>
              </a:rPr>
              <a:t>或组</a:t>
            </a:r>
            <a:r>
              <a:rPr lang="en-US" sz="1800" dirty="0" smtClean="0">
                <a:solidFill>
                  <a:schemeClr val="tx1"/>
                </a:solidFill>
                <a:latin typeface="黑体" pitchFamily="49" charset="-122"/>
                <a:ea typeface="黑体" pitchFamily="49" charset="-122"/>
              </a:rPr>
              <a:t>）</a:t>
            </a:r>
            <a:r>
              <a:rPr lang="zh-CN" altLang="en-US" sz="1800" dirty="0" smtClean="0">
                <a:solidFill>
                  <a:schemeClr val="tx1"/>
                </a:solidFill>
                <a:latin typeface="黑体" pitchFamily="49" charset="-122"/>
                <a:ea typeface="黑体" pitchFamily="49" charset="-122"/>
              </a:rPr>
              <a:t>的责任矩阵，责任矩阵的横向栏目为设计管理部</a:t>
            </a:r>
            <a:r>
              <a:rPr lang="en-US" sz="1800" dirty="0" smtClean="0">
                <a:solidFill>
                  <a:schemeClr val="tx1"/>
                </a:solidFill>
                <a:latin typeface="黑体" pitchFamily="49" charset="-122"/>
                <a:ea typeface="黑体" pitchFamily="49" charset="-122"/>
              </a:rPr>
              <a:t>（</a:t>
            </a:r>
            <a:r>
              <a:rPr lang="zh-CN" altLang="en-US" sz="1800" dirty="0" smtClean="0">
                <a:solidFill>
                  <a:schemeClr val="tx1"/>
                </a:solidFill>
                <a:latin typeface="黑体" pitchFamily="49" charset="-122"/>
                <a:ea typeface="黑体" pitchFamily="49" charset="-122"/>
              </a:rPr>
              <a:t>或组</a:t>
            </a:r>
            <a:r>
              <a:rPr lang="en-US" sz="1800" dirty="0" smtClean="0">
                <a:solidFill>
                  <a:schemeClr val="tx1"/>
                </a:solidFill>
                <a:latin typeface="黑体" pitchFamily="49" charset="-122"/>
                <a:ea typeface="黑体" pitchFamily="49" charset="-122"/>
              </a:rPr>
              <a:t>）</a:t>
            </a:r>
            <a:r>
              <a:rPr lang="zh-CN" altLang="en-US" sz="1800" dirty="0" smtClean="0">
                <a:solidFill>
                  <a:schemeClr val="tx1"/>
                </a:solidFill>
                <a:latin typeface="黑体" pitchFamily="49" charset="-122"/>
                <a:ea typeface="黑体" pitchFamily="49" charset="-122"/>
              </a:rPr>
              <a:t>的各个专业及其主要人员，竖向栏目为项目设计管理的工作分解（</a:t>
            </a:r>
            <a:r>
              <a:rPr lang="en-US" sz="1800" dirty="0" smtClean="0">
                <a:solidFill>
                  <a:schemeClr val="tx1"/>
                </a:solidFill>
                <a:latin typeface="黑体" pitchFamily="49" charset="-122"/>
                <a:ea typeface="黑体" pitchFamily="49" charset="-122"/>
              </a:rPr>
              <a:t>WBS</a:t>
            </a:r>
            <a:r>
              <a:rPr lang="zh-CN" altLang="en-US" sz="1800" dirty="0" smtClean="0">
                <a:solidFill>
                  <a:schemeClr val="tx1"/>
                </a:solidFill>
                <a:latin typeface="黑体" pitchFamily="49" charset="-122"/>
                <a:ea typeface="黑体" pitchFamily="49" charset="-122"/>
              </a:rPr>
              <a:t>）成果工作包，项目设计管理的工作包可以按照项目设计管理的阶段分解或按管理的职能工作分解，在责任矩阵中应标明该工作的完成人、决策（批准）人、协调人等；</a:t>
            </a:r>
            <a:r>
              <a:rPr lang="en-US" sz="1800" dirty="0" smtClean="0">
                <a:solidFill>
                  <a:schemeClr val="tx1"/>
                </a:solidFill>
                <a:latin typeface="黑体" pitchFamily="49" charset="-122"/>
                <a:ea typeface="黑体" pitchFamily="49" charset="-122"/>
              </a:rPr>
              <a:t>g</a:t>
            </a:r>
            <a:r>
              <a:rPr lang="zh-CN" altLang="en-US" sz="1800" dirty="0" smtClean="0">
                <a:solidFill>
                  <a:schemeClr val="tx1"/>
                </a:solidFill>
                <a:latin typeface="黑体" pitchFamily="49" charset="-122"/>
                <a:ea typeface="黑体" pitchFamily="49" charset="-122"/>
              </a:rPr>
              <a:t>设计制度一览表。</a:t>
            </a:r>
            <a:endParaRPr lang="zh-CN" altLang="en-US" sz="1800" dirty="0">
              <a:solidFill>
                <a:schemeClr val="tx1"/>
              </a:solidFill>
              <a:latin typeface="黑体" pitchFamily="49" charset="-122"/>
              <a:ea typeface="黑体" pitchFamily="49" charset="-122"/>
            </a:endParaRPr>
          </a:p>
        </p:txBody>
      </p:sp>
      <p:sp>
        <p:nvSpPr>
          <p:cNvPr id="5" name="矩形 4"/>
          <p:cNvSpPr/>
          <p:nvPr/>
        </p:nvSpPr>
        <p:spPr>
          <a:xfrm>
            <a:off x="428596" y="214821"/>
            <a:ext cx="4134465" cy="523220"/>
          </a:xfrm>
          <a:prstGeom prst="rect">
            <a:avLst/>
          </a:prstGeom>
        </p:spPr>
        <p:txBody>
          <a:bodyPr wrap="none">
            <a:spAutoFit/>
          </a:bodyPr>
          <a:lstStyle/>
          <a:p>
            <a:r>
              <a:rPr lang="en-US" sz="2800" dirty="0" smtClean="0">
                <a:latin typeface="黑体" pitchFamily="49" charset="-122"/>
                <a:ea typeface="黑体" pitchFamily="49" charset="-122"/>
              </a:rPr>
              <a:t>2.4 </a:t>
            </a:r>
            <a:r>
              <a:rPr lang="zh-CN" altLang="en-US" sz="2800" dirty="0" smtClean="0">
                <a:latin typeface="黑体" pitchFamily="49" charset="-122"/>
                <a:ea typeface="黑体" pitchFamily="49" charset="-122"/>
              </a:rPr>
              <a:t>设计管理的职能管理</a:t>
            </a:r>
            <a:endParaRPr lang="zh-CN" altLang="en-US" sz="2800" dirty="0">
              <a:latin typeface="黑体" panose="02010609060101010101" pitchFamily="49" charset="-122"/>
              <a:ea typeface="黑体" panose="02010609060101010101" pitchFamily="49" charset="-122"/>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cSld>
  <p:clrMapOvr>
    <a:masterClrMapping/>
  </p:clrMapOvr>
  <p:transition>
    <p:pull dir="d"/>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993306"/>
            <a:ext cx="8391876" cy="5507528"/>
          </a:xfrm>
        </p:spPr>
        <p:txBody>
          <a:bodyPr>
            <a:normAutofit/>
          </a:bodyPr>
          <a:lstStyle/>
          <a:p>
            <a:pPr hangingPunct="1">
              <a:lnSpc>
                <a:spcPct val="130000"/>
              </a:lnSpc>
            </a:pPr>
            <a:r>
              <a:rPr lang="en-US" sz="1800" dirty="0" smtClean="0">
                <a:solidFill>
                  <a:schemeClr val="tx1"/>
                </a:solidFill>
                <a:latin typeface="黑体" pitchFamily="49" charset="-122"/>
                <a:ea typeface="黑体" pitchFamily="49" charset="-122"/>
              </a:rPr>
              <a:t>    E </a:t>
            </a:r>
            <a:r>
              <a:rPr lang="zh-CN" altLang="en-US" sz="1800" dirty="0" smtClean="0">
                <a:solidFill>
                  <a:schemeClr val="tx1"/>
                </a:solidFill>
                <a:latin typeface="黑体" pitchFamily="49" charset="-122"/>
                <a:ea typeface="黑体" pitchFamily="49" charset="-122"/>
              </a:rPr>
              <a:t>设计质量计划。</a:t>
            </a:r>
            <a:r>
              <a:rPr lang="en-US" altLang="zh-CN" sz="1800" dirty="0" smtClean="0">
                <a:solidFill>
                  <a:schemeClr val="tx1"/>
                </a:solidFill>
                <a:latin typeface="黑体" pitchFamily="49" charset="-122"/>
                <a:ea typeface="黑体" pitchFamily="49" charset="-122"/>
              </a:rPr>
              <a:t/>
            </a:r>
            <a:br>
              <a:rPr lang="en-US" altLang="zh-CN" sz="1800" dirty="0" smtClean="0">
                <a:solidFill>
                  <a:schemeClr val="tx1"/>
                </a:solidFill>
                <a:latin typeface="黑体" pitchFamily="49" charset="-122"/>
                <a:ea typeface="黑体" pitchFamily="49" charset="-122"/>
              </a:rPr>
            </a:br>
            <a:r>
              <a:rPr lang="en-US" altLang="zh-CN" sz="1800" dirty="0" smtClean="0">
                <a:solidFill>
                  <a:schemeClr val="tx1"/>
                </a:solidFill>
                <a:latin typeface="黑体" pitchFamily="49" charset="-122"/>
                <a:ea typeface="黑体" pitchFamily="49" charset="-122"/>
              </a:rPr>
              <a:t>    </a:t>
            </a:r>
            <a:r>
              <a:rPr lang="en-US" sz="1800" dirty="0" smtClean="0">
                <a:solidFill>
                  <a:schemeClr val="tx1"/>
                </a:solidFill>
                <a:latin typeface="黑体" pitchFamily="49" charset="-122"/>
                <a:ea typeface="黑体" pitchFamily="49" charset="-122"/>
              </a:rPr>
              <a:t>F </a:t>
            </a:r>
            <a:r>
              <a:rPr lang="zh-CN" altLang="en-US" sz="1800" dirty="0" smtClean="0">
                <a:solidFill>
                  <a:schemeClr val="tx1"/>
                </a:solidFill>
                <a:latin typeface="黑体" pitchFamily="49" charset="-122"/>
                <a:ea typeface="黑体" pitchFamily="49" charset="-122"/>
              </a:rPr>
              <a:t>设计进度计划。</a:t>
            </a:r>
            <a:r>
              <a:rPr lang="en-US" altLang="zh-CN" sz="1800" dirty="0" smtClean="0">
                <a:solidFill>
                  <a:schemeClr val="tx1"/>
                </a:solidFill>
                <a:latin typeface="黑体" pitchFamily="49" charset="-122"/>
                <a:ea typeface="黑体" pitchFamily="49" charset="-122"/>
              </a:rPr>
              <a:t/>
            </a:r>
            <a:br>
              <a:rPr lang="en-US" altLang="zh-CN" sz="1800" dirty="0" smtClean="0">
                <a:solidFill>
                  <a:schemeClr val="tx1"/>
                </a:solidFill>
                <a:latin typeface="黑体" pitchFamily="49" charset="-122"/>
                <a:ea typeface="黑体" pitchFamily="49" charset="-122"/>
              </a:rPr>
            </a:br>
            <a:r>
              <a:rPr lang="en-US" altLang="zh-CN" sz="1800" dirty="0" smtClean="0">
                <a:solidFill>
                  <a:schemeClr val="tx1"/>
                </a:solidFill>
                <a:latin typeface="黑体" pitchFamily="49" charset="-122"/>
                <a:ea typeface="黑体" pitchFamily="49" charset="-122"/>
              </a:rPr>
              <a:t>    </a:t>
            </a:r>
            <a:r>
              <a:rPr lang="en-US" sz="1800" dirty="0" smtClean="0">
                <a:solidFill>
                  <a:schemeClr val="tx1"/>
                </a:solidFill>
                <a:latin typeface="黑体" pitchFamily="49" charset="-122"/>
                <a:ea typeface="黑体" pitchFamily="49" charset="-122"/>
              </a:rPr>
              <a:t>G </a:t>
            </a:r>
            <a:r>
              <a:rPr lang="zh-CN" altLang="en-US" sz="1800" dirty="0" smtClean="0">
                <a:solidFill>
                  <a:schemeClr val="tx1"/>
                </a:solidFill>
                <a:latin typeface="黑体" pitchFamily="49" charset="-122"/>
                <a:ea typeface="黑体" pitchFamily="49" charset="-122"/>
              </a:rPr>
              <a:t>项目目标控制措施：</a:t>
            </a:r>
            <a:r>
              <a:rPr lang="en-US" sz="1800" dirty="0" smtClean="0">
                <a:solidFill>
                  <a:schemeClr val="tx1"/>
                </a:solidFill>
                <a:latin typeface="黑体" pitchFamily="49" charset="-122"/>
                <a:ea typeface="黑体" pitchFamily="49" charset="-122"/>
              </a:rPr>
              <a:t>a </a:t>
            </a:r>
            <a:r>
              <a:rPr lang="zh-CN" altLang="en-US" sz="1800" dirty="0" smtClean="0">
                <a:solidFill>
                  <a:schemeClr val="tx1"/>
                </a:solidFill>
                <a:latin typeface="黑体" pitchFamily="49" charset="-122"/>
                <a:ea typeface="黑体" pitchFamily="49" charset="-122"/>
              </a:rPr>
              <a:t>目标的控制措施均应从组织、经济、技术、合同、法规等方面考虑，务求有效；</a:t>
            </a:r>
            <a:r>
              <a:rPr lang="en-US" sz="1800" dirty="0" smtClean="0">
                <a:solidFill>
                  <a:schemeClr val="tx1"/>
                </a:solidFill>
                <a:latin typeface="黑体" pitchFamily="49" charset="-122"/>
                <a:ea typeface="黑体" pitchFamily="49" charset="-122"/>
              </a:rPr>
              <a:t>b</a:t>
            </a:r>
            <a:r>
              <a:rPr lang="zh-CN" altLang="en-US" sz="1800" dirty="0" smtClean="0">
                <a:solidFill>
                  <a:schemeClr val="tx1"/>
                </a:solidFill>
                <a:latin typeface="黑体" pitchFamily="49" charset="-122"/>
                <a:ea typeface="黑体" pitchFamily="49" charset="-122"/>
              </a:rPr>
              <a:t>应针对工程的具体情况提出如下技术组织措施，包括保证质量目标、进度目标、费用目标、安全目标、保护环境、节地节能的措施等；</a:t>
            </a:r>
            <a:r>
              <a:rPr lang="en-US" sz="1800" dirty="0" smtClean="0">
                <a:solidFill>
                  <a:schemeClr val="tx1"/>
                </a:solidFill>
                <a:latin typeface="黑体" pitchFamily="49" charset="-122"/>
                <a:ea typeface="黑体" pitchFamily="49" charset="-122"/>
              </a:rPr>
              <a:t>c</a:t>
            </a:r>
            <a:r>
              <a:rPr lang="zh-CN" altLang="en-US" sz="1800" dirty="0" smtClean="0">
                <a:solidFill>
                  <a:schemeClr val="tx1"/>
                </a:solidFill>
                <a:latin typeface="黑体" pitchFamily="49" charset="-122"/>
                <a:ea typeface="黑体" pitchFamily="49" charset="-122"/>
              </a:rPr>
              <a:t>技术经济指一般都应包括表示技术、经济、管理、效益的内容。</a:t>
            </a:r>
            <a:r>
              <a:rPr lang="en-US" altLang="zh-CN" sz="1800" dirty="0" smtClean="0">
                <a:solidFill>
                  <a:schemeClr val="tx1"/>
                </a:solidFill>
                <a:latin typeface="黑体" pitchFamily="49" charset="-122"/>
                <a:ea typeface="黑体" pitchFamily="49" charset="-122"/>
              </a:rPr>
              <a:t/>
            </a:r>
            <a:br>
              <a:rPr lang="en-US" altLang="zh-CN" sz="1800" dirty="0" smtClean="0">
                <a:solidFill>
                  <a:schemeClr val="tx1"/>
                </a:solidFill>
                <a:latin typeface="黑体" pitchFamily="49" charset="-122"/>
                <a:ea typeface="黑体" pitchFamily="49" charset="-122"/>
              </a:rPr>
            </a:br>
            <a:r>
              <a:rPr lang="en-US" altLang="zh-CN" sz="1800" dirty="0" smtClean="0">
                <a:solidFill>
                  <a:schemeClr val="tx1"/>
                </a:solidFill>
                <a:latin typeface="黑体" pitchFamily="49" charset="-122"/>
                <a:ea typeface="黑体" pitchFamily="49" charset="-122"/>
              </a:rPr>
              <a:t>    </a:t>
            </a:r>
            <a:r>
              <a:rPr lang="en-US" sz="1800" dirty="0" smtClean="0">
                <a:solidFill>
                  <a:schemeClr val="tx1"/>
                </a:solidFill>
                <a:latin typeface="黑体" pitchFamily="49" charset="-122"/>
                <a:ea typeface="黑体" pitchFamily="49" charset="-122"/>
              </a:rPr>
              <a:t>H </a:t>
            </a:r>
            <a:r>
              <a:rPr lang="zh-CN" altLang="en-US" sz="1800" dirty="0" smtClean="0">
                <a:solidFill>
                  <a:schemeClr val="tx1"/>
                </a:solidFill>
                <a:latin typeface="黑体" pitchFamily="49" charset="-122"/>
                <a:ea typeface="黑体" pitchFamily="49" charset="-122"/>
              </a:rPr>
              <a:t>设计的资源配置，资源需求计划：用预算的办法得到资源需要量，列出资源计划表。</a:t>
            </a:r>
            <a:r>
              <a:rPr lang="en-US" altLang="zh-CN" sz="1800" dirty="0" smtClean="0">
                <a:solidFill>
                  <a:schemeClr val="tx1"/>
                </a:solidFill>
                <a:latin typeface="黑体" pitchFamily="49" charset="-122"/>
                <a:ea typeface="黑体" pitchFamily="49" charset="-122"/>
              </a:rPr>
              <a:t/>
            </a:r>
            <a:br>
              <a:rPr lang="en-US" altLang="zh-CN" sz="1800" dirty="0" smtClean="0">
                <a:solidFill>
                  <a:schemeClr val="tx1"/>
                </a:solidFill>
                <a:latin typeface="黑体" pitchFamily="49" charset="-122"/>
                <a:ea typeface="黑体" pitchFamily="49" charset="-122"/>
              </a:rPr>
            </a:br>
            <a:r>
              <a:rPr lang="en-US" altLang="zh-CN" sz="1800" dirty="0" smtClean="0">
                <a:solidFill>
                  <a:schemeClr val="tx1"/>
                </a:solidFill>
                <a:latin typeface="黑体" pitchFamily="49" charset="-122"/>
                <a:ea typeface="黑体" pitchFamily="49" charset="-122"/>
              </a:rPr>
              <a:t>    </a:t>
            </a:r>
            <a:r>
              <a:rPr lang="en-US" sz="1800" dirty="0" smtClean="0">
                <a:solidFill>
                  <a:schemeClr val="tx1"/>
                </a:solidFill>
                <a:latin typeface="黑体" pitchFamily="49" charset="-122"/>
                <a:ea typeface="黑体" pitchFamily="49" charset="-122"/>
              </a:rPr>
              <a:t>J </a:t>
            </a:r>
            <a:r>
              <a:rPr lang="zh-CN" altLang="en-US" sz="1800" dirty="0" smtClean="0">
                <a:solidFill>
                  <a:schemeClr val="tx1"/>
                </a:solidFill>
                <a:latin typeface="黑体" pitchFamily="49" charset="-122"/>
                <a:ea typeface="黑体" pitchFamily="49" charset="-122"/>
              </a:rPr>
              <a:t>项目设计风险分析与对策：应包括列出项目过程中可能出现的风险冈素清单，对风险出现的可能性（概率）以及如果出现将会造成的损失作出估计和防范、规避、消除风险的对策。</a:t>
            </a:r>
            <a:r>
              <a:rPr lang="en-US" altLang="zh-CN" sz="1800" dirty="0" smtClean="0">
                <a:solidFill>
                  <a:schemeClr val="tx1"/>
                </a:solidFill>
                <a:latin typeface="黑体" pitchFamily="49" charset="-122"/>
                <a:ea typeface="黑体" pitchFamily="49" charset="-122"/>
              </a:rPr>
              <a:t/>
            </a:r>
            <a:br>
              <a:rPr lang="en-US" altLang="zh-CN" sz="1800" dirty="0" smtClean="0">
                <a:solidFill>
                  <a:schemeClr val="tx1"/>
                </a:solidFill>
                <a:latin typeface="黑体" pitchFamily="49" charset="-122"/>
                <a:ea typeface="黑体" pitchFamily="49" charset="-122"/>
              </a:rPr>
            </a:br>
            <a:r>
              <a:rPr lang="en-US" altLang="zh-CN" sz="1800" dirty="0" smtClean="0">
                <a:solidFill>
                  <a:schemeClr val="tx1"/>
                </a:solidFill>
                <a:latin typeface="黑体" pitchFamily="49" charset="-122"/>
                <a:ea typeface="黑体" pitchFamily="49" charset="-122"/>
              </a:rPr>
              <a:t>    </a:t>
            </a:r>
            <a:r>
              <a:rPr lang="en-US" sz="1800" dirty="0" smtClean="0">
                <a:solidFill>
                  <a:schemeClr val="tx1"/>
                </a:solidFill>
                <a:latin typeface="黑体" pitchFamily="49" charset="-122"/>
                <a:ea typeface="黑体" pitchFamily="49" charset="-122"/>
              </a:rPr>
              <a:t>K </a:t>
            </a:r>
            <a:r>
              <a:rPr lang="zh-CN" altLang="en-US" sz="1800" dirty="0" smtClean="0">
                <a:solidFill>
                  <a:schemeClr val="tx1"/>
                </a:solidFill>
                <a:latin typeface="黑体" pitchFamily="49" charset="-122"/>
                <a:ea typeface="黑体" pitchFamily="49" charset="-122"/>
              </a:rPr>
              <a:t>设计文件及信息管理计划：</a:t>
            </a:r>
            <a:r>
              <a:rPr lang="en-US" sz="1800" dirty="0" smtClean="0">
                <a:solidFill>
                  <a:schemeClr val="tx1"/>
                </a:solidFill>
                <a:latin typeface="黑体" pitchFamily="49" charset="-122"/>
                <a:ea typeface="黑体" pitchFamily="49" charset="-122"/>
              </a:rPr>
              <a:t>a</a:t>
            </a:r>
            <a:r>
              <a:rPr lang="zh-CN" altLang="en-US" sz="1800" dirty="0" smtClean="0">
                <a:solidFill>
                  <a:schemeClr val="tx1"/>
                </a:solidFill>
                <a:latin typeface="黑体" pitchFamily="49" charset="-122"/>
                <a:ea typeface="黑体" pitchFamily="49" charset="-122"/>
              </a:rPr>
              <a:t>文件及信息需求种类、流程、来源和传递途径；</a:t>
            </a:r>
            <a:r>
              <a:rPr lang="en-US" sz="1800" dirty="0" smtClean="0">
                <a:solidFill>
                  <a:schemeClr val="tx1"/>
                </a:solidFill>
                <a:latin typeface="黑体" pitchFamily="49" charset="-122"/>
                <a:ea typeface="黑体" pitchFamily="49" charset="-122"/>
              </a:rPr>
              <a:t>b </a:t>
            </a:r>
            <a:r>
              <a:rPr lang="zh-CN" altLang="en-US" sz="1800" dirty="0" smtClean="0">
                <a:solidFill>
                  <a:schemeClr val="tx1"/>
                </a:solidFill>
                <a:latin typeface="黑体" pitchFamily="49" charset="-122"/>
                <a:ea typeface="黑体" pitchFamily="49" charset="-122"/>
              </a:rPr>
              <a:t>信息管理人员的职责和工作程序。</a:t>
            </a:r>
            <a:r>
              <a:rPr lang="en-US" altLang="zh-CN" sz="1800" dirty="0" smtClean="0">
                <a:solidFill>
                  <a:schemeClr val="tx1"/>
                </a:solidFill>
                <a:latin typeface="黑体" pitchFamily="49" charset="-122"/>
                <a:ea typeface="黑体" pitchFamily="49" charset="-122"/>
              </a:rPr>
              <a:t/>
            </a:r>
            <a:br>
              <a:rPr lang="en-US" altLang="zh-CN" sz="1800" dirty="0" smtClean="0">
                <a:solidFill>
                  <a:schemeClr val="tx1"/>
                </a:solidFill>
                <a:latin typeface="黑体" pitchFamily="49" charset="-122"/>
                <a:ea typeface="黑体" pitchFamily="49" charset="-122"/>
              </a:rPr>
            </a:br>
            <a:r>
              <a:rPr lang="en-US" altLang="zh-CN" sz="1800" dirty="0" smtClean="0">
                <a:solidFill>
                  <a:schemeClr val="tx1"/>
                </a:solidFill>
                <a:latin typeface="黑体" pitchFamily="49" charset="-122"/>
                <a:ea typeface="黑体" pitchFamily="49" charset="-122"/>
              </a:rPr>
              <a:t>    </a:t>
            </a:r>
            <a:r>
              <a:rPr lang="en-US" sz="1800" dirty="0" smtClean="0">
                <a:solidFill>
                  <a:schemeClr val="tx1"/>
                </a:solidFill>
                <a:latin typeface="黑体" pitchFamily="49" charset="-122"/>
                <a:ea typeface="黑体" pitchFamily="49" charset="-122"/>
              </a:rPr>
              <a:t>L </a:t>
            </a:r>
            <a:r>
              <a:rPr lang="zh-CN" altLang="en-US" sz="1800" dirty="0" smtClean="0">
                <a:solidFill>
                  <a:schemeClr val="tx1"/>
                </a:solidFill>
                <a:latin typeface="黑体" pitchFamily="49" charset="-122"/>
                <a:ea typeface="黑体" pitchFamily="49" charset="-122"/>
              </a:rPr>
              <a:t>项目沟通管理计划：</a:t>
            </a:r>
            <a:r>
              <a:rPr lang="en-US" sz="1800" dirty="0" smtClean="0">
                <a:solidFill>
                  <a:schemeClr val="tx1"/>
                </a:solidFill>
                <a:latin typeface="黑体" pitchFamily="49" charset="-122"/>
                <a:ea typeface="黑体" pitchFamily="49" charset="-122"/>
              </a:rPr>
              <a:t>a</a:t>
            </a:r>
            <a:r>
              <a:rPr lang="zh-CN" altLang="en-US" sz="1800" dirty="0" smtClean="0">
                <a:solidFill>
                  <a:schemeClr val="tx1"/>
                </a:solidFill>
                <a:latin typeface="黑体" pitchFamily="49" charset="-122"/>
                <a:ea typeface="黑体" pitchFamily="49" charset="-122"/>
              </a:rPr>
              <a:t>项目的沟通方式和途径；</a:t>
            </a:r>
            <a:r>
              <a:rPr lang="en-US" sz="1800" dirty="0" smtClean="0">
                <a:solidFill>
                  <a:schemeClr val="tx1"/>
                </a:solidFill>
                <a:latin typeface="黑体" pitchFamily="49" charset="-122"/>
                <a:ea typeface="黑体" pitchFamily="49" charset="-122"/>
              </a:rPr>
              <a:t>b</a:t>
            </a:r>
            <a:r>
              <a:rPr lang="zh-CN" altLang="en-US" sz="1800" dirty="0" smtClean="0">
                <a:solidFill>
                  <a:schemeClr val="tx1"/>
                </a:solidFill>
                <a:latin typeface="黑体" pitchFamily="49" charset="-122"/>
                <a:ea typeface="黑体" pitchFamily="49" charset="-122"/>
              </a:rPr>
              <a:t>信息的使用权限规定；</a:t>
            </a:r>
            <a:r>
              <a:rPr lang="en-US" sz="1800" dirty="0" smtClean="0">
                <a:solidFill>
                  <a:schemeClr val="tx1"/>
                </a:solidFill>
                <a:latin typeface="黑体" pitchFamily="49" charset="-122"/>
                <a:ea typeface="黑体" pitchFamily="49" charset="-122"/>
              </a:rPr>
              <a:t>c </a:t>
            </a:r>
            <a:r>
              <a:rPr lang="zh-CN" altLang="en-US" sz="1800" dirty="0" smtClean="0">
                <a:solidFill>
                  <a:schemeClr val="tx1"/>
                </a:solidFill>
                <a:latin typeface="黑体" pitchFamily="49" charset="-122"/>
                <a:ea typeface="黑体" pitchFamily="49" charset="-122"/>
              </a:rPr>
              <a:t>沟通障碍与冲突管理计划；</a:t>
            </a:r>
            <a:r>
              <a:rPr lang="en-US" sz="1800" dirty="0" smtClean="0">
                <a:solidFill>
                  <a:schemeClr val="tx1"/>
                </a:solidFill>
                <a:latin typeface="黑体" pitchFamily="49" charset="-122"/>
                <a:ea typeface="黑体" pitchFamily="49" charset="-122"/>
              </a:rPr>
              <a:t>d </a:t>
            </a:r>
            <a:r>
              <a:rPr lang="zh-CN" altLang="en-US" sz="1800" dirty="0" smtClean="0">
                <a:solidFill>
                  <a:schemeClr val="tx1"/>
                </a:solidFill>
                <a:latin typeface="黑体" pitchFamily="49" charset="-122"/>
                <a:ea typeface="黑体" pitchFamily="49" charset="-122"/>
              </a:rPr>
              <a:t>项目协调方法。</a:t>
            </a:r>
            <a:endParaRPr lang="zh-CN" altLang="en-US" sz="1800" dirty="0">
              <a:solidFill>
                <a:schemeClr val="tx1"/>
              </a:solidFill>
              <a:latin typeface="黑体" pitchFamily="49" charset="-122"/>
              <a:ea typeface="黑体" pitchFamily="49" charset="-122"/>
            </a:endParaRPr>
          </a:p>
        </p:txBody>
      </p:sp>
      <p:sp>
        <p:nvSpPr>
          <p:cNvPr id="5" name="矩形 4"/>
          <p:cNvSpPr/>
          <p:nvPr/>
        </p:nvSpPr>
        <p:spPr>
          <a:xfrm>
            <a:off x="428596" y="214821"/>
            <a:ext cx="4134465" cy="523220"/>
          </a:xfrm>
          <a:prstGeom prst="rect">
            <a:avLst/>
          </a:prstGeom>
        </p:spPr>
        <p:txBody>
          <a:bodyPr wrap="none">
            <a:spAutoFit/>
          </a:bodyPr>
          <a:lstStyle/>
          <a:p>
            <a:r>
              <a:rPr lang="en-US" sz="2800" dirty="0" smtClean="0">
                <a:latin typeface="黑体" pitchFamily="49" charset="-122"/>
                <a:ea typeface="黑体" pitchFamily="49" charset="-122"/>
              </a:rPr>
              <a:t>2.4 </a:t>
            </a:r>
            <a:r>
              <a:rPr lang="zh-CN" altLang="en-US" sz="2800" dirty="0" smtClean="0">
                <a:latin typeface="黑体" pitchFamily="49" charset="-122"/>
                <a:ea typeface="黑体" pitchFamily="49" charset="-122"/>
              </a:rPr>
              <a:t>设计管理的职能管理</a:t>
            </a:r>
            <a:endParaRPr lang="zh-CN" altLang="en-US" sz="2800" dirty="0">
              <a:latin typeface="黑体" panose="02010609060101010101" pitchFamily="49" charset="-122"/>
              <a:ea typeface="黑体" panose="02010609060101010101" pitchFamily="49" charset="-122"/>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cSld>
  <p:clrMapOvr>
    <a:masterClrMapping/>
  </p:clrMapOvr>
  <p:transition>
    <p:pull dir="d"/>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993306"/>
            <a:ext cx="8391876" cy="5507528"/>
          </a:xfrm>
        </p:spPr>
        <p:txBody>
          <a:bodyPr>
            <a:noAutofit/>
          </a:bodyPr>
          <a:lstStyle/>
          <a:p>
            <a:pPr hangingPunct="1">
              <a:lnSpc>
                <a:spcPct val="140000"/>
              </a:lnSpc>
            </a:pPr>
            <a:r>
              <a:rPr lang="en-US" sz="1800" dirty="0" smtClean="0">
                <a:solidFill>
                  <a:schemeClr val="tx1"/>
                </a:solidFill>
                <a:latin typeface="黑体" pitchFamily="49" charset="-122"/>
                <a:ea typeface="黑体" pitchFamily="49" charset="-122"/>
              </a:rPr>
              <a:t>    3</a:t>
            </a:r>
            <a:r>
              <a:rPr lang="zh-CN" altLang="en-US" sz="1800" dirty="0" smtClean="0">
                <a:solidFill>
                  <a:schemeClr val="tx1"/>
                </a:solidFill>
                <a:latin typeface="黑体" pitchFamily="49" charset="-122"/>
                <a:ea typeface="黑体" pitchFamily="49" charset="-122"/>
              </a:rPr>
              <a:t>）编制设计计划管理应注意事项：</a:t>
            </a:r>
            <a:r>
              <a:rPr lang="en-US" altLang="zh-CN" sz="1800" dirty="0" smtClean="0">
                <a:solidFill>
                  <a:schemeClr val="tx1"/>
                </a:solidFill>
                <a:latin typeface="黑体" pitchFamily="49" charset="-122"/>
                <a:ea typeface="黑体" pitchFamily="49" charset="-122"/>
              </a:rPr>
              <a:t/>
            </a:r>
            <a:br>
              <a:rPr lang="en-US" altLang="zh-CN" sz="1800" dirty="0" smtClean="0">
                <a:solidFill>
                  <a:schemeClr val="tx1"/>
                </a:solidFill>
                <a:latin typeface="黑体" pitchFamily="49" charset="-122"/>
                <a:ea typeface="黑体" pitchFamily="49" charset="-122"/>
              </a:rPr>
            </a:br>
            <a:r>
              <a:rPr lang="en-US" altLang="zh-CN" sz="1800" dirty="0" smtClean="0">
                <a:solidFill>
                  <a:schemeClr val="tx1"/>
                </a:solidFill>
                <a:latin typeface="黑体" pitchFamily="49" charset="-122"/>
                <a:ea typeface="黑体" pitchFamily="49" charset="-122"/>
              </a:rPr>
              <a:t>    </a:t>
            </a:r>
            <a:r>
              <a:rPr lang="en-US" sz="1800" dirty="0" smtClean="0">
                <a:solidFill>
                  <a:schemeClr val="tx1"/>
                </a:solidFill>
                <a:latin typeface="黑体" pitchFamily="49" charset="-122"/>
                <a:ea typeface="黑体" pitchFamily="49" charset="-122"/>
              </a:rPr>
              <a:t>A </a:t>
            </a:r>
            <a:r>
              <a:rPr lang="zh-CN" altLang="en-US" sz="1800" dirty="0" smtClean="0">
                <a:solidFill>
                  <a:schemeClr val="tx1"/>
                </a:solidFill>
                <a:latin typeface="黑体" pitchFamily="49" charset="-122"/>
                <a:ea typeface="黑体" pitchFamily="49" charset="-122"/>
              </a:rPr>
              <a:t>认真深入分析项目设计管理外部和内部条件与具体现实情况，而后确定设计管理工作原则、方针、任务、要求，再据此确定工作的具体办法和措施，确定工作的具体步骤，并环环相扣，付诸实现。根据可能出现的偏差、缺点、障碍、困难，确定解决的办法和措施，</a:t>
            </a:r>
            <a:r>
              <a:rPr lang="en-US" sz="1800" dirty="0" smtClean="0">
                <a:solidFill>
                  <a:schemeClr val="tx1"/>
                </a:solidFill>
                <a:latin typeface="黑体" pitchFamily="49" charset="-122"/>
                <a:ea typeface="黑体" pitchFamily="49" charset="-122"/>
              </a:rPr>
              <a:t>.</a:t>
            </a:r>
            <a:r>
              <a:rPr lang="zh-CN" altLang="en-US" sz="1800" dirty="0" smtClean="0">
                <a:solidFill>
                  <a:schemeClr val="tx1"/>
                </a:solidFill>
                <a:latin typeface="黑体" pitchFamily="49" charset="-122"/>
                <a:ea typeface="黑体" pitchFamily="49" charset="-122"/>
              </a:rPr>
              <a:t>以免发生问题时，陷于被动。</a:t>
            </a:r>
            <a:r>
              <a:rPr lang="en-US" altLang="zh-CN" sz="1800" dirty="0" smtClean="0">
                <a:solidFill>
                  <a:schemeClr val="tx1"/>
                </a:solidFill>
                <a:latin typeface="黑体" pitchFamily="49" charset="-122"/>
                <a:ea typeface="黑体" pitchFamily="49" charset="-122"/>
              </a:rPr>
              <a:t/>
            </a:r>
            <a:br>
              <a:rPr lang="en-US" altLang="zh-CN" sz="1800" dirty="0" smtClean="0">
                <a:solidFill>
                  <a:schemeClr val="tx1"/>
                </a:solidFill>
                <a:latin typeface="黑体" pitchFamily="49" charset="-122"/>
                <a:ea typeface="黑体" pitchFamily="49" charset="-122"/>
              </a:rPr>
            </a:br>
            <a:r>
              <a:rPr lang="en-US" altLang="zh-CN" sz="1800" dirty="0" smtClean="0">
                <a:solidFill>
                  <a:schemeClr val="tx1"/>
                </a:solidFill>
                <a:latin typeface="黑体" pitchFamily="49" charset="-122"/>
                <a:ea typeface="黑体" pitchFamily="49" charset="-122"/>
              </a:rPr>
              <a:t>    </a:t>
            </a:r>
            <a:r>
              <a:rPr lang="en-US" sz="1800" dirty="0" smtClean="0">
                <a:solidFill>
                  <a:schemeClr val="tx1"/>
                </a:solidFill>
                <a:latin typeface="黑体" pitchFamily="49" charset="-122"/>
                <a:ea typeface="黑体" pitchFamily="49" charset="-122"/>
              </a:rPr>
              <a:t>B </a:t>
            </a:r>
            <a:r>
              <a:rPr lang="zh-CN" altLang="en-US" sz="1800" dirty="0" smtClean="0">
                <a:solidFill>
                  <a:schemeClr val="tx1"/>
                </a:solidFill>
                <a:latin typeface="黑体" pitchFamily="49" charset="-122"/>
                <a:ea typeface="黑体" pitchFamily="49" charset="-122"/>
              </a:rPr>
              <a:t>计划草案制定后，应组织相关专业人员、管理者参与讨论，充分听取意见，集思广益。同时，可以使设计管理人员了解项目设计管理的实施过程，获得对计划的认同，形成他们对项目计划的承诺，从而成为设计管理人员自觉为之努力的目标、指向与行动纲领，有利于计划的执行。</a:t>
            </a:r>
            <a:r>
              <a:rPr lang="en-US" altLang="zh-CN" sz="1800" dirty="0" smtClean="0">
                <a:solidFill>
                  <a:schemeClr val="tx1"/>
                </a:solidFill>
                <a:latin typeface="黑体" pitchFamily="49" charset="-122"/>
                <a:ea typeface="黑体" pitchFamily="49" charset="-122"/>
              </a:rPr>
              <a:t/>
            </a:r>
            <a:br>
              <a:rPr lang="en-US" altLang="zh-CN" sz="1800" dirty="0" smtClean="0">
                <a:solidFill>
                  <a:schemeClr val="tx1"/>
                </a:solidFill>
                <a:latin typeface="黑体" pitchFamily="49" charset="-122"/>
                <a:ea typeface="黑体" pitchFamily="49" charset="-122"/>
              </a:rPr>
            </a:br>
            <a:r>
              <a:rPr lang="en-US" altLang="zh-CN" sz="1800" dirty="0" smtClean="0">
                <a:solidFill>
                  <a:schemeClr val="tx1"/>
                </a:solidFill>
                <a:latin typeface="黑体" pitchFamily="49" charset="-122"/>
                <a:ea typeface="黑体" pitchFamily="49" charset="-122"/>
              </a:rPr>
              <a:t>    </a:t>
            </a:r>
            <a:r>
              <a:rPr lang="en-US" sz="1800" dirty="0" smtClean="0">
                <a:solidFill>
                  <a:schemeClr val="tx1"/>
                </a:solidFill>
                <a:latin typeface="黑体" pitchFamily="49" charset="-122"/>
                <a:ea typeface="黑体" pitchFamily="49" charset="-122"/>
              </a:rPr>
              <a:t>C </a:t>
            </a:r>
            <a:r>
              <a:rPr lang="zh-CN" altLang="en-US" sz="1800" dirty="0" smtClean="0">
                <a:solidFill>
                  <a:schemeClr val="tx1"/>
                </a:solidFill>
                <a:latin typeface="黑体" pitchFamily="49" charset="-122"/>
                <a:ea typeface="黑体" pitchFamily="49" charset="-122"/>
              </a:rPr>
              <a:t>要符合一定的格式要求：计划要求简明扼要、严谨具体，用语准确达意。</a:t>
            </a:r>
            <a:r>
              <a:rPr lang="en-US" altLang="zh-CN" sz="1800" dirty="0" smtClean="0">
                <a:solidFill>
                  <a:schemeClr val="tx1"/>
                </a:solidFill>
                <a:latin typeface="黑体" pitchFamily="49" charset="-122"/>
                <a:ea typeface="黑体" pitchFamily="49" charset="-122"/>
              </a:rPr>
              <a:t/>
            </a:r>
            <a:br>
              <a:rPr lang="en-US" altLang="zh-CN" sz="1800" dirty="0" smtClean="0">
                <a:solidFill>
                  <a:schemeClr val="tx1"/>
                </a:solidFill>
                <a:latin typeface="黑体" pitchFamily="49" charset="-122"/>
                <a:ea typeface="黑体" pitchFamily="49" charset="-122"/>
              </a:rPr>
            </a:br>
            <a:r>
              <a:rPr lang="en-US" altLang="zh-CN" sz="1800" dirty="0" smtClean="0">
                <a:solidFill>
                  <a:schemeClr val="tx1"/>
                </a:solidFill>
                <a:latin typeface="黑体" pitchFamily="49" charset="-122"/>
                <a:ea typeface="黑体" pitchFamily="49" charset="-122"/>
              </a:rPr>
              <a:t>    </a:t>
            </a:r>
            <a:r>
              <a:rPr lang="en-US" sz="1800" dirty="0" smtClean="0">
                <a:solidFill>
                  <a:schemeClr val="tx1"/>
                </a:solidFill>
                <a:latin typeface="黑体" pitchFamily="49" charset="-122"/>
                <a:ea typeface="黑体" pitchFamily="49" charset="-122"/>
              </a:rPr>
              <a:t>D</a:t>
            </a:r>
            <a:r>
              <a:rPr lang="zh-CN" altLang="en-US" sz="1800" dirty="0" smtClean="0">
                <a:solidFill>
                  <a:schemeClr val="tx1"/>
                </a:solidFill>
                <a:latin typeface="黑体" pitchFamily="49" charset="-122"/>
                <a:ea typeface="黑体" pitchFamily="49" charset="-122"/>
              </a:rPr>
              <a:t>表格和示意图设计要科学，内容要完整，表达逻辑性强，符合规定的格式要求；主计划和派生计划之间的相互联系也要在表格中得到一定程度的体现。</a:t>
            </a:r>
            <a:r>
              <a:rPr lang="en-US" altLang="zh-CN" sz="1800" dirty="0" smtClean="0">
                <a:solidFill>
                  <a:schemeClr val="tx1"/>
                </a:solidFill>
                <a:latin typeface="黑体" pitchFamily="49" charset="-122"/>
                <a:ea typeface="黑体" pitchFamily="49" charset="-122"/>
              </a:rPr>
              <a:t/>
            </a:r>
            <a:br>
              <a:rPr lang="en-US" altLang="zh-CN" sz="1800" dirty="0" smtClean="0">
                <a:solidFill>
                  <a:schemeClr val="tx1"/>
                </a:solidFill>
                <a:latin typeface="黑体" pitchFamily="49" charset="-122"/>
                <a:ea typeface="黑体" pitchFamily="49" charset="-122"/>
              </a:rPr>
            </a:br>
            <a:r>
              <a:rPr lang="en-US" altLang="zh-CN" sz="1800" dirty="0" smtClean="0">
                <a:solidFill>
                  <a:schemeClr val="tx1"/>
                </a:solidFill>
                <a:latin typeface="黑体" pitchFamily="49" charset="-122"/>
                <a:ea typeface="黑体" pitchFamily="49" charset="-122"/>
              </a:rPr>
              <a:t>    </a:t>
            </a:r>
            <a:r>
              <a:rPr lang="en-US" sz="1800" dirty="0" smtClean="0">
                <a:solidFill>
                  <a:schemeClr val="tx1"/>
                </a:solidFill>
                <a:latin typeface="黑体" pitchFamily="49" charset="-122"/>
                <a:ea typeface="黑体" pitchFamily="49" charset="-122"/>
              </a:rPr>
              <a:t>E </a:t>
            </a:r>
            <a:r>
              <a:rPr lang="zh-CN" altLang="en-US" sz="1800" dirty="0" smtClean="0">
                <a:solidFill>
                  <a:schemeClr val="tx1"/>
                </a:solidFill>
                <a:latin typeface="黑体" pitchFamily="49" charset="-122"/>
                <a:ea typeface="黑体" pitchFamily="49" charset="-122"/>
              </a:rPr>
              <a:t>数据共享是管理信息化的基本要求，在设计电子表格时，一定要设计好表格格式，并利用超级链接等手段，来实现各项数据之间的传输与共享。</a:t>
            </a:r>
            <a:endParaRPr lang="zh-CN" altLang="en-US" sz="1800" dirty="0">
              <a:solidFill>
                <a:schemeClr val="tx1"/>
              </a:solidFill>
              <a:latin typeface="黑体" pitchFamily="49" charset="-122"/>
              <a:ea typeface="黑体" pitchFamily="49" charset="-122"/>
            </a:endParaRPr>
          </a:p>
        </p:txBody>
      </p:sp>
      <p:sp>
        <p:nvSpPr>
          <p:cNvPr id="5" name="矩形 4"/>
          <p:cNvSpPr/>
          <p:nvPr/>
        </p:nvSpPr>
        <p:spPr>
          <a:xfrm>
            <a:off x="428596" y="214821"/>
            <a:ext cx="4134465" cy="523220"/>
          </a:xfrm>
          <a:prstGeom prst="rect">
            <a:avLst/>
          </a:prstGeom>
        </p:spPr>
        <p:txBody>
          <a:bodyPr wrap="none">
            <a:spAutoFit/>
          </a:bodyPr>
          <a:lstStyle/>
          <a:p>
            <a:r>
              <a:rPr lang="en-US" sz="2800" dirty="0" smtClean="0">
                <a:latin typeface="黑体" pitchFamily="49" charset="-122"/>
                <a:ea typeface="黑体" pitchFamily="49" charset="-122"/>
              </a:rPr>
              <a:t>2.4 </a:t>
            </a:r>
            <a:r>
              <a:rPr lang="zh-CN" altLang="en-US" sz="2800" dirty="0" smtClean="0">
                <a:latin typeface="黑体" pitchFamily="49" charset="-122"/>
                <a:ea typeface="黑体" pitchFamily="49" charset="-122"/>
              </a:rPr>
              <a:t>设计管理的职能管理</a:t>
            </a:r>
            <a:endParaRPr lang="zh-CN" altLang="en-US" sz="2800" dirty="0">
              <a:latin typeface="黑体" panose="02010609060101010101" pitchFamily="49" charset="-122"/>
              <a:ea typeface="黑体" panose="02010609060101010101" pitchFamily="49" charset="-122"/>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cSld>
  <p:clrMapOvr>
    <a:masterClrMapping/>
  </p:clrMapOvr>
  <p:transition>
    <p:pull dir="d"/>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993306"/>
            <a:ext cx="8391876" cy="5507528"/>
          </a:xfrm>
        </p:spPr>
        <p:txBody>
          <a:bodyPr>
            <a:normAutofit/>
          </a:bodyPr>
          <a:lstStyle/>
          <a:p>
            <a:pPr hangingPunct="1">
              <a:lnSpc>
                <a:spcPct val="150000"/>
              </a:lnSpc>
            </a:pPr>
            <a:r>
              <a:rPr lang="en-US" sz="1800" dirty="0" smtClean="0">
                <a:solidFill>
                  <a:schemeClr val="tx1"/>
                </a:solidFill>
                <a:latin typeface="黑体" pitchFamily="49" charset="-122"/>
                <a:ea typeface="黑体" pitchFamily="49" charset="-122"/>
              </a:rPr>
              <a:t>4 </a:t>
            </a:r>
            <a:r>
              <a:rPr lang="zh-CN" altLang="en-US" sz="1800" dirty="0" smtClean="0">
                <a:solidFill>
                  <a:schemeClr val="tx1"/>
                </a:solidFill>
                <a:latin typeface="黑体" pitchFamily="49" charset="-122"/>
                <a:ea typeface="黑体" pitchFamily="49" charset="-122"/>
              </a:rPr>
              <a:t>设计管理计划的实施</a:t>
            </a:r>
            <a:br>
              <a:rPr lang="zh-CN" altLang="en-US" sz="1800" dirty="0" smtClean="0">
                <a:solidFill>
                  <a:schemeClr val="tx1"/>
                </a:solidFill>
                <a:latin typeface="黑体" pitchFamily="49" charset="-122"/>
                <a:ea typeface="黑体" pitchFamily="49" charset="-122"/>
              </a:rPr>
            </a:br>
            <a:r>
              <a:rPr lang="en-US" sz="1800" dirty="0" smtClean="0">
                <a:solidFill>
                  <a:schemeClr val="tx1"/>
                </a:solidFill>
                <a:latin typeface="黑体" pitchFamily="49" charset="-122"/>
                <a:ea typeface="黑体" pitchFamily="49" charset="-122"/>
              </a:rPr>
              <a:t>2.4.3 </a:t>
            </a:r>
            <a:r>
              <a:rPr lang="zh-CN" altLang="en-US" sz="1800" dirty="0" smtClean="0">
                <a:solidFill>
                  <a:schemeClr val="tx1"/>
                </a:solidFill>
                <a:latin typeface="黑体" pitchFamily="49" charset="-122"/>
                <a:ea typeface="黑体" pitchFamily="49" charset="-122"/>
              </a:rPr>
              <a:t>设计管理组织</a:t>
            </a:r>
            <a:br>
              <a:rPr lang="zh-CN" altLang="en-US" sz="1800" dirty="0" smtClean="0">
                <a:solidFill>
                  <a:schemeClr val="tx1"/>
                </a:solidFill>
                <a:latin typeface="黑体" pitchFamily="49" charset="-122"/>
                <a:ea typeface="黑体" pitchFamily="49" charset="-122"/>
              </a:rPr>
            </a:br>
            <a:r>
              <a:rPr lang="en-US" sz="1800" dirty="0" smtClean="0">
                <a:solidFill>
                  <a:schemeClr val="tx1"/>
                </a:solidFill>
                <a:latin typeface="黑体" pitchFamily="49" charset="-122"/>
                <a:ea typeface="黑体" pitchFamily="49" charset="-122"/>
              </a:rPr>
              <a:t>2.4.4 </a:t>
            </a:r>
            <a:r>
              <a:rPr lang="zh-CN" altLang="en-US" sz="1800" dirty="0" smtClean="0">
                <a:solidFill>
                  <a:schemeClr val="tx1"/>
                </a:solidFill>
                <a:latin typeface="黑体" pitchFamily="49" charset="-122"/>
                <a:ea typeface="黑体" pitchFamily="49" charset="-122"/>
              </a:rPr>
              <a:t>设计管理的项目控制</a:t>
            </a:r>
            <a:br>
              <a:rPr lang="zh-CN" altLang="en-US" sz="1800" dirty="0" smtClean="0">
                <a:solidFill>
                  <a:schemeClr val="tx1"/>
                </a:solidFill>
                <a:latin typeface="黑体" pitchFamily="49" charset="-122"/>
                <a:ea typeface="黑体" pitchFamily="49" charset="-122"/>
              </a:rPr>
            </a:br>
            <a:r>
              <a:rPr lang="en-US" sz="1800" dirty="0" smtClean="0">
                <a:solidFill>
                  <a:schemeClr val="tx1"/>
                </a:solidFill>
                <a:latin typeface="黑体" pitchFamily="49" charset="-122"/>
                <a:ea typeface="黑体" pitchFamily="49" charset="-122"/>
              </a:rPr>
              <a:t>1 </a:t>
            </a:r>
            <a:r>
              <a:rPr lang="zh-CN" altLang="en-US" sz="1800" dirty="0" smtClean="0">
                <a:solidFill>
                  <a:schemeClr val="tx1"/>
                </a:solidFill>
                <a:latin typeface="黑体" pitchFamily="49" charset="-122"/>
                <a:ea typeface="黑体" pitchFamily="49" charset="-122"/>
              </a:rPr>
              <a:t>项目控制是项目设计管理的主体内容    </a:t>
            </a:r>
            <a:r>
              <a:rPr lang="en-US" altLang="zh-CN" sz="1800" dirty="0" smtClean="0">
                <a:solidFill>
                  <a:schemeClr val="tx1"/>
                </a:solidFill>
                <a:latin typeface="黑体" pitchFamily="49" charset="-122"/>
                <a:ea typeface="黑体" pitchFamily="49" charset="-122"/>
              </a:rPr>
              <a:t/>
            </a:r>
            <a:br>
              <a:rPr lang="en-US" altLang="zh-CN" sz="1800" dirty="0" smtClean="0">
                <a:solidFill>
                  <a:schemeClr val="tx1"/>
                </a:solidFill>
                <a:latin typeface="黑体" pitchFamily="49" charset="-122"/>
                <a:ea typeface="黑体" pitchFamily="49" charset="-122"/>
              </a:rPr>
            </a:br>
            <a:r>
              <a:rPr lang="en-US" sz="1800" dirty="0" smtClean="0">
                <a:solidFill>
                  <a:schemeClr val="tx1"/>
                </a:solidFill>
                <a:latin typeface="黑体" pitchFamily="49" charset="-122"/>
                <a:ea typeface="黑体" pitchFamily="49" charset="-122"/>
              </a:rPr>
              <a:t>2 </a:t>
            </a:r>
            <a:r>
              <a:rPr lang="zh-CN" altLang="en-US" sz="1800" dirty="0" smtClean="0">
                <a:solidFill>
                  <a:schemeClr val="tx1"/>
                </a:solidFill>
                <a:latin typeface="黑体" pitchFamily="49" charset="-122"/>
                <a:ea typeface="黑体" pitchFamily="49" charset="-122"/>
              </a:rPr>
              <a:t>设计阶段的项目设计管理是项目设计控制的重点</a:t>
            </a:r>
            <a:br>
              <a:rPr lang="zh-CN" altLang="en-US" sz="1800" dirty="0" smtClean="0">
                <a:solidFill>
                  <a:schemeClr val="tx1"/>
                </a:solidFill>
                <a:latin typeface="黑体" pitchFamily="49" charset="-122"/>
                <a:ea typeface="黑体" pitchFamily="49" charset="-122"/>
              </a:rPr>
            </a:br>
            <a:r>
              <a:rPr lang="zh-CN" altLang="en-US" sz="1800" dirty="0" smtClean="0">
                <a:solidFill>
                  <a:schemeClr val="tx1"/>
                </a:solidFill>
                <a:latin typeface="黑体" pitchFamily="49" charset="-122"/>
                <a:ea typeface="黑体" pitchFamily="49" charset="-122"/>
              </a:rPr>
              <a:t>    设计阶段是影响建设工程项目成功与否的重要阶段，设计阶段的项吗设计管理主要是设计过程管理。设计过程是影响建设工程项目实施效果的关键环节。</a:t>
            </a:r>
            <a:br>
              <a:rPr lang="zh-CN" altLang="en-US" sz="1800" dirty="0" smtClean="0">
                <a:solidFill>
                  <a:schemeClr val="tx1"/>
                </a:solidFill>
                <a:latin typeface="黑体" pitchFamily="49" charset="-122"/>
                <a:ea typeface="黑体" pitchFamily="49" charset="-122"/>
              </a:rPr>
            </a:br>
            <a:r>
              <a:rPr lang="zh-CN" altLang="en-US" sz="1800" dirty="0" smtClean="0">
                <a:solidFill>
                  <a:schemeClr val="tx1"/>
                </a:solidFill>
                <a:latin typeface="黑体" pitchFamily="49" charset="-122"/>
                <a:ea typeface="黑体" pitchFamily="49" charset="-122"/>
              </a:rPr>
              <a:t>（</a:t>
            </a:r>
            <a:r>
              <a:rPr lang="en-US" altLang="zh-CN" sz="1800" dirty="0" smtClean="0">
                <a:solidFill>
                  <a:schemeClr val="tx1"/>
                </a:solidFill>
                <a:latin typeface="黑体" pitchFamily="49" charset="-122"/>
                <a:ea typeface="黑体" pitchFamily="49" charset="-122"/>
              </a:rPr>
              <a:t>1</a:t>
            </a:r>
            <a:r>
              <a:rPr lang="zh-CN" altLang="en-US" sz="1800" dirty="0" smtClean="0">
                <a:solidFill>
                  <a:schemeClr val="tx1"/>
                </a:solidFill>
                <a:latin typeface="黑体" pitchFamily="49" charset="-122"/>
                <a:ea typeface="黑体" pitchFamily="49" charset="-122"/>
              </a:rPr>
              <a:t>）项目的设计质量不仅直接决定了项目最终所能达到的质量标准，而且决定了项目实施的进度水平和费用水平。尤其在当前，推行节能建筑、绿色生态建筑、智能建筑，坚持可持续发展，这对顶目设计水平和设计质量的控制较以往面更广、度更深、要求更高。</a:t>
            </a:r>
            <a:endParaRPr lang="zh-CN" altLang="en-US" sz="1800" dirty="0">
              <a:solidFill>
                <a:schemeClr val="tx1"/>
              </a:solidFill>
              <a:latin typeface="黑体" pitchFamily="49" charset="-122"/>
              <a:ea typeface="黑体" pitchFamily="49" charset="-122"/>
            </a:endParaRPr>
          </a:p>
        </p:txBody>
      </p:sp>
      <p:sp>
        <p:nvSpPr>
          <p:cNvPr id="5" name="矩形 4"/>
          <p:cNvSpPr/>
          <p:nvPr/>
        </p:nvSpPr>
        <p:spPr>
          <a:xfrm>
            <a:off x="428596" y="214821"/>
            <a:ext cx="4134465" cy="523220"/>
          </a:xfrm>
          <a:prstGeom prst="rect">
            <a:avLst/>
          </a:prstGeom>
        </p:spPr>
        <p:txBody>
          <a:bodyPr wrap="none">
            <a:spAutoFit/>
          </a:bodyPr>
          <a:lstStyle/>
          <a:p>
            <a:r>
              <a:rPr lang="en-US" sz="2800" dirty="0" smtClean="0">
                <a:latin typeface="黑体" pitchFamily="49" charset="-122"/>
                <a:ea typeface="黑体" pitchFamily="49" charset="-122"/>
              </a:rPr>
              <a:t>2.4 </a:t>
            </a:r>
            <a:r>
              <a:rPr lang="zh-CN" altLang="en-US" sz="2800" dirty="0" smtClean="0">
                <a:latin typeface="黑体" pitchFamily="49" charset="-122"/>
                <a:ea typeface="黑体" pitchFamily="49" charset="-122"/>
              </a:rPr>
              <a:t>设计管理的职能管理</a:t>
            </a:r>
            <a:endParaRPr lang="zh-CN" altLang="en-US" sz="2800" dirty="0">
              <a:latin typeface="黑体" panose="02010609060101010101" pitchFamily="49" charset="-122"/>
              <a:ea typeface="黑体" panose="02010609060101010101" pitchFamily="49" charset="-122"/>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cSld>
  <p:clrMapOvr>
    <a:masterClrMapping/>
  </p:clrMapOvr>
  <p:transition>
    <p:pull dir="d"/>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993306"/>
            <a:ext cx="8391876" cy="5507528"/>
          </a:xfrm>
        </p:spPr>
        <p:txBody>
          <a:bodyPr>
            <a:normAutofit/>
          </a:bodyPr>
          <a:lstStyle/>
          <a:p>
            <a:pPr hangingPunct="1">
              <a:lnSpc>
                <a:spcPct val="150000"/>
              </a:lnSpc>
            </a:pPr>
            <a:r>
              <a:rPr lang="en-US" sz="1800" dirty="0" smtClean="0">
                <a:solidFill>
                  <a:schemeClr val="tx1"/>
                </a:solidFill>
                <a:latin typeface="黑体" pitchFamily="49" charset="-122"/>
                <a:ea typeface="黑体" pitchFamily="49" charset="-122"/>
              </a:rPr>
              <a:t>（2）</a:t>
            </a:r>
            <a:r>
              <a:rPr lang="zh-CN" altLang="en-US" sz="1800" dirty="0" smtClean="0">
                <a:solidFill>
                  <a:schemeClr val="tx1"/>
                </a:solidFill>
                <a:latin typeface="黑体" pitchFamily="49" charset="-122"/>
                <a:ea typeface="黑体" pitchFamily="49" charset="-122"/>
              </a:rPr>
              <a:t>设计进度的控制直接关系到设计文件能否按时完成，对顶目设计文件审批、后续的采购、施工招投标及施工将产生重要影响。一般影响设计进度的因素除政府部门、业主方、设计单位外，来自各方面不可预见的因素会不时出现，设计进度的控制是个复杂而艰巨的工作。</a:t>
            </a:r>
            <a:br>
              <a:rPr lang="zh-CN" altLang="en-US" sz="1800" dirty="0" smtClean="0">
                <a:solidFill>
                  <a:schemeClr val="tx1"/>
                </a:solidFill>
                <a:latin typeface="黑体" pitchFamily="49" charset="-122"/>
                <a:ea typeface="黑体" pitchFamily="49" charset="-122"/>
              </a:rPr>
            </a:br>
            <a:r>
              <a:rPr lang="en-US" sz="1800" dirty="0" smtClean="0">
                <a:solidFill>
                  <a:schemeClr val="tx1"/>
                </a:solidFill>
                <a:latin typeface="黑体" pitchFamily="49" charset="-122"/>
                <a:ea typeface="黑体" pitchFamily="49" charset="-122"/>
              </a:rPr>
              <a:t>（3）</a:t>
            </a:r>
            <a:r>
              <a:rPr lang="zh-CN" altLang="en-US" sz="1800" dirty="0" smtClean="0">
                <a:solidFill>
                  <a:schemeClr val="tx1"/>
                </a:solidFill>
                <a:latin typeface="黑体" pitchFamily="49" charset="-122"/>
                <a:ea typeface="黑体" pitchFamily="49" charset="-122"/>
              </a:rPr>
              <a:t>设计过程的投资控制与设计质量要求，设备材料选用，设计标准选择，功能性要求，结构与艺术的合理等要素密切相关。无数大型建设工程的项目实践证明：加强设计过程的项目管理将节约项目投资，为业主带来极大的经济效益。因此设计过程的项目管理对投资控制显得尤为重要。</a:t>
            </a:r>
            <a:br>
              <a:rPr lang="zh-CN" altLang="en-US" sz="1800" dirty="0" smtClean="0">
                <a:solidFill>
                  <a:schemeClr val="tx1"/>
                </a:solidFill>
                <a:latin typeface="黑体" pitchFamily="49" charset="-122"/>
                <a:ea typeface="黑体" pitchFamily="49" charset="-122"/>
              </a:rPr>
            </a:br>
            <a:r>
              <a:rPr lang="en-US" sz="1800" dirty="0" smtClean="0">
                <a:solidFill>
                  <a:schemeClr val="tx1"/>
                </a:solidFill>
                <a:latin typeface="黑体" pitchFamily="49" charset="-122"/>
                <a:ea typeface="黑体" pitchFamily="49" charset="-122"/>
              </a:rPr>
              <a:t>3 </a:t>
            </a:r>
            <a:r>
              <a:rPr lang="zh-CN" altLang="en-US" sz="1800" dirty="0" smtClean="0">
                <a:solidFill>
                  <a:schemeClr val="tx1"/>
                </a:solidFill>
                <a:latin typeface="黑体" pitchFamily="49" charset="-122"/>
                <a:ea typeface="黑体" pitchFamily="49" charset="-122"/>
              </a:rPr>
              <a:t>项目的设计质量、投资和进度控制是设计管理的三项基本内容。</a:t>
            </a:r>
            <a:endParaRPr lang="zh-CN" altLang="en-US" sz="1800" dirty="0">
              <a:solidFill>
                <a:schemeClr val="tx1"/>
              </a:solidFill>
              <a:latin typeface="黑体" pitchFamily="49" charset="-122"/>
              <a:ea typeface="黑体" pitchFamily="49" charset="-122"/>
            </a:endParaRPr>
          </a:p>
        </p:txBody>
      </p:sp>
      <p:sp>
        <p:nvSpPr>
          <p:cNvPr id="5" name="矩形 4"/>
          <p:cNvSpPr/>
          <p:nvPr/>
        </p:nvSpPr>
        <p:spPr>
          <a:xfrm>
            <a:off x="428596" y="214821"/>
            <a:ext cx="4134465" cy="523220"/>
          </a:xfrm>
          <a:prstGeom prst="rect">
            <a:avLst/>
          </a:prstGeom>
        </p:spPr>
        <p:txBody>
          <a:bodyPr wrap="none">
            <a:spAutoFit/>
          </a:bodyPr>
          <a:lstStyle/>
          <a:p>
            <a:r>
              <a:rPr lang="en-US" sz="2800" dirty="0" smtClean="0">
                <a:latin typeface="黑体" pitchFamily="49" charset="-122"/>
                <a:ea typeface="黑体" pitchFamily="49" charset="-122"/>
              </a:rPr>
              <a:t>2.4 </a:t>
            </a:r>
            <a:r>
              <a:rPr lang="zh-CN" altLang="en-US" sz="2800" dirty="0" smtClean="0">
                <a:latin typeface="黑体" pitchFamily="49" charset="-122"/>
                <a:ea typeface="黑体" pitchFamily="49" charset="-122"/>
              </a:rPr>
              <a:t>设计管理的职能管理</a:t>
            </a:r>
            <a:endParaRPr lang="zh-CN" altLang="en-US" sz="2800" dirty="0">
              <a:latin typeface="黑体" panose="02010609060101010101" pitchFamily="49" charset="-122"/>
              <a:ea typeface="黑体" panose="02010609060101010101" pitchFamily="49" charset="-122"/>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cSld>
  <p:clrMapOvr>
    <a:masterClrMapping/>
  </p:clrMapOvr>
  <p:transition>
    <p:pull dir="d"/>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2105025" y="12334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6" name="矩形 5"/>
          <p:cNvSpPr/>
          <p:nvPr/>
        </p:nvSpPr>
        <p:spPr>
          <a:xfrm>
            <a:off x="428596" y="214821"/>
            <a:ext cx="5211683" cy="523220"/>
          </a:xfrm>
          <a:prstGeom prst="rect">
            <a:avLst/>
          </a:prstGeom>
        </p:spPr>
        <p:txBody>
          <a:bodyPr wrap="none">
            <a:spAutoFit/>
          </a:bodyPr>
          <a:lstStyle/>
          <a:p>
            <a:r>
              <a:rPr lang="en-US" sz="2800" dirty="0" smtClean="0">
                <a:latin typeface="黑体" pitchFamily="49" charset="-122"/>
                <a:ea typeface="黑体" pitchFamily="49" charset="-122"/>
              </a:rPr>
              <a:t>2.5 </a:t>
            </a:r>
            <a:r>
              <a:rPr lang="zh-CN" altLang="en-US" sz="2800" dirty="0" smtClean="0">
                <a:latin typeface="黑体" pitchFamily="49" charset="-122"/>
                <a:ea typeface="黑体" pitchFamily="49" charset="-122"/>
              </a:rPr>
              <a:t>工程设计和管理的法律法规</a:t>
            </a:r>
            <a:endParaRPr lang="zh-CN" altLang="en-US" sz="2800" dirty="0">
              <a:latin typeface="黑体" panose="02010609060101010101" pitchFamily="49" charset="-122"/>
              <a:ea typeface="黑体" panose="02010609060101010101" pitchFamily="49" charset="-122"/>
            </a:endParaRPr>
          </a:p>
        </p:txBody>
      </p:sp>
      <p:sp>
        <p:nvSpPr>
          <p:cNvPr id="7" name="矩形 6"/>
          <p:cNvSpPr/>
          <p:nvPr/>
        </p:nvSpPr>
        <p:spPr>
          <a:xfrm>
            <a:off x="357158" y="1000108"/>
            <a:ext cx="8429684" cy="5366534"/>
          </a:xfrm>
          <a:prstGeom prst="rect">
            <a:avLst/>
          </a:prstGeom>
        </p:spPr>
        <p:txBody>
          <a:bodyPr wrap="square">
            <a:spAutoFit/>
          </a:bodyPr>
          <a:lstStyle/>
          <a:p>
            <a:pPr>
              <a:lnSpc>
                <a:spcPct val="120000"/>
              </a:lnSpc>
            </a:pPr>
            <a:r>
              <a:rPr lang="en-US" altLang="zh-CN" dirty="0" smtClean="0">
                <a:latin typeface="黑体" pitchFamily="49" charset="-122"/>
                <a:ea typeface="黑体" pitchFamily="49" charset="-122"/>
              </a:rPr>
              <a:t>2.5.1 </a:t>
            </a:r>
            <a:r>
              <a:rPr lang="zh-CN" altLang="en-US" dirty="0" smtClean="0">
                <a:latin typeface="黑体" pitchFamily="49" charset="-122"/>
                <a:ea typeface="黑体" pitchFamily="49" charset="-122"/>
              </a:rPr>
              <a:t>建设法规及其体系</a:t>
            </a:r>
            <a:endParaRPr lang="en-US" altLang="zh-CN" dirty="0" smtClean="0">
              <a:latin typeface="黑体" pitchFamily="49" charset="-122"/>
              <a:ea typeface="黑体" pitchFamily="49" charset="-122"/>
            </a:endParaRPr>
          </a:p>
          <a:p>
            <a:pPr>
              <a:lnSpc>
                <a:spcPct val="120000"/>
              </a:lnSpc>
            </a:pPr>
            <a:r>
              <a:rPr lang="en-US" altLang="zh-CN" dirty="0" smtClean="0">
                <a:latin typeface="黑体" pitchFamily="49" charset="-122"/>
                <a:ea typeface="黑体" pitchFamily="49" charset="-122"/>
              </a:rPr>
              <a:t>1 </a:t>
            </a:r>
            <a:r>
              <a:rPr lang="zh-CN" altLang="en-US" dirty="0" smtClean="0">
                <a:latin typeface="黑体" pitchFamily="49" charset="-122"/>
                <a:ea typeface="黑体" pitchFamily="49" charset="-122"/>
              </a:rPr>
              <a:t>建设法规及其体系概述</a:t>
            </a:r>
            <a:endParaRPr lang="en-US" altLang="zh-CN" dirty="0" smtClean="0">
              <a:latin typeface="黑体" pitchFamily="49" charset="-122"/>
              <a:ea typeface="黑体" pitchFamily="49" charset="-122"/>
            </a:endParaRPr>
          </a:p>
          <a:p>
            <a:pPr>
              <a:lnSpc>
                <a:spcPct val="12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1</a:t>
            </a:r>
            <a:r>
              <a:rPr lang="zh-CN" altLang="en-US" dirty="0" smtClean="0">
                <a:latin typeface="黑体" pitchFamily="49" charset="-122"/>
                <a:ea typeface="黑体" pitchFamily="49" charset="-122"/>
              </a:rPr>
              <a:t>）设计管理的法制化规范化生要求</a:t>
            </a:r>
            <a:endParaRPr lang="en-US" altLang="zh-CN" dirty="0" smtClean="0">
              <a:latin typeface="黑体" pitchFamily="49" charset="-122"/>
              <a:ea typeface="黑体" pitchFamily="49" charset="-122"/>
            </a:endParaRPr>
          </a:p>
          <a:p>
            <a:pPr>
              <a:lnSpc>
                <a:spcPct val="120000"/>
              </a:lnSpc>
            </a:pPr>
            <a:r>
              <a:rPr lang="zh-CN" altLang="en-US" dirty="0" smtClean="0">
                <a:latin typeface="黑体" pitchFamily="49" charset="-122"/>
                <a:ea typeface="黑体" pitchFamily="49" charset="-122"/>
              </a:rPr>
              <a:t>在我国工程建设已进入法制化轨道，在市场经济的社会环境下，作为项目设计管理主体的设计管理组织及人员，在项目设计管理工作中，必须知法、依法和用法。</a:t>
            </a:r>
            <a:endParaRPr lang="en-US" altLang="zh-CN" dirty="0" smtClean="0">
              <a:latin typeface="黑体" pitchFamily="49" charset="-122"/>
              <a:ea typeface="黑体" pitchFamily="49" charset="-122"/>
            </a:endParaRPr>
          </a:p>
          <a:p>
            <a:pPr>
              <a:lnSpc>
                <a:spcPct val="12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2</a:t>
            </a:r>
            <a:r>
              <a:rPr lang="zh-CN" altLang="en-US" dirty="0" smtClean="0">
                <a:latin typeface="黑体" pitchFamily="49" charset="-122"/>
                <a:ea typeface="黑体" pitchFamily="49" charset="-122"/>
              </a:rPr>
              <a:t>）遵循规范化的原则下突出个案运作的特点</a:t>
            </a:r>
            <a:endParaRPr lang="en-US" altLang="zh-CN" dirty="0" smtClean="0">
              <a:latin typeface="黑体" pitchFamily="49" charset="-122"/>
              <a:ea typeface="黑体" pitchFamily="49" charset="-122"/>
            </a:endParaRPr>
          </a:p>
          <a:p>
            <a:pPr>
              <a:lnSpc>
                <a:spcPct val="120000"/>
              </a:lnSpc>
            </a:pPr>
            <a:r>
              <a:rPr lang="en-US" altLang="zh-CN" dirty="0" smtClean="0">
                <a:latin typeface="黑体" pitchFamily="49" charset="-122"/>
                <a:ea typeface="黑体" pitchFamily="49" charset="-122"/>
              </a:rPr>
              <a:t>2 </a:t>
            </a:r>
            <a:r>
              <a:rPr lang="zh-CN" altLang="en-US" dirty="0" smtClean="0">
                <a:latin typeface="黑体" pitchFamily="49" charset="-122"/>
                <a:ea typeface="黑体" pitchFamily="49" charset="-122"/>
              </a:rPr>
              <a:t>法规体系构成</a:t>
            </a:r>
            <a:endParaRPr lang="en-US" altLang="zh-CN" dirty="0" smtClean="0">
              <a:latin typeface="黑体" pitchFamily="49" charset="-122"/>
              <a:ea typeface="黑体" pitchFamily="49" charset="-122"/>
            </a:endParaRPr>
          </a:p>
          <a:p>
            <a:pPr>
              <a:lnSpc>
                <a:spcPct val="120000"/>
              </a:lnSpc>
            </a:pPr>
            <a:r>
              <a:rPr lang="zh-CN" altLang="en-US" dirty="0" smtClean="0">
                <a:latin typeface="黑体" pitchFamily="49" charset="-122"/>
                <a:ea typeface="黑体" pitchFamily="49" charset="-122"/>
              </a:rPr>
              <a:t>按我国现行立法权限，除国家宪法以外，法规体系由五个层次的法律文件构成：</a:t>
            </a:r>
            <a:endParaRPr lang="en-US" altLang="zh-CN" dirty="0" smtClean="0">
              <a:latin typeface="黑体" pitchFamily="49" charset="-122"/>
              <a:ea typeface="黑体" pitchFamily="49" charset="-122"/>
            </a:endParaRPr>
          </a:p>
          <a:p>
            <a:pPr>
              <a:lnSpc>
                <a:spcPct val="12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1</a:t>
            </a:r>
            <a:r>
              <a:rPr lang="zh-CN" altLang="en-US" dirty="0" smtClean="0">
                <a:latin typeface="黑体" pitchFamily="49" charset="-122"/>
                <a:ea typeface="黑体" pitchFamily="49" charset="-122"/>
              </a:rPr>
              <a:t>）法律：由全国人民代表大会及其常务委员会通过，国家主席签署颁布。</a:t>
            </a:r>
            <a:endParaRPr lang="en-US" altLang="zh-CN" dirty="0" smtClean="0">
              <a:latin typeface="黑体" pitchFamily="49" charset="-122"/>
              <a:ea typeface="黑体" pitchFamily="49" charset="-122"/>
            </a:endParaRPr>
          </a:p>
          <a:p>
            <a:pPr>
              <a:lnSpc>
                <a:spcPct val="12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2</a:t>
            </a:r>
            <a:r>
              <a:rPr lang="zh-CN" altLang="en-US" dirty="0" smtClean="0">
                <a:latin typeface="黑体" pitchFamily="49" charset="-122"/>
                <a:ea typeface="黑体" pitchFamily="49" charset="-122"/>
              </a:rPr>
              <a:t>）行政法规：由国务院依法制定，国务院总理签署颁布。</a:t>
            </a:r>
            <a:endParaRPr lang="en-US" altLang="zh-CN" dirty="0" smtClean="0">
              <a:latin typeface="黑体" pitchFamily="49" charset="-122"/>
              <a:ea typeface="黑体" pitchFamily="49" charset="-122"/>
            </a:endParaRPr>
          </a:p>
          <a:p>
            <a:pPr>
              <a:lnSpc>
                <a:spcPct val="12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3</a:t>
            </a:r>
            <a:r>
              <a:rPr lang="zh-CN" altLang="en-US" dirty="0" smtClean="0">
                <a:latin typeface="黑体" pitchFamily="49" charset="-122"/>
                <a:ea typeface="黑体" pitchFamily="49" charset="-122"/>
              </a:rPr>
              <a:t>）部门规章：由国务院各部、各委员会依法制定颁布。</a:t>
            </a:r>
            <a:endParaRPr lang="en-US" altLang="zh-CN" dirty="0" smtClean="0">
              <a:latin typeface="黑体" pitchFamily="49" charset="-122"/>
              <a:ea typeface="黑体" pitchFamily="49" charset="-122"/>
            </a:endParaRPr>
          </a:p>
          <a:p>
            <a:pPr>
              <a:lnSpc>
                <a:spcPct val="12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4</a:t>
            </a:r>
            <a:r>
              <a:rPr lang="zh-CN" altLang="en-US" dirty="0" smtClean="0">
                <a:latin typeface="黑体" pitchFamily="49" charset="-122"/>
                <a:ea typeface="黑体" pitchFamily="49" charset="-122"/>
              </a:rPr>
              <a:t>）地方性法规：由省、自治区、直辖市的人民代表大会及其常务委员会制定颁布。</a:t>
            </a:r>
            <a:endParaRPr lang="en-US" altLang="zh-CN" dirty="0" smtClean="0">
              <a:latin typeface="黑体" pitchFamily="49" charset="-122"/>
              <a:ea typeface="黑体" pitchFamily="49" charset="-122"/>
            </a:endParaRPr>
          </a:p>
          <a:p>
            <a:pPr>
              <a:lnSpc>
                <a:spcPct val="12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5</a:t>
            </a:r>
            <a:r>
              <a:rPr lang="zh-CN" altLang="en-US" dirty="0" smtClean="0">
                <a:latin typeface="黑体" pitchFamily="49" charset="-122"/>
                <a:ea typeface="黑体" pitchFamily="49" charset="-122"/>
              </a:rPr>
              <a:t>）地方政府规章：由省、自治区、直辖市的人民政府，省、自治区人民政府所在地的市的人民政府和经国务院批准的较大的市的人民政府制定颁布。其中，地方性法规和地方政府规章是仅适用于本行政区城内的规范性法律文件。</a:t>
            </a:r>
            <a:endParaRPr lang="zh-CN" altLang="en-US" dirty="0">
              <a:latin typeface="黑体" pitchFamily="49" charset="-122"/>
              <a:ea typeface="黑体" pitchFamily="49" charset="-122"/>
            </a:endParaRPr>
          </a:p>
        </p:txBody>
      </p:sp>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cSld>
  <p:clrMapOvr>
    <a:masterClrMapping/>
  </p:clrMapOvr>
  <p:transition>
    <p:pull dir="d"/>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2105025" y="12334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6" name="矩形 5"/>
          <p:cNvSpPr/>
          <p:nvPr/>
        </p:nvSpPr>
        <p:spPr>
          <a:xfrm>
            <a:off x="428596" y="214821"/>
            <a:ext cx="5211683" cy="523220"/>
          </a:xfrm>
          <a:prstGeom prst="rect">
            <a:avLst/>
          </a:prstGeom>
        </p:spPr>
        <p:txBody>
          <a:bodyPr wrap="none">
            <a:spAutoFit/>
          </a:bodyPr>
          <a:lstStyle/>
          <a:p>
            <a:r>
              <a:rPr lang="en-US" sz="2800" dirty="0" smtClean="0">
                <a:latin typeface="黑体" pitchFamily="49" charset="-122"/>
                <a:ea typeface="黑体" pitchFamily="49" charset="-122"/>
              </a:rPr>
              <a:t>2.5 </a:t>
            </a:r>
            <a:r>
              <a:rPr lang="zh-CN" altLang="en-US" sz="2800" dirty="0" smtClean="0">
                <a:latin typeface="黑体" pitchFamily="49" charset="-122"/>
                <a:ea typeface="黑体" pitchFamily="49" charset="-122"/>
              </a:rPr>
              <a:t>工程设计和管理的法律法规</a:t>
            </a:r>
            <a:endParaRPr lang="zh-CN" altLang="en-US" sz="2800" dirty="0">
              <a:latin typeface="黑体" panose="02010609060101010101" pitchFamily="49" charset="-122"/>
              <a:ea typeface="黑体" panose="02010609060101010101" pitchFamily="49" charset="-122"/>
            </a:endParaRPr>
          </a:p>
        </p:txBody>
      </p:sp>
      <p:sp>
        <p:nvSpPr>
          <p:cNvPr id="7" name="矩形 6"/>
          <p:cNvSpPr/>
          <p:nvPr/>
        </p:nvSpPr>
        <p:spPr>
          <a:xfrm>
            <a:off x="357158" y="1000108"/>
            <a:ext cx="8429684" cy="5078313"/>
          </a:xfrm>
          <a:prstGeom prst="rect">
            <a:avLst/>
          </a:prstGeom>
        </p:spPr>
        <p:txBody>
          <a:bodyPr wrap="square">
            <a:spAutoFit/>
          </a:bodyPr>
          <a:lstStyle/>
          <a:p>
            <a:pPr>
              <a:lnSpc>
                <a:spcPct val="150000"/>
              </a:lnSpc>
            </a:pPr>
            <a:r>
              <a:rPr lang="en-US" altLang="zh-CN" dirty="0" smtClean="0">
                <a:latin typeface="黑体" pitchFamily="49" charset="-122"/>
                <a:ea typeface="黑体" pitchFamily="49" charset="-122"/>
              </a:rPr>
              <a:t>3 </a:t>
            </a:r>
            <a:r>
              <a:rPr lang="zh-CN" altLang="en-US" dirty="0" smtClean="0">
                <a:latin typeface="黑体" pitchFamily="49" charset="-122"/>
                <a:ea typeface="黑体" pitchFamily="49" charset="-122"/>
              </a:rPr>
              <a:t>建设法规及其体系</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1</a:t>
            </a:r>
            <a:r>
              <a:rPr lang="zh-CN" altLang="en-US" dirty="0" smtClean="0">
                <a:latin typeface="黑体" pitchFamily="49" charset="-122"/>
                <a:ea typeface="黑体" pitchFamily="49" charset="-122"/>
              </a:rPr>
              <a:t>）建设法规</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    建设法规是国家权力机关或其授权的行政机关制定的，旨在调整国家及其有关机构、企事业单位、社会团体、公民之间在建设活动或建设行政管理活动中发生的各种社会关系的法律、法规的统称。它直接体现了国家对城乡建设、工程建设、建筑业、房地产业、市政公用事业等建设业活动进行组织、管理、协调的方针、政策和基本原则。</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2</a:t>
            </a:r>
            <a:r>
              <a:rPr lang="zh-CN" altLang="en-US" dirty="0" smtClean="0">
                <a:latin typeface="黑体" pitchFamily="49" charset="-122"/>
                <a:ea typeface="黑体" pitchFamily="49" charset="-122"/>
              </a:rPr>
              <a:t>）建设法规体系</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    建设法规体系是指把已经制定和需要制定的建设法律、建设行政法规和住房与城乡建设部以及相关部委发布的建设规章、地方性建设法规和政府规章、建设技术法规衔接起来，形成一个相互联系、相互补充、相互协调的完整统一的框架结构。</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建没法规体系是国家法律体系的重要组成部分。</a:t>
            </a:r>
            <a:endParaRPr lang="zh-CN" altLang="en-US" dirty="0">
              <a:latin typeface="黑体" pitchFamily="49" charset="-122"/>
              <a:ea typeface="黑体" pitchFamily="49" charset="-122"/>
            </a:endParaRPr>
          </a:p>
        </p:txBody>
      </p:sp>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cSld>
  <p:clrMapOvr>
    <a:masterClrMapping/>
  </p:clrMapOvr>
  <p:transition>
    <p:pull dir="d"/>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2105025" y="12334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6" name="矩形 5"/>
          <p:cNvSpPr/>
          <p:nvPr/>
        </p:nvSpPr>
        <p:spPr>
          <a:xfrm>
            <a:off x="428596" y="214821"/>
            <a:ext cx="5211683" cy="523220"/>
          </a:xfrm>
          <a:prstGeom prst="rect">
            <a:avLst/>
          </a:prstGeom>
        </p:spPr>
        <p:txBody>
          <a:bodyPr wrap="none">
            <a:spAutoFit/>
          </a:bodyPr>
          <a:lstStyle/>
          <a:p>
            <a:r>
              <a:rPr lang="en-US" sz="2800" dirty="0" smtClean="0">
                <a:latin typeface="黑体" pitchFamily="49" charset="-122"/>
                <a:ea typeface="黑体" pitchFamily="49" charset="-122"/>
              </a:rPr>
              <a:t>2.5 </a:t>
            </a:r>
            <a:r>
              <a:rPr lang="zh-CN" altLang="en-US" sz="2800" dirty="0" smtClean="0">
                <a:latin typeface="黑体" pitchFamily="49" charset="-122"/>
                <a:ea typeface="黑体" pitchFamily="49" charset="-122"/>
              </a:rPr>
              <a:t>工程设计和管理的法律法规</a:t>
            </a:r>
            <a:endParaRPr lang="zh-CN" altLang="en-US" sz="2800" dirty="0">
              <a:latin typeface="黑体" panose="02010609060101010101" pitchFamily="49" charset="-122"/>
              <a:ea typeface="黑体" panose="02010609060101010101" pitchFamily="49" charset="-122"/>
            </a:endParaRPr>
          </a:p>
        </p:txBody>
      </p:sp>
      <p:sp>
        <p:nvSpPr>
          <p:cNvPr id="7" name="矩形 6"/>
          <p:cNvSpPr/>
          <p:nvPr/>
        </p:nvSpPr>
        <p:spPr>
          <a:xfrm>
            <a:off x="357158" y="1000108"/>
            <a:ext cx="8429684" cy="5078313"/>
          </a:xfrm>
          <a:prstGeom prst="rect">
            <a:avLst/>
          </a:prstGeom>
        </p:spPr>
        <p:txBody>
          <a:bodyPr wrap="square">
            <a:spAutoFit/>
          </a:bodyPr>
          <a:lstStyle/>
          <a:p>
            <a:pPr>
              <a:lnSpc>
                <a:spcPct val="150000"/>
              </a:lnSpc>
            </a:pPr>
            <a:r>
              <a:rPr lang="en-US" altLang="zh-CN" dirty="0" smtClean="0">
                <a:latin typeface="黑体" pitchFamily="49" charset="-122"/>
                <a:ea typeface="黑体" pitchFamily="49" charset="-122"/>
              </a:rPr>
              <a:t>2.5.2 </a:t>
            </a:r>
            <a:r>
              <a:rPr lang="zh-CN" altLang="en-US" dirty="0" smtClean="0">
                <a:latin typeface="黑体" pitchFamily="49" charset="-122"/>
                <a:ea typeface="黑体" pitchFamily="49" charset="-122"/>
              </a:rPr>
              <a:t>与工程设计和管理相关的法律法规</a:t>
            </a:r>
            <a:endParaRPr lang="en-US" altLang="zh-CN" dirty="0" smtClean="0">
              <a:latin typeface="黑体" pitchFamily="49" charset="-122"/>
              <a:ea typeface="黑体" pitchFamily="49" charset="-122"/>
            </a:endParaRPr>
          </a:p>
          <a:p>
            <a:pPr>
              <a:lnSpc>
                <a:spcPct val="150000"/>
              </a:lnSpc>
            </a:pPr>
            <a:r>
              <a:rPr lang="en-US" altLang="zh-CN" dirty="0" smtClean="0">
                <a:latin typeface="黑体" pitchFamily="49" charset="-122"/>
                <a:ea typeface="黑体" pitchFamily="49" charset="-122"/>
              </a:rPr>
              <a:t>1 </a:t>
            </a:r>
            <a:r>
              <a:rPr lang="zh-CN" altLang="en-US" dirty="0" smtClean="0">
                <a:latin typeface="黑体" pitchFamily="49" charset="-122"/>
                <a:ea typeface="黑体" pitchFamily="49" charset="-122"/>
              </a:rPr>
              <a:t>法律</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1</a:t>
            </a:r>
            <a:r>
              <a:rPr lang="zh-CN" altLang="en-US" dirty="0" smtClean="0">
                <a:latin typeface="黑体" pitchFamily="49" charset="-122"/>
                <a:ea typeface="黑体" pitchFamily="49" charset="-122"/>
              </a:rPr>
              <a:t>）中华人民共和国建筑法</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2</a:t>
            </a:r>
            <a:r>
              <a:rPr lang="zh-CN" altLang="en-US" dirty="0" smtClean="0">
                <a:latin typeface="黑体" pitchFamily="49" charset="-122"/>
                <a:ea typeface="黑体" pitchFamily="49" charset="-122"/>
              </a:rPr>
              <a:t>）中华人民共和国城乡规划法</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3</a:t>
            </a:r>
            <a:r>
              <a:rPr lang="zh-CN" altLang="en-US" dirty="0" smtClean="0">
                <a:latin typeface="黑体" pitchFamily="49" charset="-122"/>
                <a:ea typeface="黑体" pitchFamily="49" charset="-122"/>
              </a:rPr>
              <a:t>）中华人民共和国招标投标法</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4</a:t>
            </a:r>
            <a:r>
              <a:rPr lang="zh-CN" altLang="en-US" dirty="0" smtClean="0">
                <a:latin typeface="黑体" pitchFamily="49" charset="-122"/>
                <a:ea typeface="黑体" pitchFamily="49" charset="-122"/>
              </a:rPr>
              <a:t>）中华人民共和国合同法</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5</a:t>
            </a:r>
            <a:r>
              <a:rPr lang="zh-CN" altLang="en-US" dirty="0" smtClean="0">
                <a:latin typeface="黑体" pitchFamily="49" charset="-122"/>
                <a:ea typeface="黑体" pitchFamily="49" charset="-122"/>
              </a:rPr>
              <a:t>）中华人民共和国环境保护法</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6</a:t>
            </a:r>
            <a:r>
              <a:rPr lang="zh-CN" altLang="en-US" dirty="0" smtClean="0">
                <a:latin typeface="黑体" pitchFamily="49" charset="-122"/>
                <a:ea typeface="黑体" pitchFamily="49" charset="-122"/>
              </a:rPr>
              <a:t>）中华人民共和国环境影响评价法</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7</a:t>
            </a:r>
            <a:r>
              <a:rPr lang="zh-CN" altLang="en-US" dirty="0" smtClean="0">
                <a:latin typeface="黑体" pitchFamily="49" charset="-122"/>
                <a:ea typeface="黑体" pitchFamily="49" charset="-122"/>
              </a:rPr>
              <a:t>）中华人民共和国循环经济促进法</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8</a:t>
            </a:r>
            <a:r>
              <a:rPr lang="zh-CN" altLang="en-US" dirty="0" smtClean="0">
                <a:latin typeface="黑体" pitchFamily="49" charset="-122"/>
                <a:ea typeface="黑体" pitchFamily="49" charset="-122"/>
              </a:rPr>
              <a:t>）中华人民共和国节约能源法</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9</a:t>
            </a:r>
            <a:r>
              <a:rPr lang="zh-CN" altLang="en-US" dirty="0" smtClean="0">
                <a:latin typeface="黑体" pitchFamily="49" charset="-122"/>
                <a:ea typeface="黑体" pitchFamily="49" charset="-122"/>
              </a:rPr>
              <a:t>）中华人民共和国城市房地产管理法</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10</a:t>
            </a:r>
            <a:r>
              <a:rPr lang="zh-CN" altLang="en-US" dirty="0" smtClean="0">
                <a:latin typeface="黑体" pitchFamily="49" charset="-122"/>
                <a:ea typeface="黑体" pitchFamily="49" charset="-122"/>
              </a:rPr>
              <a:t>）中华人民共和国行政许可法</a:t>
            </a:r>
            <a:endParaRPr lang="zh-CN" altLang="en-US" dirty="0">
              <a:latin typeface="黑体" pitchFamily="49" charset="-122"/>
              <a:ea typeface="黑体" pitchFamily="49" charset="-122"/>
            </a:endParaRPr>
          </a:p>
        </p:txBody>
      </p:sp>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cSld>
  <p:clrMapOvr>
    <a:masterClrMapping/>
  </p:clrMapOvr>
  <p:transition>
    <p:pull dir="d"/>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2105025" y="12334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6" name="矩形 5"/>
          <p:cNvSpPr/>
          <p:nvPr/>
        </p:nvSpPr>
        <p:spPr>
          <a:xfrm>
            <a:off x="428596" y="214821"/>
            <a:ext cx="5211683" cy="523220"/>
          </a:xfrm>
          <a:prstGeom prst="rect">
            <a:avLst/>
          </a:prstGeom>
        </p:spPr>
        <p:txBody>
          <a:bodyPr wrap="none">
            <a:spAutoFit/>
          </a:bodyPr>
          <a:lstStyle/>
          <a:p>
            <a:r>
              <a:rPr lang="en-US" sz="2800" dirty="0" smtClean="0">
                <a:latin typeface="黑体" pitchFamily="49" charset="-122"/>
                <a:ea typeface="黑体" pitchFamily="49" charset="-122"/>
              </a:rPr>
              <a:t>2.5 </a:t>
            </a:r>
            <a:r>
              <a:rPr lang="zh-CN" altLang="en-US" sz="2800" dirty="0" smtClean="0">
                <a:latin typeface="黑体" pitchFamily="49" charset="-122"/>
                <a:ea typeface="黑体" pitchFamily="49" charset="-122"/>
              </a:rPr>
              <a:t>工程设计和管理的法律法规</a:t>
            </a:r>
            <a:endParaRPr lang="zh-CN" altLang="en-US" sz="2800" dirty="0">
              <a:latin typeface="黑体" panose="02010609060101010101" pitchFamily="49" charset="-122"/>
              <a:ea typeface="黑体" panose="02010609060101010101" pitchFamily="49" charset="-122"/>
            </a:endParaRPr>
          </a:p>
        </p:txBody>
      </p:sp>
      <p:sp>
        <p:nvSpPr>
          <p:cNvPr id="7" name="矩形 6"/>
          <p:cNvSpPr/>
          <p:nvPr/>
        </p:nvSpPr>
        <p:spPr>
          <a:xfrm>
            <a:off x="357158" y="1000108"/>
            <a:ext cx="8429684" cy="5493812"/>
          </a:xfrm>
          <a:prstGeom prst="rect">
            <a:avLst/>
          </a:prstGeom>
        </p:spPr>
        <p:txBody>
          <a:bodyPr wrap="square">
            <a:spAutoFit/>
          </a:bodyPr>
          <a:lstStyle/>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11</a:t>
            </a:r>
            <a:r>
              <a:rPr lang="zh-CN" altLang="en-US" dirty="0" smtClean="0">
                <a:latin typeface="黑体" pitchFamily="49" charset="-122"/>
                <a:ea typeface="黑体" pitchFamily="49" charset="-122"/>
              </a:rPr>
              <a:t>）中华人民共和国产品质量法</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12</a:t>
            </a:r>
            <a:r>
              <a:rPr lang="zh-CN" altLang="en-US" dirty="0" smtClean="0">
                <a:latin typeface="黑体" pitchFamily="49" charset="-122"/>
                <a:ea typeface="黑体" pitchFamily="49" charset="-122"/>
              </a:rPr>
              <a:t>）中华人民共和国标准化法</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13</a:t>
            </a:r>
            <a:r>
              <a:rPr lang="zh-CN" altLang="en-US" dirty="0" smtClean="0">
                <a:latin typeface="黑体" pitchFamily="49" charset="-122"/>
                <a:ea typeface="黑体" pitchFamily="49" charset="-122"/>
              </a:rPr>
              <a:t>）中华人民共和国测绘法</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14</a:t>
            </a:r>
            <a:r>
              <a:rPr lang="zh-CN" altLang="en-US" dirty="0" smtClean="0">
                <a:latin typeface="黑体" pitchFamily="49" charset="-122"/>
                <a:ea typeface="黑体" pitchFamily="49" charset="-122"/>
              </a:rPr>
              <a:t>）中华人民共和国消防法</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15</a:t>
            </a:r>
            <a:r>
              <a:rPr lang="zh-CN" altLang="en-US" dirty="0" smtClean="0">
                <a:latin typeface="黑体" pitchFamily="49" charset="-122"/>
                <a:ea typeface="黑体" pitchFamily="49" charset="-122"/>
              </a:rPr>
              <a:t>）中华人民共和国人民防空法</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16</a:t>
            </a:r>
            <a:r>
              <a:rPr lang="zh-CN" altLang="en-US" dirty="0" smtClean="0">
                <a:latin typeface="黑体" pitchFamily="49" charset="-122"/>
                <a:ea typeface="黑体" pitchFamily="49" charset="-122"/>
              </a:rPr>
              <a:t>）中华人民共和国防震减灾法</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17</a:t>
            </a:r>
            <a:r>
              <a:rPr lang="zh-CN" altLang="en-US" dirty="0" smtClean="0">
                <a:latin typeface="黑体" pitchFamily="49" charset="-122"/>
                <a:ea typeface="黑体" pitchFamily="49" charset="-122"/>
              </a:rPr>
              <a:t>）中华人民共和国防洪法</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18</a:t>
            </a:r>
            <a:r>
              <a:rPr lang="zh-CN" altLang="en-US" dirty="0" smtClean="0">
                <a:latin typeface="黑体" pitchFamily="49" charset="-122"/>
                <a:ea typeface="黑体" pitchFamily="49" charset="-122"/>
              </a:rPr>
              <a:t>）中华人民共和国科学技术进步法</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19</a:t>
            </a:r>
            <a:r>
              <a:rPr lang="zh-CN" altLang="en-US" dirty="0" smtClean="0">
                <a:latin typeface="黑体" pitchFamily="49" charset="-122"/>
                <a:ea typeface="黑体" pitchFamily="49" charset="-122"/>
              </a:rPr>
              <a:t>）中华人民共和国民法通则</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20</a:t>
            </a:r>
            <a:r>
              <a:rPr lang="zh-CN" altLang="en-US" dirty="0" smtClean="0">
                <a:latin typeface="黑体" pitchFamily="49" charset="-122"/>
                <a:ea typeface="黑体" pitchFamily="49" charset="-122"/>
              </a:rPr>
              <a:t>）中华人民共和国仲裁法</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21</a:t>
            </a:r>
            <a:r>
              <a:rPr lang="zh-CN" altLang="en-US" dirty="0" smtClean="0">
                <a:latin typeface="黑体" pitchFamily="49" charset="-122"/>
                <a:ea typeface="黑体" pitchFamily="49" charset="-122"/>
              </a:rPr>
              <a:t>）中华人民共和国行政处罚法</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22</a:t>
            </a:r>
            <a:r>
              <a:rPr lang="zh-CN" altLang="en-US" dirty="0" smtClean="0">
                <a:latin typeface="黑体" pitchFamily="49" charset="-122"/>
                <a:ea typeface="黑体" pitchFamily="49" charset="-122"/>
              </a:rPr>
              <a:t>）中华人民共和国行政诉讼法</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23</a:t>
            </a:r>
            <a:r>
              <a:rPr lang="zh-CN" altLang="en-US" dirty="0" smtClean="0">
                <a:latin typeface="黑体" pitchFamily="49" charset="-122"/>
                <a:ea typeface="黑体" pitchFamily="49" charset="-122"/>
              </a:rPr>
              <a:t>）中华人民共和国刑法</a:t>
            </a:r>
            <a:endParaRPr lang="zh-CN" altLang="en-US" dirty="0">
              <a:latin typeface="黑体" pitchFamily="49" charset="-122"/>
              <a:ea typeface="黑体" pitchFamily="49" charset="-122"/>
            </a:endParaRPr>
          </a:p>
        </p:txBody>
      </p:sp>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cSld>
  <p:clrMapOvr>
    <a:masterClrMapping/>
  </p:clrMapOvr>
  <p:transition>
    <p:pull dir="d"/>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2105025" y="12334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6" name="矩形 5"/>
          <p:cNvSpPr/>
          <p:nvPr/>
        </p:nvSpPr>
        <p:spPr>
          <a:xfrm>
            <a:off x="428596" y="214821"/>
            <a:ext cx="5211683" cy="523220"/>
          </a:xfrm>
          <a:prstGeom prst="rect">
            <a:avLst/>
          </a:prstGeom>
        </p:spPr>
        <p:txBody>
          <a:bodyPr wrap="none">
            <a:spAutoFit/>
          </a:bodyPr>
          <a:lstStyle/>
          <a:p>
            <a:r>
              <a:rPr lang="en-US" sz="2800" dirty="0" smtClean="0">
                <a:latin typeface="黑体" pitchFamily="49" charset="-122"/>
                <a:ea typeface="黑体" pitchFamily="49" charset="-122"/>
              </a:rPr>
              <a:t>2.5 </a:t>
            </a:r>
            <a:r>
              <a:rPr lang="zh-CN" altLang="en-US" sz="2800" dirty="0" smtClean="0">
                <a:latin typeface="黑体" pitchFamily="49" charset="-122"/>
                <a:ea typeface="黑体" pitchFamily="49" charset="-122"/>
              </a:rPr>
              <a:t>工程设计和管理的法律法规</a:t>
            </a:r>
            <a:endParaRPr lang="zh-CN" altLang="en-US" sz="2800" dirty="0">
              <a:latin typeface="黑体" panose="02010609060101010101" pitchFamily="49" charset="-122"/>
              <a:ea typeface="黑体" panose="02010609060101010101" pitchFamily="49" charset="-122"/>
            </a:endParaRPr>
          </a:p>
        </p:txBody>
      </p:sp>
      <p:sp>
        <p:nvSpPr>
          <p:cNvPr id="7" name="矩形 6"/>
          <p:cNvSpPr/>
          <p:nvPr/>
        </p:nvSpPr>
        <p:spPr>
          <a:xfrm>
            <a:off x="357158" y="1000108"/>
            <a:ext cx="8429684" cy="5493812"/>
          </a:xfrm>
          <a:prstGeom prst="rect">
            <a:avLst/>
          </a:prstGeom>
        </p:spPr>
        <p:txBody>
          <a:bodyPr wrap="square">
            <a:spAutoFit/>
          </a:bodyPr>
          <a:lstStyle/>
          <a:p>
            <a:pPr>
              <a:lnSpc>
                <a:spcPct val="150000"/>
              </a:lnSpc>
            </a:pPr>
            <a:r>
              <a:rPr lang="en-US" altLang="zh-CN" dirty="0" smtClean="0">
                <a:latin typeface="黑体" pitchFamily="49" charset="-122"/>
                <a:ea typeface="黑体" pitchFamily="49" charset="-122"/>
              </a:rPr>
              <a:t>2 </a:t>
            </a:r>
            <a:r>
              <a:rPr lang="zh-CN" altLang="en-US" dirty="0" smtClean="0">
                <a:latin typeface="黑体" pitchFamily="49" charset="-122"/>
                <a:ea typeface="黑体" pitchFamily="49" charset="-122"/>
              </a:rPr>
              <a:t>行政法规</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1</a:t>
            </a:r>
            <a:r>
              <a:rPr lang="zh-CN" altLang="en-US" dirty="0" smtClean="0">
                <a:latin typeface="黑体" pitchFamily="49" charset="-122"/>
                <a:ea typeface="黑体" pitchFamily="49" charset="-122"/>
              </a:rPr>
              <a:t>）建设工程质量管理条例</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2</a:t>
            </a:r>
            <a:r>
              <a:rPr lang="zh-CN" altLang="en-US" dirty="0" smtClean="0">
                <a:latin typeface="黑体" pitchFamily="49" charset="-122"/>
                <a:ea typeface="黑体" pitchFamily="49" charset="-122"/>
              </a:rPr>
              <a:t>）建设工程安全生产管理条例</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3</a:t>
            </a:r>
            <a:r>
              <a:rPr lang="zh-CN" altLang="en-US" dirty="0" smtClean="0">
                <a:latin typeface="黑体" pitchFamily="49" charset="-122"/>
                <a:ea typeface="黑体" pitchFamily="49" charset="-122"/>
              </a:rPr>
              <a:t>）建设工程勘察设计管理条例</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4</a:t>
            </a:r>
            <a:r>
              <a:rPr lang="zh-CN" altLang="en-US" dirty="0" smtClean="0">
                <a:latin typeface="黑体" pitchFamily="49" charset="-122"/>
                <a:ea typeface="黑体" pitchFamily="49" charset="-122"/>
              </a:rPr>
              <a:t>）城市房地产开发经营管理条例</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5</a:t>
            </a:r>
            <a:r>
              <a:rPr lang="zh-CN" altLang="en-US" dirty="0" smtClean="0">
                <a:latin typeface="黑体" pitchFamily="49" charset="-122"/>
                <a:ea typeface="黑体" pitchFamily="49" charset="-122"/>
              </a:rPr>
              <a:t>）国有土地上房屋征收与补偿条例</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6</a:t>
            </a:r>
            <a:r>
              <a:rPr lang="zh-CN" altLang="en-US" dirty="0" smtClean="0">
                <a:latin typeface="黑体" pitchFamily="49" charset="-122"/>
                <a:ea typeface="黑体" pitchFamily="49" charset="-122"/>
              </a:rPr>
              <a:t>）国务院关于投资体制改革的决定</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7</a:t>
            </a:r>
            <a:r>
              <a:rPr lang="zh-CN" altLang="en-US" dirty="0" smtClean="0">
                <a:latin typeface="黑体" pitchFamily="49" charset="-122"/>
                <a:ea typeface="黑体" pitchFamily="49" charset="-122"/>
              </a:rPr>
              <a:t>）招标投标法实施条例</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8</a:t>
            </a:r>
            <a:r>
              <a:rPr lang="zh-CN" altLang="en-US" dirty="0" smtClean="0">
                <a:latin typeface="黑体" pitchFamily="49" charset="-122"/>
                <a:ea typeface="黑体" pitchFamily="49" charset="-122"/>
              </a:rPr>
              <a:t>）建设项目环境保护管理条例</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9</a:t>
            </a:r>
            <a:r>
              <a:rPr lang="zh-CN" altLang="en-US" dirty="0" smtClean="0">
                <a:latin typeface="黑体" pitchFamily="49" charset="-122"/>
                <a:ea typeface="黑体" pitchFamily="49" charset="-122"/>
              </a:rPr>
              <a:t>）规划环境影响评价条例</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10</a:t>
            </a:r>
            <a:r>
              <a:rPr lang="zh-CN" altLang="en-US" dirty="0" smtClean="0">
                <a:latin typeface="黑体" pitchFamily="49" charset="-122"/>
                <a:ea typeface="黑体" pitchFamily="49" charset="-122"/>
              </a:rPr>
              <a:t>）民用建筑节能条例</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11</a:t>
            </a:r>
            <a:r>
              <a:rPr lang="zh-CN" altLang="en-US" dirty="0" smtClean="0">
                <a:latin typeface="黑体" pitchFamily="49" charset="-122"/>
                <a:ea typeface="黑体" pitchFamily="49" charset="-122"/>
              </a:rPr>
              <a:t>）城市抗抗震防灾规划管理规定</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12</a:t>
            </a:r>
            <a:r>
              <a:rPr lang="zh-CN" altLang="en-US" dirty="0" smtClean="0">
                <a:latin typeface="黑体" pitchFamily="49" charset="-122"/>
                <a:ea typeface="黑体" pitchFamily="49" charset="-122"/>
              </a:rPr>
              <a:t>）</a:t>
            </a:r>
            <a:r>
              <a:rPr lang="zh-CN" altLang="zh-CN" dirty="0" smtClean="0">
                <a:latin typeface="黑体" pitchFamily="49" charset="-122"/>
                <a:ea typeface="黑体" pitchFamily="49" charset="-122"/>
              </a:rPr>
              <a:t>地震</a:t>
            </a:r>
            <a:r>
              <a:rPr lang="zh-CN" altLang="zh-CN" dirty="0">
                <a:latin typeface="黑体" pitchFamily="49" charset="-122"/>
                <a:ea typeface="黑体" pitchFamily="49" charset="-122"/>
              </a:rPr>
              <a:t>安全性评价管理</a:t>
            </a:r>
            <a:r>
              <a:rPr lang="zh-CN" altLang="zh-CN" dirty="0" smtClean="0">
                <a:latin typeface="黑体" pitchFamily="49" charset="-122"/>
                <a:ea typeface="黑体" pitchFamily="49" charset="-122"/>
              </a:rPr>
              <a:t>条例</a:t>
            </a:r>
            <a:endParaRPr lang="en-US" altLang="zh-CN" dirty="0" smtClean="0">
              <a:latin typeface="黑体" pitchFamily="49" charset="-122"/>
              <a:ea typeface="黑体" pitchFamily="49" charset="-122"/>
            </a:endParaRPr>
          </a:p>
        </p:txBody>
      </p:sp>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cSld>
  <p:clrMapOvr>
    <a:masterClrMapping/>
  </p:clrMapOvr>
  <p:transition>
    <p:pull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23528" y="228622"/>
            <a:ext cx="3416320" cy="523220"/>
          </a:xfrm>
          <a:prstGeom prst="rect">
            <a:avLst/>
          </a:prstGeom>
        </p:spPr>
        <p:txBody>
          <a:bodyPr wrap="none">
            <a:spAutoFit/>
          </a:bodyPr>
          <a:lstStyle/>
          <a:p>
            <a:r>
              <a:rPr lang="en-US" altLang="zh-CN" sz="2800" dirty="0">
                <a:latin typeface="黑体" panose="02010609060101010101" pitchFamily="49" charset="-122"/>
                <a:ea typeface="黑体" panose="02010609060101010101" pitchFamily="49" charset="-122"/>
              </a:rPr>
              <a:t>1.1 </a:t>
            </a:r>
            <a:r>
              <a:rPr lang="zh-CN" altLang="en-US" sz="2800" dirty="0">
                <a:latin typeface="黑体" panose="02010609060101010101" pitchFamily="49" charset="-122"/>
                <a:ea typeface="黑体" panose="02010609060101010101" pitchFamily="49" charset="-122"/>
              </a:rPr>
              <a:t>项目与项目管理</a:t>
            </a:r>
          </a:p>
        </p:txBody>
      </p:sp>
      <p:graphicFrame>
        <p:nvGraphicFramePr>
          <p:cNvPr id="7" name="Group 35"/>
          <p:cNvGraphicFramePr>
            <a:graphicFrameLocks noGrp="1"/>
          </p:cNvGraphicFramePr>
          <p:nvPr>
            <p:extLst>
              <p:ext uri="{D42A27DB-BD31-4B8C-83A1-F6EECF244321}">
                <p14:modId xmlns:p14="http://schemas.microsoft.com/office/powerpoint/2010/main" val="352467290"/>
              </p:ext>
            </p:extLst>
          </p:nvPr>
        </p:nvGraphicFramePr>
        <p:xfrm>
          <a:off x="606076" y="2420888"/>
          <a:ext cx="8137525" cy="2736453"/>
        </p:xfrm>
        <a:graphic>
          <a:graphicData uri="http://schemas.openxmlformats.org/drawingml/2006/table">
            <a:tbl>
              <a:tblPr/>
              <a:tblGrid>
                <a:gridCol w="1728788"/>
                <a:gridCol w="1582737"/>
                <a:gridCol w="1944688"/>
                <a:gridCol w="2881312"/>
              </a:tblGrid>
              <a:tr h="801688">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40000"/>
                        </a:lnSpc>
                        <a:spcBef>
                          <a:spcPct val="20000"/>
                        </a:spcBef>
                        <a:spcAft>
                          <a:spcPct val="0"/>
                        </a:spcAft>
                        <a:buClrTx/>
                        <a:buSzTx/>
                        <a:buFontTx/>
                        <a:buNone/>
                      </a:pPr>
                      <a:r>
                        <a:rPr kumimoji="0" lang="zh-CN" altLang="en-US" sz="1800" b="0" i="0" u="none" strike="noStrike" cap="none" normalizeH="0" baseline="0" dirty="0" smtClean="0">
                          <a:ln>
                            <a:noFill/>
                          </a:ln>
                          <a:solidFill>
                            <a:schemeClr val="tx1"/>
                          </a:solidFill>
                          <a:effectLst/>
                          <a:latin typeface="黑体" pitchFamily="49" charset="-122"/>
                          <a:ea typeface="黑体" pitchFamily="49" charset="-122"/>
                        </a:rPr>
                        <a:t> </a:t>
                      </a:r>
                      <a:endParaRPr kumimoji="0" lang="zh-CN" altLang="en-US" sz="1800" b="0" i="0" u="none" strike="noStrike" cap="none" normalizeH="0" baseline="0" dirty="0" smtClean="0">
                        <a:ln>
                          <a:noFill/>
                        </a:ln>
                        <a:solidFill>
                          <a:srgbClr val="CC0000"/>
                        </a:solidFill>
                        <a:effectLst/>
                        <a:latin typeface="黑体" pitchFamily="49" charset="-122"/>
                        <a:ea typeface="黑体"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40000"/>
                        </a:lnSpc>
                        <a:spcBef>
                          <a:spcPct val="20000"/>
                        </a:spcBef>
                        <a:spcAft>
                          <a:spcPct val="0"/>
                        </a:spcAft>
                        <a:buClrTx/>
                        <a:buSzTx/>
                        <a:buFontTx/>
                        <a:buNone/>
                      </a:pPr>
                      <a:r>
                        <a:rPr kumimoji="0" lang="zh-CN" altLang="en-US" sz="1800" b="0" i="0" u="none" strike="noStrike" cap="none" normalizeH="0" baseline="0" dirty="0" smtClean="0">
                          <a:ln>
                            <a:noFill/>
                          </a:ln>
                          <a:solidFill>
                            <a:srgbClr val="000066"/>
                          </a:solidFill>
                          <a:effectLst/>
                          <a:latin typeface="黑体" pitchFamily="49" charset="-122"/>
                          <a:ea typeface="黑体" pitchFamily="49" charset="-122"/>
                        </a:rPr>
                        <a:t>关注点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40000"/>
                        </a:lnSpc>
                        <a:spcBef>
                          <a:spcPct val="20000"/>
                        </a:spcBef>
                        <a:spcAft>
                          <a:spcPct val="0"/>
                        </a:spcAft>
                        <a:buClrTx/>
                        <a:buSzTx/>
                        <a:buFontTx/>
                        <a:buNone/>
                      </a:pPr>
                      <a:r>
                        <a:rPr kumimoji="0" lang="zh-CN" altLang="en-US" sz="1800" b="0" i="0" u="none" strike="noStrike" cap="none" normalizeH="0" baseline="0" dirty="0" smtClean="0">
                          <a:ln>
                            <a:noFill/>
                          </a:ln>
                          <a:solidFill>
                            <a:srgbClr val="000066"/>
                          </a:solidFill>
                          <a:effectLst/>
                          <a:latin typeface="黑体" pitchFamily="49" charset="-122"/>
                          <a:ea typeface="黑体" pitchFamily="49" charset="-122"/>
                        </a:rPr>
                        <a:t> 管理模式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40000"/>
                        </a:lnSpc>
                        <a:spcBef>
                          <a:spcPct val="20000"/>
                        </a:spcBef>
                        <a:spcAft>
                          <a:spcPct val="0"/>
                        </a:spcAft>
                        <a:buClrTx/>
                        <a:buSzTx/>
                        <a:buFontTx/>
                        <a:buNone/>
                      </a:pPr>
                      <a:r>
                        <a:rPr kumimoji="0" lang="zh-CN" altLang="en-US" sz="1800" b="0" i="0" u="none" strike="noStrike" cap="none" normalizeH="0" baseline="0" smtClean="0">
                          <a:ln>
                            <a:noFill/>
                          </a:ln>
                          <a:solidFill>
                            <a:srgbClr val="000066"/>
                          </a:solidFill>
                          <a:effectLst/>
                          <a:latin typeface="黑体" pitchFamily="49" charset="-122"/>
                          <a:ea typeface="黑体" pitchFamily="49" charset="-122"/>
                        </a:rPr>
                        <a:t>   创新模式</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8661">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20000"/>
                        </a:lnSpc>
                        <a:spcBef>
                          <a:spcPct val="20000"/>
                        </a:spcBef>
                        <a:spcAft>
                          <a:spcPct val="0"/>
                        </a:spcAft>
                        <a:buClrTx/>
                        <a:buSzTx/>
                        <a:buFontTx/>
                        <a:buNone/>
                      </a:pPr>
                      <a:r>
                        <a:rPr kumimoji="0" lang="zh-CN" altLang="en-US" sz="1800" b="0" i="0" u="none" strike="noStrike" cap="none" normalizeH="0" baseline="0" smtClean="0">
                          <a:ln>
                            <a:noFill/>
                          </a:ln>
                          <a:solidFill>
                            <a:srgbClr val="000066"/>
                          </a:solidFill>
                          <a:effectLst>
                            <a:outerShdw blurRad="38100" dist="38100" dir="2700000" algn="tl">
                              <a:srgbClr val="C0C0C0"/>
                            </a:outerShdw>
                          </a:effectLst>
                          <a:latin typeface="黑体" pitchFamily="49" charset="-122"/>
                          <a:ea typeface="黑体" pitchFamily="49" charset="-122"/>
                        </a:rPr>
                        <a:t> </a:t>
                      </a:r>
                    </a:p>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b="0" i="0" u="none" strike="noStrike" cap="none" normalizeH="0" baseline="0" smtClean="0">
                          <a:ln>
                            <a:noFill/>
                          </a:ln>
                          <a:solidFill>
                            <a:srgbClr val="000066"/>
                          </a:solidFill>
                          <a:effectLst>
                            <a:outerShdw blurRad="38100" dist="38100" dir="2700000" algn="tl">
                              <a:srgbClr val="C0C0C0"/>
                            </a:outerShdw>
                          </a:effectLst>
                          <a:latin typeface="黑体" pitchFamily="49" charset="-122"/>
                          <a:ea typeface="黑体" pitchFamily="49" charset="-122"/>
                        </a:rPr>
                        <a:t>常规业务</a:t>
                      </a:r>
                    </a:p>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b="0" i="0" u="none" strike="noStrike" cap="none" normalizeH="0" baseline="0" smtClean="0">
                          <a:ln>
                            <a:noFill/>
                          </a:ln>
                          <a:solidFill>
                            <a:srgbClr val="000066"/>
                          </a:solidFill>
                          <a:effectLst>
                            <a:outerShdw blurRad="38100" dist="38100" dir="2700000" algn="tl">
                              <a:srgbClr val="C0C0C0"/>
                            </a:outerShdw>
                          </a:effectLst>
                          <a:latin typeface="黑体" pitchFamily="49" charset="-122"/>
                          <a:ea typeface="黑体" pitchFamily="49" charset="-122"/>
                        </a:rPr>
                        <a:t>（运营）</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20000"/>
                        </a:lnSpc>
                        <a:spcBef>
                          <a:spcPct val="20000"/>
                        </a:spcBef>
                        <a:spcAft>
                          <a:spcPct val="0"/>
                        </a:spcAft>
                        <a:buClrTx/>
                        <a:buSzTx/>
                        <a:buFontTx/>
                        <a:buNone/>
                      </a:pPr>
                      <a:r>
                        <a:rPr kumimoji="0" lang="zh-CN" altLang="en-US" sz="1800" b="0" i="0" u="none" strike="noStrike" cap="none" normalizeH="0" baseline="0" smtClean="0">
                          <a:ln>
                            <a:noFill/>
                          </a:ln>
                          <a:solidFill>
                            <a:schemeClr val="tx1"/>
                          </a:solidFill>
                          <a:effectLst/>
                          <a:latin typeface="黑体" pitchFamily="49" charset="-122"/>
                          <a:ea typeface="黑体" pitchFamily="49" charset="-122"/>
                        </a:rPr>
                        <a:t> 一致性</a:t>
                      </a:r>
                    </a:p>
                    <a:p>
                      <a:pPr marL="0" marR="0" lvl="0" indent="0" algn="l" defTabSz="914400" rtl="0" eaLnBrk="1" fontAlgn="base" latinLnBrk="0" hangingPunct="1">
                        <a:lnSpc>
                          <a:spcPct val="120000"/>
                        </a:lnSpc>
                        <a:spcBef>
                          <a:spcPct val="20000"/>
                        </a:spcBef>
                        <a:spcAft>
                          <a:spcPct val="0"/>
                        </a:spcAft>
                        <a:buClrTx/>
                        <a:buSzTx/>
                        <a:buFontTx/>
                        <a:buNone/>
                      </a:pPr>
                      <a:r>
                        <a:rPr kumimoji="0" lang="zh-CN" altLang="en-US" sz="1800" b="0" i="0" u="none" strike="noStrike" cap="none" normalizeH="0" baseline="0" smtClean="0">
                          <a:ln>
                            <a:noFill/>
                          </a:ln>
                          <a:solidFill>
                            <a:schemeClr val="tx1"/>
                          </a:solidFill>
                          <a:effectLst/>
                          <a:latin typeface="黑体" pitchFamily="49" charset="-122"/>
                          <a:ea typeface="黑体" pitchFamily="49" charset="-122"/>
                        </a:rPr>
                        <a:t> 重复性</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20000"/>
                        </a:lnSpc>
                        <a:spcBef>
                          <a:spcPct val="20000"/>
                        </a:spcBef>
                        <a:spcAft>
                          <a:spcPct val="0"/>
                        </a:spcAft>
                        <a:buClrTx/>
                        <a:buSzTx/>
                        <a:buFontTx/>
                        <a:buNone/>
                      </a:pPr>
                      <a:r>
                        <a:rPr kumimoji="0" lang="zh-CN" altLang="en-US" sz="1800" b="0" i="0" u="none" strike="noStrike" cap="none" normalizeH="0" baseline="0" dirty="0" smtClean="0">
                          <a:ln>
                            <a:noFill/>
                          </a:ln>
                          <a:solidFill>
                            <a:srgbClr val="CC0000"/>
                          </a:solidFill>
                          <a:effectLst/>
                          <a:latin typeface="黑体" pitchFamily="49" charset="-122"/>
                          <a:ea typeface="黑体" pitchFamily="49" charset="-122"/>
                        </a:rPr>
                        <a:t> 样板管理</a:t>
                      </a:r>
                    </a:p>
                    <a:p>
                      <a:pPr marL="0" marR="0" lvl="0" indent="0" algn="l" defTabSz="914400" rtl="0" eaLnBrk="1" fontAlgn="base" latinLnBrk="0" hangingPunct="1">
                        <a:lnSpc>
                          <a:spcPct val="120000"/>
                        </a:lnSpc>
                        <a:spcBef>
                          <a:spcPct val="20000"/>
                        </a:spcBef>
                        <a:spcAft>
                          <a:spcPct val="0"/>
                        </a:spcAft>
                        <a:buClrTx/>
                        <a:buSzTx/>
                        <a:buFontTx/>
                        <a:buNone/>
                      </a:pPr>
                      <a:r>
                        <a:rPr kumimoji="0" lang="zh-CN" altLang="en-US" sz="1800" b="0" i="0" u="none" strike="noStrike" cap="none" normalizeH="0" baseline="0" dirty="0" smtClean="0">
                          <a:ln>
                            <a:noFill/>
                          </a:ln>
                          <a:solidFill>
                            <a:srgbClr val="CC0000"/>
                          </a:solidFill>
                          <a:effectLst/>
                          <a:latin typeface="黑体" pitchFamily="49" charset="-122"/>
                          <a:ea typeface="黑体" pitchFamily="49" charset="-122"/>
                        </a:rPr>
                        <a:t> 流程管理</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20000"/>
                        </a:lnSpc>
                        <a:spcBef>
                          <a:spcPct val="20000"/>
                        </a:spcBef>
                        <a:spcAft>
                          <a:spcPct val="0"/>
                        </a:spcAft>
                        <a:buClrTx/>
                        <a:buSzTx/>
                        <a:buFontTx/>
                        <a:buNone/>
                      </a:pPr>
                      <a:r>
                        <a:rPr kumimoji="0" lang="zh-CN" altLang="en-US" sz="1800" b="0" i="0" u="none" strike="noStrike" cap="none" normalizeH="0" baseline="0" dirty="0" smtClean="0">
                          <a:ln>
                            <a:noFill/>
                          </a:ln>
                          <a:solidFill>
                            <a:srgbClr val="990033"/>
                          </a:solidFill>
                          <a:effectLst>
                            <a:outerShdw blurRad="38100" dist="38100" dir="2700000" algn="tl">
                              <a:srgbClr val="C0C0C0"/>
                            </a:outerShdw>
                          </a:effectLst>
                          <a:latin typeface="黑体" pitchFamily="49" charset="-122"/>
                          <a:ea typeface="黑体" pitchFamily="49" charset="-122"/>
                        </a:rPr>
                        <a:t>规定动作</a:t>
                      </a:r>
                      <a:r>
                        <a:rPr kumimoji="0" lang="zh-CN" altLang="en-US" sz="1800" b="0" i="0" u="none" strike="noStrike" cap="none" normalizeH="0" baseline="0" dirty="0" smtClean="0">
                          <a:ln>
                            <a:noFill/>
                          </a:ln>
                          <a:solidFill>
                            <a:schemeClr val="tx1"/>
                          </a:solidFill>
                          <a:effectLst/>
                          <a:latin typeface="黑体" pitchFamily="49" charset="-122"/>
                          <a:ea typeface="黑体" pitchFamily="49" charset="-122"/>
                        </a:rPr>
                        <a:t>，</a:t>
                      </a:r>
                    </a:p>
                    <a:p>
                      <a:pPr marL="0" marR="0" lvl="0" indent="0" algn="l" defTabSz="914400" rtl="0" eaLnBrk="1" fontAlgn="base" latinLnBrk="0" hangingPunct="1">
                        <a:lnSpc>
                          <a:spcPct val="120000"/>
                        </a:lnSpc>
                        <a:spcBef>
                          <a:spcPct val="20000"/>
                        </a:spcBef>
                        <a:spcAft>
                          <a:spcPct val="0"/>
                        </a:spcAft>
                        <a:buClrTx/>
                        <a:buSzTx/>
                        <a:buFontTx/>
                        <a:buNone/>
                      </a:pPr>
                      <a:r>
                        <a:rPr kumimoji="0" lang="zh-CN" altLang="en-US" sz="1800" b="0" i="0" u="none" strike="noStrike" cap="none" normalizeH="0" baseline="0" dirty="0" smtClean="0">
                          <a:ln>
                            <a:noFill/>
                          </a:ln>
                          <a:solidFill>
                            <a:schemeClr val="tx1"/>
                          </a:solidFill>
                          <a:effectLst/>
                          <a:latin typeface="黑体" pitchFamily="49" charset="-122"/>
                          <a:ea typeface="黑体" pitchFamily="49" charset="-122"/>
                        </a:rPr>
                        <a:t>不鼓励擅自变更</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6104">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800" b="0" i="0" u="none" strike="noStrike" cap="none" normalizeH="0" baseline="0" dirty="0" smtClean="0">
                        <a:ln>
                          <a:noFill/>
                        </a:ln>
                        <a:solidFill>
                          <a:schemeClr val="tx1"/>
                        </a:solidFill>
                        <a:effectLst>
                          <a:outerShdw blurRad="38100" dist="38100" dir="2700000" algn="tl">
                            <a:srgbClr val="C0C0C0"/>
                          </a:outerShdw>
                        </a:effectLst>
                        <a:latin typeface="黑体" pitchFamily="49" charset="-122"/>
                        <a:ea typeface="黑体" pitchFamily="49"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b="0" i="0" u="none" strike="noStrike" cap="none" normalizeH="0" baseline="0" dirty="0" smtClean="0">
                          <a:ln>
                            <a:noFill/>
                          </a:ln>
                          <a:solidFill>
                            <a:schemeClr val="tx1"/>
                          </a:solidFill>
                          <a:effectLst>
                            <a:outerShdw blurRad="38100" dist="38100" dir="2700000" algn="tl">
                              <a:srgbClr val="C0C0C0"/>
                            </a:outerShdw>
                          </a:effectLst>
                          <a:latin typeface="黑体" pitchFamily="49" charset="-122"/>
                          <a:ea typeface="黑体" pitchFamily="49" charset="-122"/>
                        </a:rPr>
                        <a:t> </a:t>
                      </a:r>
                      <a:r>
                        <a:rPr kumimoji="0" lang="zh-CN" altLang="en-US" sz="1800" b="0" i="0" u="none" strike="noStrike" cap="none" normalizeH="0" baseline="0" dirty="0" smtClean="0">
                          <a:ln>
                            <a:noFill/>
                          </a:ln>
                          <a:solidFill>
                            <a:srgbClr val="CC0000"/>
                          </a:solidFill>
                          <a:effectLst>
                            <a:outerShdw blurRad="38100" dist="38100" dir="2700000" algn="tl">
                              <a:srgbClr val="C0C0C0"/>
                            </a:outerShdw>
                          </a:effectLst>
                          <a:latin typeface="黑体" pitchFamily="49" charset="-122"/>
                          <a:ea typeface="黑体" pitchFamily="49" charset="-122"/>
                        </a:rPr>
                        <a:t>项目</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30000"/>
                        </a:lnSpc>
                        <a:spcBef>
                          <a:spcPct val="20000"/>
                        </a:spcBef>
                        <a:spcAft>
                          <a:spcPct val="0"/>
                        </a:spcAft>
                        <a:buClrTx/>
                        <a:buSzTx/>
                        <a:buFontTx/>
                        <a:buNone/>
                      </a:pPr>
                      <a:r>
                        <a:rPr kumimoji="0" lang="zh-CN" altLang="en-US" sz="1800" b="0" i="0" u="none" strike="noStrike" cap="none" normalizeH="0" baseline="0" smtClean="0">
                          <a:ln>
                            <a:noFill/>
                          </a:ln>
                          <a:solidFill>
                            <a:schemeClr val="tx1"/>
                          </a:solidFill>
                          <a:effectLst/>
                          <a:latin typeface="黑体" pitchFamily="49" charset="-122"/>
                          <a:ea typeface="黑体" pitchFamily="49" charset="-122"/>
                        </a:rPr>
                        <a:t> 独特性</a:t>
                      </a:r>
                    </a:p>
                    <a:p>
                      <a:pPr marL="0" marR="0" lvl="0" indent="0" algn="l" defTabSz="914400" rtl="0" eaLnBrk="1" fontAlgn="base" latinLnBrk="0" hangingPunct="1">
                        <a:lnSpc>
                          <a:spcPct val="130000"/>
                        </a:lnSpc>
                        <a:spcBef>
                          <a:spcPct val="20000"/>
                        </a:spcBef>
                        <a:spcAft>
                          <a:spcPct val="0"/>
                        </a:spcAft>
                        <a:buClrTx/>
                        <a:buSzTx/>
                        <a:buFontTx/>
                        <a:buNone/>
                      </a:pPr>
                      <a:r>
                        <a:rPr kumimoji="0" lang="zh-CN" altLang="en-US" sz="1800" b="0" i="0" u="none" strike="noStrike" cap="none" normalizeH="0" baseline="0" smtClean="0">
                          <a:ln>
                            <a:noFill/>
                          </a:ln>
                          <a:solidFill>
                            <a:schemeClr val="tx1"/>
                          </a:solidFill>
                          <a:effectLst/>
                          <a:latin typeface="黑体" pitchFamily="49" charset="-122"/>
                          <a:ea typeface="黑体" pitchFamily="49" charset="-122"/>
                        </a:rPr>
                        <a:t> 一次性</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30000"/>
                        </a:lnSpc>
                        <a:spcBef>
                          <a:spcPct val="20000"/>
                        </a:spcBef>
                        <a:spcAft>
                          <a:spcPct val="0"/>
                        </a:spcAft>
                        <a:buClrTx/>
                        <a:buSzTx/>
                        <a:buFontTx/>
                        <a:buNone/>
                      </a:pPr>
                      <a:r>
                        <a:rPr kumimoji="0" lang="zh-CN" altLang="en-US" sz="1800" b="0" i="0" u="none" strike="noStrike" cap="none" normalizeH="0" baseline="0" smtClean="0">
                          <a:ln>
                            <a:noFill/>
                          </a:ln>
                          <a:solidFill>
                            <a:srgbClr val="CC0000"/>
                          </a:solidFill>
                          <a:effectLst/>
                          <a:latin typeface="黑体" pitchFamily="49" charset="-122"/>
                          <a:ea typeface="黑体" pitchFamily="49" charset="-122"/>
                        </a:rPr>
                        <a:t> 项目管理</a:t>
                      </a:r>
                    </a:p>
                    <a:p>
                      <a:pPr marL="0" marR="0" lvl="0" indent="0" algn="l" defTabSz="914400" rtl="0" eaLnBrk="1" fontAlgn="base" latinLnBrk="0" hangingPunct="1">
                        <a:lnSpc>
                          <a:spcPct val="130000"/>
                        </a:lnSpc>
                        <a:spcBef>
                          <a:spcPct val="20000"/>
                        </a:spcBef>
                        <a:spcAft>
                          <a:spcPct val="0"/>
                        </a:spcAft>
                        <a:buClrTx/>
                        <a:buSzTx/>
                        <a:buFontTx/>
                        <a:buNone/>
                      </a:pPr>
                      <a:r>
                        <a:rPr kumimoji="0" lang="zh-CN" altLang="en-US" sz="1800" b="0" i="0" u="none" strike="noStrike" cap="none" normalizeH="0" baseline="0" smtClean="0">
                          <a:ln>
                            <a:noFill/>
                          </a:ln>
                          <a:solidFill>
                            <a:srgbClr val="CC0000"/>
                          </a:solidFill>
                          <a:effectLst/>
                          <a:latin typeface="黑体" pitchFamily="49" charset="-122"/>
                          <a:ea typeface="黑体" pitchFamily="49" charset="-122"/>
                        </a:rPr>
                        <a:t> 创新管理</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10000"/>
                        </a:lnSpc>
                        <a:spcBef>
                          <a:spcPct val="20000"/>
                        </a:spcBef>
                        <a:spcAft>
                          <a:spcPct val="0"/>
                        </a:spcAft>
                        <a:buClrTx/>
                        <a:buSzTx/>
                        <a:buFontTx/>
                        <a:buNone/>
                      </a:pPr>
                      <a:r>
                        <a:rPr kumimoji="0" lang="zh-CN" altLang="en-US" sz="1800" b="0" i="0" u="none" strike="noStrike" cap="none" normalizeH="0" baseline="0" dirty="0" smtClean="0">
                          <a:ln>
                            <a:noFill/>
                          </a:ln>
                          <a:solidFill>
                            <a:schemeClr val="tx1"/>
                          </a:solidFill>
                          <a:effectLst/>
                          <a:latin typeface="黑体" pitchFamily="49" charset="-122"/>
                          <a:ea typeface="黑体" pitchFamily="49" charset="-122"/>
                        </a:rPr>
                        <a:t> 不确定性事物，鼓励时时创新，处处创新。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矩形 1"/>
          <p:cNvSpPr/>
          <p:nvPr/>
        </p:nvSpPr>
        <p:spPr>
          <a:xfrm>
            <a:off x="2441832" y="1628800"/>
            <a:ext cx="4288353" cy="400110"/>
          </a:xfrm>
          <a:prstGeom prst="rect">
            <a:avLst/>
          </a:prstGeom>
        </p:spPr>
        <p:txBody>
          <a:bodyPr wrap="none">
            <a:spAutoFit/>
          </a:bodyPr>
          <a:lstStyle/>
          <a:p>
            <a:pPr lvl="0" indent="0" algn="ctr"/>
            <a:r>
              <a:rPr lang="zh-CN" altLang="en-US" sz="2000" dirty="0">
                <a:latin typeface="黑体" pitchFamily="49" charset="-122"/>
                <a:ea typeface="黑体" pitchFamily="49" charset="-122"/>
              </a:rPr>
              <a:t>对不同的 </a:t>
            </a:r>
            <a:r>
              <a:rPr lang="zh-CN" altLang="en-US" sz="2000" dirty="0">
                <a:solidFill>
                  <a:srgbClr val="CC0000"/>
                </a:solidFill>
                <a:latin typeface="黑体" pitchFamily="49" charset="-122"/>
                <a:ea typeface="黑体" pitchFamily="49" charset="-122"/>
              </a:rPr>
              <a:t>事务 </a:t>
            </a:r>
            <a:r>
              <a:rPr lang="zh-CN" altLang="en-US" sz="2000" dirty="0">
                <a:latin typeface="黑体" pitchFamily="49" charset="-122"/>
                <a:ea typeface="黑体" pitchFamily="49" charset="-122"/>
              </a:rPr>
              <a:t>采用不同的管理模式</a:t>
            </a: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extLst>
      <p:ext uri="{BB962C8B-B14F-4D97-AF65-F5344CB8AC3E}">
        <p14:creationId xmlns:p14="http://schemas.microsoft.com/office/powerpoint/2010/main" val="1711552271"/>
      </p:ext>
    </p:extLst>
  </p:cSld>
  <p:clrMapOvr>
    <a:masterClrMapping/>
  </p:clrMapOvr>
  <p:transition>
    <p:pull dir="d"/>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2105025" y="12334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6" name="矩形 5"/>
          <p:cNvSpPr/>
          <p:nvPr/>
        </p:nvSpPr>
        <p:spPr>
          <a:xfrm>
            <a:off x="428596" y="214821"/>
            <a:ext cx="5211683" cy="523220"/>
          </a:xfrm>
          <a:prstGeom prst="rect">
            <a:avLst/>
          </a:prstGeom>
        </p:spPr>
        <p:txBody>
          <a:bodyPr wrap="none">
            <a:spAutoFit/>
          </a:bodyPr>
          <a:lstStyle/>
          <a:p>
            <a:r>
              <a:rPr lang="en-US" sz="2800" dirty="0" smtClean="0">
                <a:latin typeface="黑体" pitchFamily="49" charset="-122"/>
                <a:ea typeface="黑体" pitchFamily="49" charset="-122"/>
              </a:rPr>
              <a:t>2.5 </a:t>
            </a:r>
            <a:r>
              <a:rPr lang="zh-CN" altLang="en-US" sz="2800" dirty="0" smtClean="0">
                <a:latin typeface="黑体" pitchFamily="49" charset="-122"/>
                <a:ea typeface="黑体" pitchFamily="49" charset="-122"/>
              </a:rPr>
              <a:t>工程设计和管理的法律法规</a:t>
            </a:r>
            <a:endParaRPr lang="zh-CN" altLang="en-US" sz="2800" dirty="0">
              <a:latin typeface="黑体" panose="02010609060101010101" pitchFamily="49" charset="-122"/>
              <a:ea typeface="黑体" panose="02010609060101010101" pitchFamily="49" charset="-122"/>
            </a:endParaRPr>
          </a:p>
        </p:txBody>
      </p:sp>
      <p:sp>
        <p:nvSpPr>
          <p:cNvPr id="7" name="矩形 6"/>
          <p:cNvSpPr/>
          <p:nvPr/>
        </p:nvSpPr>
        <p:spPr>
          <a:xfrm>
            <a:off x="357158" y="1000108"/>
            <a:ext cx="8429684" cy="5078313"/>
          </a:xfrm>
          <a:prstGeom prst="rect">
            <a:avLst/>
          </a:prstGeom>
        </p:spPr>
        <p:txBody>
          <a:bodyPr wrap="square">
            <a:spAutoFit/>
          </a:bodyPr>
          <a:lstStyle/>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13</a:t>
            </a:r>
            <a:r>
              <a:rPr lang="zh-CN" altLang="en-US" dirty="0" smtClean="0">
                <a:latin typeface="黑体" pitchFamily="49" charset="-122"/>
                <a:ea typeface="黑体" pitchFamily="49" charset="-122"/>
              </a:rPr>
              <a:t>）</a:t>
            </a:r>
            <a:r>
              <a:rPr lang="zh-CN" altLang="zh-CN" dirty="0" smtClean="0">
                <a:latin typeface="黑体" pitchFamily="49" charset="-122"/>
                <a:ea typeface="黑体" pitchFamily="49" charset="-122"/>
              </a:rPr>
              <a:t>城市</a:t>
            </a:r>
            <a:r>
              <a:rPr lang="zh-CN" altLang="zh-CN" dirty="0">
                <a:latin typeface="黑体" pitchFamily="49" charset="-122"/>
                <a:ea typeface="黑体" pitchFamily="49" charset="-122"/>
              </a:rPr>
              <a:t>绿化条例</a:t>
            </a: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14</a:t>
            </a:r>
            <a:r>
              <a:rPr lang="zh-CN" altLang="en-US" dirty="0" smtClean="0">
                <a:latin typeface="黑体" pitchFamily="49" charset="-122"/>
                <a:ea typeface="黑体" pitchFamily="49" charset="-122"/>
              </a:rPr>
              <a:t>）</a:t>
            </a:r>
            <a:r>
              <a:rPr lang="zh-CN" altLang="zh-CN" dirty="0" smtClean="0">
                <a:latin typeface="黑体" pitchFamily="49" charset="-122"/>
                <a:ea typeface="黑体" pitchFamily="49" charset="-122"/>
              </a:rPr>
              <a:t>风景名胜区管理条例</a:t>
            </a:r>
            <a:endParaRPr lang="zh-CN" altLang="zh-CN" dirty="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15</a:t>
            </a:r>
            <a:r>
              <a:rPr lang="zh-CN" altLang="en-US" dirty="0" smtClean="0">
                <a:latin typeface="黑体" pitchFamily="49" charset="-122"/>
                <a:ea typeface="黑体" pitchFamily="49" charset="-122"/>
              </a:rPr>
              <a:t>）</a:t>
            </a:r>
            <a:r>
              <a:rPr lang="zh-CN" altLang="zh-CN" dirty="0" smtClean="0">
                <a:latin typeface="黑体" pitchFamily="49" charset="-122"/>
                <a:ea typeface="黑体" pitchFamily="49" charset="-122"/>
              </a:rPr>
              <a:t>气象</a:t>
            </a:r>
            <a:r>
              <a:rPr lang="zh-CN" altLang="zh-CN" dirty="0">
                <a:latin typeface="黑体" pitchFamily="49" charset="-122"/>
                <a:ea typeface="黑体" pitchFamily="49" charset="-122"/>
              </a:rPr>
              <a:t>灾害防御条例</a:t>
            </a: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16</a:t>
            </a:r>
            <a:r>
              <a:rPr lang="zh-CN" altLang="en-US" dirty="0" smtClean="0">
                <a:latin typeface="黑体" pitchFamily="49" charset="-122"/>
                <a:ea typeface="黑体" pitchFamily="49" charset="-122"/>
              </a:rPr>
              <a:t>）</a:t>
            </a:r>
            <a:r>
              <a:rPr lang="zh-CN" altLang="zh-CN" dirty="0" smtClean="0">
                <a:latin typeface="黑体" pitchFamily="49" charset="-122"/>
                <a:ea typeface="黑体" pitchFamily="49" charset="-122"/>
              </a:rPr>
              <a:t>地质灾害</a:t>
            </a:r>
            <a:r>
              <a:rPr lang="zh-CN" altLang="zh-CN" dirty="0">
                <a:latin typeface="黑体" pitchFamily="49" charset="-122"/>
                <a:ea typeface="黑体" pitchFamily="49" charset="-122"/>
              </a:rPr>
              <a:t>防治条例</a:t>
            </a: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17</a:t>
            </a:r>
            <a:r>
              <a:rPr lang="zh-CN" altLang="en-US" dirty="0" smtClean="0">
                <a:latin typeface="黑体" pitchFamily="49" charset="-122"/>
                <a:ea typeface="黑体" pitchFamily="49" charset="-122"/>
              </a:rPr>
              <a:t>）</a:t>
            </a:r>
            <a:r>
              <a:rPr lang="zh-CN" altLang="zh-CN" dirty="0" smtClean="0">
                <a:latin typeface="黑体" pitchFamily="49" charset="-122"/>
                <a:ea typeface="黑体" pitchFamily="49" charset="-122"/>
              </a:rPr>
              <a:t>城市道路</a:t>
            </a:r>
            <a:r>
              <a:rPr lang="zh-CN" altLang="zh-CN" dirty="0">
                <a:latin typeface="黑体" pitchFamily="49" charset="-122"/>
                <a:ea typeface="黑体" pitchFamily="49" charset="-122"/>
              </a:rPr>
              <a:t>管理条例</a:t>
            </a: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18</a:t>
            </a:r>
            <a:r>
              <a:rPr lang="zh-CN" altLang="en-US" dirty="0" smtClean="0">
                <a:latin typeface="黑体" pitchFamily="49" charset="-122"/>
                <a:ea typeface="黑体" pitchFamily="49" charset="-122"/>
              </a:rPr>
              <a:t>）</a:t>
            </a:r>
            <a:r>
              <a:rPr lang="zh-CN" altLang="zh-CN" dirty="0" smtClean="0">
                <a:latin typeface="黑体" pitchFamily="49" charset="-122"/>
                <a:ea typeface="黑体" pitchFamily="49" charset="-122"/>
              </a:rPr>
              <a:t>城市</a:t>
            </a:r>
            <a:r>
              <a:rPr lang="zh-CN" altLang="zh-CN" dirty="0">
                <a:latin typeface="黑体" pitchFamily="49" charset="-122"/>
                <a:ea typeface="黑体" pitchFamily="49" charset="-122"/>
              </a:rPr>
              <a:t>地下空间开发利用管理规定</a:t>
            </a: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19</a:t>
            </a:r>
            <a:r>
              <a:rPr lang="zh-CN" altLang="en-US" dirty="0" smtClean="0">
                <a:latin typeface="黑体" pitchFamily="49" charset="-122"/>
                <a:ea typeface="黑体" pitchFamily="49" charset="-122"/>
              </a:rPr>
              <a:t>）</a:t>
            </a:r>
            <a:r>
              <a:rPr lang="zh-CN" altLang="zh-CN" dirty="0" smtClean="0">
                <a:latin typeface="黑体" pitchFamily="49" charset="-122"/>
                <a:ea typeface="黑体" pitchFamily="49" charset="-122"/>
              </a:rPr>
              <a:t>城市</a:t>
            </a:r>
            <a:r>
              <a:rPr lang="zh-CN" altLang="zh-CN" dirty="0">
                <a:latin typeface="黑体" pitchFamily="49" charset="-122"/>
                <a:ea typeface="黑体" pitchFamily="49" charset="-122"/>
              </a:rPr>
              <a:t>新建住宅小区管理办法</a:t>
            </a: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20</a:t>
            </a:r>
            <a:r>
              <a:rPr lang="zh-CN" altLang="en-US" dirty="0" smtClean="0">
                <a:latin typeface="黑体" pitchFamily="49" charset="-122"/>
                <a:ea typeface="黑体" pitchFamily="49" charset="-122"/>
              </a:rPr>
              <a:t>）</a:t>
            </a:r>
            <a:r>
              <a:rPr lang="zh-CN" altLang="zh-CN" dirty="0" smtClean="0">
                <a:latin typeface="黑体" pitchFamily="49" charset="-122"/>
                <a:ea typeface="黑体" pitchFamily="49" charset="-122"/>
              </a:rPr>
              <a:t>标准化</a:t>
            </a:r>
            <a:r>
              <a:rPr lang="zh-CN" altLang="zh-CN" dirty="0">
                <a:latin typeface="黑体" pitchFamily="49" charset="-122"/>
                <a:ea typeface="黑体" pitchFamily="49" charset="-122"/>
              </a:rPr>
              <a:t>法实施条例</a:t>
            </a: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21</a:t>
            </a:r>
            <a:r>
              <a:rPr lang="zh-CN" altLang="en-US" dirty="0" smtClean="0">
                <a:latin typeface="黑体" pitchFamily="49" charset="-122"/>
                <a:ea typeface="黑体" pitchFamily="49" charset="-122"/>
              </a:rPr>
              <a:t>）</a:t>
            </a:r>
            <a:r>
              <a:rPr lang="zh-CN" altLang="zh-CN" dirty="0" smtClean="0">
                <a:latin typeface="黑体" pitchFamily="49" charset="-122"/>
                <a:ea typeface="黑体" pitchFamily="49" charset="-122"/>
              </a:rPr>
              <a:t>注册</a:t>
            </a:r>
            <a:r>
              <a:rPr lang="zh-CN" altLang="zh-CN" dirty="0">
                <a:latin typeface="黑体" pitchFamily="49" charset="-122"/>
                <a:ea typeface="黑体" pitchFamily="49" charset="-122"/>
              </a:rPr>
              <a:t>建筑师条例</a:t>
            </a: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22</a:t>
            </a:r>
            <a:r>
              <a:rPr lang="zh-CN" altLang="en-US" dirty="0" smtClean="0">
                <a:latin typeface="黑体" pitchFamily="49" charset="-122"/>
                <a:ea typeface="黑体" pitchFamily="49" charset="-122"/>
              </a:rPr>
              <a:t>）</a:t>
            </a:r>
            <a:r>
              <a:rPr lang="zh-CN" altLang="zh-CN" dirty="0" smtClean="0">
                <a:latin typeface="黑体" pitchFamily="49" charset="-122"/>
                <a:ea typeface="黑体" pitchFamily="49" charset="-122"/>
              </a:rPr>
              <a:t>城市</a:t>
            </a:r>
            <a:r>
              <a:rPr lang="zh-CN" altLang="zh-CN" dirty="0">
                <a:latin typeface="黑体" pitchFamily="49" charset="-122"/>
                <a:ea typeface="黑体" pitchFamily="49" charset="-122"/>
              </a:rPr>
              <a:t>供水条例</a:t>
            </a: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23</a:t>
            </a:r>
            <a:r>
              <a:rPr lang="zh-CN" altLang="en-US" dirty="0" smtClean="0">
                <a:latin typeface="黑体" pitchFamily="49" charset="-122"/>
                <a:ea typeface="黑体" pitchFamily="49" charset="-122"/>
              </a:rPr>
              <a:t>）</a:t>
            </a:r>
            <a:r>
              <a:rPr lang="zh-CN" altLang="zh-CN" dirty="0" smtClean="0">
                <a:latin typeface="黑体" pitchFamily="49" charset="-122"/>
                <a:ea typeface="黑体" pitchFamily="49" charset="-122"/>
              </a:rPr>
              <a:t>城镇</a:t>
            </a:r>
            <a:r>
              <a:rPr lang="zh-CN" altLang="zh-CN" dirty="0">
                <a:latin typeface="黑体" pitchFamily="49" charset="-122"/>
                <a:ea typeface="黑体" pitchFamily="49" charset="-122"/>
              </a:rPr>
              <a:t>燃气管理条例</a:t>
            </a: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24</a:t>
            </a:r>
            <a:r>
              <a:rPr lang="zh-CN" altLang="en-US" dirty="0" smtClean="0">
                <a:latin typeface="黑体" pitchFamily="49" charset="-122"/>
                <a:ea typeface="黑体" pitchFamily="49" charset="-122"/>
              </a:rPr>
              <a:t>）</a:t>
            </a:r>
            <a:r>
              <a:rPr lang="zh-CN" altLang="zh-CN" dirty="0" smtClean="0">
                <a:latin typeface="黑体" pitchFamily="49" charset="-122"/>
                <a:ea typeface="黑体" pitchFamily="49" charset="-122"/>
              </a:rPr>
              <a:t>城市</a:t>
            </a:r>
            <a:r>
              <a:rPr lang="zh-CN" altLang="zh-CN" dirty="0">
                <a:latin typeface="黑体" pitchFamily="49" charset="-122"/>
                <a:ea typeface="黑体" pitchFamily="49" charset="-122"/>
              </a:rPr>
              <a:t>市容和环境卫生管理</a:t>
            </a:r>
            <a:r>
              <a:rPr lang="zh-CN" altLang="zh-CN" dirty="0" smtClean="0">
                <a:latin typeface="黑体" pitchFamily="49" charset="-122"/>
                <a:ea typeface="黑体" pitchFamily="49" charset="-122"/>
              </a:rPr>
              <a:t>条例</a:t>
            </a:r>
            <a:endParaRPr lang="zh-CN" altLang="en-US" dirty="0">
              <a:latin typeface="黑体" pitchFamily="49" charset="-122"/>
              <a:ea typeface="黑体" pitchFamily="49" charset="-122"/>
            </a:endParaRPr>
          </a:p>
        </p:txBody>
      </p:sp>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extLst>
      <p:ext uri="{BB962C8B-B14F-4D97-AF65-F5344CB8AC3E}">
        <p14:creationId xmlns:p14="http://schemas.microsoft.com/office/powerpoint/2010/main" val="1578055283"/>
      </p:ext>
    </p:extLst>
  </p:cSld>
  <p:clrMapOvr>
    <a:masterClrMapping/>
  </p:clrMapOvr>
  <p:transition>
    <p:pull dir="d"/>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2105025" y="12334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6" name="矩形 5"/>
          <p:cNvSpPr/>
          <p:nvPr/>
        </p:nvSpPr>
        <p:spPr>
          <a:xfrm>
            <a:off x="428596" y="214821"/>
            <a:ext cx="5211683" cy="523220"/>
          </a:xfrm>
          <a:prstGeom prst="rect">
            <a:avLst/>
          </a:prstGeom>
        </p:spPr>
        <p:txBody>
          <a:bodyPr wrap="none">
            <a:spAutoFit/>
          </a:bodyPr>
          <a:lstStyle/>
          <a:p>
            <a:r>
              <a:rPr lang="en-US" sz="2800" dirty="0" smtClean="0">
                <a:latin typeface="黑体" pitchFamily="49" charset="-122"/>
                <a:ea typeface="黑体" pitchFamily="49" charset="-122"/>
              </a:rPr>
              <a:t>2.5 </a:t>
            </a:r>
            <a:r>
              <a:rPr lang="zh-CN" altLang="en-US" sz="2800" dirty="0" smtClean="0">
                <a:latin typeface="黑体" pitchFamily="49" charset="-122"/>
                <a:ea typeface="黑体" pitchFamily="49" charset="-122"/>
              </a:rPr>
              <a:t>工程设计和管理的法律法规</a:t>
            </a:r>
            <a:endParaRPr lang="zh-CN" altLang="en-US" sz="2800" dirty="0">
              <a:latin typeface="黑体" panose="02010609060101010101" pitchFamily="49" charset="-122"/>
              <a:ea typeface="黑体" panose="02010609060101010101" pitchFamily="49" charset="-122"/>
            </a:endParaRPr>
          </a:p>
        </p:txBody>
      </p:sp>
      <p:sp>
        <p:nvSpPr>
          <p:cNvPr id="7" name="矩形 6"/>
          <p:cNvSpPr/>
          <p:nvPr/>
        </p:nvSpPr>
        <p:spPr>
          <a:xfrm>
            <a:off x="357158" y="1000108"/>
            <a:ext cx="8429684" cy="5366534"/>
          </a:xfrm>
          <a:prstGeom prst="rect">
            <a:avLst/>
          </a:prstGeom>
        </p:spPr>
        <p:txBody>
          <a:bodyPr wrap="square">
            <a:spAutoFit/>
          </a:bodyPr>
          <a:lstStyle/>
          <a:p>
            <a:pPr>
              <a:lnSpc>
                <a:spcPct val="120000"/>
              </a:lnSpc>
            </a:pPr>
            <a:r>
              <a:rPr lang="en-US" altLang="zh-CN" dirty="0" smtClean="0">
                <a:latin typeface="黑体" pitchFamily="49" charset="-122"/>
                <a:ea typeface="黑体" pitchFamily="49" charset="-122"/>
              </a:rPr>
              <a:t>3 </a:t>
            </a:r>
            <a:r>
              <a:rPr lang="zh-CN" altLang="en-US" dirty="0" smtClean="0">
                <a:latin typeface="黑体" pitchFamily="49" charset="-122"/>
                <a:ea typeface="黑体" pitchFamily="49" charset="-122"/>
              </a:rPr>
              <a:t>部门规章</a:t>
            </a:r>
            <a:endParaRPr lang="en-US" altLang="zh-CN" dirty="0" smtClean="0">
              <a:latin typeface="黑体" pitchFamily="49" charset="-122"/>
              <a:ea typeface="黑体" pitchFamily="49" charset="-122"/>
            </a:endParaRPr>
          </a:p>
          <a:p>
            <a:pPr>
              <a:lnSpc>
                <a:spcPct val="120000"/>
              </a:lnSpc>
            </a:pPr>
            <a:r>
              <a:rPr lang="zh-CN" altLang="en-US" dirty="0" smtClean="0">
                <a:latin typeface="黑体" pitchFamily="49" charset="-122"/>
                <a:ea typeface="黑体" pitchFamily="49" charset="-122"/>
              </a:rPr>
              <a:t>    与建设工程设计和管理相关的部门规章，有些是住建部依法制定并以住建部部长令发布的；有些是国务院有关部、委联合制定发布的规范性文件。部门规章数量众多，与设计管理相关的主要有：</a:t>
            </a:r>
            <a:r>
              <a:rPr lang="en-US" dirty="0" smtClean="0">
                <a:latin typeface="黑体" pitchFamily="49" charset="-122"/>
                <a:ea typeface="黑体" pitchFamily="49" charset="-122"/>
              </a:rPr>
              <a:t/>
            </a:r>
            <a:br>
              <a:rPr lang="en-US" dirty="0" smtClean="0">
                <a:latin typeface="黑体" pitchFamily="49" charset="-122"/>
                <a:ea typeface="黑体" pitchFamily="49" charset="-122"/>
              </a:rPr>
            </a:b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1</a:t>
            </a:r>
            <a:r>
              <a:rPr lang="zh-CN" altLang="en-US" dirty="0" smtClean="0">
                <a:latin typeface="黑体" pitchFamily="49" charset="-122"/>
                <a:ea typeface="黑体" pitchFamily="49" charset="-122"/>
              </a:rPr>
              <a:t>）建设工程项目管理试行办法</a:t>
            </a:r>
            <a:endParaRPr lang="en-US" altLang="zh-CN" dirty="0" smtClean="0">
              <a:latin typeface="黑体" pitchFamily="49" charset="-122"/>
              <a:ea typeface="黑体" pitchFamily="49" charset="-122"/>
            </a:endParaRPr>
          </a:p>
          <a:p>
            <a:pPr>
              <a:lnSpc>
                <a:spcPct val="12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2</a:t>
            </a:r>
            <a:r>
              <a:rPr lang="zh-CN" altLang="en-US" dirty="0" smtClean="0">
                <a:latin typeface="黑体" pitchFamily="49" charset="-122"/>
                <a:ea typeface="黑体" pitchFamily="49" charset="-122"/>
              </a:rPr>
              <a:t>）关于培育发展工程总承包和工程项目管理企业的指导意见</a:t>
            </a:r>
            <a:endParaRPr lang="en-US" altLang="zh-CN" dirty="0" smtClean="0">
              <a:latin typeface="黑体" pitchFamily="49" charset="-122"/>
              <a:ea typeface="黑体" pitchFamily="49" charset="-122"/>
            </a:endParaRPr>
          </a:p>
          <a:p>
            <a:pPr>
              <a:lnSpc>
                <a:spcPct val="12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3</a:t>
            </a:r>
            <a:r>
              <a:rPr lang="zh-CN" altLang="en-US" dirty="0" smtClean="0">
                <a:latin typeface="黑体" pitchFamily="49" charset="-122"/>
                <a:ea typeface="黑体" pitchFamily="49" charset="-122"/>
              </a:rPr>
              <a:t>）建筑工程施工施工许可管理办法</a:t>
            </a:r>
            <a:endParaRPr lang="en-US" altLang="zh-CN" dirty="0" smtClean="0">
              <a:latin typeface="黑体" pitchFamily="49" charset="-122"/>
              <a:ea typeface="黑体" pitchFamily="49" charset="-122"/>
            </a:endParaRPr>
          </a:p>
          <a:p>
            <a:pPr>
              <a:lnSpc>
                <a:spcPct val="12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4</a:t>
            </a:r>
            <a:r>
              <a:rPr lang="zh-CN" altLang="en-US" dirty="0" smtClean="0">
                <a:latin typeface="黑体" pitchFamily="49" charset="-122"/>
                <a:ea typeface="黑体" pitchFamily="49" charset="-122"/>
              </a:rPr>
              <a:t>）建筑工程设计招标投标管理办法</a:t>
            </a:r>
            <a:endParaRPr lang="en-US" altLang="zh-CN" dirty="0" smtClean="0">
              <a:latin typeface="黑体" pitchFamily="49" charset="-122"/>
              <a:ea typeface="黑体" pitchFamily="49" charset="-122"/>
            </a:endParaRPr>
          </a:p>
          <a:p>
            <a:pPr>
              <a:lnSpc>
                <a:spcPct val="12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5</a:t>
            </a:r>
            <a:r>
              <a:rPr lang="zh-CN" altLang="en-US" dirty="0" smtClean="0">
                <a:latin typeface="黑体" pitchFamily="49" charset="-122"/>
                <a:ea typeface="黑体" pitchFamily="49" charset="-122"/>
              </a:rPr>
              <a:t>）工程建设项目招标范围和规模标准规定</a:t>
            </a:r>
            <a:endParaRPr lang="en-US" altLang="zh-CN" dirty="0" smtClean="0">
              <a:latin typeface="黑体" pitchFamily="49" charset="-122"/>
              <a:ea typeface="黑体" pitchFamily="49" charset="-122"/>
            </a:endParaRPr>
          </a:p>
          <a:p>
            <a:pPr>
              <a:lnSpc>
                <a:spcPct val="12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6</a:t>
            </a:r>
            <a:r>
              <a:rPr lang="zh-CN" altLang="en-US" dirty="0" smtClean="0">
                <a:latin typeface="黑体" pitchFamily="49" charset="-122"/>
                <a:ea typeface="黑体" pitchFamily="49" charset="-122"/>
              </a:rPr>
              <a:t>）评标委员会和评标方法暂行规定</a:t>
            </a:r>
            <a:endParaRPr lang="en-US" altLang="zh-CN" dirty="0" smtClean="0">
              <a:latin typeface="黑体" pitchFamily="49" charset="-122"/>
              <a:ea typeface="黑体" pitchFamily="49" charset="-122"/>
            </a:endParaRPr>
          </a:p>
          <a:p>
            <a:pPr>
              <a:lnSpc>
                <a:spcPct val="12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7</a:t>
            </a:r>
            <a:r>
              <a:rPr lang="zh-CN" altLang="en-US" dirty="0" smtClean="0">
                <a:latin typeface="黑体" pitchFamily="49" charset="-122"/>
                <a:ea typeface="黑体" pitchFamily="49" charset="-122"/>
              </a:rPr>
              <a:t>）工程建设项目招标代理机构资格认定办法</a:t>
            </a:r>
            <a:endParaRPr lang="en-US" altLang="zh-CN" dirty="0" smtClean="0">
              <a:latin typeface="黑体" pitchFamily="49" charset="-122"/>
              <a:ea typeface="黑体" pitchFamily="49" charset="-122"/>
            </a:endParaRPr>
          </a:p>
          <a:p>
            <a:pPr>
              <a:lnSpc>
                <a:spcPct val="12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8</a:t>
            </a:r>
            <a:r>
              <a:rPr lang="zh-CN" altLang="en-US" dirty="0" smtClean="0">
                <a:latin typeface="黑体" pitchFamily="49" charset="-122"/>
                <a:ea typeface="黑体" pitchFamily="49" charset="-122"/>
              </a:rPr>
              <a:t>）工程建设项目自行招标试行办法</a:t>
            </a:r>
            <a:endParaRPr lang="en-US" altLang="zh-CN" dirty="0" smtClean="0">
              <a:latin typeface="黑体" pitchFamily="49" charset="-122"/>
              <a:ea typeface="黑体" pitchFamily="49" charset="-122"/>
            </a:endParaRPr>
          </a:p>
          <a:p>
            <a:pPr>
              <a:lnSpc>
                <a:spcPct val="12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9</a:t>
            </a:r>
            <a:r>
              <a:rPr lang="zh-CN" altLang="en-US" dirty="0" smtClean="0">
                <a:latin typeface="黑体" pitchFamily="49" charset="-122"/>
                <a:ea typeface="黑体" pitchFamily="49" charset="-122"/>
              </a:rPr>
              <a:t>）城市建筑方案设计竞选管理试行办法</a:t>
            </a:r>
            <a:endParaRPr lang="en-US" altLang="zh-CN" dirty="0" smtClean="0">
              <a:latin typeface="黑体" pitchFamily="49" charset="-122"/>
              <a:ea typeface="黑体" pitchFamily="49" charset="-122"/>
            </a:endParaRPr>
          </a:p>
          <a:p>
            <a:pPr>
              <a:lnSpc>
                <a:spcPct val="12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10</a:t>
            </a:r>
            <a:r>
              <a:rPr lang="zh-CN" altLang="en-US" dirty="0" smtClean="0">
                <a:latin typeface="黑体" pitchFamily="49" charset="-122"/>
                <a:ea typeface="黑体" pitchFamily="49" charset="-122"/>
              </a:rPr>
              <a:t>）建设工程勘察设计合同管理办法</a:t>
            </a:r>
            <a:endParaRPr lang="en-US" altLang="zh-CN" dirty="0" smtClean="0">
              <a:latin typeface="黑体" pitchFamily="49" charset="-122"/>
              <a:ea typeface="黑体" pitchFamily="49" charset="-122"/>
            </a:endParaRPr>
          </a:p>
          <a:p>
            <a:pPr>
              <a:lnSpc>
                <a:spcPct val="12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11</a:t>
            </a:r>
            <a:r>
              <a:rPr lang="zh-CN" altLang="en-US" dirty="0" smtClean="0">
                <a:latin typeface="黑体" pitchFamily="49" charset="-122"/>
                <a:ea typeface="黑体" pitchFamily="49" charset="-122"/>
              </a:rPr>
              <a:t>）城市规划编制单位资质管理规定</a:t>
            </a:r>
            <a:endParaRPr lang="en-US" altLang="zh-CN" dirty="0" smtClean="0">
              <a:latin typeface="黑体" pitchFamily="49" charset="-122"/>
              <a:ea typeface="黑体" pitchFamily="49" charset="-122"/>
            </a:endParaRPr>
          </a:p>
          <a:p>
            <a:pPr>
              <a:lnSpc>
                <a:spcPct val="12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12</a:t>
            </a:r>
            <a:r>
              <a:rPr lang="zh-CN" altLang="en-US" dirty="0" smtClean="0">
                <a:latin typeface="黑体" pitchFamily="49" charset="-122"/>
                <a:ea typeface="黑体" pitchFamily="49" charset="-122"/>
              </a:rPr>
              <a:t>）建设工程勘察设计资质管理规定</a:t>
            </a:r>
            <a:endParaRPr lang="zh-CN" altLang="en-US" dirty="0">
              <a:latin typeface="黑体" pitchFamily="49" charset="-122"/>
              <a:ea typeface="黑体" pitchFamily="49" charset="-122"/>
            </a:endParaRPr>
          </a:p>
        </p:txBody>
      </p:sp>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cSld>
  <p:clrMapOvr>
    <a:masterClrMapping/>
  </p:clrMapOvr>
  <p:transition>
    <p:pull dir="d"/>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2105025" y="12334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6" name="矩形 5"/>
          <p:cNvSpPr/>
          <p:nvPr/>
        </p:nvSpPr>
        <p:spPr>
          <a:xfrm>
            <a:off x="428596" y="214821"/>
            <a:ext cx="5211683" cy="523220"/>
          </a:xfrm>
          <a:prstGeom prst="rect">
            <a:avLst/>
          </a:prstGeom>
        </p:spPr>
        <p:txBody>
          <a:bodyPr wrap="none">
            <a:spAutoFit/>
          </a:bodyPr>
          <a:lstStyle/>
          <a:p>
            <a:r>
              <a:rPr lang="en-US" sz="2800" dirty="0" smtClean="0">
                <a:latin typeface="黑体" pitchFamily="49" charset="-122"/>
                <a:ea typeface="黑体" pitchFamily="49" charset="-122"/>
              </a:rPr>
              <a:t>2.5 </a:t>
            </a:r>
            <a:r>
              <a:rPr lang="zh-CN" altLang="en-US" sz="2800" dirty="0" smtClean="0">
                <a:latin typeface="黑体" pitchFamily="49" charset="-122"/>
                <a:ea typeface="黑体" pitchFamily="49" charset="-122"/>
              </a:rPr>
              <a:t>工程设计和管理的法律法规</a:t>
            </a:r>
            <a:endParaRPr lang="zh-CN" altLang="en-US" sz="2800" dirty="0">
              <a:latin typeface="黑体" panose="02010609060101010101" pitchFamily="49" charset="-122"/>
              <a:ea typeface="黑体" panose="02010609060101010101" pitchFamily="49" charset="-122"/>
            </a:endParaRPr>
          </a:p>
        </p:txBody>
      </p:sp>
      <p:sp>
        <p:nvSpPr>
          <p:cNvPr id="7" name="矩形 6"/>
          <p:cNvSpPr/>
          <p:nvPr/>
        </p:nvSpPr>
        <p:spPr>
          <a:xfrm>
            <a:off x="357158" y="1000108"/>
            <a:ext cx="8429684" cy="5410712"/>
          </a:xfrm>
          <a:prstGeom prst="rect">
            <a:avLst/>
          </a:prstGeom>
        </p:spPr>
        <p:txBody>
          <a:bodyPr wrap="square">
            <a:spAutoFit/>
          </a:bodyPr>
          <a:lstStyle/>
          <a:p>
            <a:pPr>
              <a:lnSpc>
                <a:spcPct val="12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13</a:t>
            </a:r>
            <a:r>
              <a:rPr lang="zh-CN" altLang="en-US" dirty="0" smtClean="0">
                <a:latin typeface="黑体" pitchFamily="49" charset="-122"/>
                <a:ea typeface="黑体" pitchFamily="49" charset="-122"/>
              </a:rPr>
              <a:t>）建筑工程设计事务所管理办法</a:t>
            </a:r>
            <a:endParaRPr lang="en-US" altLang="zh-CN" dirty="0" smtClean="0">
              <a:latin typeface="黑体" pitchFamily="49" charset="-122"/>
              <a:ea typeface="黑体" pitchFamily="49" charset="-122"/>
            </a:endParaRPr>
          </a:p>
          <a:p>
            <a:pPr>
              <a:lnSpc>
                <a:spcPct val="12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14</a:t>
            </a:r>
            <a:r>
              <a:rPr lang="zh-CN" altLang="en-US" dirty="0" smtClean="0">
                <a:latin typeface="黑体" pitchFamily="49" charset="-122"/>
                <a:ea typeface="黑体" pitchFamily="49" charset="-122"/>
              </a:rPr>
              <a:t>）建筑工程专业设计事务所资质标准</a:t>
            </a:r>
            <a:endParaRPr lang="en-US" altLang="zh-CN" dirty="0" smtClean="0">
              <a:latin typeface="黑体" pitchFamily="49" charset="-122"/>
              <a:ea typeface="黑体" pitchFamily="49" charset="-122"/>
            </a:endParaRPr>
          </a:p>
          <a:p>
            <a:pPr>
              <a:lnSpc>
                <a:spcPct val="12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15</a:t>
            </a:r>
            <a:r>
              <a:rPr lang="zh-CN" altLang="en-US" dirty="0" smtClean="0">
                <a:latin typeface="黑体" pitchFamily="49" charset="-122"/>
                <a:ea typeface="黑体" pitchFamily="49" charset="-122"/>
              </a:rPr>
              <a:t>）建筑装饰设计资质分级标准</a:t>
            </a:r>
            <a:endParaRPr lang="en-US" altLang="zh-CN" dirty="0" smtClean="0">
              <a:latin typeface="黑体" pitchFamily="49" charset="-122"/>
              <a:ea typeface="黑体" pitchFamily="49" charset="-122"/>
            </a:endParaRPr>
          </a:p>
          <a:p>
            <a:pPr>
              <a:lnSpc>
                <a:spcPct val="12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16</a:t>
            </a:r>
            <a:r>
              <a:rPr lang="zh-CN" altLang="en-US" dirty="0" smtClean="0">
                <a:latin typeface="黑体" pitchFamily="49" charset="-122"/>
                <a:ea typeface="黑体" pitchFamily="49" charset="-122"/>
              </a:rPr>
              <a:t>）轻型房屋钢结构工程专项资质管理暂行办法</a:t>
            </a:r>
            <a:endParaRPr lang="en-US" altLang="zh-CN" dirty="0" smtClean="0">
              <a:latin typeface="黑体" pitchFamily="49" charset="-122"/>
              <a:ea typeface="黑体" pitchFamily="49" charset="-122"/>
            </a:endParaRPr>
          </a:p>
          <a:p>
            <a:pPr>
              <a:lnSpc>
                <a:spcPct val="12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17</a:t>
            </a:r>
            <a:r>
              <a:rPr lang="zh-CN" altLang="en-US" dirty="0" smtClean="0">
                <a:latin typeface="黑体" pitchFamily="49" charset="-122"/>
                <a:ea typeface="黑体" pitchFamily="49" charset="-122"/>
              </a:rPr>
              <a:t>）建筑幕墙工程设计专项资质管理暂行办法</a:t>
            </a:r>
            <a:endParaRPr lang="en-US" altLang="zh-CN" dirty="0" smtClean="0">
              <a:latin typeface="黑体" pitchFamily="49" charset="-122"/>
              <a:ea typeface="黑体" pitchFamily="49" charset="-122"/>
            </a:endParaRPr>
          </a:p>
          <a:p>
            <a:pPr>
              <a:lnSpc>
                <a:spcPct val="12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18</a:t>
            </a:r>
            <a:r>
              <a:rPr lang="zh-CN" altLang="en-US" dirty="0" smtClean="0">
                <a:latin typeface="黑体" pitchFamily="49" charset="-122"/>
                <a:ea typeface="黑体" pitchFamily="49" charset="-122"/>
              </a:rPr>
              <a:t>）外商投资城市规划服务企业管理规定</a:t>
            </a:r>
            <a:endParaRPr lang="en-US" altLang="zh-CN" dirty="0" smtClean="0">
              <a:latin typeface="黑体" pitchFamily="49" charset="-122"/>
              <a:ea typeface="黑体" pitchFamily="49" charset="-122"/>
            </a:endParaRPr>
          </a:p>
          <a:p>
            <a:pPr>
              <a:lnSpc>
                <a:spcPct val="12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19</a:t>
            </a:r>
            <a:r>
              <a:rPr lang="zh-CN" altLang="en-US" dirty="0" smtClean="0">
                <a:latin typeface="黑体" pitchFamily="49" charset="-122"/>
                <a:ea typeface="黑体" pitchFamily="49" charset="-122"/>
              </a:rPr>
              <a:t>）外商投资建设工程设计企业管理规定</a:t>
            </a:r>
            <a:endParaRPr lang="en-US" altLang="zh-CN" dirty="0" smtClean="0">
              <a:latin typeface="黑体" pitchFamily="49" charset="-122"/>
              <a:ea typeface="黑体" pitchFamily="49" charset="-122"/>
            </a:endParaRPr>
          </a:p>
          <a:p>
            <a:pPr>
              <a:lnSpc>
                <a:spcPct val="12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20</a:t>
            </a:r>
            <a:r>
              <a:rPr lang="zh-CN" altLang="en-US" dirty="0" smtClean="0">
                <a:latin typeface="黑体" pitchFamily="49" charset="-122"/>
                <a:ea typeface="黑体" pitchFamily="49" charset="-122"/>
              </a:rPr>
              <a:t>）工程监理企业资质管理规定</a:t>
            </a:r>
            <a:endParaRPr lang="en-US" altLang="zh-CN" dirty="0" smtClean="0">
              <a:latin typeface="黑体" pitchFamily="49" charset="-122"/>
              <a:ea typeface="黑体" pitchFamily="49" charset="-122"/>
            </a:endParaRPr>
          </a:p>
          <a:p>
            <a:pPr>
              <a:lnSpc>
                <a:spcPct val="12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21</a:t>
            </a:r>
            <a:r>
              <a:rPr lang="zh-CN" altLang="en-US" dirty="0" smtClean="0">
                <a:latin typeface="黑体" pitchFamily="49" charset="-122"/>
                <a:ea typeface="黑体" pitchFamily="49" charset="-122"/>
              </a:rPr>
              <a:t>）建设工程监理范围和规模标准规定</a:t>
            </a:r>
            <a:endParaRPr lang="en-US" altLang="zh-CN" dirty="0" smtClean="0">
              <a:latin typeface="黑体" pitchFamily="49" charset="-122"/>
              <a:ea typeface="黑体" pitchFamily="49" charset="-122"/>
            </a:endParaRPr>
          </a:p>
          <a:p>
            <a:pPr>
              <a:lnSpc>
                <a:spcPct val="12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22</a:t>
            </a:r>
            <a:r>
              <a:rPr lang="zh-CN" altLang="en-US" dirty="0" smtClean="0">
                <a:latin typeface="黑体" pitchFamily="49" charset="-122"/>
                <a:ea typeface="黑体" pitchFamily="49" charset="-122"/>
              </a:rPr>
              <a:t>）注册城市规划师执业资格制度暂行规定</a:t>
            </a:r>
            <a:endParaRPr lang="en-US" altLang="zh-CN" dirty="0" smtClean="0">
              <a:latin typeface="黑体" pitchFamily="49" charset="-122"/>
              <a:ea typeface="黑体" pitchFamily="49" charset="-122"/>
            </a:endParaRPr>
          </a:p>
          <a:p>
            <a:pPr>
              <a:lnSpc>
                <a:spcPct val="12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23</a:t>
            </a:r>
            <a:r>
              <a:rPr lang="zh-CN" altLang="en-US" dirty="0" smtClean="0">
                <a:latin typeface="黑体" pitchFamily="49" charset="-122"/>
                <a:ea typeface="黑体" pitchFamily="49" charset="-122"/>
              </a:rPr>
              <a:t>）注册建筑师实施细则</a:t>
            </a:r>
            <a:endParaRPr lang="en-US" altLang="zh-CN" dirty="0" smtClean="0">
              <a:latin typeface="黑体" pitchFamily="49" charset="-122"/>
              <a:ea typeface="黑体" pitchFamily="49" charset="-122"/>
            </a:endParaRPr>
          </a:p>
          <a:p>
            <a:pPr>
              <a:lnSpc>
                <a:spcPct val="12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24</a:t>
            </a:r>
            <a:r>
              <a:rPr lang="zh-CN" altLang="en-US" dirty="0" smtClean="0">
                <a:latin typeface="黑体" pitchFamily="49" charset="-122"/>
                <a:ea typeface="黑体" pitchFamily="49" charset="-122"/>
              </a:rPr>
              <a:t>）注册结构工程师执业资格制度暂行规定</a:t>
            </a:r>
            <a:endParaRPr lang="en-US" altLang="zh-CN" dirty="0" smtClean="0">
              <a:latin typeface="黑体" pitchFamily="49" charset="-122"/>
              <a:ea typeface="黑体" pitchFamily="49" charset="-122"/>
            </a:endParaRPr>
          </a:p>
          <a:p>
            <a:pPr>
              <a:lnSpc>
                <a:spcPct val="12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25</a:t>
            </a:r>
            <a:r>
              <a:rPr lang="zh-CN" altLang="en-US" dirty="0" smtClean="0">
                <a:latin typeface="黑体" pitchFamily="49" charset="-122"/>
                <a:ea typeface="黑体" pitchFamily="49" charset="-122"/>
              </a:rPr>
              <a:t>）注册设备工程执业资格管理规定</a:t>
            </a:r>
            <a:endParaRPr lang="en-US" altLang="zh-CN" dirty="0" smtClean="0">
              <a:latin typeface="黑体" pitchFamily="49" charset="-122"/>
              <a:ea typeface="黑体" pitchFamily="49" charset="-122"/>
            </a:endParaRPr>
          </a:p>
          <a:p>
            <a:pPr>
              <a:lnSpc>
                <a:spcPct val="12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26</a:t>
            </a:r>
            <a:r>
              <a:rPr lang="zh-CN" altLang="en-US" dirty="0" smtClean="0">
                <a:latin typeface="黑体" pitchFamily="49" charset="-122"/>
                <a:ea typeface="黑体" pitchFamily="49" charset="-122"/>
              </a:rPr>
              <a:t>）注册监理工程师管理规定</a:t>
            </a:r>
            <a:endParaRPr lang="en-US" altLang="zh-CN" dirty="0" smtClean="0">
              <a:latin typeface="黑体" pitchFamily="49" charset="-122"/>
              <a:ea typeface="黑体" pitchFamily="49" charset="-122"/>
            </a:endParaRPr>
          </a:p>
          <a:p>
            <a:pPr>
              <a:lnSpc>
                <a:spcPct val="12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27</a:t>
            </a:r>
            <a:r>
              <a:rPr lang="zh-CN" altLang="en-US" dirty="0" smtClean="0">
                <a:latin typeface="黑体" pitchFamily="49" charset="-122"/>
                <a:ea typeface="黑体" pitchFamily="49" charset="-122"/>
              </a:rPr>
              <a:t>）造价工程师注册管理办法</a:t>
            </a:r>
            <a:endParaRPr lang="en-US" altLang="zh-CN" dirty="0" smtClean="0">
              <a:latin typeface="黑体" pitchFamily="49" charset="-122"/>
              <a:ea typeface="黑体" pitchFamily="49" charset="-122"/>
            </a:endParaRPr>
          </a:p>
          <a:p>
            <a:pPr>
              <a:lnSpc>
                <a:spcPct val="12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28</a:t>
            </a:r>
            <a:r>
              <a:rPr lang="zh-CN" altLang="en-US" dirty="0" smtClean="0">
                <a:latin typeface="黑体" pitchFamily="49" charset="-122"/>
                <a:ea typeface="黑体" pitchFamily="49" charset="-122"/>
              </a:rPr>
              <a:t>）工程勘察设计收费管理规定</a:t>
            </a:r>
            <a:endParaRPr lang="zh-CN" altLang="en-US" dirty="0">
              <a:latin typeface="黑体" pitchFamily="49" charset="-122"/>
              <a:ea typeface="黑体" pitchFamily="49" charset="-122"/>
            </a:endParaRPr>
          </a:p>
        </p:txBody>
      </p:sp>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extLst>
      <p:ext uri="{BB962C8B-B14F-4D97-AF65-F5344CB8AC3E}">
        <p14:creationId xmlns:p14="http://schemas.microsoft.com/office/powerpoint/2010/main" val="2103668470"/>
      </p:ext>
    </p:extLst>
  </p:cSld>
  <p:clrMapOvr>
    <a:masterClrMapping/>
  </p:clrMapOvr>
  <p:transition>
    <p:pull dir="d"/>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2105025" y="12334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6" name="矩形 5"/>
          <p:cNvSpPr/>
          <p:nvPr/>
        </p:nvSpPr>
        <p:spPr>
          <a:xfrm>
            <a:off x="428596" y="214821"/>
            <a:ext cx="5211683" cy="523220"/>
          </a:xfrm>
          <a:prstGeom prst="rect">
            <a:avLst/>
          </a:prstGeom>
        </p:spPr>
        <p:txBody>
          <a:bodyPr wrap="none">
            <a:spAutoFit/>
          </a:bodyPr>
          <a:lstStyle/>
          <a:p>
            <a:r>
              <a:rPr lang="en-US" sz="2800" dirty="0" smtClean="0">
                <a:latin typeface="黑体" pitchFamily="49" charset="-122"/>
                <a:ea typeface="黑体" pitchFamily="49" charset="-122"/>
              </a:rPr>
              <a:t>2.5 </a:t>
            </a:r>
            <a:r>
              <a:rPr lang="zh-CN" altLang="en-US" sz="2800" dirty="0" smtClean="0">
                <a:latin typeface="黑体" pitchFamily="49" charset="-122"/>
                <a:ea typeface="黑体" pitchFamily="49" charset="-122"/>
              </a:rPr>
              <a:t>工程设计和管理的法律法规</a:t>
            </a:r>
            <a:endParaRPr lang="zh-CN" altLang="en-US" sz="2800" dirty="0">
              <a:latin typeface="黑体" panose="02010609060101010101" pitchFamily="49" charset="-122"/>
              <a:ea typeface="黑体" panose="02010609060101010101" pitchFamily="49" charset="-122"/>
            </a:endParaRPr>
          </a:p>
        </p:txBody>
      </p:sp>
      <p:sp>
        <p:nvSpPr>
          <p:cNvPr id="7" name="矩形 6"/>
          <p:cNvSpPr/>
          <p:nvPr/>
        </p:nvSpPr>
        <p:spPr>
          <a:xfrm>
            <a:off x="357158" y="1000108"/>
            <a:ext cx="8429684" cy="5576911"/>
          </a:xfrm>
          <a:prstGeom prst="rect">
            <a:avLst/>
          </a:prstGeom>
        </p:spPr>
        <p:txBody>
          <a:bodyPr wrap="square">
            <a:spAutoFit/>
          </a:bodyPr>
          <a:lstStyle/>
          <a:p>
            <a:pPr>
              <a:lnSpc>
                <a:spcPct val="12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29</a:t>
            </a:r>
            <a:r>
              <a:rPr lang="zh-CN" altLang="en-US" dirty="0" smtClean="0">
                <a:latin typeface="黑体" pitchFamily="49" charset="-122"/>
                <a:ea typeface="黑体" pitchFamily="49" charset="-122"/>
              </a:rPr>
              <a:t>）工程勘察设计咨询业知识产权保护与管理导则</a:t>
            </a:r>
            <a:endParaRPr lang="en-US" altLang="zh-CN" dirty="0" smtClean="0">
              <a:latin typeface="黑体" pitchFamily="49" charset="-122"/>
              <a:ea typeface="黑体" pitchFamily="49" charset="-122"/>
            </a:endParaRPr>
          </a:p>
          <a:p>
            <a:pPr>
              <a:lnSpc>
                <a:spcPct val="12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30</a:t>
            </a:r>
            <a:r>
              <a:rPr lang="zh-CN" altLang="en-US" dirty="0" smtClean="0">
                <a:latin typeface="黑体" pitchFamily="49" charset="-122"/>
                <a:ea typeface="黑体" pitchFamily="49" charset="-122"/>
              </a:rPr>
              <a:t>）实施建设工程强制性标准监督规定</a:t>
            </a:r>
            <a:endParaRPr lang="en-US" altLang="zh-CN" dirty="0" smtClean="0">
              <a:latin typeface="黑体" pitchFamily="49" charset="-122"/>
              <a:ea typeface="黑体" pitchFamily="49" charset="-122"/>
            </a:endParaRPr>
          </a:p>
          <a:p>
            <a:pPr>
              <a:lnSpc>
                <a:spcPct val="12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31</a:t>
            </a:r>
            <a:r>
              <a:rPr lang="zh-CN" altLang="en-US" dirty="0" smtClean="0">
                <a:latin typeface="黑体" pitchFamily="49" charset="-122"/>
                <a:ea typeface="黑体" pitchFamily="49" charset="-122"/>
              </a:rPr>
              <a:t>）工程建设标准设计管理规定</a:t>
            </a:r>
            <a:endParaRPr lang="en-US" altLang="zh-CN" dirty="0" smtClean="0">
              <a:latin typeface="黑体" pitchFamily="49" charset="-122"/>
              <a:ea typeface="黑体" pitchFamily="49" charset="-122"/>
            </a:endParaRPr>
          </a:p>
          <a:p>
            <a:pPr>
              <a:lnSpc>
                <a:spcPct val="12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32</a:t>
            </a:r>
            <a:r>
              <a:rPr lang="zh-CN" altLang="en-US" dirty="0" smtClean="0">
                <a:latin typeface="黑体" pitchFamily="49" charset="-122"/>
                <a:ea typeface="黑体" pitchFamily="49" charset="-122"/>
              </a:rPr>
              <a:t>）工程建设国家标准管理办法</a:t>
            </a:r>
            <a:endParaRPr lang="en-US" altLang="zh-CN" dirty="0" smtClean="0">
              <a:latin typeface="黑体" pitchFamily="49" charset="-122"/>
              <a:ea typeface="黑体" pitchFamily="49" charset="-122"/>
            </a:endParaRPr>
          </a:p>
          <a:p>
            <a:pPr>
              <a:lnSpc>
                <a:spcPct val="12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33</a:t>
            </a:r>
            <a:r>
              <a:rPr lang="zh-CN" altLang="en-US" dirty="0" smtClean="0">
                <a:latin typeface="黑体" pitchFamily="49" charset="-122"/>
                <a:ea typeface="黑体" pitchFamily="49" charset="-122"/>
              </a:rPr>
              <a:t>）工程建设行业标准管理办法</a:t>
            </a:r>
            <a:endParaRPr lang="en-US" altLang="zh-CN" dirty="0" smtClean="0">
              <a:latin typeface="黑体" pitchFamily="49" charset="-122"/>
              <a:ea typeface="黑体" pitchFamily="49" charset="-122"/>
            </a:endParaRPr>
          </a:p>
          <a:p>
            <a:pPr>
              <a:lnSpc>
                <a:spcPct val="12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34</a:t>
            </a:r>
            <a:r>
              <a:rPr lang="zh-CN" altLang="en-US" dirty="0" smtClean="0">
                <a:latin typeface="黑体" pitchFamily="49" charset="-122"/>
                <a:ea typeface="黑体" pitchFamily="49" charset="-122"/>
              </a:rPr>
              <a:t>）建设工程勘察质量管理办法</a:t>
            </a:r>
            <a:endParaRPr lang="en-US" altLang="zh-CN" dirty="0" smtClean="0">
              <a:latin typeface="黑体" pitchFamily="49" charset="-122"/>
              <a:ea typeface="黑体" pitchFamily="49" charset="-122"/>
            </a:endParaRPr>
          </a:p>
          <a:p>
            <a:pPr>
              <a:lnSpc>
                <a:spcPct val="12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35</a:t>
            </a:r>
            <a:r>
              <a:rPr lang="zh-CN" altLang="en-US" dirty="0" smtClean="0">
                <a:latin typeface="黑体" pitchFamily="49" charset="-122"/>
                <a:ea typeface="黑体" pitchFamily="49" charset="-122"/>
              </a:rPr>
              <a:t>）建筑工程设计文件编制深度规定</a:t>
            </a:r>
            <a:endParaRPr lang="en-US" altLang="zh-CN" dirty="0" smtClean="0">
              <a:latin typeface="黑体" pitchFamily="49" charset="-122"/>
              <a:ea typeface="黑体" pitchFamily="49" charset="-122"/>
            </a:endParaRPr>
          </a:p>
          <a:p>
            <a:pPr>
              <a:lnSpc>
                <a:spcPct val="12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36</a:t>
            </a:r>
            <a:r>
              <a:rPr lang="zh-CN" altLang="en-US" dirty="0" smtClean="0">
                <a:latin typeface="黑体" pitchFamily="49" charset="-122"/>
                <a:ea typeface="黑体" pitchFamily="49" charset="-122"/>
              </a:rPr>
              <a:t>）房屋建筑和市政基础设施工程施工图设计文件审查管理办法</a:t>
            </a:r>
            <a:endParaRPr lang="en-US" altLang="zh-CN" dirty="0" smtClean="0">
              <a:latin typeface="黑体" pitchFamily="49" charset="-122"/>
              <a:ea typeface="黑体" pitchFamily="49" charset="-122"/>
            </a:endParaRPr>
          </a:p>
          <a:p>
            <a:pPr>
              <a:lnSpc>
                <a:spcPct val="12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37</a:t>
            </a:r>
            <a:r>
              <a:rPr lang="zh-CN" altLang="en-US" dirty="0" smtClean="0">
                <a:latin typeface="黑体" pitchFamily="49" charset="-122"/>
                <a:ea typeface="黑体" pitchFamily="49" charset="-122"/>
              </a:rPr>
              <a:t>）建筑工程施工图设计文件审查有关问题的指导意见</a:t>
            </a:r>
            <a:endParaRPr lang="en-US" altLang="zh-CN" dirty="0" smtClean="0">
              <a:latin typeface="黑体" pitchFamily="49" charset="-122"/>
              <a:ea typeface="黑体" pitchFamily="49" charset="-122"/>
            </a:endParaRPr>
          </a:p>
          <a:p>
            <a:pPr>
              <a:lnSpc>
                <a:spcPct val="12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38</a:t>
            </a:r>
            <a:r>
              <a:rPr lang="zh-CN" altLang="en-US" dirty="0" smtClean="0">
                <a:latin typeface="黑体" pitchFamily="49" charset="-122"/>
                <a:ea typeface="黑体" pitchFamily="49" charset="-122"/>
              </a:rPr>
              <a:t>）城市蓝线管殫办法</a:t>
            </a:r>
            <a:endParaRPr lang="en-US" altLang="zh-CN" dirty="0" smtClean="0">
              <a:latin typeface="黑体" pitchFamily="49" charset="-122"/>
              <a:ea typeface="黑体" pitchFamily="49" charset="-122"/>
            </a:endParaRPr>
          </a:p>
          <a:p>
            <a:pPr>
              <a:lnSpc>
                <a:spcPct val="12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39</a:t>
            </a:r>
            <a:r>
              <a:rPr lang="zh-CN" altLang="en-US" dirty="0" smtClean="0">
                <a:latin typeface="黑体" pitchFamily="49" charset="-122"/>
                <a:ea typeface="黑体" pitchFamily="49" charset="-122"/>
              </a:rPr>
              <a:t>）城市紫线管理办法</a:t>
            </a:r>
            <a:endParaRPr lang="en-US" altLang="zh-CN" dirty="0" smtClean="0">
              <a:latin typeface="黑体" pitchFamily="49" charset="-122"/>
              <a:ea typeface="黑体" pitchFamily="49" charset="-122"/>
            </a:endParaRPr>
          </a:p>
          <a:p>
            <a:pPr>
              <a:lnSpc>
                <a:spcPct val="12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40</a:t>
            </a:r>
            <a:r>
              <a:rPr lang="zh-CN" altLang="en-US" dirty="0" smtClean="0">
                <a:latin typeface="黑体" pitchFamily="49" charset="-122"/>
                <a:ea typeface="黑体" pitchFamily="49" charset="-122"/>
              </a:rPr>
              <a:t>）城市黄线管理办法</a:t>
            </a:r>
            <a:endParaRPr lang="en-US" altLang="zh-CN" dirty="0" smtClean="0">
              <a:latin typeface="黑体" pitchFamily="49" charset="-122"/>
              <a:ea typeface="黑体" pitchFamily="49" charset="-122"/>
            </a:endParaRPr>
          </a:p>
          <a:p>
            <a:pPr>
              <a:lnSpc>
                <a:spcPct val="12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41</a:t>
            </a:r>
            <a:r>
              <a:rPr lang="zh-CN" altLang="en-US" dirty="0" smtClean="0">
                <a:latin typeface="黑体" pitchFamily="49" charset="-122"/>
                <a:ea typeface="黑体" pitchFamily="49" charset="-122"/>
              </a:rPr>
              <a:t>）城市排水许可管理办法</a:t>
            </a:r>
            <a:endParaRPr lang="en-US" altLang="zh-CN" dirty="0" smtClean="0">
              <a:latin typeface="黑体" pitchFamily="49" charset="-122"/>
              <a:ea typeface="黑体" pitchFamily="49" charset="-122"/>
            </a:endParaRPr>
          </a:p>
          <a:p>
            <a:pPr>
              <a:lnSpc>
                <a:spcPct val="12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42</a:t>
            </a:r>
            <a:r>
              <a:rPr lang="zh-CN" altLang="en-US" dirty="0" smtClean="0">
                <a:latin typeface="黑体" pitchFamily="49" charset="-122"/>
                <a:ea typeface="黑体" pitchFamily="49" charset="-122"/>
              </a:rPr>
              <a:t>）城市燃气安全管理规定 </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43</a:t>
            </a:r>
            <a:r>
              <a:rPr lang="zh-CN" altLang="en-US" dirty="0" smtClean="0">
                <a:latin typeface="黑体" pitchFamily="49" charset="-122"/>
                <a:ea typeface="黑体" pitchFamily="49" charset="-122"/>
              </a:rPr>
              <a:t>）建设项目</a:t>
            </a:r>
            <a:r>
              <a:rPr lang="zh-CN" altLang="en-US" dirty="0">
                <a:latin typeface="黑体" pitchFamily="49" charset="-122"/>
                <a:ea typeface="黑体" pitchFamily="49" charset="-122"/>
              </a:rPr>
              <a:t>环境保护管理办法</a:t>
            </a:r>
            <a:endParaRPr lang="en-US" altLang="zh-CN" dirty="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44</a:t>
            </a:r>
            <a:r>
              <a:rPr lang="zh-CN" altLang="en-US" dirty="0" smtClean="0">
                <a:latin typeface="黑体" pitchFamily="49" charset="-122"/>
                <a:ea typeface="黑体" pitchFamily="49" charset="-122"/>
              </a:rPr>
              <a:t>）建设项目</a:t>
            </a:r>
            <a:r>
              <a:rPr lang="zh-CN" altLang="en-US" dirty="0">
                <a:latin typeface="黑体" pitchFamily="49" charset="-122"/>
                <a:ea typeface="黑体" pitchFamily="49" charset="-122"/>
              </a:rPr>
              <a:t>环境保护</a:t>
            </a:r>
            <a:r>
              <a:rPr lang="zh-CN" altLang="en-US" dirty="0" smtClean="0">
                <a:latin typeface="黑体" pitchFamily="49" charset="-122"/>
                <a:ea typeface="黑体" pitchFamily="49" charset="-122"/>
              </a:rPr>
              <a:t>分类管理规定</a:t>
            </a:r>
            <a:endParaRPr lang="zh-CN" altLang="en-US" dirty="0">
              <a:latin typeface="黑体" pitchFamily="49" charset="-122"/>
              <a:ea typeface="黑体" pitchFamily="49" charset="-122"/>
            </a:endParaRPr>
          </a:p>
        </p:txBody>
      </p:sp>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extLst>
      <p:ext uri="{BB962C8B-B14F-4D97-AF65-F5344CB8AC3E}">
        <p14:creationId xmlns:p14="http://schemas.microsoft.com/office/powerpoint/2010/main" val="2391857321"/>
      </p:ext>
    </p:extLst>
  </p:cSld>
  <p:clrMapOvr>
    <a:masterClrMapping/>
  </p:clrMapOvr>
  <p:transition>
    <p:pull dir="d"/>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2105025" y="12334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6" name="矩形 5"/>
          <p:cNvSpPr/>
          <p:nvPr/>
        </p:nvSpPr>
        <p:spPr>
          <a:xfrm>
            <a:off x="428596" y="214821"/>
            <a:ext cx="5211683" cy="523220"/>
          </a:xfrm>
          <a:prstGeom prst="rect">
            <a:avLst/>
          </a:prstGeom>
        </p:spPr>
        <p:txBody>
          <a:bodyPr wrap="none">
            <a:spAutoFit/>
          </a:bodyPr>
          <a:lstStyle/>
          <a:p>
            <a:r>
              <a:rPr lang="en-US" sz="2800" dirty="0" smtClean="0">
                <a:latin typeface="黑体" pitchFamily="49" charset="-122"/>
                <a:ea typeface="黑体" pitchFamily="49" charset="-122"/>
              </a:rPr>
              <a:t>2.5 </a:t>
            </a:r>
            <a:r>
              <a:rPr lang="zh-CN" altLang="en-US" sz="2800" dirty="0" smtClean="0">
                <a:latin typeface="黑体" pitchFamily="49" charset="-122"/>
                <a:ea typeface="黑体" pitchFamily="49" charset="-122"/>
              </a:rPr>
              <a:t>工程设计和管理的法律法规</a:t>
            </a:r>
            <a:endParaRPr lang="zh-CN" altLang="en-US" sz="2800" dirty="0">
              <a:latin typeface="黑体" panose="02010609060101010101" pitchFamily="49" charset="-122"/>
              <a:ea typeface="黑体" panose="02010609060101010101" pitchFamily="49" charset="-122"/>
            </a:endParaRPr>
          </a:p>
        </p:txBody>
      </p:sp>
      <p:sp>
        <p:nvSpPr>
          <p:cNvPr id="7" name="矩形 6"/>
          <p:cNvSpPr/>
          <p:nvPr/>
        </p:nvSpPr>
        <p:spPr>
          <a:xfrm>
            <a:off x="357158" y="1000108"/>
            <a:ext cx="8429684" cy="5909310"/>
          </a:xfrm>
          <a:prstGeom prst="rect">
            <a:avLst/>
          </a:prstGeom>
        </p:spPr>
        <p:txBody>
          <a:bodyPr wrap="square">
            <a:spAutoFit/>
          </a:bodyPr>
          <a:lstStyle/>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45</a:t>
            </a:r>
            <a:r>
              <a:rPr lang="zh-CN" altLang="en-US" dirty="0" smtClean="0">
                <a:latin typeface="黑体" pitchFamily="49" charset="-122"/>
                <a:ea typeface="黑体" pitchFamily="49" charset="-122"/>
              </a:rPr>
              <a:t>）专项规划环境影响报告书审查办法</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46</a:t>
            </a:r>
            <a:r>
              <a:rPr lang="zh-CN" altLang="en-US" dirty="0" smtClean="0">
                <a:latin typeface="黑体" pitchFamily="49" charset="-122"/>
                <a:ea typeface="黑体" pitchFamily="49" charset="-122"/>
              </a:rPr>
              <a:t>）建设项目环境保护设施竣工验收管理规定</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47</a:t>
            </a:r>
            <a:r>
              <a:rPr lang="zh-CN" altLang="en-US" dirty="0" smtClean="0">
                <a:latin typeface="黑体" pitchFamily="49" charset="-122"/>
                <a:ea typeface="黑体" pitchFamily="49" charset="-122"/>
              </a:rPr>
              <a:t>）民用建筑节能管理规定</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48</a:t>
            </a:r>
            <a:r>
              <a:rPr lang="zh-CN" altLang="en-US" dirty="0" smtClean="0">
                <a:latin typeface="黑体" pitchFamily="49" charset="-122"/>
                <a:ea typeface="黑体" pitchFamily="49" charset="-122"/>
              </a:rPr>
              <a:t>）关于进一步推进可再生能源建筑应用的通知</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49</a:t>
            </a:r>
            <a:r>
              <a:rPr lang="zh-CN" altLang="en-US" dirty="0" smtClean="0">
                <a:latin typeface="黑体" pitchFamily="49" charset="-122"/>
                <a:ea typeface="黑体" pitchFamily="49" charset="-122"/>
              </a:rPr>
              <a:t>）民用建筑工程节能质量监督管理办法</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50</a:t>
            </a:r>
            <a:r>
              <a:rPr lang="zh-CN" altLang="en-US" dirty="0" smtClean="0">
                <a:latin typeface="黑体" pitchFamily="49" charset="-122"/>
                <a:ea typeface="黑体" pitchFamily="49" charset="-122"/>
              </a:rPr>
              <a:t>）建筑工程消防监督审核管理规定</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51</a:t>
            </a:r>
            <a:r>
              <a:rPr lang="zh-CN" altLang="en-US" dirty="0" smtClean="0">
                <a:latin typeface="黑体" pitchFamily="49" charset="-122"/>
                <a:ea typeface="黑体" pitchFamily="49" charset="-122"/>
              </a:rPr>
              <a:t>）建设工程抗御地震灾害管理规定</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52</a:t>
            </a:r>
            <a:r>
              <a:rPr lang="zh-CN" altLang="en-US" dirty="0" smtClean="0">
                <a:latin typeface="黑体" pitchFamily="49" charset="-122"/>
                <a:ea typeface="黑体" pitchFamily="49" charset="-122"/>
              </a:rPr>
              <a:t>）房屋建筑工程抗震设防管理规定</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53</a:t>
            </a:r>
            <a:r>
              <a:rPr lang="zh-CN" altLang="en-US" dirty="0" smtClean="0">
                <a:latin typeface="黑体" pitchFamily="49" charset="-122"/>
                <a:ea typeface="黑体" pitchFamily="49" charset="-122"/>
              </a:rPr>
              <a:t>）超</a:t>
            </a:r>
            <a:r>
              <a:rPr lang="zh-CN" altLang="en-US" dirty="0">
                <a:latin typeface="黑体" pitchFamily="49" charset="-122"/>
                <a:ea typeface="黑体" pitchFamily="49" charset="-122"/>
              </a:rPr>
              <a:t>限高层</a:t>
            </a:r>
            <a:r>
              <a:rPr lang="zh-CN" altLang="en-US" dirty="0" smtClean="0">
                <a:latin typeface="黑体" pitchFamily="49" charset="-122"/>
                <a:ea typeface="黑体" pitchFamily="49" charset="-122"/>
              </a:rPr>
              <a:t>建筑工程抗震设防管理规定</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54</a:t>
            </a:r>
            <a:r>
              <a:rPr lang="zh-CN" altLang="en-US" dirty="0" smtClean="0">
                <a:latin typeface="黑体" pitchFamily="49" charset="-122"/>
                <a:ea typeface="黑体" pitchFamily="49" charset="-122"/>
              </a:rPr>
              <a:t>）地震安全性评价资质管理规定</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55</a:t>
            </a:r>
            <a:r>
              <a:rPr lang="zh-CN" altLang="en-US" dirty="0" smtClean="0">
                <a:latin typeface="黑体" pitchFamily="49" charset="-122"/>
                <a:ea typeface="黑体" pitchFamily="49" charset="-122"/>
              </a:rPr>
              <a:t>）防雷减灾管理办法</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56</a:t>
            </a:r>
            <a:r>
              <a:rPr lang="zh-CN" altLang="en-US" dirty="0" smtClean="0">
                <a:latin typeface="黑体" pitchFamily="49" charset="-122"/>
                <a:ea typeface="黑体" pitchFamily="49" charset="-122"/>
              </a:rPr>
              <a:t>）防雷装置设计审核和竣工验收规定</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57</a:t>
            </a:r>
            <a:r>
              <a:rPr lang="zh-CN" altLang="en-US" dirty="0" smtClean="0">
                <a:latin typeface="黑体" pitchFamily="49" charset="-122"/>
                <a:ea typeface="黑体" pitchFamily="49" charset="-122"/>
              </a:rPr>
              <a:t>）建筑智能化系统工程设计管理暂行规定</a:t>
            </a:r>
          </a:p>
          <a:p>
            <a:pPr>
              <a:lnSpc>
                <a:spcPct val="150000"/>
              </a:lnSpc>
            </a:pPr>
            <a:endParaRPr lang="zh-CN" altLang="en-US" dirty="0">
              <a:latin typeface="黑体" pitchFamily="49" charset="-122"/>
              <a:ea typeface="黑体" pitchFamily="49" charset="-122"/>
            </a:endParaRPr>
          </a:p>
        </p:txBody>
      </p:sp>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cSld>
  <p:clrMapOvr>
    <a:masterClrMapping/>
  </p:clrMapOvr>
  <p:transition>
    <p:pull dir="d"/>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2105025" y="12334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6" name="矩形 5"/>
          <p:cNvSpPr/>
          <p:nvPr/>
        </p:nvSpPr>
        <p:spPr>
          <a:xfrm>
            <a:off x="428596" y="214821"/>
            <a:ext cx="5211683" cy="523220"/>
          </a:xfrm>
          <a:prstGeom prst="rect">
            <a:avLst/>
          </a:prstGeom>
        </p:spPr>
        <p:txBody>
          <a:bodyPr wrap="none">
            <a:spAutoFit/>
          </a:bodyPr>
          <a:lstStyle/>
          <a:p>
            <a:r>
              <a:rPr lang="en-US" sz="2800" dirty="0" smtClean="0">
                <a:latin typeface="黑体" pitchFamily="49" charset="-122"/>
                <a:ea typeface="黑体" pitchFamily="49" charset="-122"/>
              </a:rPr>
              <a:t>2.5 </a:t>
            </a:r>
            <a:r>
              <a:rPr lang="zh-CN" altLang="en-US" sz="2800" dirty="0" smtClean="0">
                <a:latin typeface="黑体" pitchFamily="49" charset="-122"/>
                <a:ea typeface="黑体" pitchFamily="49" charset="-122"/>
              </a:rPr>
              <a:t>工程设计和管理的法律法规</a:t>
            </a:r>
            <a:endParaRPr lang="zh-CN" altLang="en-US" sz="2800" dirty="0">
              <a:latin typeface="黑体" panose="02010609060101010101" pitchFamily="49" charset="-122"/>
              <a:ea typeface="黑体" panose="02010609060101010101" pitchFamily="49" charset="-122"/>
            </a:endParaRPr>
          </a:p>
        </p:txBody>
      </p:sp>
      <p:sp>
        <p:nvSpPr>
          <p:cNvPr id="7" name="矩形 6"/>
          <p:cNvSpPr/>
          <p:nvPr/>
        </p:nvSpPr>
        <p:spPr>
          <a:xfrm>
            <a:off x="357158" y="1000108"/>
            <a:ext cx="8429684" cy="5493812"/>
          </a:xfrm>
          <a:prstGeom prst="rect">
            <a:avLst/>
          </a:prstGeom>
        </p:spPr>
        <p:txBody>
          <a:bodyPr wrap="square">
            <a:spAutoFit/>
          </a:bodyPr>
          <a:lstStyle/>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58</a:t>
            </a:r>
            <a:r>
              <a:rPr lang="zh-CN" altLang="en-US" dirty="0" smtClean="0">
                <a:latin typeface="黑体" pitchFamily="49" charset="-122"/>
                <a:ea typeface="黑体" pitchFamily="49" charset="-122"/>
              </a:rPr>
              <a:t>）建筑装饰装修管理规定</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59</a:t>
            </a:r>
            <a:r>
              <a:rPr lang="zh-CN" altLang="en-US" dirty="0" smtClean="0">
                <a:latin typeface="黑体" pitchFamily="49" charset="-122"/>
                <a:ea typeface="黑体" pitchFamily="49" charset="-122"/>
              </a:rPr>
              <a:t>）住宅室内装饰装修管理办法</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60</a:t>
            </a:r>
            <a:r>
              <a:rPr lang="zh-CN" altLang="en-US" dirty="0" smtClean="0">
                <a:latin typeface="黑体" pitchFamily="49" charset="-122"/>
                <a:ea typeface="黑体" pitchFamily="49" charset="-122"/>
              </a:rPr>
              <a:t>）房屋建筑工程和市政基础没施工程竣工验收暂行规定</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61</a:t>
            </a:r>
            <a:r>
              <a:rPr lang="zh-CN" altLang="en-US" dirty="0" smtClean="0">
                <a:latin typeface="黑体" pitchFamily="49" charset="-122"/>
                <a:ea typeface="黑体" pitchFamily="49" charset="-122"/>
              </a:rPr>
              <a:t>）房屋建筑工程和市政基础设施工程竣工验收备案管理暂行办法</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62</a:t>
            </a:r>
            <a:r>
              <a:rPr lang="zh-CN" altLang="en-US" dirty="0" smtClean="0">
                <a:latin typeface="黑体" pitchFamily="49" charset="-122"/>
                <a:ea typeface="黑体" pitchFamily="49" charset="-122"/>
              </a:rPr>
              <a:t>）房屋建筑工程质量保修办法</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63</a:t>
            </a:r>
            <a:r>
              <a:rPr lang="zh-CN" altLang="en-US" dirty="0" smtClean="0">
                <a:latin typeface="黑体" pitchFamily="49" charset="-122"/>
                <a:ea typeface="黑体" pitchFamily="49" charset="-122"/>
              </a:rPr>
              <a:t>）建筑工程发包与承包计价管理办法</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64</a:t>
            </a:r>
            <a:r>
              <a:rPr lang="zh-CN" altLang="en-US" dirty="0" smtClean="0">
                <a:latin typeface="黑体" pitchFamily="49" charset="-122"/>
                <a:ea typeface="黑体" pitchFamily="49" charset="-122"/>
              </a:rPr>
              <a:t>）关于进一步加强工程造价（定额）管理工作的意见</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65</a:t>
            </a:r>
            <a:r>
              <a:rPr lang="zh-CN" altLang="en-US" dirty="0" smtClean="0">
                <a:latin typeface="黑体" pitchFamily="49" charset="-122"/>
                <a:ea typeface="黑体" pitchFamily="49" charset="-122"/>
              </a:rPr>
              <a:t>）建设工程价款结算暂行办法</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66</a:t>
            </a:r>
            <a:r>
              <a:rPr lang="zh-CN" altLang="en-US" dirty="0" smtClean="0">
                <a:latin typeface="黑体" pitchFamily="49" charset="-122"/>
                <a:ea typeface="黑体" pitchFamily="49" charset="-122"/>
              </a:rPr>
              <a:t>）建设领域推广应用新技术管理规定</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67</a:t>
            </a:r>
            <a:r>
              <a:rPr lang="zh-CN" altLang="en-US" dirty="0" smtClean="0">
                <a:latin typeface="黑体" pitchFamily="49" charset="-122"/>
                <a:ea typeface="黑体" pitchFamily="49" charset="-122"/>
              </a:rPr>
              <a:t>）建设部推广应用新技术管理细则</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68</a:t>
            </a:r>
            <a:r>
              <a:rPr lang="zh-CN" altLang="en-US" dirty="0" smtClean="0">
                <a:latin typeface="黑体" pitchFamily="49" charset="-122"/>
                <a:ea typeface="黑体" pitchFamily="49" charset="-122"/>
              </a:rPr>
              <a:t>）建筑安全生产监督管理规定</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69</a:t>
            </a:r>
            <a:r>
              <a:rPr lang="zh-CN" altLang="en-US" dirty="0" smtClean="0">
                <a:latin typeface="黑体" pitchFamily="49" charset="-122"/>
                <a:ea typeface="黑体" pitchFamily="49" charset="-122"/>
              </a:rPr>
              <a:t>）房屋建筑工程和市政基础设施工程质量监督管理规定</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70</a:t>
            </a:r>
            <a:r>
              <a:rPr lang="zh-CN" altLang="en-US" dirty="0" smtClean="0">
                <a:latin typeface="黑体" pitchFamily="49" charset="-122"/>
                <a:ea typeface="黑体" pitchFamily="49" charset="-122"/>
              </a:rPr>
              <a:t>）城市建设档案管理规定（</a:t>
            </a:r>
            <a:r>
              <a:rPr lang="en-US" altLang="zh-CN" dirty="0" smtClean="0">
                <a:latin typeface="黑体" pitchFamily="49" charset="-122"/>
                <a:ea typeface="黑体" pitchFamily="49" charset="-122"/>
              </a:rPr>
              <a:t>71</a:t>
            </a:r>
            <a:r>
              <a:rPr lang="zh-CN" altLang="en-US" dirty="0" smtClean="0">
                <a:latin typeface="黑体" pitchFamily="49" charset="-122"/>
                <a:ea typeface="黑体" pitchFamily="49" charset="-122"/>
              </a:rPr>
              <a:t>）城市</a:t>
            </a:r>
            <a:r>
              <a:rPr lang="zh-CN" altLang="en-US" dirty="0">
                <a:latin typeface="黑体" pitchFamily="49" charset="-122"/>
                <a:ea typeface="黑体" pitchFamily="49" charset="-122"/>
              </a:rPr>
              <a:t>地下管线工程档案管理</a:t>
            </a:r>
            <a:r>
              <a:rPr lang="zh-CN" altLang="en-US" dirty="0" smtClean="0">
                <a:latin typeface="黑体" pitchFamily="49" charset="-122"/>
                <a:ea typeface="黑体" pitchFamily="49" charset="-122"/>
              </a:rPr>
              <a:t>办法</a:t>
            </a:r>
            <a:endParaRPr lang="zh-CN" altLang="en-US" dirty="0">
              <a:latin typeface="黑体" pitchFamily="49" charset="-122"/>
              <a:ea typeface="黑体" pitchFamily="49" charset="-122"/>
            </a:endParaRPr>
          </a:p>
        </p:txBody>
      </p:sp>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extLst>
      <p:ext uri="{BB962C8B-B14F-4D97-AF65-F5344CB8AC3E}">
        <p14:creationId xmlns:p14="http://schemas.microsoft.com/office/powerpoint/2010/main" val="2513718544"/>
      </p:ext>
    </p:extLst>
  </p:cSld>
  <p:clrMapOvr>
    <a:masterClrMapping/>
  </p:clrMapOvr>
  <p:transition>
    <p:pull dir="d"/>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2105025" y="12334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6" name="矩形 5"/>
          <p:cNvSpPr/>
          <p:nvPr/>
        </p:nvSpPr>
        <p:spPr>
          <a:xfrm>
            <a:off x="428596" y="214821"/>
            <a:ext cx="5211683" cy="523220"/>
          </a:xfrm>
          <a:prstGeom prst="rect">
            <a:avLst/>
          </a:prstGeom>
        </p:spPr>
        <p:txBody>
          <a:bodyPr wrap="none">
            <a:spAutoFit/>
          </a:bodyPr>
          <a:lstStyle/>
          <a:p>
            <a:r>
              <a:rPr lang="en-US" sz="2800" dirty="0" smtClean="0">
                <a:latin typeface="黑体" pitchFamily="49" charset="-122"/>
                <a:ea typeface="黑体" pitchFamily="49" charset="-122"/>
              </a:rPr>
              <a:t>2.5 </a:t>
            </a:r>
            <a:r>
              <a:rPr lang="zh-CN" altLang="en-US" sz="2800" dirty="0" smtClean="0">
                <a:latin typeface="黑体" pitchFamily="49" charset="-122"/>
                <a:ea typeface="黑体" pitchFamily="49" charset="-122"/>
              </a:rPr>
              <a:t>工程设计和管理的法律法规</a:t>
            </a:r>
            <a:endParaRPr lang="zh-CN" altLang="en-US" sz="2800" dirty="0">
              <a:latin typeface="黑体" panose="02010609060101010101" pitchFamily="49" charset="-122"/>
              <a:ea typeface="黑体" panose="02010609060101010101" pitchFamily="49" charset="-122"/>
            </a:endParaRPr>
          </a:p>
        </p:txBody>
      </p:sp>
      <p:sp>
        <p:nvSpPr>
          <p:cNvPr id="7" name="矩形 6"/>
          <p:cNvSpPr/>
          <p:nvPr/>
        </p:nvSpPr>
        <p:spPr>
          <a:xfrm>
            <a:off x="357158" y="1000108"/>
            <a:ext cx="8429684" cy="3831818"/>
          </a:xfrm>
          <a:prstGeom prst="rect">
            <a:avLst/>
          </a:prstGeom>
        </p:spPr>
        <p:txBody>
          <a:bodyPr wrap="square">
            <a:spAutoFit/>
          </a:bodyPr>
          <a:lstStyle/>
          <a:p>
            <a:pPr>
              <a:lnSpc>
                <a:spcPct val="150000"/>
              </a:lnSpc>
            </a:pPr>
            <a:r>
              <a:rPr lang="en-US" altLang="zh-CN" dirty="0" smtClean="0">
                <a:latin typeface="黑体" pitchFamily="49" charset="-122"/>
                <a:ea typeface="黑体" pitchFamily="49" charset="-122"/>
              </a:rPr>
              <a:t>4 </a:t>
            </a:r>
            <a:r>
              <a:rPr lang="zh-CN" altLang="en-US" dirty="0" smtClean="0">
                <a:latin typeface="黑体" pitchFamily="49" charset="-122"/>
                <a:ea typeface="黑体" pitchFamily="49" charset="-122"/>
              </a:rPr>
              <a:t>地方性法规与地方政府规章</a:t>
            </a:r>
            <a:endParaRPr lang="en-US" altLang="zh-CN" dirty="0" smtClean="0">
              <a:latin typeface="黑体" pitchFamily="49" charset="-122"/>
              <a:ea typeface="黑体" pitchFamily="49" charset="-122"/>
            </a:endParaRPr>
          </a:p>
          <a:p>
            <a:pPr>
              <a:lnSpc>
                <a:spcPct val="150000"/>
              </a:lnSpc>
            </a:pPr>
            <a:r>
              <a:rPr lang="zh-CN" altLang="en-US" dirty="0" smtClean="0">
                <a:latin typeface="黑体" pitchFamily="49" charset="-122"/>
                <a:ea typeface="黑体" pitchFamily="49" charset="-122"/>
              </a:rPr>
              <a:t>    建设地方性法规是指省、自治区、直辖市的人民代表大会及其常务委员会根据本行政区域的具体情况和实际需要，在不与宪法、法律、行政法规相抵触的前提下，制定颁布的仅适用于本行政区域内的有关建设工程的各项规范性法律文件。</a:t>
            </a:r>
            <a:endParaRPr lang="en-US" altLang="zh-CN" dirty="0" smtClean="0">
              <a:latin typeface="黑体" pitchFamily="49" charset="-122"/>
              <a:ea typeface="黑体" pitchFamily="49" charset="-122"/>
            </a:endParaRPr>
          </a:p>
          <a:p>
            <a:pPr>
              <a:lnSpc>
                <a:spcPct val="150000"/>
              </a:lnSpc>
            </a:pPr>
            <a:r>
              <a:rPr lang="en-US" altLang="zh-CN" dirty="0">
                <a:latin typeface="黑体" pitchFamily="49" charset="-122"/>
                <a:ea typeface="黑体" pitchFamily="49" charset="-122"/>
              </a:rPr>
              <a:t> </a:t>
            </a:r>
            <a:r>
              <a:rPr lang="en-US" altLang="zh-CN" dirty="0" smtClean="0">
                <a:latin typeface="黑体" pitchFamily="49" charset="-122"/>
                <a:ea typeface="黑体" pitchFamily="49" charset="-122"/>
              </a:rPr>
              <a:t>   </a:t>
            </a:r>
            <a:r>
              <a:rPr lang="zh-CN" altLang="en-US" dirty="0" smtClean="0">
                <a:latin typeface="黑体" pitchFamily="49" charset="-122"/>
                <a:ea typeface="黑体" pitchFamily="49" charset="-122"/>
              </a:rPr>
              <a:t>地方性法规与地方政府规章的地位和效力低于法律、行政法规和部门规章，只在本行政区城内效。</a:t>
            </a:r>
            <a:endParaRPr lang="en-US" altLang="zh-CN" dirty="0" smtClean="0">
              <a:latin typeface="黑体" pitchFamily="49" charset="-122"/>
              <a:ea typeface="黑体" pitchFamily="49" charset="-122"/>
            </a:endParaRPr>
          </a:p>
          <a:p>
            <a:pPr>
              <a:lnSpc>
                <a:spcPct val="150000"/>
              </a:lnSpc>
            </a:pPr>
            <a:r>
              <a:rPr lang="en-US" altLang="zh-CN" dirty="0" smtClean="0">
                <a:latin typeface="黑体" pitchFamily="49" charset="-122"/>
                <a:ea typeface="黑体" pitchFamily="49" charset="-122"/>
              </a:rPr>
              <a:t>5 </a:t>
            </a:r>
            <a:r>
              <a:rPr lang="zh-CN" altLang="en-US" dirty="0" smtClean="0">
                <a:latin typeface="黑体" pitchFamily="49" charset="-122"/>
                <a:ea typeface="黑体" pitchFamily="49" charset="-122"/>
              </a:rPr>
              <a:t>国际际条约与国际惯例</a:t>
            </a:r>
            <a:endParaRPr lang="en-US" altLang="zh-CN" dirty="0" smtClean="0">
              <a:latin typeface="黑体" pitchFamily="49" charset="-122"/>
              <a:ea typeface="黑体" pitchFamily="49" charset="-122"/>
            </a:endParaRPr>
          </a:p>
          <a:p>
            <a:pPr>
              <a:lnSpc>
                <a:spcPct val="150000"/>
              </a:lnSpc>
            </a:pPr>
            <a:r>
              <a:rPr lang="en-US" altLang="zh-CN" dirty="0" smtClean="0">
                <a:latin typeface="黑体" pitchFamily="49" charset="-122"/>
                <a:ea typeface="黑体" pitchFamily="49" charset="-122"/>
              </a:rPr>
              <a:t>6 </a:t>
            </a:r>
            <a:r>
              <a:rPr lang="zh-CN" altLang="en-US" dirty="0" smtClean="0">
                <a:latin typeface="黑体" pitchFamily="49" charset="-122"/>
                <a:ea typeface="黑体" pitchFamily="49" charset="-122"/>
              </a:rPr>
              <a:t>建设技术法规</a:t>
            </a:r>
            <a:endParaRPr lang="en-US" altLang="zh-CN" dirty="0" smtClean="0">
              <a:latin typeface="黑体" pitchFamily="49" charset="-122"/>
              <a:ea typeface="黑体" pitchFamily="49" charset="-122"/>
            </a:endParaRPr>
          </a:p>
          <a:p>
            <a:pPr>
              <a:lnSpc>
                <a:spcPct val="150000"/>
              </a:lnSpc>
            </a:pPr>
            <a:r>
              <a:rPr lang="en-US" altLang="zh-CN" dirty="0" smtClean="0">
                <a:latin typeface="黑体" pitchFamily="49" charset="-122"/>
                <a:ea typeface="黑体" pitchFamily="49" charset="-122"/>
              </a:rPr>
              <a:t>2.6 </a:t>
            </a:r>
            <a:r>
              <a:rPr lang="zh-CN" altLang="en-US" dirty="0" smtClean="0">
                <a:latin typeface="黑体" pitchFamily="49" charset="-122"/>
                <a:ea typeface="黑体" pitchFamily="49" charset="-122"/>
              </a:rPr>
              <a:t>工程技术标准与标准化</a:t>
            </a:r>
            <a:endParaRPr lang="zh-CN" altLang="en-US" dirty="0">
              <a:latin typeface="黑体" pitchFamily="49" charset="-122"/>
              <a:ea typeface="黑体" pitchFamily="49" charset="-122"/>
            </a:endParaRPr>
          </a:p>
        </p:txBody>
      </p:sp>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extLst>
      <p:ext uri="{BB962C8B-B14F-4D97-AF65-F5344CB8AC3E}">
        <p14:creationId xmlns:p14="http://schemas.microsoft.com/office/powerpoint/2010/main" val="62299804"/>
      </p:ext>
    </p:extLst>
  </p:cSld>
  <p:clrMapOvr>
    <a:masterClrMapping/>
  </p:clrMapOvr>
  <p:transition>
    <p:pull dir="d"/>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2105025" y="12334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6" name="矩形 5"/>
          <p:cNvSpPr/>
          <p:nvPr/>
        </p:nvSpPr>
        <p:spPr>
          <a:xfrm>
            <a:off x="428596" y="214821"/>
            <a:ext cx="5314275" cy="584775"/>
          </a:xfrm>
          <a:prstGeom prst="rect">
            <a:avLst/>
          </a:prstGeom>
        </p:spPr>
        <p:txBody>
          <a:bodyPr wrap="none">
            <a:spAutoFit/>
          </a:bodyPr>
          <a:lstStyle/>
          <a:p>
            <a:r>
              <a:rPr lang="zh-CN" altLang="en-US" sz="3200" dirty="0" smtClean="0">
                <a:latin typeface="黑体" pitchFamily="49" charset="-122"/>
                <a:ea typeface="黑体" pitchFamily="49" charset="-122"/>
              </a:rPr>
              <a:t>第三章</a:t>
            </a:r>
            <a:r>
              <a:rPr lang="en-US" sz="3200" dirty="0" smtClean="0">
                <a:latin typeface="黑体" pitchFamily="49" charset="-122"/>
                <a:ea typeface="黑体" pitchFamily="49" charset="-122"/>
              </a:rPr>
              <a:t> </a:t>
            </a:r>
            <a:r>
              <a:rPr lang="zh-CN" altLang="en-US" sz="3200" dirty="0" smtClean="0">
                <a:latin typeface="黑体" pitchFamily="49" charset="-122"/>
                <a:ea typeface="黑体" pitchFamily="49" charset="-122"/>
              </a:rPr>
              <a:t>项目前期的设计管理</a:t>
            </a:r>
            <a:endParaRPr lang="zh-CN" altLang="en-US" sz="3200" dirty="0">
              <a:latin typeface="黑体" panose="02010609060101010101" pitchFamily="49" charset="-122"/>
              <a:ea typeface="黑体" panose="02010609060101010101" pitchFamily="49" charset="-122"/>
            </a:endParaRPr>
          </a:p>
        </p:txBody>
      </p:sp>
      <p:sp>
        <p:nvSpPr>
          <p:cNvPr id="2" name="矩形 1"/>
          <p:cNvSpPr/>
          <p:nvPr/>
        </p:nvSpPr>
        <p:spPr>
          <a:xfrm>
            <a:off x="251520" y="1720840"/>
            <a:ext cx="8640960" cy="3323987"/>
          </a:xfrm>
          <a:prstGeom prst="rect">
            <a:avLst/>
          </a:prstGeom>
        </p:spPr>
        <p:txBody>
          <a:bodyPr wrap="square">
            <a:spAutoFit/>
          </a:bodyPr>
          <a:lstStyle/>
          <a:p>
            <a:pPr>
              <a:lnSpc>
                <a:spcPct val="150000"/>
              </a:lnSpc>
            </a:pPr>
            <a:r>
              <a:rPr lang="en-US" altLang="zh-CN" sz="2000" dirty="0" smtClean="0">
                <a:latin typeface="黑体" pitchFamily="49" charset="-122"/>
                <a:ea typeface="黑体" pitchFamily="49" charset="-122"/>
              </a:rPr>
              <a:t>    </a:t>
            </a:r>
            <a:r>
              <a:rPr lang="zh-CN" altLang="zh-CN" sz="2000" dirty="0" smtClean="0">
                <a:latin typeface="黑体" pitchFamily="49" charset="-122"/>
                <a:ea typeface="黑体" pitchFamily="49" charset="-122"/>
              </a:rPr>
              <a:t>项目</a:t>
            </a:r>
            <a:r>
              <a:rPr lang="zh-CN" altLang="zh-CN" sz="2000" dirty="0">
                <a:latin typeface="黑体" pitchFamily="49" charset="-122"/>
                <a:ea typeface="黑体" pitchFamily="49" charset="-122"/>
              </a:rPr>
              <a:t>前期是项目的孕育阶段，关系到拟建项目</a:t>
            </a:r>
            <a:r>
              <a:rPr lang="zh-CN" altLang="zh-CN" sz="2000" dirty="0" smtClean="0">
                <a:latin typeface="黑体" pitchFamily="49" charset="-122"/>
                <a:ea typeface="黑体" pitchFamily="49" charset="-122"/>
              </a:rPr>
              <a:t>的</a:t>
            </a:r>
            <a:r>
              <a:rPr lang="zh-CN" altLang="en-US" sz="2000" dirty="0" smtClean="0">
                <a:latin typeface="黑体" pitchFamily="49" charset="-122"/>
                <a:ea typeface="黑体" pitchFamily="49" charset="-122"/>
              </a:rPr>
              <a:t>“</a:t>
            </a:r>
            <a:r>
              <a:rPr lang="zh-CN" altLang="zh-CN" sz="2000" dirty="0" smtClean="0">
                <a:latin typeface="黑体" pitchFamily="49" charset="-122"/>
                <a:ea typeface="黑体" pitchFamily="49" charset="-122"/>
              </a:rPr>
              <a:t>先天</a:t>
            </a:r>
            <a:r>
              <a:rPr lang="zh-CN" altLang="en-US" sz="2000" dirty="0" smtClean="0">
                <a:latin typeface="黑体" pitchFamily="49" charset="-122"/>
                <a:ea typeface="黑体" pitchFamily="49" charset="-122"/>
              </a:rPr>
              <a:t>”</a:t>
            </a:r>
            <a:r>
              <a:rPr lang="zh-CN" altLang="zh-CN" sz="2000" dirty="0" smtClean="0">
                <a:latin typeface="黑体" pitchFamily="49" charset="-122"/>
                <a:ea typeface="黑体" pitchFamily="49" charset="-122"/>
              </a:rPr>
              <a:t>条件</a:t>
            </a:r>
            <a:r>
              <a:rPr lang="zh-CN" altLang="zh-CN" sz="2000" dirty="0">
                <a:latin typeface="黑体" pitchFamily="49" charset="-122"/>
                <a:ea typeface="黑体" pitchFamily="49" charset="-122"/>
              </a:rPr>
              <a:t>的优劣，</a:t>
            </a:r>
            <a:r>
              <a:rPr lang="zh-CN" altLang="zh-CN" sz="2000" dirty="0" smtClean="0">
                <a:latin typeface="黑体" pitchFamily="49" charset="-122"/>
                <a:ea typeface="黑体" pitchFamily="49" charset="-122"/>
              </a:rPr>
              <a:t>对</a:t>
            </a:r>
            <a:r>
              <a:rPr lang="zh-CN" altLang="en-US" sz="2000" dirty="0" smtClean="0">
                <a:latin typeface="黑体" pitchFamily="49" charset="-122"/>
                <a:ea typeface="黑体" pitchFamily="49" charset="-122"/>
              </a:rPr>
              <a:t>整</a:t>
            </a:r>
            <a:r>
              <a:rPr lang="zh-CN" altLang="zh-CN" sz="2000" dirty="0" smtClean="0">
                <a:latin typeface="黑体" pitchFamily="49" charset="-122"/>
                <a:ea typeface="黑体" pitchFamily="49" charset="-122"/>
              </a:rPr>
              <a:t>个</a:t>
            </a:r>
            <a:r>
              <a:rPr lang="zh-CN" altLang="zh-CN" sz="2000" dirty="0">
                <a:latin typeface="黑体" pitchFamily="49" charset="-122"/>
                <a:ea typeface="黑体" pitchFamily="49" charset="-122"/>
              </a:rPr>
              <a:t>项目系统有决定性的影响。</a:t>
            </a:r>
            <a:r>
              <a:rPr lang="zh-CN" altLang="zh-CN" sz="2000" dirty="0" smtClean="0">
                <a:latin typeface="黑体" pitchFamily="49" charset="-122"/>
                <a:ea typeface="黑体" pitchFamily="49" charset="-122"/>
              </a:rPr>
              <a:t>项目</a:t>
            </a:r>
            <a:r>
              <a:rPr lang="zh-CN" altLang="en-US" sz="2000" dirty="0">
                <a:latin typeface="黑体" pitchFamily="49" charset="-122"/>
                <a:ea typeface="黑体" pitchFamily="49" charset="-122"/>
              </a:rPr>
              <a:t>前</a:t>
            </a:r>
            <a:r>
              <a:rPr lang="zh-CN" altLang="zh-CN" sz="2000" dirty="0" smtClean="0">
                <a:latin typeface="黑体" pitchFamily="49" charset="-122"/>
                <a:ea typeface="黑体" pitchFamily="49" charset="-122"/>
              </a:rPr>
              <a:t>期</a:t>
            </a:r>
            <a:r>
              <a:rPr lang="zh-CN" altLang="zh-CN" sz="2000" dirty="0">
                <a:latin typeface="黑体" pitchFamily="49" charset="-122"/>
                <a:ea typeface="黑体" pitchFamily="49" charset="-122"/>
              </a:rPr>
              <a:t>的核心是</a:t>
            </a:r>
            <a:r>
              <a:rPr lang="zh-CN" altLang="zh-CN" sz="2000" dirty="0" smtClean="0">
                <a:latin typeface="黑体" pitchFamily="49" charset="-122"/>
                <a:ea typeface="黑体" pitchFamily="49" charset="-122"/>
              </a:rPr>
              <a:t>项</a:t>
            </a:r>
            <a:r>
              <a:rPr lang="zh-CN" altLang="en-US" sz="2000" dirty="0" smtClean="0">
                <a:latin typeface="黑体" pitchFamily="49" charset="-122"/>
                <a:ea typeface="黑体" pitchFamily="49" charset="-122"/>
              </a:rPr>
              <a:t>目</a:t>
            </a:r>
            <a:r>
              <a:rPr lang="zh-CN" altLang="zh-CN" sz="2000" dirty="0" smtClean="0">
                <a:latin typeface="黑体" pitchFamily="49" charset="-122"/>
                <a:ea typeface="黑体" pitchFamily="49" charset="-122"/>
              </a:rPr>
              <a:t>分析</a:t>
            </a:r>
            <a:r>
              <a:rPr lang="zh-CN" altLang="zh-CN" sz="2000" dirty="0">
                <a:latin typeface="黑体" pitchFamily="49" charset="-122"/>
                <a:ea typeface="黑体" pitchFamily="49" charset="-122"/>
              </a:rPr>
              <a:t>策划、立项决策。在</a:t>
            </a:r>
            <a:r>
              <a:rPr lang="zh-CN" altLang="zh-CN" sz="2000" dirty="0" smtClean="0">
                <a:latin typeface="黑体" pitchFamily="49" charset="-122"/>
                <a:ea typeface="黑体" pitchFamily="49" charset="-122"/>
              </a:rPr>
              <a:t>项</a:t>
            </a:r>
            <a:r>
              <a:rPr lang="zh-CN" altLang="en-US" sz="2000" dirty="0" smtClean="0">
                <a:latin typeface="黑体" pitchFamily="49" charset="-122"/>
                <a:ea typeface="黑体" pitchFamily="49" charset="-122"/>
              </a:rPr>
              <a:t>目</a:t>
            </a:r>
            <a:r>
              <a:rPr lang="zh-CN" altLang="zh-CN" sz="2000" dirty="0" smtClean="0">
                <a:latin typeface="黑体" pitchFamily="49" charset="-122"/>
                <a:ea typeface="黑体" pitchFamily="49" charset="-122"/>
              </a:rPr>
              <a:t>前期</a:t>
            </a:r>
            <a:r>
              <a:rPr lang="zh-CN" altLang="zh-CN" sz="2000" dirty="0">
                <a:latin typeface="黑体" pitchFamily="49" charset="-122"/>
                <a:ea typeface="黑体" pitchFamily="49" charset="-122"/>
              </a:rPr>
              <a:t>项目主持方构建项目</a:t>
            </a:r>
            <a:r>
              <a:rPr lang="zh-CN" altLang="zh-CN" sz="2000" dirty="0" smtClean="0">
                <a:latin typeface="黑体" pitchFamily="49" charset="-122"/>
                <a:ea typeface="黑体" pitchFamily="49" charset="-122"/>
              </a:rPr>
              <a:t>意图</a:t>
            </a:r>
            <a:r>
              <a:rPr lang="zh-CN" altLang="en-US" sz="2000" dirty="0" smtClean="0">
                <a:latin typeface="黑体" pitchFamily="49" charset="-122"/>
                <a:ea typeface="黑体" pitchFamily="49" charset="-122"/>
              </a:rPr>
              <a:t>，</a:t>
            </a:r>
            <a:r>
              <a:rPr lang="zh-CN" altLang="zh-CN" sz="2000" dirty="0" smtClean="0">
                <a:latin typeface="黑体" pitchFamily="49" charset="-122"/>
                <a:ea typeface="黑体" pitchFamily="49" charset="-122"/>
              </a:rPr>
              <a:t>明确</a:t>
            </a:r>
            <a:r>
              <a:rPr lang="zh-CN" altLang="zh-CN" sz="2000" dirty="0">
                <a:latin typeface="黑体" pitchFamily="49" charset="-122"/>
                <a:ea typeface="黑体" pitchFamily="49" charset="-122"/>
              </a:rPr>
              <a:t>项目</a:t>
            </a:r>
            <a:r>
              <a:rPr lang="zh-CN" altLang="zh-CN" sz="2000" dirty="0" smtClean="0">
                <a:latin typeface="黑体" pitchFamily="49" charset="-122"/>
                <a:ea typeface="黑体" pitchFamily="49" charset="-122"/>
              </a:rPr>
              <a:t>目标</a:t>
            </a:r>
            <a:r>
              <a:rPr lang="zh-CN" altLang="en-US" sz="2000" dirty="0" smtClean="0">
                <a:latin typeface="黑体" pitchFamily="49" charset="-122"/>
                <a:ea typeface="黑体" pitchFamily="49" charset="-122"/>
              </a:rPr>
              <a:t>；</a:t>
            </a:r>
            <a:r>
              <a:rPr lang="zh-CN" altLang="zh-CN" sz="2000" dirty="0" smtClean="0">
                <a:latin typeface="黑体" pitchFamily="49" charset="-122"/>
                <a:ea typeface="黑体" pitchFamily="49" charset="-122"/>
              </a:rPr>
              <a:t>制订</a:t>
            </a:r>
            <a:r>
              <a:rPr lang="zh-CN" altLang="zh-CN" sz="2000" dirty="0">
                <a:latin typeface="黑体" pitchFamily="49" charset="-122"/>
                <a:ea typeface="黑体" pitchFamily="49" charset="-122"/>
              </a:rPr>
              <a:t>项目管理实施</a:t>
            </a:r>
            <a:r>
              <a:rPr lang="zh-CN" altLang="zh-CN" sz="2000" dirty="0" smtClean="0">
                <a:latin typeface="黑体" pitchFamily="49" charset="-122"/>
                <a:ea typeface="黑体" pitchFamily="49" charset="-122"/>
              </a:rPr>
              <a:t>方案</a:t>
            </a:r>
            <a:r>
              <a:rPr lang="zh-CN" altLang="en-US" sz="2000" dirty="0" smtClean="0">
                <a:latin typeface="黑体" pitchFamily="49" charset="-122"/>
                <a:ea typeface="黑体" pitchFamily="49" charset="-122"/>
              </a:rPr>
              <a:t>，</a:t>
            </a:r>
            <a:r>
              <a:rPr lang="zh-CN" altLang="zh-CN" sz="2000" dirty="0" smtClean="0">
                <a:latin typeface="黑体" pitchFamily="49" charset="-122"/>
                <a:ea typeface="黑体" pitchFamily="49" charset="-122"/>
              </a:rPr>
              <a:t>明确</a:t>
            </a:r>
            <a:r>
              <a:rPr lang="zh-CN" altLang="zh-CN" sz="2000" dirty="0">
                <a:latin typeface="黑体" pitchFamily="49" charset="-122"/>
                <a:ea typeface="黑体" pitchFamily="49" charset="-122"/>
              </a:rPr>
              <a:t>项目管理工作权责和</a:t>
            </a:r>
            <a:r>
              <a:rPr lang="zh-CN" altLang="zh-CN" sz="2000" dirty="0" smtClean="0">
                <a:latin typeface="黑体" pitchFamily="49" charset="-122"/>
                <a:ea typeface="黑体" pitchFamily="49" charset="-122"/>
              </a:rPr>
              <a:t>流程</a:t>
            </a:r>
            <a:r>
              <a:rPr lang="zh-CN" altLang="en-US" sz="2000" dirty="0" smtClean="0">
                <a:latin typeface="黑体" pitchFamily="49" charset="-122"/>
                <a:ea typeface="黑体" pitchFamily="49" charset="-122"/>
              </a:rPr>
              <a:t>。</a:t>
            </a:r>
            <a:r>
              <a:rPr lang="zh-CN" altLang="zh-CN" sz="2000" dirty="0" smtClean="0">
                <a:latin typeface="黑体" pitchFamily="49" charset="-122"/>
                <a:ea typeface="黑体" pitchFamily="49" charset="-122"/>
              </a:rPr>
              <a:t>作为</a:t>
            </a:r>
            <a:r>
              <a:rPr lang="zh-CN" altLang="zh-CN" sz="2000" dirty="0">
                <a:latin typeface="黑体" pitchFamily="49" charset="-122"/>
                <a:ea typeface="黑体" pitchFamily="49" charset="-122"/>
              </a:rPr>
              <a:t>项目管理的专业性设计管理始终参与项目前期主体工作</a:t>
            </a:r>
            <a:r>
              <a:rPr lang="zh-CN" altLang="zh-CN" sz="2000" dirty="0" smtClean="0">
                <a:latin typeface="黑体" pitchFamily="49" charset="-122"/>
                <a:ea typeface="黑体" pitchFamily="49" charset="-122"/>
              </a:rPr>
              <a:t>之中</a:t>
            </a:r>
            <a:r>
              <a:rPr lang="zh-CN" altLang="en-US" sz="2000" dirty="0" smtClean="0">
                <a:latin typeface="黑体" pitchFamily="49" charset="-122"/>
                <a:ea typeface="黑体" pitchFamily="49" charset="-122"/>
              </a:rPr>
              <a:t>。</a:t>
            </a:r>
            <a:r>
              <a:rPr lang="zh-CN" altLang="zh-CN" sz="2000" dirty="0" smtClean="0">
                <a:latin typeface="黑体" pitchFamily="49" charset="-122"/>
                <a:ea typeface="黑体" pitchFamily="49" charset="-122"/>
              </a:rPr>
              <a:t>其中</a:t>
            </a:r>
            <a:r>
              <a:rPr lang="zh-CN" altLang="zh-CN" sz="2000" dirty="0">
                <a:latin typeface="黑体" pitchFamily="49" charset="-122"/>
                <a:ea typeface="黑体" pitchFamily="49" charset="-122"/>
              </a:rPr>
              <a:t>，建筑策划嵌入项目前期策划与设计之间，作用于项目前期立项决策文件编制</a:t>
            </a:r>
            <a:r>
              <a:rPr lang="zh-CN" altLang="zh-CN" sz="2000" dirty="0" smtClean="0">
                <a:latin typeface="黑体" pitchFamily="49" charset="-122"/>
                <a:ea typeface="黑体" pitchFamily="49" charset="-122"/>
              </a:rPr>
              <a:t>和</a:t>
            </a:r>
            <a:r>
              <a:rPr lang="zh-CN" altLang="en-US" sz="2000" dirty="0" smtClean="0">
                <a:latin typeface="黑体" pitchFamily="49" charset="-122"/>
                <a:ea typeface="黑体" pitchFamily="49" charset="-122"/>
              </a:rPr>
              <a:t>项目</a:t>
            </a:r>
            <a:r>
              <a:rPr lang="zh-CN" altLang="zh-CN" sz="2000" dirty="0" smtClean="0">
                <a:latin typeface="黑体" pitchFamily="49" charset="-122"/>
                <a:ea typeface="黑体" pitchFamily="49" charset="-122"/>
              </a:rPr>
              <a:t>设计</a:t>
            </a:r>
            <a:r>
              <a:rPr lang="zh-CN" altLang="zh-CN" sz="2000" dirty="0">
                <a:latin typeface="黑体" pitchFamily="49" charset="-122"/>
                <a:ea typeface="黑体" pitchFamily="49" charset="-122"/>
              </a:rPr>
              <a:t>的直接指导</a:t>
            </a:r>
            <a:r>
              <a:rPr lang="zh-CN" altLang="zh-CN" sz="2000" dirty="0" smtClean="0">
                <a:latin typeface="黑体" pitchFamily="49" charset="-122"/>
                <a:ea typeface="黑体" pitchFamily="49" charset="-122"/>
              </a:rPr>
              <a:t>。</a:t>
            </a:r>
            <a:r>
              <a:rPr lang="zh-CN" altLang="en-US" sz="2000" dirty="0" smtClean="0">
                <a:latin typeface="黑体" pitchFamily="49" charset="-122"/>
                <a:ea typeface="黑体" pitchFamily="49" charset="-122"/>
              </a:rPr>
              <a:t>因</a:t>
            </a:r>
            <a:r>
              <a:rPr lang="zh-CN" altLang="zh-CN" sz="2000" dirty="0" smtClean="0">
                <a:latin typeface="黑体" pitchFamily="49" charset="-122"/>
                <a:ea typeface="黑体" pitchFamily="49" charset="-122"/>
              </a:rPr>
              <a:t>此</a:t>
            </a:r>
            <a:r>
              <a:rPr lang="zh-CN" altLang="zh-CN" sz="2000" dirty="0">
                <a:latin typeface="黑体" pitchFamily="49" charset="-122"/>
                <a:ea typeface="黑体" pitchFamily="49" charset="-122"/>
              </a:rPr>
              <a:t>，</a:t>
            </a:r>
            <a:r>
              <a:rPr lang="zh-CN" altLang="zh-CN" sz="2000" dirty="0" smtClean="0">
                <a:latin typeface="黑体" pitchFamily="49" charset="-122"/>
                <a:ea typeface="黑体" pitchFamily="49" charset="-122"/>
              </a:rPr>
              <a:t>项目</a:t>
            </a:r>
            <a:r>
              <a:rPr lang="zh-CN" altLang="en-US" sz="2000" dirty="0" smtClean="0">
                <a:latin typeface="黑体" pitchFamily="49" charset="-122"/>
                <a:ea typeface="黑体" pitchFamily="49" charset="-122"/>
              </a:rPr>
              <a:t>前</a:t>
            </a:r>
            <a:r>
              <a:rPr lang="zh-CN" altLang="zh-CN" sz="2000" dirty="0" smtClean="0">
                <a:latin typeface="黑体" pitchFamily="49" charset="-122"/>
                <a:ea typeface="黑体" pitchFamily="49" charset="-122"/>
              </a:rPr>
              <a:t>期</a:t>
            </a:r>
            <a:r>
              <a:rPr lang="zh-CN" altLang="zh-CN" sz="2000" dirty="0">
                <a:latin typeface="黑体" pitchFamily="49" charset="-122"/>
                <a:ea typeface="黑体" pitchFamily="49" charset="-122"/>
              </a:rPr>
              <a:t>的</a:t>
            </a:r>
            <a:r>
              <a:rPr lang="zh-CN" altLang="zh-CN" sz="2000" dirty="0" smtClean="0">
                <a:latin typeface="黑体" pitchFamily="49" charset="-122"/>
                <a:ea typeface="黑体" pitchFamily="49" charset="-122"/>
              </a:rPr>
              <a:t>设</a:t>
            </a:r>
            <a:r>
              <a:rPr lang="zh-CN" altLang="en-US" sz="2000" dirty="0" smtClean="0">
                <a:latin typeface="黑体" pitchFamily="49" charset="-122"/>
                <a:ea typeface="黑体" pitchFamily="49" charset="-122"/>
              </a:rPr>
              <a:t>计</a:t>
            </a:r>
            <a:r>
              <a:rPr lang="zh-CN" altLang="zh-CN" sz="2000" dirty="0" smtClean="0">
                <a:latin typeface="黑体" pitchFamily="49" charset="-122"/>
                <a:ea typeface="黑体" pitchFamily="49" charset="-122"/>
              </a:rPr>
              <a:t>管理</a:t>
            </a:r>
            <a:r>
              <a:rPr lang="zh-CN" altLang="en-US" sz="2000" dirty="0" smtClean="0">
                <a:latin typeface="黑体" pitchFamily="49" charset="-122"/>
                <a:ea typeface="黑体" pitchFamily="49" charset="-122"/>
              </a:rPr>
              <a:t>可理</a:t>
            </a:r>
            <a:r>
              <a:rPr lang="zh-CN" altLang="zh-CN" sz="2000" dirty="0" smtClean="0">
                <a:latin typeface="黑体" pitchFamily="49" charset="-122"/>
                <a:ea typeface="黑体" pitchFamily="49" charset="-122"/>
              </a:rPr>
              <a:t>解</a:t>
            </a:r>
            <a:r>
              <a:rPr lang="zh-CN" altLang="zh-CN" sz="2000" dirty="0">
                <a:latin typeface="黑体" pitchFamily="49" charset="-122"/>
                <a:ea typeface="黑体" pitchFamily="49" charset="-122"/>
              </a:rPr>
              <a:t>为</a:t>
            </a:r>
            <a:r>
              <a:rPr lang="zh-CN" altLang="zh-CN" sz="2000" dirty="0" smtClean="0">
                <a:latin typeface="黑体" pitchFamily="49" charset="-122"/>
                <a:ea typeface="黑体" pitchFamily="49" charset="-122"/>
              </a:rPr>
              <a:t>设计</a:t>
            </a:r>
            <a:r>
              <a:rPr lang="zh-CN" altLang="en-US" sz="2000" dirty="0" smtClean="0">
                <a:latin typeface="黑体" pitchFamily="49" charset="-122"/>
                <a:ea typeface="黑体" pitchFamily="49" charset="-122"/>
              </a:rPr>
              <a:t>管理前</a:t>
            </a:r>
            <a:r>
              <a:rPr lang="zh-CN" altLang="zh-CN" sz="2000" dirty="0" smtClean="0">
                <a:latin typeface="黑体" pitchFamily="49" charset="-122"/>
                <a:ea typeface="黑体" pitchFamily="49" charset="-122"/>
              </a:rPr>
              <a:t>期工作</a:t>
            </a:r>
            <a:r>
              <a:rPr lang="zh-CN" altLang="zh-CN" sz="2000" dirty="0">
                <a:latin typeface="黑体" pitchFamily="49" charset="-122"/>
                <a:ea typeface="黑体" pitchFamily="49" charset="-122"/>
              </a:rPr>
              <a:t>或项目设计前工作</a:t>
            </a:r>
            <a:r>
              <a:rPr lang="zh-CN" altLang="zh-CN" sz="2000" dirty="0" smtClean="0">
                <a:latin typeface="黑体" pitchFamily="49" charset="-122"/>
                <a:ea typeface="黑体" pitchFamily="49" charset="-122"/>
              </a:rPr>
              <a:t>阶段</a:t>
            </a:r>
            <a:r>
              <a:rPr lang="zh-CN" altLang="en-US" sz="2000" dirty="0" smtClean="0">
                <a:latin typeface="黑体" pitchFamily="49" charset="-122"/>
                <a:ea typeface="黑体" pitchFamily="49" charset="-122"/>
              </a:rPr>
              <a:t>。</a:t>
            </a:r>
            <a:endParaRPr lang="zh-CN" altLang="en-US" sz="2000" dirty="0">
              <a:latin typeface="黑体" pitchFamily="49" charset="-122"/>
              <a:ea typeface="黑体" pitchFamily="49" charset="-122"/>
            </a:endParaRP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cSld>
  <p:clrMapOvr>
    <a:masterClrMapping/>
  </p:clrMapOvr>
  <p:transition>
    <p:pull dir="d"/>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2105025" y="12334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6" name="矩形 5"/>
          <p:cNvSpPr/>
          <p:nvPr/>
        </p:nvSpPr>
        <p:spPr>
          <a:xfrm>
            <a:off x="428596" y="214821"/>
            <a:ext cx="3057247" cy="523220"/>
          </a:xfrm>
          <a:prstGeom prst="rect">
            <a:avLst/>
          </a:prstGeom>
        </p:spPr>
        <p:txBody>
          <a:bodyPr wrap="none">
            <a:spAutoFit/>
          </a:bodyPr>
          <a:lstStyle/>
          <a:p>
            <a:r>
              <a:rPr lang="en-US" sz="2800" dirty="0" smtClean="0">
                <a:latin typeface="黑体" pitchFamily="49" charset="-122"/>
                <a:ea typeface="黑体" pitchFamily="49" charset="-122"/>
              </a:rPr>
              <a:t>3.1 </a:t>
            </a:r>
            <a:r>
              <a:rPr lang="zh-CN" altLang="en-US" sz="2800" dirty="0" smtClean="0">
                <a:latin typeface="黑体" pitchFamily="49" charset="-122"/>
                <a:ea typeface="黑体" pitchFamily="49" charset="-122"/>
              </a:rPr>
              <a:t>项目前期阶段</a:t>
            </a:r>
            <a:endParaRPr lang="zh-CN" altLang="en-US" sz="2800" dirty="0">
              <a:latin typeface="黑体" panose="02010609060101010101" pitchFamily="49" charset="-122"/>
              <a:ea typeface="黑体" panose="02010609060101010101" pitchFamily="49" charset="-122"/>
            </a:endParaRPr>
          </a:p>
        </p:txBody>
      </p:sp>
      <p:sp>
        <p:nvSpPr>
          <p:cNvPr id="7" name="矩形 6"/>
          <p:cNvSpPr/>
          <p:nvPr/>
        </p:nvSpPr>
        <p:spPr>
          <a:xfrm>
            <a:off x="357158" y="1000108"/>
            <a:ext cx="8429684" cy="5078313"/>
          </a:xfrm>
          <a:prstGeom prst="rect">
            <a:avLst/>
          </a:prstGeom>
        </p:spPr>
        <p:txBody>
          <a:bodyPr wrap="square">
            <a:spAutoFit/>
          </a:bodyPr>
          <a:lstStyle/>
          <a:p>
            <a:pPr>
              <a:lnSpc>
                <a:spcPct val="150000"/>
              </a:lnSpc>
            </a:pPr>
            <a:r>
              <a:rPr lang="en-US" altLang="zh-CN" dirty="0" smtClean="0">
                <a:latin typeface="黑体" pitchFamily="49" charset="-122"/>
                <a:ea typeface="黑体" pitchFamily="49" charset="-122"/>
              </a:rPr>
              <a:t>3.1 </a:t>
            </a:r>
            <a:r>
              <a:rPr lang="zh-CN" altLang="zh-CN" dirty="0" smtClean="0">
                <a:latin typeface="黑体" pitchFamily="49" charset="-122"/>
                <a:ea typeface="黑体" pitchFamily="49" charset="-122"/>
              </a:rPr>
              <a:t>项目</a:t>
            </a:r>
            <a:r>
              <a:rPr lang="zh-CN" altLang="zh-CN" dirty="0">
                <a:latin typeface="黑体" pitchFamily="49" charset="-122"/>
                <a:ea typeface="黑体" pitchFamily="49" charset="-122"/>
              </a:rPr>
              <a:t>前期阶段</a:t>
            </a:r>
          </a:p>
          <a:p>
            <a:pPr>
              <a:lnSpc>
                <a:spcPct val="150000"/>
              </a:lnSpc>
            </a:pPr>
            <a:r>
              <a:rPr lang="en-US" altLang="zh-CN" dirty="0">
                <a:latin typeface="黑体" pitchFamily="49" charset="-122"/>
                <a:ea typeface="黑体" pitchFamily="49" charset="-122"/>
              </a:rPr>
              <a:t>3.1.1</a:t>
            </a:r>
            <a:r>
              <a:rPr lang="zh-CN" altLang="zh-CN" dirty="0">
                <a:latin typeface="黑体" pitchFamily="49" charset="-122"/>
                <a:ea typeface="黑体" pitchFamily="49" charset="-122"/>
              </a:rPr>
              <a:t>项目前期概述</a:t>
            </a:r>
          </a:p>
          <a:p>
            <a:pPr>
              <a:lnSpc>
                <a:spcPct val="150000"/>
              </a:lnSpc>
            </a:pPr>
            <a:r>
              <a:rPr lang="en-US" altLang="zh-CN" dirty="0">
                <a:latin typeface="黑体" pitchFamily="49" charset="-122"/>
                <a:ea typeface="黑体" pitchFamily="49" charset="-122"/>
              </a:rPr>
              <a:t>1 </a:t>
            </a:r>
            <a:r>
              <a:rPr lang="zh-CN" altLang="zh-CN" dirty="0">
                <a:latin typeface="黑体" pitchFamily="49" charset="-122"/>
                <a:ea typeface="黑体" pitchFamily="49" charset="-122"/>
              </a:rPr>
              <a:t>项目前期概念</a:t>
            </a:r>
          </a:p>
          <a:p>
            <a:pPr>
              <a:lnSpc>
                <a:spcPct val="150000"/>
              </a:lnSpc>
            </a:pPr>
            <a:r>
              <a:rPr lang="en-US" altLang="zh-CN" dirty="0" smtClean="0">
                <a:latin typeface="黑体" pitchFamily="49" charset="-122"/>
                <a:ea typeface="黑体" pitchFamily="49" charset="-122"/>
              </a:rPr>
              <a:t>    </a:t>
            </a:r>
            <a:r>
              <a:rPr lang="zh-CN" altLang="zh-CN" dirty="0" smtClean="0">
                <a:latin typeface="黑体" pitchFamily="49" charset="-122"/>
                <a:ea typeface="黑体" pitchFamily="49" charset="-122"/>
              </a:rPr>
              <a:t>项目</a:t>
            </a:r>
            <a:r>
              <a:rPr lang="zh-CN" altLang="zh-CN" dirty="0">
                <a:latin typeface="黑体" pitchFamily="49" charset="-122"/>
                <a:ea typeface="黑体" pitchFamily="49" charset="-122"/>
              </a:rPr>
              <a:t>前期，按工程建设项目生命周期即为分析决策阶段，是指一个建设项目从提出建设的设想，提出项目建议，获批立项，继而进行分析研究论证并作出投资决策，最终报批获准确立的工作阶段。项目前期是项目主持方构建项目意图，明确项目目标的重要阶段。</a:t>
            </a:r>
          </a:p>
          <a:p>
            <a:pPr>
              <a:lnSpc>
                <a:spcPct val="150000"/>
              </a:lnSpc>
            </a:pPr>
            <a:r>
              <a:rPr lang="en-US" altLang="zh-CN" dirty="0" smtClean="0">
                <a:latin typeface="黑体" pitchFamily="49" charset="-122"/>
                <a:ea typeface="黑体" pitchFamily="49" charset="-122"/>
              </a:rPr>
              <a:t>    </a:t>
            </a:r>
            <a:r>
              <a:rPr lang="zh-CN" altLang="zh-CN" dirty="0" smtClean="0">
                <a:latin typeface="黑体" pitchFamily="49" charset="-122"/>
                <a:ea typeface="黑体" pitchFamily="49" charset="-122"/>
              </a:rPr>
              <a:t>项目</a:t>
            </a:r>
            <a:r>
              <a:rPr lang="zh-CN" altLang="zh-CN" dirty="0">
                <a:latin typeface="黑体" pitchFamily="49" charset="-122"/>
                <a:ea typeface="黑体" pitchFamily="49" charset="-122"/>
              </a:rPr>
              <a:t>前期的时间范畴涵盖从项目建设意向产生开始的项目决策阶段全过程至设计要求文件提出为止的项目实施阶段。它也是制订项目管理实施方案</a:t>
            </a:r>
            <a:r>
              <a:rPr lang="en-US" altLang="zh-CN" dirty="0">
                <a:latin typeface="黑体" pitchFamily="49" charset="-122"/>
                <a:ea typeface="黑体" pitchFamily="49" charset="-122"/>
              </a:rPr>
              <a:t>.</a:t>
            </a:r>
            <a:r>
              <a:rPr lang="zh-CN" altLang="zh-CN" dirty="0">
                <a:latin typeface="黑体" pitchFamily="49" charset="-122"/>
                <a:ea typeface="黑体" pitchFamily="49" charset="-122"/>
              </a:rPr>
              <a:t>明确项目管理工作任务、权责和流程的重要时期。因此，建设项目前期阶段也可理解为设计前期工作阶段</a:t>
            </a:r>
            <a:r>
              <a:rPr lang="zh-CN" altLang="zh-CN" dirty="0" smtClean="0">
                <a:latin typeface="黑体" pitchFamily="49" charset="-122"/>
                <a:ea typeface="黑体" pitchFamily="49" charset="-122"/>
              </a:rPr>
              <a:t>。</a:t>
            </a:r>
            <a:endParaRPr lang="en-US" altLang="zh-CN" dirty="0" smtClean="0">
              <a:latin typeface="黑体" pitchFamily="49" charset="-122"/>
              <a:ea typeface="黑体" pitchFamily="49" charset="-122"/>
            </a:endParaRPr>
          </a:p>
          <a:p>
            <a:pPr>
              <a:lnSpc>
                <a:spcPct val="150000"/>
              </a:lnSpc>
            </a:pPr>
            <a:r>
              <a:rPr lang="en-US" altLang="zh-CN" dirty="0">
                <a:latin typeface="黑体" pitchFamily="49" charset="-122"/>
                <a:ea typeface="黑体" pitchFamily="49" charset="-122"/>
              </a:rPr>
              <a:t>2 </a:t>
            </a:r>
            <a:r>
              <a:rPr lang="zh-CN" altLang="zh-CN" dirty="0">
                <a:latin typeface="黑体" pitchFamily="49" charset="-122"/>
                <a:ea typeface="黑体" pitchFamily="49" charset="-122"/>
              </a:rPr>
              <a:t>项目前期的分析决策是业主实现项目建设目标的战略</a:t>
            </a:r>
            <a:r>
              <a:rPr lang="zh-CN" altLang="zh-CN" dirty="0" smtClean="0">
                <a:latin typeface="黑体" pitchFamily="49" charset="-122"/>
                <a:ea typeface="黑体" pitchFamily="49" charset="-122"/>
              </a:rPr>
              <a:t>先导</a:t>
            </a:r>
            <a:endParaRPr lang="zh-CN" altLang="zh-CN" dirty="0">
              <a:latin typeface="黑体" pitchFamily="49" charset="-122"/>
              <a:ea typeface="黑体" pitchFamily="49" charset="-122"/>
            </a:endParaRPr>
          </a:p>
        </p:txBody>
      </p:sp>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extLst>
      <p:ext uri="{BB962C8B-B14F-4D97-AF65-F5344CB8AC3E}">
        <p14:creationId xmlns:p14="http://schemas.microsoft.com/office/powerpoint/2010/main" val="2834622201"/>
      </p:ext>
    </p:extLst>
  </p:cSld>
  <p:clrMapOvr>
    <a:masterClrMapping/>
  </p:clrMapOvr>
  <p:transition>
    <p:pull dir="d"/>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2105025" y="12334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6" name="矩形 5"/>
          <p:cNvSpPr/>
          <p:nvPr/>
        </p:nvSpPr>
        <p:spPr>
          <a:xfrm>
            <a:off x="428596" y="214821"/>
            <a:ext cx="3057247" cy="523220"/>
          </a:xfrm>
          <a:prstGeom prst="rect">
            <a:avLst/>
          </a:prstGeom>
        </p:spPr>
        <p:txBody>
          <a:bodyPr wrap="none">
            <a:spAutoFit/>
          </a:bodyPr>
          <a:lstStyle/>
          <a:p>
            <a:r>
              <a:rPr lang="en-US" sz="2800" dirty="0" smtClean="0">
                <a:latin typeface="黑体" pitchFamily="49" charset="-122"/>
                <a:ea typeface="黑体" pitchFamily="49" charset="-122"/>
              </a:rPr>
              <a:t>3.1 </a:t>
            </a:r>
            <a:r>
              <a:rPr lang="zh-CN" altLang="en-US" sz="2800" dirty="0" smtClean="0">
                <a:latin typeface="黑体" pitchFamily="49" charset="-122"/>
                <a:ea typeface="黑体" pitchFamily="49" charset="-122"/>
              </a:rPr>
              <a:t>项目前期阶段</a:t>
            </a:r>
            <a:endParaRPr lang="zh-CN" altLang="en-US" sz="2800" dirty="0">
              <a:latin typeface="黑体" panose="02010609060101010101" pitchFamily="49" charset="-122"/>
              <a:ea typeface="黑体" panose="02010609060101010101" pitchFamily="49" charset="-122"/>
            </a:endParaRPr>
          </a:p>
        </p:txBody>
      </p:sp>
      <p:sp>
        <p:nvSpPr>
          <p:cNvPr id="7" name="矩形 6"/>
          <p:cNvSpPr/>
          <p:nvPr/>
        </p:nvSpPr>
        <p:spPr>
          <a:xfrm>
            <a:off x="357158" y="1000108"/>
            <a:ext cx="8429684" cy="5442708"/>
          </a:xfrm>
          <a:prstGeom prst="rect">
            <a:avLst/>
          </a:prstGeom>
        </p:spPr>
        <p:txBody>
          <a:bodyPr wrap="square">
            <a:spAutoFit/>
          </a:bodyPr>
          <a:lstStyle/>
          <a:p>
            <a:pPr>
              <a:lnSpc>
                <a:spcPct val="130000"/>
              </a:lnSpc>
            </a:pPr>
            <a:r>
              <a:rPr lang="en-US" altLang="zh-CN" dirty="0" smtClean="0">
                <a:latin typeface="黑体" pitchFamily="49" charset="-122"/>
                <a:ea typeface="黑体" pitchFamily="49" charset="-122"/>
              </a:rPr>
              <a:t>3 </a:t>
            </a:r>
            <a:r>
              <a:rPr lang="zh-CN" altLang="zh-CN" dirty="0">
                <a:latin typeface="黑体" pitchFamily="49" charset="-122"/>
                <a:ea typeface="黑体" pitchFamily="49" charset="-122"/>
              </a:rPr>
              <a:t>项目前期工作的责任人和承担者</a:t>
            </a:r>
          </a:p>
          <a:p>
            <a:pPr>
              <a:lnSpc>
                <a:spcPct val="130000"/>
              </a:lnSpc>
            </a:pPr>
            <a:r>
              <a:rPr lang="en-US" altLang="zh-CN" dirty="0" smtClean="0">
                <a:latin typeface="黑体" pitchFamily="49" charset="-122"/>
                <a:ea typeface="黑体" pitchFamily="49" charset="-122"/>
              </a:rPr>
              <a:t>    </a:t>
            </a:r>
            <a:r>
              <a:rPr lang="zh-CN" altLang="zh-CN" dirty="0" smtClean="0">
                <a:latin typeface="黑体" pitchFamily="49" charset="-122"/>
                <a:ea typeface="黑体" pitchFamily="49" charset="-122"/>
              </a:rPr>
              <a:t>项目</a:t>
            </a:r>
            <a:r>
              <a:rPr lang="zh-CN" altLang="zh-CN" dirty="0">
                <a:latin typeface="黑体" pitchFamily="49" charset="-122"/>
                <a:ea typeface="黑体" pitchFamily="49" charset="-122"/>
              </a:rPr>
              <a:t>前期工作的责任人是项目法人——业主。由于项目前期工作任务对建设法规、政策意识要求严，系统性强，技术含量高，所以，尽管目前项目前期的工作只能由项目主持方承担，但项目前期主要工作一般多由业主委托或聘请的工程项目</a:t>
            </a:r>
            <a:r>
              <a:rPr lang="zh-CN" altLang="zh-CN" dirty="0" smtClean="0">
                <a:latin typeface="黑体" pitchFamily="49" charset="-122"/>
                <a:ea typeface="黑体" pitchFamily="49" charset="-122"/>
              </a:rPr>
              <a:t>管理</a:t>
            </a:r>
            <a:r>
              <a:rPr lang="zh-CN" altLang="en-US" dirty="0" smtClean="0">
                <a:latin typeface="黑体" pitchFamily="49" charset="-122"/>
                <a:ea typeface="黑体" pitchFamily="49" charset="-122"/>
              </a:rPr>
              <a:t>（</a:t>
            </a:r>
            <a:r>
              <a:rPr lang="zh-CN" altLang="zh-CN" dirty="0" smtClean="0">
                <a:latin typeface="黑体" pitchFamily="49" charset="-122"/>
                <a:ea typeface="黑体" pitchFamily="49" charset="-122"/>
              </a:rPr>
              <a:t>工程咨询</a:t>
            </a:r>
            <a:r>
              <a:rPr lang="zh-CN" altLang="en-US" dirty="0" smtClean="0">
                <a:latin typeface="黑体" pitchFamily="49" charset="-122"/>
                <a:ea typeface="黑体" pitchFamily="49" charset="-122"/>
              </a:rPr>
              <a:t>）</a:t>
            </a:r>
            <a:r>
              <a:rPr lang="zh-CN" altLang="zh-CN" dirty="0" smtClean="0">
                <a:latin typeface="黑体" pitchFamily="49" charset="-122"/>
                <a:ea typeface="黑体" pitchFamily="49" charset="-122"/>
              </a:rPr>
              <a:t>企业</a:t>
            </a:r>
            <a:r>
              <a:rPr lang="zh-CN" altLang="zh-CN" dirty="0">
                <a:latin typeface="黑体" pitchFamily="49" charset="-122"/>
                <a:ea typeface="黑体" pitchFamily="49" charset="-122"/>
              </a:rPr>
              <a:t>或专业人员来承担完成。</a:t>
            </a:r>
          </a:p>
          <a:p>
            <a:pPr>
              <a:lnSpc>
                <a:spcPct val="130000"/>
              </a:lnSpc>
            </a:pPr>
            <a:r>
              <a:rPr lang="en-US" altLang="zh-CN" dirty="0" smtClean="0">
                <a:latin typeface="黑体" pitchFamily="49" charset="-122"/>
                <a:ea typeface="黑体" pitchFamily="49" charset="-122"/>
              </a:rPr>
              <a:t>    </a:t>
            </a:r>
            <a:r>
              <a:rPr lang="zh-CN" altLang="zh-CN" dirty="0" smtClean="0">
                <a:latin typeface="黑体" pitchFamily="49" charset="-122"/>
                <a:ea typeface="黑体" pitchFamily="49" charset="-122"/>
              </a:rPr>
              <a:t>设计前期工作</a:t>
            </a:r>
            <a:r>
              <a:rPr lang="zh-CN" altLang="zh-CN" dirty="0">
                <a:latin typeface="黑体" pitchFamily="49" charset="-122"/>
                <a:ea typeface="黑体" pitchFamily="49" charset="-122"/>
              </a:rPr>
              <a:t>的优劣，主要靠从事该专业，接受该工作任务的团队的精神和专业技术资源，以及从事项目咨询管理和设计工作经验的积累，从宏观的实践中，得到微观的建筑感知和能预见到成果的发展能力来完成前期工作。</a:t>
            </a:r>
          </a:p>
          <a:p>
            <a:pPr>
              <a:lnSpc>
                <a:spcPct val="130000"/>
              </a:lnSpc>
            </a:pPr>
            <a:r>
              <a:rPr lang="en-US" altLang="zh-CN" dirty="0">
                <a:latin typeface="黑体" pitchFamily="49" charset="-122"/>
                <a:ea typeface="黑体" pitchFamily="49" charset="-122"/>
              </a:rPr>
              <a:t>4 </a:t>
            </a:r>
            <a:r>
              <a:rPr lang="zh-CN" altLang="zh-CN" dirty="0">
                <a:latin typeface="黑体" pitchFamily="49" charset="-122"/>
                <a:ea typeface="黑体" pitchFamily="49" charset="-122"/>
              </a:rPr>
              <a:t>项目前期设计管理的主要工作</a:t>
            </a:r>
          </a:p>
          <a:p>
            <a:pPr>
              <a:lnSpc>
                <a:spcPct val="13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1</a:t>
            </a:r>
            <a:r>
              <a:rPr lang="zh-CN" altLang="en-US" dirty="0" smtClean="0">
                <a:latin typeface="黑体" pitchFamily="49" charset="-122"/>
                <a:ea typeface="黑体" pitchFamily="49" charset="-122"/>
              </a:rPr>
              <a:t>）</a:t>
            </a:r>
            <a:r>
              <a:rPr lang="zh-CN" altLang="zh-CN" dirty="0" smtClean="0">
                <a:latin typeface="黑体" pitchFamily="49" charset="-122"/>
                <a:ea typeface="黑体" pitchFamily="49" charset="-122"/>
              </a:rPr>
              <a:t>项目</a:t>
            </a:r>
            <a:r>
              <a:rPr lang="zh-CN" altLang="zh-CN" dirty="0">
                <a:latin typeface="黑体" pitchFamily="49" charset="-122"/>
                <a:ea typeface="黑体" pitchFamily="49" charset="-122"/>
              </a:rPr>
              <a:t>前期的主要工作是前期策划，包括环境调查分析和项目决策</a:t>
            </a:r>
            <a:r>
              <a:rPr lang="zh-CN" altLang="zh-CN" dirty="0" smtClean="0">
                <a:latin typeface="黑体" pitchFamily="49" charset="-122"/>
                <a:ea typeface="黑体" pitchFamily="49" charset="-122"/>
              </a:rPr>
              <a:t>策划</a:t>
            </a:r>
            <a:r>
              <a:rPr lang="zh-CN" altLang="en-US" dirty="0" smtClean="0">
                <a:latin typeface="黑体" pitchFamily="49" charset="-122"/>
                <a:ea typeface="黑体" pitchFamily="49" charset="-122"/>
              </a:rPr>
              <a:t>（</a:t>
            </a:r>
            <a:r>
              <a:rPr lang="zh-CN" altLang="zh-CN" dirty="0" smtClean="0">
                <a:latin typeface="黑体" pitchFamily="49" charset="-122"/>
                <a:ea typeface="黑体" pitchFamily="49" charset="-122"/>
              </a:rPr>
              <a:t>含</a:t>
            </a:r>
            <a:r>
              <a:rPr lang="zh-CN" altLang="zh-CN" dirty="0">
                <a:latin typeface="黑体" pitchFamily="49" charset="-122"/>
                <a:ea typeface="黑体" pitchFamily="49" charset="-122"/>
              </a:rPr>
              <a:t>项目构思和实施</a:t>
            </a:r>
            <a:r>
              <a:rPr lang="zh-CN" altLang="zh-CN" dirty="0" smtClean="0">
                <a:latin typeface="黑体" pitchFamily="49" charset="-122"/>
                <a:ea typeface="黑体" pitchFamily="49" charset="-122"/>
              </a:rPr>
              <a:t>策划</a:t>
            </a:r>
            <a:r>
              <a:rPr lang="zh-CN" altLang="en-US" dirty="0" smtClean="0">
                <a:latin typeface="黑体" pitchFamily="49" charset="-122"/>
                <a:ea typeface="黑体" pitchFamily="49" charset="-122"/>
              </a:rPr>
              <a:t>）</a:t>
            </a:r>
            <a:r>
              <a:rPr lang="zh-CN" altLang="zh-CN" dirty="0" smtClean="0">
                <a:latin typeface="黑体" pitchFamily="49" charset="-122"/>
                <a:ea typeface="黑体" pitchFamily="49" charset="-122"/>
              </a:rPr>
              <a:t>。</a:t>
            </a:r>
            <a:r>
              <a:rPr lang="zh-CN" altLang="zh-CN" dirty="0">
                <a:latin typeface="黑体" pitchFamily="49" charset="-122"/>
                <a:ea typeface="黑体" pitchFamily="49" charset="-122"/>
              </a:rPr>
              <a:t>项目前期的任务主要是落实能对拟建项目编制提供按国家法律法规及政策，可靠性高、各项指标完善、远近分期明确的项目前期文件。</a:t>
            </a:r>
          </a:p>
          <a:p>
            <a:pPr>
              <a:lnSpc>
                <a:spcPct val="13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2</a:t>
            </a:r>
            <a:r>
              <a:rPr lang="zh-CN" altLang="en-US" dirty="0" smtClean="0">
                <a:latin typeface="黑体" pitchFamily="49" charset="-122"/>
                <a:ea typeface="黑体" pitchFamily="49" charset="-122"/>
              </a:rPr>
              <a:t>）</a:t>
            </a:r>
            <a:r>
              <a:rPr lang="zh-CN" altLang="zh-CN" dirty="0" smtClean="0">
                <a:latin typeface="黑体" pitchFamily="49" charset="-122"/>
                <a:ea typeface="黑体" pitchFamily="49" charset="-122"/>
              </a:rPr>
              <a:t>项目</a:t>
            </a:r>
            <a:r>
              <a:rPr lang="zh-CN" altLang="zh-CN" dirty="0">
                <a:latin typeface="黑体" pitchFamily="49" charset="-122"/>
                <a:ea typeface="黑体" pitchFamily="49" charset="-122"/>
              </a:rPr>
              <a:t>前期设计管理的主要任务是从系统的角度出发，以建设策划的方式参与其事。特别是项目的技术方案，应体现出较高的政策性、技术性，较实际的经济性，以达到较准确地控制拟建项目设计等后续实施阶段进程的目的。</a:t>
            </a:r>
          </a:p>
        </p:txBody>
      </p:sp>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extLst>
      <p:ext uri="{BB962C8B-B14F-4D97-AF65-F5344CB8AC3E}">
        <p14:creationId xmlns:p14="http://schemas.microsoft.com/office/powerpoint/2010/main" val="4107035511"/>
      </p:ext>
    </p:extLst>
  </p:cSld>
  <p:clrMapOvr>
    <a:masterClrMapping/>
  </p:clrMapOvr>
  <p:transition>
    <p:pull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23528" y="228622"/>
            <a:ext cx="4134465" cy="523220"/>
          </a:xfrm>
          <a:prstGeom prst="rect">
            <a:avLst/>
          </a:prstGeom>
        </p:spPr>
        <p:txBody>
          <a:bodyPr wrap="none">
            <a:spAutoFit/>
          </a:bodyPr>
          <a:lstStyle/>
          <a:p>
            <a:r>
              <a:rPr lang="en-US" altLang="zh-CN" sz="2800" dirty="0" smtClean="0">
                <a:latin typeface="黑体" panose="02010609060101010101" pitchFamily="49" charset="-122"/>
                <a:ea typeface="黑体" panose="02010609060101010101" pitchFamily="49" charset="-122"/>
              </a:rPr>
              <a:t>1.2 </a:t>
            </a:r>
            <a:r>
              <a:rPr lang="zh-CN" altLang="en-US" sz="2800" dirty="0" smtClean="0">
                <a:latin typeface="黑体" panose="02010609060101010101" pitchFamily="49" charset="-122"/>
                <a:ea typeface="黑体" panose="02010609060101010101" pitchFamily="49" charset="-122"/>
              </a:rPr>
              <a:t>建筑工程项目与管理</a:t>
            </a:r>
            <a:endParaRPr lang="zh-CN" altLang="en-US" sz="2800" dirty="0">
              <a:latin typeface="黑体" panose="02010609060101010101" pitchFamily="49" charset="-122"/>
              <a:ea typeface="黑体" panose="02010609060101010101" pitchFamily="49" charset="-122"/>
            </a:endParaRPr>
          </a:p>
        </p:txBody>
      </p:sp>
      <p:sp>
        <p:nvSpPr>
          <p:cNvPr id="7" name="矩形 6"/>
          <p:cNvSpPr/>
          <p:nvPr/>
        </p:nvSpPr>
        <p:spPr>
          <a:xfrm>
            <a:off x="222164" y="993306"/>
            <a:ext cx="8640960" cy="5234959"/>
          </a:xfrm>
          <a:prstGeom prst="rect">
            <a:avLst/>
          </a:prstGeom>
        </p:spPr>
        <p:txBody>
          <a:bodyPr wrap="square">
            <a:spAutoFit/>
          </a:bodyPr>
          <a:lstStyle/>
          <a:p>
            <a:pPr>
              <a:lnSpc>
                <a:spcPct val="110000"/>
              </a:lnSpc>
            </a:pPr>
            <a:r>
              <a:rPr lang="en-US" altLang="zh-CN" dirty="0">
                <a:latin typeface="黑体" pitchFamily="49" charset="-122"/>
                <a:ea typeface="黑体" pitchFamily="49" charset="-122"/>
              </a:rPr>
              <a:t>1.2.1 </a:t>
            </a:r>
            <a:r>
              <a:rPr lang="zh-CN" altLang="en-US" dirty="0">
                <a:latin typeface="黑体" pitchFamily="49" charset="-122"/>
                <a:ea typeface="黑体" pitchFamily="49" charset="-122"/>
              </a:rPr>
              <a:t>建筑工程项目概述</a:t>
            </a:r>
            <a:endParaRPr lang="en-US" altLang="zh-CN" dirty="0">
              <a:latin typeface="黑体" pitchFamily="49" charset="-122"/>
              <a:ea typeface="黑体" pitchFamily="49" charset="-122"/>
            </a:endParaRPr>
          </a:p>
          <a:p>
            <a:pPr>
              <a:lnSpc>
                <a:spcPct val="110000"/>
              </a:lnSpc>
            </a:pPr>
            <a:r>
              <a:rPr lang="en-US" altLang="zh-CN" dirty="0">
                <a:latin typeface="黑体" pitchFamily="49" charset="-122"/>
                <a:ea typeface="黑体" pitchFamily="49" charset="-122"/>
              </a:rPr>
              <a:t>1 </a:t>
            </a:r>
            <a:r>
              <a:rPr lang="zh-CN" altLang="en-US" dirty="0">
                <a:latin typeface="黑体" pitchFamily="49" charset="-122"/>
                <a:ea typeface="黑体" pitchFamily="49" charset="-122"/>
              </a:rPr>
              <a:t>建筑工程项目的概念</a:t>
            </a:r>
            <a:endParaRPr lang="en-US" altLang="zh-CN" dirty="0">
              <a:latin typeface="黑体" pitchFamily="49" charset="-122"/>
              <a:ea typeface="黑体" pitchFamily="49" charset="-122"/>
            </a:endParaRPr>
          </a:p>
          <a:p>
            <a:pPr>
              <a:lnSpc>
                <a:spcPct val="11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1</a:t>
            </a:r>
            <a:r>
              <a:rPr lang="zh-CN" altLang="en-US" dirty="0" smtClean="0">
                <a:latin typeface="黑体" pitchFamily="49" charset="-122"/>
                <a:ea typeface="黑体" pitchFamily="49" charset="-122"/>
              </a:rPr>
              <a:t>）释义</a:t>
            </a:r>
            <a:endParaRPr lang="en-US" altLang="zh-CN" dirty="0">
              <a:latin typeface="黑体" pitchFamily="49" charset="-122"/>
              <a:ea typeface="黑体" pitchFamily="49" charset="-122"/>
            </a:endParaRPr>
          </a:p>
          <a:p>
            <a:pPr>
              <a:lnSpc>
                <a:spcPct val="110000"/>
              </a:lnSpc>
            </a:pPr>
            <a:r>
              <a:rPr lang="en-US" altLang="zh-CN" dirty="0" smtClean="0">
                <a:latin typeface="黑体" pitchFamily="49" charset="-122"/>
                <a:ea typeface="黑体" pitchFamily="49" charset="-122"/>
              </a:rPr>
              <a:t>1</a:t>
            </a:r>
            <a:r>
              <a:rPr lang="zh-CN" altLang="en-US" dirty="0" smtClean="0">
                <a:latin typeface="黑体" pitchFamily="49" charset="-122"/>
                <a:ea typeface="黑体" pitchFamily="49" charset="-122"/>
              </a:rPr>
              <a:t>）建筑工程</a:t>
            </a:r>
            <a:r>
              <a:rPr lang="zh-CN" altLang="en-US" dirty="0">
                <a:latin typeface="黑体" pitchFamily="49" charset="-122"/>
                <a:ea typeface="黑体" pitchFamily="49" charset="-122"/>
              </a:rPr>
              <a:t>。</a:t>
            </a:r>
            <a:r>
              <a:rPr lang="en-US" altLang="zh-CN" dirty="0">
                <a:latin typeface="黑体" pitchFamily="49" charset="-122"/>
                <a:ea typeface="黑体" pitchFamily="49" charset="-122"/>
              </a:rPr>
              <a:t>《</a:t>
            </a:r>
            <a:r>
              <a:rPr lang="zh-CN" altLang="en-US" dirty="0">
                <a:latin typeface="黑体" pitchFamily="49" charset="-122"/>
                <a:ea typeface="黑体" pitchFamily="49" charset="-122"/>
              </a:rPr>
              <a:t>建设工程质量管理条例</a:t>
            </a:r>
            <a:r>
              <a:rPr lang="en-US" altLang="zh-CN" dirty="0">
                <a:latin typeface="黑体" pitchFamily="49" charset="-122"/>
                <a:ea typeface="黑体" pitchFamily="49" charset="-122"/>
              </a:rPr>
              <a:t>》</a:t>
            </a:r>
            <a:r>
              <a:rPr lang="zh-CN" altLang="en-US" dirty="0">
                <a:latin typeface="黑体" pitchFamily="49" charset="-122"/>
                <a:ea typeface="黑体" pitchFamily="49" charset="-122"/>
              </a:rPr>
              <a:t>对建筑工程做出的解释：建筑工程是指房屋建筑工程，即有顶盖、梁柱、墙壁、基础以及能够形成内部空间，满足人们生产、生活、公共活动的工程实体；线路、管道和设备安装工程；装修工程。</a:t>
            </a:r>
            <a:endParaRPr lang="en-US" altLang="zh-CN" dirty="0">
              <a:latin typeface="黑体" pitchFamily="49" charset="-122"/>
              <a:ea typeface="黑体" pitchFamily="49" charset="-122"/>
            </a:endParaRPr>
          </a:p>
          <a:p>
            <a:pPr>
              <a:lnSpc>
                <a:spcPct val="110000"/>
              </a:lnSpc>
            </a:pPr>
            <a:r>
              <a:rPr lang="en-US" altLang="zh-CN" dirty="0" smtClean="0">
                <a:latin typeface="黑体" pitchFamily="49" charset="-122"/>
                <a:ea typeface="黑体" pitchFamily="49" charset="-122"/>
              </a:rPr>
              <a:t>2</a:t>
            </a:r>
            <a:r>
              <a:rPr lang="zh-CN" altLang="en-US" dirty="0" smtClean="0">
                <a:latin typeface="黑体" pitchFamily="49" charset="-122"/>
                <a:ea typeface="黑体" pitchFamily="49" charset="-122"/>
              </a:rPr>
              <a:t>）建筑工程</a:t>
            </a:r>
            <a:r>
              <a:rPr lang="zh-CN" altLang="en-US" dirty="0">
                <a:latin typeface="黑体" pitchFamily="49" charset="-122"/>
                <a:ea typeface="黑体" pitchFamily="49" charset="-122"/>
              </a:rPr>
              <a:t>项目。建筑工程项目是指在一定的约束条件</a:t>
            </a:r>
            <a:r>
              <a:rPr lang="zh-CN" altLang="en-US" dirty="0" smtClean="0">
                <a:latin typeface="黑体" pitchFamily="49" charset="-122"/>
                <a:ea typeface="黑体" pitchFamily="49" charset="-122"/>
              </a:rPr>
              <a:t>下（包括</a:t>
            </a:r>
            <a:r>
              <a:rPr lang="zh-CN" altLang="en-US" dirty="0">
                <a:latin typeface="黑体" pitchFamily="49" charset="-122"/>
                <a:ea typeface="黑体" pitchFamily="49" charset="-122"/>
              </a:rPr>
              <a:t>资源、质量、费用、时间</a:t>
            </a:r>
            <a:r>
              <a:rPr lang="zh-CN" altLang="en-US" dirty="0" smtClean="0">
                <a:latin typeface="黑体" pitchFamily="49" charset="-122"/>
                <a:ea typeface="黑体" pitchFamily="49" charset="-122"/>
              </a:rPr>
              <a:t>等），</a:t>
            </a:r>
            <a:r>
              <a:rPr lang="zh-CN" altLang="en-US" dirty="0">
                <a:latin typeface="黑体" pitchFamily="49" charset="-122"/>
                <a:ea typeface="黑体" pitchFamily="49" charset="-122"/>
              </a:rPr>
              <a:t>具有完整的组织机构和特定的明确目标的一次性工程建设工作或任务。</a:t>
            </a:r>
            <a:endParaRPr lang="en-US" altLang="zh-CN" dirty="0">
              <a:latin typeface="黑体" pitchFamily="49" charset="-122"/>
              <a:ea typeface="黑体" pitchFamily="49" charset="-122"/>
            </a:endParaRPr>
          </a:p>
          <a:p>
            <a:pPr>
              <a:lnSpc>
                <a:spcPct val="110000"/>
              </a:lnSpc>
            </a:pPr>
            <a:r>
              <a:rPr lang="zh-CN" altLang="en-US" dirty="0">
                <a:latin typeface="黑体" pitchFamily="49" charset="-122"/>
                <a:ea typeface="黑体" pitchFamily="49" charset="-122"/>
              </a:rPr>
              <a:t>从项目运作过程而言，建筑工程项目是一种融投资行为和建设活动为一体的项目决策与实施活动过程。所以，工程项目在建设实质上就是将人力、物力等投资要素转为实物资产的经济活动过程。具体而言，建筑工程项目是指为完成依法立项的新建、扩建、改建房屋建筑物、附属构筑物和设施而进行的有起止日期、达到规定要求的一组由相互关联的受控活动构成的特定过程。包括策划、分析、决策、勘察、设计、采购、施工、试运行、竣工验收、交付使用和后评估等过程。</a:t>
            </a:r>
            <a:endParaRPr lang="en-US" altLang="zh-CN" dirty="0">
              <a:latin typeface="黑体" pitchFamily="49" charset="-122"/>
              <a:ea typeface="黑体" pitchFamily="49" charset="-122"/>
            </a:endParaRPr>
          </a:p>
          <a:p>
            <a:pPr>
              <a:lnSpc>
                <a:spcPct val="11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2</a:t>
            </a:r>
            <a:r>
              <a:rPr lang="zh-CN" altLang="en-US" dirty="0" smtClean="0">
                <a:latin typeface="黑体" pitchFamily="49" charset="-122"/>
                <a:ea typeface="黑体" pitchFamily="49" charset="-122"/>
              </a:rPr>
              <a:t>）建筑工程</a:t>
            </a:r>
            <a:r>
              <a:rPr lang="zh-CN" altLang="en-US" dirty="0">
                <a:latin typeface="黑体" pitchFamily="49" charset="-122"/>
                <a:ea typeface="黑体" pitchFamily="49" charset="-122"/>
              </a:rPr>
              <a:t>项目的必备条件：</a:t>
            </a:r>
            <a:r>
              <a:rPr lang="en-US" altLang="zh-CN" dirty="0" smtClean="0">
                <a:latin typeface="黑体" pitchFamily="49" charset="-122"/>
                <a:ea typeface="黑体" pitchFamily="49" charset="-122"/>
              </a:rPr>
              <a:t>1</a:t>
            </a:r>
            <a:r>
              <a:rPr lang="zh-CN" altLang="en-US" dirty="0" smtClean="0">
                <a:latin typeface="黑体" pitchFamily="49" charset="-122"/>
                <a:ea typeface="黑体" pitchFamily="49" charset="-122"/>
              </a:rPr>
              <a:t>）有</a:t>
            </a:r>
            <a:r>
              <a:rPr lang="zh-CN" altLang="en-US" dirty="0">
                <a:latin typeface="黑体" pitchFamily="49" charset="-122"/>
                <a:ea typeface="黑体" pitchFamily="49" charset="-122"/>
              </a:rPr>
              <a:t>明确的建设目的；</a:t>
            </a:r>
            <a:r>
              <a:rPr lang="en-US" altLang="zh-CN" dirty="0" smtClean="0">
                <a:latin typeface="黑体" pitchFamily="49" charset="-122"/>
                <a:ea typeface="黑体" pitchFamily="49" charset="-122"/>
              </a:rPr>
              <a:t>2</a:t>
            </a:r>
            <a:r>
              <a:rPr lang="zh-CN" altLang="en-US" dirty="0" smtClean="0">
                <a:latin typeface="黑体" pitchFamily="49" charset="-122"/>
                <a:ea typeface="黑体" pitchFamily="49" charset="-122"/>
              </a:rPr>
              <a:t>）有</a:t>
            </a:r>
            <a:r>
              <a:rPr lang="zh-CN" altLang="en-US" dirty="0">
                <a:latin typeface="黑体" pitchFamily="49" charset="-122"/>
                <a:ea typeface="黑体" pitchFamily="49" charset="-122"/>
              </a:rPr>
              <a:t>确定的投资、安全、质量和进度等目标；</a:t>
            </a:r>
            <a:r>
              <a:rPr lang="en-US" altLang="zh-CN" dirty="0" smtClean="0">
                <a:latin typeface="黑体" pitchFamily="49" charset="-122"/>
                <a:ea typeface="黑体" pitchFamily="49" charset="-122"/>
              </a:rPr>
              <a:t>3</a:t>
            </a:r>
            <a:r>
              <a:rPr lang="zh-CN" altLang="en-US" dirty="0" smtClean="0">
                <a:latin typeface="黑体" pitchFamily="49" charset="-122"/>
                <a:ea typeface="黑体" pitchFamily="49" charset="-122"/>
              </a:rPr>
              <a:t>）有</a:t>
            </a:r>
            <a:r>
              <a:rPr lang="zh-CN" altLang="en-US" dirty="0">
                <a:latin typeface="黑体" pitchFamily="49" charset="-122"/>
                <a:ea typeface="黑体" pitchFamily="49" charset="-122"/>
              </a:rPr>
              <a:t>一定的任务或工程量；</a:t>
            </a:r>
            <a:r>
              <a:rPr lang="en-US" altLang="zh-CN" dirty="0" smtClean="0">
                <a:latin typeface="黑体" pitchFamily="49" charset="-122"/>
                <a:ea typeface="黑体" pitchFamily="49" charset="-122"/>
              </a:rPr>
              <a:t>4</a:t>
            </a:r>
            <a:r>
              <a:rPr lang="zh-CN" altLang="en-US" dirty="0" smtClean="0">
                <a:latin typeface="黑体" pitchFamily="49" charset="-122"/>
                <a:ea typeface="黑体" pitchFamily="49" charset="-122"/>
              </a:rPr>
              <a:t>）建设</a:t>
            </a:r>
            <a:r>
              <a:rPr lang="zh-CN" altLang="en-US" dirty="0">
                <a:latin typeface="黑体" pitchFamily="49" charset="-122"/>
                <a:ea typeface="黑体" pitchFamily="49" charset="-122"/>
              </a:rPr>
              <a:t>于某个固定地点；</a:t>
            </a:r>
            <a:r>
              <a:rPr lang="en-US" altLang="zh-CN" dirty="0" smtClean="0">
                <a:latin typeface="黑体" pitchFamily="49" charset="-122"/>
                <a:ea typeface="黑体" pitchFamily="49" charset="-122"/>
              </a:rPr>
              <a:t>5</a:t>
            </a:r>
            <a:r>
              <a:rPr lang="zh-CN" altLang="en-US" dirty="0" smtClean="0">
                <a:latin typeface="黑体" pitchFamily="49" charset="-122"/>
                <a:ea typeface="黑体" pitchFamily="49" charset="-122"/>
              </a:rPr>
              <a:t>）有</a:t>
            </a:r>
            <a:r>
              <a:rPr lang="zh-CN" altLang="en-US" dirty="0">
                <a:latin typeface="黑体" pitchFamily="49" charset="-122"/>
                <a:ea typeface="黑体" pitchFamily="49" charset="-122"/>
              </a:rPr>
              <a:t>完整的组成要素体系；</a:t>
            </a:r>
            <a:r>
              <a:rPr lang="en-US" altLang="zh-CN" dirty="0" smtClean="0">
                <a:latin typeface="黑体" pitchFamily="49" charset="-122"/>
                <a:ea typeface="黑体" pitchFamily="49" charset="-122"/>
              </a:rPr>
              <a:t>6</a:t>
            </a:r>
            <a:r>
              <a:rPr lang="zh-CN" altLang="en-US" dirty="0" smtClean="0">
                <a:latin typeface="黑体" pitchFamily="49" charset="-122"/>
                <a:ea typeface="黑体" pitchFamily="49" charset="-122"/>
              </a:rPr>
              <a:t>）项目</a:t>
            </a:r>
            <a:r>
              <a:rPr lang="zh-CN" altLang="en-US" dirty="0">
                <a:latin typeface="黑体" pitchFamily="49" charset="-122"/>
                <a:ea typeface="黑体" pitchFamily="49" charset="-122"/>
              </a:rPr>
              <a:t>实施是一次性的</a:t>
            </a:r>
            <a:r>
              <a:rPr lang="zh-CN" altLang="en-US" dirty="0" smtClean="0">
                <a:latin typeface="黑体" pitchFamily="49" charset="-122"/>
                <a:ea typeface="黑体" pitchFamily="49" charset="-122"/>
              </a:rPr>
              <a:t>。</a:t>
            </a:r>
            <a:endParaRPr lang="en-US" altLang="zh-CN" dirty="0">
              <a:latin typeface="黑体" pitchFamily="49" charset="-122"/>
              <a:ea typeface="黑体" pitchFamily="49" charset="-122"/>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extLst>
      <p:ext uri="{BB962C8B-B14F-4D97-AF65-F5344CB8AC3E}">
        <p14:creationId xmlns:p14="http://schemas.microsoft.com/office/powerpoint/2010/main" val="1079506623"/>
      </p:ext>
    </p:extLst>
  </p:cSld>
  <p:clrMapOvr>
    <a:masterClrMapping/>
  </p:clrMapOvr>
  <p:transition>
    <p:pull dir="d"/>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2105025" y="12334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6" name="矩形 5"/>
          <p:cNvSpPr/>
          <p:nvPr/>
        </p:nvSpPr>
        <p:spPr>
          <a:xfrm>
            <a:off x="428596" y="214821"/>
            <a:ext cx="3057247" cy="523220"/>
          </a:xfrm>
          <a:prstGeom prst="rect">
            <a:avLst/>
          </a:prstGeom>
        </p:spPr>
        <p:txBody>
          <a:bodyPr wrap="none">
            <a:spAutoFit/>
          </a:bodyPr>
          <a:lstStyle/>
          <a:p>
            <a:r>
              <a:rPr lang="en-US" sz="2800" dirty="0" smtClean="0">
                <a:latin typeface="黑体" pitchFamily="49" charset="-122"/>
                <a:ea typeface="黑体" pitchFamily="49" charset="-122"/>
              </a:rPr>
              <a:t>3.1 </a:t>
            </a:r>
            <a:r>
              <a:rPr lang="zh-CN" altLang="en-US" sz="2800" dirty="0" smtClean="0">
                <a:latin typeface="黑体" pitchFamily="49" charset="-122"/>
                <a:ea typeface="黑体" pitchFamily="49" charset="-122"/>
              </a:rPr>
              <a:t>项目前期阶段</a:t>
            </a:r>
            <a:endParaRPr lang="zh-CN" altLang="en-US" sz="2800" dirty="0">
              <a:latin typeface="黑体" panose="02010609060101010101" pitchFamily="49" charset="-122"/>
              <a:ea typeface="黑体" panose="02010609060101010101" pitchFamily="49" charset="-122"/>
            </a:endParaRPr>
          </a:p>
        </p:txBody>
      </p:sp>
      <p:sp>
        <p:nvSpPr>
          <p:cNvPr id="7" name="矩形 6"/>
          <p:cNvSpPr/>
          <p:nvPr/>
        </p:nvSpPr>
        <p:spPr>
          <a:xfrm>
            <a:off x="357158" y="1000108"/>
            <a:ext cx="8651752" cy="5366534"/>
          </a:xfrm>
          <a:prstGeom prst="rect">
            <a:avLst/>
          </a:prstGeom>
        </p:spPr>
        <p:txBody>
          <a:bodyPr wrap="square">
            <a:spAutoFit/>
          </a:bodyPr>
          <a:lstStyle/>
          <a:p>
            <a:pPr>
              <a:lnSpc>
                <a:spcPct val="120000"/>
              </a:lnSpc>
            </a:pPr>
            <a:r>
              <a:rPr lang="en-US" altLang="zh-CN" dirty="0" smtClean="0">
                <a:latin typeface="黑体" pitchFamily="49" charset="-122"/>
                <a:ea typeface="黑体" pitchFamily="49" charset="-122"/>
              </a:rPr>
              <a:t>    </a:t>
            </a:r>
            <a:r>
              <a:rPr lang="zh-CN" altLang="zh-CN" dirty="0" smtClean="0">
                <a:latin typeface="黑体" pitchFamily="49" charset="-122"/>
                <a:ea typeface="黑体" pitchFamily="49" charset="-122"/>
              </a:rPr>
              <a:t>项目</a:t>
            </a:r>
            <a:r>
              <a:rPr lang="zh-CN" altLang="zh-CN" dirty="0">
                <a:latin typeface="黑体" pitchFamily="49" charset="-122"/>
                <a:ea typeface="黑体" pitchFamily="49" charset="-122"/>
              </a:rPr>
              <a:t>前期的设计管理一般有以下主要工作：</a:t>
            </a:r>
          </a:p>
          <a:p>
            <a:pPr>
              <a:lnSpc>
                <a:spcPct val="120000"/>
              </a:lnSpc>
            </a:pPr>
            <a:r>
              <a:rPr lang="en-US" altLang="zh-CN" dirty="0" smtClean="0">
                <a:latin typeface="黑体" pitchFamily="49" charset="-122"/>
                <a:ea typeface="黑体" pitchFamily="49" charset="-122"/>
              </a:rPr>
              <a:t>    1</a:t>
            </a:r>
            <a:r>
              <a:rPr lang="zh-CN" altLang="en-US" dirty="0" smtClean="0">
                <a:latin typeface="黑体" pitchFamily="49" charset="-122"/>
                <a:ea typeface="黑体" pitchFamily="49" charset="-122"/>
              </a:rPr>
              <a:t>）</a:t>
            </a:r>
            <a:r>
              <a:rPr lang="zh-CN" altLang="zh-CN" dirty="0" smtClean="0">
                <a:latin typeface="黑体" pitchFamily="49" charset="-122"/>
                <a:ea typeface="黑体" pitchFamily="49" charset="-122"/>
              </a:rPr>
              <a:t>参与</a:t>
            </a:r>
            <a:r>
              <a:rPr lang="zh-CN" altLang="zh-CN" dirty="0">
                <a:latin typeface="黑体" pitchFamily="49" charset="-122"/>
                <a:ea typeface="黑体" pitchFamily="49" charset="-122"/>
              </a:rPr>
              <a:t>项目前期策划，包括环境调查分析和项目决策策划；</a:t>
            </a:r>
          </a:p>
          <a:p>
            <a:pPr>
              <a:lnSpc>
                <a:spcPct val="120000"/>
              </a:lnSpc>
            </a:pPr>
            <a:r>
              <a:rPr lang="en-US" altLang="zh-CN" dirty="0" smtClean="0">
                <a:latin typeface="黑体" pitchFamily="49" charset="-122"/>
                <a:ea typeface="黑体" pitchFamily="49" charset="-122"/>
              </a:rPr>
              <a:t>    2</a:t>
            </a:r>
            <a:r>
              <a:rPr lang="zh-CN" altLang="en-US" dirty="0" smtClean="0">
                <a:latin typeface="黑体" pitchFamily="49" charset="-122"/>
                <a:ea typeface="黑体" pitchFamily="49" charset="-122"/>
              </a:rPr>
              <a:t>）</a:t>
            </a:r>
            <a:r>
              <a:rPr lang="zh-CN" altLang="zh-CN" dirty="0" smtClean="0">
                <a:latin typeface="黑体" pitchFamily="49" charset="-122"/>
                <a:ea typeface="黑体" pitchFamily="49" charset="-122"/>
              </a:rPr>
              <a:t>以</a:t>
            </a:r>
            <a:r>
              <a:rPr lang="zh-CN" altLang="zh-CN" dirty="0">
                <a:latin typeface="黑体" pitchFamily="49" charset="-122"/>
                <a:ea typeface="黑体" pitchFamily="49" charset="-122"/>
              </a:rPr>
              <a:t>建筑策划为主参与拟建项目项目构思和分析决策；</a:t>
            </a:r>
          </a:p>
          <a:p>
            <a:pPr>
              <a:lnSpc>
                <a:spcPct val="120000"/>
              </a:lnSpc>
            </a:pPr>
            <a:r>
              <a:rPr lang="en-US" altLang="zh-CN" dirty="0" smtClean="0">
                <a:latin typeface="黑体" pitchFamily="49" charset="-122"/>
                <a:ea typeface="黑体" pitchFamily="49" charset="-122"/>
              </a:rPr>
              <a:t>    3</a:t>
            </a:r>
            <a:r>
              <a:rPr lang="zh-CN" altLang="en-US" dirty="0" smtClean="0">
                <a:latin typeface="黑体" pitchFamily="49" charset="-122"/>
                <a:ea typeface="黑体" pitchFamily="49" charset="-122"/>
              </a:rPr>
              <a:t>）</a:t>
            </a:r>
            <a:r>
              <a:rPr lang="zh-CN" altLang="zh-CN" dirty="0" smtClean="0">
                <a:latin typeface="黑体" pitchFamily="49" charset="-122"/>
                <a:ea typeface="黑体" pitchFamily="49" charset="-122"/>
              </a:rPr>
              <a:t>编制</a:t>
            </a:r>
            <a:r>
              <a:rPr lang="zh-CN" altLang="zh-CN" dirty="0">
                <a:latin typeface="黑体" pitchFamily="49" charset="-122"/>
                <a:ea typeface="黑体" pitchFamily="49" charset="-122"/>
              </a:rPr>
              <a:t>项目建议书，提出并报批；</a:t>
            </a:r>
          </a:p>
          <a:p>
            <a:pPr>
              <a:lnSpc>
                <a:spcPct val="120000"/>
              </a:lnSpc>
            </a:pPr>
            <a:r>
              <a:rPr lang="en-US" altLang="zh-CN" dirty="0" smtClean="0">
                <a:latin typeface="黑体" pitchFamily="49" charset="-122"/>
                <a:ea typeface="黑体" pitchFamily="49" charset="-122"/>
              </a:rPr>
              <a:t>    4</a:t>
            </a:r>
            <a:r>
              <a:rPr lang="zh-CN" altLang="en-US" dirty="0" smtClean="0">
                <a:latin typeface="黑体" pitchFamily="49" charset="-122"/>
                <a:ea typeface="黑体" pitchFamily="49" charset="-122"/>
              </a:rPr>
              <a:t>）</a:t>
            </a:r>
            <a:r>
              <a:rPr lang="zh-CN" altLang="zh-CN" dirty="0" smtClean="0">
                <a:latin typeface="黑体" pitchFamily="49" charset="-122"/>
                <a:ea typeface="黑体" pitchFamily="49" charset="-122"/>
              </a:rPr>
              <a:t>参与</a:t>
            </a:r>
            <a:r>
              <a:rPr lang="zh-CN" altLang="zh-CN" dirty="0">
                <a:latin typeface="黑体" pitchFamily="49" charset="-122"/>
                <a:ea typeface="黑体" pitchFamily="49" charset="-122"/>
              </a:rPr>
              <a:t>拟建项目的建设地址选择、论证，编写选址报告，申请建设项目选址意见书；</a:t>
            </a:r>
          </a:p>
          <a:p>
            <a:pPr>
              <a:lnSpc>
                <a:spcPct val="120000"/>
              </a:lnSpc>
            </a:pPr>
            <a:r>
              <a:rPr lang="en-US" altLang="zh-CN" dirty="0" smtClean="0">
                <a:latin typeface="黑体" pitchFamily="49" charset="-122"/>
                <a:ea typeface="黑体" pitchFamily="49" charset="-122"/>
              </a:rPr>
              <a:t>    5</a:t>
            </a:r>
            <a:r>
              <a:rPr lang="zh-CN" altLang="en-US" dirty="0" smtClean="0">
                <a:latin typeface="黑体" pitchFamily="49" charset="-122"/>
                <a:ea typeface="黑体" pitchFamily="49" charset="-122"/>
              </a:rPr>
              <a:t>）</a:t>
            </a:r>
            <a:r>
              <a:rPr lang="zh-CN" altLang="zh-CN" dirty="0" smtClean="0">
                <a:latin typeface="黑体" pitchFamily="49" charset="-122"/>
                <a:ea typeface="黑体" pitchFamily="49" charset="-122"/>
              </a:rPr>
              <a:t>参与</a:t>
            </a:r>
            <a:r>
              <a:rPr lang="zh-CN" altLang="zh-CN" dirty="0">
                <a:latin typeface="黑体" pitchFamily="49" charset="-122"/>
                <a:ea typeface="黑体" pitchFamily="49" charset="-122"/>
              </a:rPr>
              <a:t>拟建项目可行性研究，编制可行性研究报告并报批；</a:t>
            </a:r>
          </a:p>
          <a:p>
            <a:pPr>
              <a:lnSpc>
                <a:spcPct val="120000"/>
              </a:lnSpc>
            </a:pPr>
            <a:r>
              <a:rPr lang="en-US" altLang="zh-CN" dirty="0" smtClean="0">
                <a:latin typeface="黑体" pitchFamily="49" charset="-122"/>
                <a:ea typeface="黑体" pitchFamily="49" charset="-122"/>
              </a:rPr>
              <a:t>    6</a:t>
            </a:r>
            <a:r>
              <a:rPr lang="zh-CN" altLang="en-US" dirty="0" smtClean="0">
                <a:latin typeface="黑体" pitchFamily="49" charset="-122"/>
                <a:ea typeface="黑体" pitchFamily="49" charset="-122"/>
              </a:rPr>
              <a:t>）</a:t>
            </a:r>
            <a:r>
              <a:rPr lang="zh-CN" altLang="zh-CN" dirty="0" smtClean="0">
                <a:latin typeface="黑体" pitchFamily="49" charset="-122"/>
                <a:ea typeface="黑体" pitchFamily="49" charset="-122"/>
              </a:rPr>
              <a:t>可行性研究</a:t>
            </a:r>
            <a:r>
              <a:rPr lang="zh-CN" altLang="zh-CN" dirty="0">
                <a:latin typeface="黑体" pitchFamily="49" charset="-122"/>
                <a:ea typeface="黑体" pitchFamily="49" charset="-122"/>
              </a:rPr>
              <a:t>报告批准，项目列入国家预备项目计划后，进一步做好年度建设计划工作；对于外商投资项目，需报国务院商务部外贸主管部门审批，批准后，办理相关登记手续；</a:t>
            </a:r>
          </a:p>
          <a:p>
            <a:pPr>
              <a:lnSpc>
                <a:spcPct val="120000"/>
              </a:lnSpc>
            </a:pPr>
            <a:r>
              <a:rPr lang="en-US" altLang="zh-CN" dirty="0" smtClean="0">
                <a:latin typeface="黑体" pitchFamily="49" charset="-122"/>
                <a:ea typeface="黑体" pitchFamily="49" charset="-122"/>
              </a:rPr>
              <a:t>    7</a:t>
            </a:r>
            <a:r>
              <a:rPr lang="zh-CN" altLang="en-US" dirty="0" smtClean="0">
                <a:latin typeface="黑体" pitchFamily="49" charset="-122"/>
                <a:ea typeface="黑体" pitchFamily="49" charset="-122"/>
              </a:rPr>
              <a:t>）</a:t>
            </a:r>
            <a:r>
              <a:rPr lang="zh-CN" altLang="zh-CN" dirty="0" smtClean="0">
                <a:latin typeface="黑体" pitchFamily="49" charset="-122"/>
                <a:ea typeface="黑体" pitchFamily="49" charset="-122"/>
              </a:rPr>
              <a:t>参与</a:t>
            </a:r>
            <a:r>
              <a:rPr lang="zh-CN" altLang="zh-CN" dirty="0">
                <a:latin typeface="黑体" pitchFamily="49" charset="-122"/>
                <a:ea typeface="黑体" pitchFamily="49" charset="-122"/>
              </a:rPr>
              <a:t>组织项目评估，编制项目评估报告并报批；</a:t>
            </a:r>
          </a:p>
          <a:p>
            <a:pPr>
              <a:lnSpc>
                <a:spcPct val="120000"/>
              </a:lnSpc>
            </a:pPr>
            <a:r>
              <a:rPr lang="en-US" altLang="zh-CN" dirty="0" smtClean="0">
                <a:latin typeface="黑体" pitchFamily="49" charset="-122"/>
                <a:ea typeface="黑体" pitchFamily="49" charset="-122"/>
              </a:rPr>
              <a:t>    8</a:t>
            </a:r>
            <a:r>
              <a:rPr lang="zh-CN" altLang="en-US" dirty="0" smtClean="0">
                <a:latin typeface="黑体" pitchFamily="49" charset="-122"/>
                <a:ea typeface="黑体" pitchFamily="49" charset="-122"/>
              </a:rPr>
              <a:t>）</a:t>
            </a:r>
            <a:r>
              <a:rPr lang="zh-CN" altLang="zh-CN" dirty="0" smtClean="0">
                <a:latin typeface="黑体" pitchFamily="49" charset="-122"/>
                <a:ea typeface="黑体" pitchFamily="49" charset="-122"/>
              </a:rPr>
              <a:t>检查</a:t>
            </a:r>
            <a:r>
              <a:rPr lang="zh-CN" altLang="zh-CN" dirty="0">
                <a:latin typeface="黑体" pitchFamily="49" charset="-122"/>
                <a:ea typeface="黑体" pitchFamily="49" charset="-122"/>
              </a:rPr>
              <a:t>项目建设外部条件的落实清况，包括环保、人防、消防、抗震、交通道路、安全、卫生等各专项和供水、排水、供电、供气、供热、通信、建筑柙能化等配套顶的征询、审批等前期手续的办理；</a:t>
            </a:r>
          </a:p>
          <a:p>
            <a:pPr>
              <a:lnSpc>
                <a:spcPct val="120000"/>
              </a:lnSpc>
            </a:pPr>
            <a:r>
              <a:rPr lang="en-US" altLang="zh-CN" dirty="0" smtClean="0">
                <a:latin typeface="黑体" pitchFamily="49" charset="-122"/>
                <a:ea typeface="黑体" pitchFamily="49" charset="-122"/>
              </a:rPr>
              <a:t>    9</a:t>
            </a:r>
            <a:r>
              <a:rPr lang="zh-CN" altLang="en-US" dirty="0" smtClean="0">
                <a:latin typeface="黑体" pitchFamily="49" charset="-122"/>
                <a:ea typeface="黑体" pitchFamily="49" charset="-122"/>
              </a:rPr>
              <a:t>）</a:t>
            </a:r>
            <a:r>
              <a:rPr lang="zh-CN" altLang="zh-CN" dirty="0" smtClean="0">
                <a:latin typeface="黑体" pitchFamily="49" charset="-122"/>
                <a:ea typeface="黑体" pitchFamily="49" charset="-122"/>
              </a:rPr>
              <a:t>取得</a:t>
            </a:r>
            <a:r>
              <a:rPr lang="zh-CN" altLang="zh-CN" dirty="0">
                <a:latin typeface="黑体" pitchFamily="49" charset="-122"/>
                <a:ea typeface="黑体" pitchFamily="49" charset="-122"/>
              </a:rPr>
              <a:t>规划设计条件，参与申办建设用地规划许可证；</a:t>
            </a:r>
          </a:p>
          <a:p>
            <a:pPr>
              <a:lnSpc>
                <a:spcPct val="120000"/>
              </a:lnSpc>
            </a:pPr>
            <a:r>
              <a:rPr lang="en-US" altLang="zh-CN" dirty="0" smtClean="0">
                <a:latin typeface="黑体" pitchFamily="49" charset="-122"/>
                <a:ea typeface="黑体" pitchFamily="49" charset="-122"/>
              </a:rPr>
              <a:t>    10</a:t>
            </a:r>
            <a:r>
              <a:rPr lang="zh-CN" altLang="en-US" dirty="0" smtClean="0">
                <a:latin typeface="黑体" pitchFamily="49" charset="-122"/>
                <a:ea typeface="黑体" pitchFamily="49" charset="-122"/>
              </a:rPr>
              <a:t>）</a:t>
            </a:r>
            <a:r>
              <a:rPr lang="zh-CN" altLang="zh-CN" dirty="0" smtClean="0">
                <a:latin typeface="黑体" pitchFamily="49" charset="-122"/>
                <a:ea typeface="黑体" pitchFamily="49" charset="-122"/>
              </a:rPr>
              <a:t>配合</a:t>
            </a:r>
            <a:r>
              <a:rPr lang="zh-CN" altLang="zh-CN" dirty="0">
                <a:latin typeface="黑体" pitchFamily="49" charset="-122"/>
                <a:ea typeface="黑体" pitchFamily="49" charset="-122"/>
              </a:rPr>
              <a:t>项目部做好前期合同管理、沟通协调和信息管理等工作。</a:t>
            </a:r>
          </a:p>
        </p:txBody>
      </p:sp>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extLst>
      <p:ext uri="{BB962C8B-B14F-4D97-AF65-F5344CB8AC3E}">
        <p14:creationId xmlns:p14="http://schemas.microsoft.com/office/powerpoint/2010/main" val="1636459877"/>
      </p:ext>
    </p:extLst>
  </p:cSld>
  <p:clrMapOvr>
    <a:masterClrMapping/>
  </p:clrMapOvr>
  <p:transition>
    <p:pull dir="d"/>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2105025" y="12334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6" name="矩形 5"/>
          <p:cNvSpPr/>
          <p:nvPr/>
        </p:nvSpPr>
        <p:spPr>
          <a:xfrm>
            <a:off x="428596" y="214821"/>
            <a:ext cx="3057247" cy="523220"/>
          </a:xfrm>
          <a:prstGeom prst="rect">
            <a:avLst/>
          </a:prstGeom>
        </p:spPr>
        <p:txBody>
          <a:bodyPr wrap="none">
            <a:spAutoFit/>
          </a:bodyPr>
          <a:lstStyle/>
          <a:p>
            <a:r>
              <a:rPr lang="en-US" sz="2800" dirty="0" smtClean="0">
                <a:latin typeface="黑体" pitchFamily="49" charset="-122"/>
                <a:ea typeface="黑体" pitchFamily="49" charset="-122"/>
              </a:rPr>
              <a:t>3.1 </a:t>
            </a:r>
            <a:r>
              <a:rPr lang="zh-CN" altLang="en-US" sz="2800" dirty="0" smtClean="0">
                <a:latin typeface="黑体" pitchFamily="49" charset="-122"/>
                <a:ea typeface="黑体" pitchFamily="49" charset="-122"/>
              </a:rPr>
              <a:t>项目前期阶段</a:t>
            </a:r>
            <a:endParaRPr lang="zh-CN" altLang="en-US" sz="2800" dirty="0">
              <a:latin typeface="黑体" panose="02010609060101010101" pitchFamily="49" charset="-122"/>
              <a:ea typeface="黑体" panose="02010609060101010101" pitchFamily="49" charset="-122"/>
            </a:endParaRPr>
          </a:p>
        </p:txBody>
      </p:sp>
      <p:sp>
        <p:nvSpPr>
          <p:cNvPr id="7" name="矩形 6"/>
          <p:cNvSpPr/>
          <p:nvPr/>
        </p:nvSpPr>
        <p:spPr>
          <a:xfrm>
            <a:off x="357158" y="1000108"/>
            <a:ext cx="8429684" cy="5493812"/>
          </a:xfrm>
          <a:prstGeom prst="rect">
            <a:avLst/>
          </a:prstGeom>
        </p:spPr>
        <p:txBody>
          <a:bodyPr wrap="square">
            <a:spAutoFit/>
          </a:bodyPr>
          <a:lstStyle/>
          <a:p>
            <a:pPr>
              <a:lnSpc>
                <a:spcPct val="150000"/>
              </a:lnSpc>
            </a:pPr>
            <a:r>
              <a:rPr lang="en-US" altLang="zh-CN" dirty="0" smtClean="0">
                <a:latin typeface="黑体" pitchFamily="49" charset="-122"/>
                <a:ea typeface="黑体" pitchFamily="49" charset="-122"/>
              </a:rPr>
              <a:t>3.1.2 </a:t>
            </a:r>
            <a:r>
              <a:rPr lang="zh-CN" altLang="zh-CN" dirty="0" smtClean="0">
                <a:latin typeface="黑体" pitchFamily="49" charset="-122"/>
                <a:ea typeface="黑体" pitchFamily="49" charset="-122"/>
              </a:rPr>
              <a:t>项目</a:t>
            </a:r>
            <a:r>
              <a:rPr lang="zh-CN" altLang="zh-CN" dirty="0">
                <a:latin typeface="黑体" pitchFamily="49" charset="-122"/>
                <a:ea typeface="黑体" pitchFamily="49" charset="-122"/>
              </a:rPr>
              <a:t>前期策划</a:t>
            </a:r>
          </a:p>
          <a:p>
            <a:pPr>
              <a:lnSpc>
                <a:spcPct val="150000"/>
              </a:lnSpc>
            </a:pPr>
            <a:r>
              <a:rPr lang="en-US" altLang="zh-CN" dirty="0">
                <a:latin typeface="黑体" pitchFamily="49" charset="-122"/>
                <a:ea typeface="黑体" pitchFamily="49" charset="-122"/>
              </a:rPr>
              <a:t>1 </a:t>
            </a:r>
            <a:r>
              <a:rPr lang="zh-CN" altLang="zh-CN" dirty="0">
                <a:latin typeface="黑体" pitchFamily="49" charset="-122"/>
                <a:ea typeface="黑体" pitchFamily="49" charset="-122"/>
              </a:rPr>
              <a:t>项目前期策划概述</a:t>
            </a:r>
          </a:p>
          <a:p>
            <a:pPr>
              <a:lnSpc>
                <a:spcPct val="150000"/>
              </a:lnSpc>
            </a:pPr>
            <a:r>
              <a:rPr lang="en-US" altLang="zh-CN" dirty="0">
                <a:latin typeface="黑体" pitchFamily="49" charset="-122"/>
                <a:ea typeface="黑体" pitchFamily="49" charset="-122"/>
              </a:rPr>
              <a:t>2 </a:t>
            </a:r>
            <a:r>
              <a:rPr lang="zh-CN" altLang="zh-CN" dirty="0">
                <a:latin typeface="黑体" pitchFamily="49" charset="-122"/>
                <a:ea typeface="黑体" pitchFamily="49" charset="-122"/>
              </a:rPr>
              <a:t>项目前期策划主要任务</a:t>
            </a:r>
          </a:p>
          <a:p>
            <a:pPr>
              <a:lnSpc>
                <a:spcPct val="150000"/>
              </a:lnSpc>
            </a:pPr>
            <a:r>
              <a:rPr lang="en-US" altLang="zh-CN" dirty="0" smtClean="0">
                <a:latin typeface="黑体" pitchFamily="49" charset="-122"/>
                <a:ea typeface="黑体" pitchFamily="49" charset="-122"/>
              </a:rPr>
              <a:t>    </a:t>
            </a:r>
            <a:r>
              <a:rPr lang="zh-CN" altLang="zh-CN" dirty="0" smtClean="0">
                <a:latin typeface="黑体" pitchFamily="49" charset="-122"/>
                <a:ea typeface="黑体" pitchFamily="49" charset="-122"/>
              </a:rPr>
              <a:t>项目</a:t>
            </a:r>
            <a:r>
              <a:rPr lang="zh-CN" altLang="zh-CN" dirty="0">
                <a:latin typeface="黑体" pitchFamily="49" charset="-122"/>
                <a:ea typeface="黑体" pitchFamily="49" charset="-122"/>
              </a:rPr>
              <a:t>期策划主要任务是为使项目主持方工作有止确的方向和系统的目标，也能促使项目设计有明确的指向并充分体现项目主持方的项目意图</a:t>
            </a:r>
            <a:r>
              <a:rPr lang="zh-CN" altLang="zh-CN" dirty="0" smtClean="0">
                <a:latin typeface="黑体" pitchFamily="49" charset="-122"/>
                <a:ea typeface="黑体" pitchFamily="49" charset="-122"/>
              </a:rPr>
              <a:t>。</a:t>
            </a:r>
            <a:endParaRPr lang="en-US" altLang="zh-CN" dirty="0" smtClean="0">
              <a:latin typeface="黑体" pitchFamily="49" charset="-122"/>
              <a:ea typeface="黑体" pitchFamily="49" charset="-122"/>
            </a:endParaRPr>
          </a:p>
          <a:p>
            <a:pPr>
              <a:lnSpc>
                <a:spcPct val="150000"/>
              </a:lnSpc>
            </a:pPr>
            <a:r>
              <a:rPr lang="en-US" altLang="zh-CN" dirty="0">
                <a:latin typeface="黑体" pitchFamily="49" charset="-122"/>
                <a:ea typeface="黑体" pitchFamily="49" charset="-122"/>
              </a:rPr>
              <a:t> </a:t>
            </a:r>
            <a:r>
              <a:rPr lang="en-US" altLang="zh-CN" dirty="0" smtClean="0">
                <a:latin typeface="黑体" pitchFamily="49" charset="-122"/>
                <a:ea typeface="黑体" pitchFamily="49" charset="-122"/>
              </a:rPr>
              <a:t>   </a:t>
            </a:r>
            <a:r>
              <a:rPr lang="zh-CN" altLang="zh-CN" dirty="0" smtClean="0">
                <a:latin typeface="黑体" pitchFamily="49" charset="-122"/>
                <a:ea typeface="黑体" pitchFamily="49" charset="-122"/>
              </a:rPr>
              <a:t>一般而言</a:t>
            </a:r>
            <a:r>
              <a:rPr lang="zh-CN" altLang="zh-CN" dirty="0">
                <a:latin typeface="黑体" pitchFamily="49" charset="-122"/>
                <a:ea typeface="黑体" pitchFamily="49" charset="-122"/>
              </a:rPr>
              <a:t>，项目策划的主要内容如下：</a:t>
            </a: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1</a:t>
            </a:r>
            <a:r>
              <a:rPr lang="zh-CN" altLang="en-US" dirty="0" smtClean="0">
                <a:latin typeface="黑体" pitchFamily="49" charset="-122"/>
                <a:ea typeface="黑体" pitchFamily="49" charset="-122"/>
              </a:rPr>
              <a:t>）</a:t>
            </a:r>
            <a:r>
              <a:rPr lang="zh-CN" altLang="zh-CN" dirty="0" smtClean="0">
                <a:latin typeface="黑体" pitchFamily="49" charset="-122"/>
                <a:ea typeface="黑体" pitchFamily="49" charset="-122"/>
              </a:rPr>
              <a:t>项目</a:t>
            </a:r>
            <a:r>
              <a:rPr lang="zh-CN" altLang="zh-CN" dirty="0">
                <a:latin typeface="黑体" pitchFamily="49" charset="-122"/>
                <a:ea typeface="黑体" pitchFamily="49" charset="-122"/>
              </a:rPr>
              <a:t>决策策划。项目决策策划最重要的任务是定义开发或者建设什么，其数益和意义如何。具体包括项目功能、规模和标准的明确，项目总投资和投资收益的估算，以及项目进度规划的制定。一般工作包括：</a:t>
            </a:r>
            <a:r>
              <a:rPr lang="en-US" altLang="zh-CN" dirty="0" smtClean="0">
                <a:latin typeface="黑体" pitchFamily="49" charset="-122"/>
                <a:ea typeface="黑体" pitchFamily="49" charset="-122"/>
              </a:rPr>
              <a:t>1</a:t>
            </a:r>
            <a:r>
              <a:rPr lang="zh-CN" altLang="en-US" dirty="0" smtClean="0">
                <a:latin typeface="黑体" pitchFamily="49" charset="-122"/>
                <a:ea typeface="黑体" pitchFamily="49" charset="-122"/>
              </a:rPr>
              <a:t>）</a:t>
            </a:r>
            <a:r>
              <a:rPr lang="zh-CN" altLang="zh-CN" dirty="0" smtClean="0">
                <a:latin typeface="黑体" pitchFamily="49" charset="-122"/>
                <a:ea typeface="黑体" pitchFamily="49" charset="-122"/>
              </a:rPr>
              <a:t>项目</a:t>
            </a:r>
            <a:r>
              <a:rPr lang="zh-CN" altLang="zh-CN" dirty="0">
                <a:latin typeface="黑体" pitchFamily="49" charset="-122"/>
                <a:ea typeface="黑体" pitchFamily="49" charset="-122"/>
              </a:rPr>
              <a:t>产业策划。</a:t>
            </a:r>
            <a:r>
              <a:rPr lang="en-US" altLang="zh-CN" dirty="0" smtClean="0">
                <a:latin typeface="黑体" pitchFamily="49" charset="-122"/>
                <a:ea typeface="黑体" pitchFamily="49" charset="-122"/>
              </a:rPr>
              <a:t>2</a:t>
            </a:r>
            <a:r>
              <a:rPr lang="zh-CN" altLang="en-US" dirty="0" smtClean="0">
                <a:latin typeface="黑体" pitchFamily="49" charset="-122"/>
                <a:ea typeface="黑体" pitchFamily="49" charset="-122"/>
              </a:rPr>
              <a:t>）</a:t>
            </a:r>
            <a:r>
              <a:rPr lang="zh-CN" altLang="zh-CN" dirty="0" smtClean="0">
                <a:latin typeface="黑体" pitchFamily="49" charset="-122"/>
                <a:ea typeface="黑体" pitchFamily="49" charset="-122"/>
              </a:rPr>
              <a:t>项目</a:t>
            </a:r>
            <a:r>
              <a:rPr lang="zh-CN" altLang="zh-CN" dirty="0">
                <a:latin typeface="黑体" pitchFamily="49" charset="-122"/>
                <a:ea typeface="黑体" pitchFamily="49" charset="-122"/>
              </a:rPr>
              <a:t>功能策划。</a:t>
            </a:r>
            <a:r>
              <a:rPr lang="en-US" altLang="zh-CN" dirty="0" smtClean="0">
                <a:latin typeface="黑体" pitchFamily="49" charset="-122"/>
                <a:ea typeface="黑体" pitchFamily="49" charset="-122"/>
              </a:rPr>
              <a:t>3</a:t>
            </a:r>
            <a:r>
              <a:rPr lang="zh-CN" altLang="en-US" dirty="0" smtClean="0">
                <a:latin typeface="黑体" pitchFamily="49" charset="-122"/>
                <a:ea typeface="黑体" pitchFamily="49" charset="-122"/>
              </a:rPr>
              <a:t>）</a:t>
            </a:r>
            <a:r>
              <a:rPr lang="zh-CN" altLang="zh-CN" dirty="0" smtClean="0">
                <a:latin typeface="黑体" pitchFamily="49" charset="-122"/>
                <a:ea typeface="黑体" pitchFamily="49" charset="-122"/>
              </a:rPr>
              <a:t>项目</a:t>
            </a:r>
            <a:r>
              <a:rPr lang="zh-CN" altLang="zh-CN" dirty="0">
                <a:latin typeface="黑体" pitchFamily="49" charset="-122"/>
                <a:ea typeface="黑体" pitchFamily="49" charset="-122"/>
              </a:rPr>
              <a:t>经济策划。</a:t>
            </a:r>
            <a:r>
              <a:rPr lang="en-US" altLang="zh-CN" dirty="0" smtClean="0">
                <a:latin typeface="黑体" pitchFamily="49" charset="-122"/>
                <a:ea typeface="黑体" pitchFamily="49" charset="-122"/>
              </a:rPr>
              <a:t>4</a:t>
            </a:r>
            <a:r>
              <a:rPr lang="zh-CN" altLang="en-US" dirty="0" smtClean="0">
                <a:latin typeface="黑体" pitchFamily="49" charset="-122"/>
                <a:ea typeface="黑体" pitchFamily="49" charset="-122"/>
              </a:rPr>
              <a:t>）</a:t>
            </a:r>
            <a:r>
              <a:rPr lang="zh-CN" altLang="zh-CN" dirty="0" smtClean="0">
                <a:latin typeface="黑体" pitchFamily="49" charset="-122"/>
                <a:ea typeface="黑体" pitchFamily="49" charset="-122"/>
              </a:rPr>
              <a:t>项目</a:t>
            </a:r>
            <a:r>
              <a:rPr lang="zh-CN" altLang="zh-CN" dirty="0">
                <a:latin typeface="黑体" pitchFamily="49" charset="-122"/>
                <a:ea typeface="黑体" pitchFamily="49" charset="-122"/>
              </a:rPr>
              <a:t>技术策划。</a:t>
            </a: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2</a:t>
            </a:r>
            <a:r>
              <a:rPr lang="zh-CN" altLang="en-US" dirty="0" smtClean="0">
                <a:latin typeface="黑体" pitchFamily="49" charset="-122"/>
                <a:ea typeface="黑体" pitchFamily="49" charset="-122"/>
              </a:rPr>
              <a:t>）</a:t>
            </a:r>
            <a:r>
              <a:rPr lang="zh-CN" altLang="zh-CN" dirty="0" smtClean="0">
                <a:latin typeface="黑体" pitchFamily="49" charset="-122"/>
                <a:ea typeface="黑体" pitchFamily="49" charset="-122"/>
              </a:rPr>
              <a:t>项目</a:t>
            </a:r>
            <a:r>
              <a:rPr lang="zh-CN" altLang="zh-CN" dirty="0">
                <a:latin typeface="黑体" pitchFamily="49" charset="-122"/>
                <a:ea typeface="黑体" pitchFamily="49" charset="-122"/>
              </a:rPr>
              <a:t>实施策划。项目实施策划的核心任务是定义如何组织项目的实施。一般项目实施策划的工作包括：</a:t>
            </a:r>
            <a:r>
              <a:rPr lang="en-US" altLang="zh-CN" dirty="0" smtClean="0">
                <a:latin typeface="黑体" pitchFamily="49" charset="-122"/>
                <a:ea typeface="黑体" pitchFamily="49" charset="-122"/>
              </a:rPr>
              <a:t>1</a:t>
            </a:r>
            <a:r>
              <a:rPr lang="zh-CN" altLang="en-US" dirty="0" smtClean="0">
                <a:latin typeface="黑体" pitchFamily="49" charset="-122"/>
                <a:ea typeface="黑体" pitchFamily="49" charset="-122"/>
              </a:rPr>
              <a:t>）</a:t>
            </a:r>
            <a:r>
              <a:rPr lang="zh-CN" altLang="zh-CN" dirty="0" smtClean="0">
                <a:latin typeface="黑体" pitchFamily="49" charset="-122"/>
                <a:ea typeface="黑体" pitchFamily="49" charset="-122"/>
              </a:rPr>
              <a:t>项目</a:t>
            </a:r>
            <a:r>
              <a:rPr lang="zh-CN" altLang="zh-CN" dirty="0">
                <a:latin typeface="黑体" pitchFamily="49" charset="-122"/>
                <a:ea typeface="黑体" pitchFamily="49" charset="-122"/>
              </a:rPr>
              <a:t>组织结构策划。</a:t>
            </a:r>
            <a:r>
              <a:rPr lang="en-US" altLang="zh-CN" dirty="0" smtClean="0">
                <a:latin typeface="黑体" pitchFamily="49" charset="-122"/>
                <a:ea typeface="黑体" pitchFamily="49" charset="-122"/>
              </a:rPr>
              <a:t>2</a:t>
            </a:r>
            <a:r>
              <a:rPr lang="zh-CN" altLang="en-US" dirty="0" smtClean="0">
                <a:latin typeface="黑体" pitchFamily="49" charset="-122"/>
                <a:ea typeface="黑体" pitchFamily="49" charset="-122"/>
              </a:rPr>
              <a:t>）</a:t>
            </a:r>
            <a:r>
              <a:rPr lang="zh-CN" altLang="zh-CN" dirty="0" smtClean="0">
                <a:latin typeface="黑体" pitchFamily="49" charset="-122"/>
                <a:ea typeface="黑体" pitchFamily="49" charset="-122"/>
              </a:rPr>
              <a:t>项目</a:t>
            </a:r>
            <a:r>
              <a:rPr lang="zh-CN" altLang="zh-CN" dirty="0">
                <a:latin typeface="黑体" pitchFamily="49" charset="-122"/>
                <a:ea typeface="黑体" pitchFamily="49" charset="-122"/>
              </a:rPr>
              <a:t>目标控制策划。</a:t>
            </a:r>
            <a:r>
              <a:rPr lang="en-US" altLang="zh-CN" dirty="0" smtClean="0">
                <a:latin typeface="黑体" pitchFamily="49" charset="-122"/>
                <a:ea typeface="黑体" pitchFamily="49" charset="-122"/>
              </a:rPr>
              <a:t>3</a:t>
            </a:r>
            <a:r>
              <a:rPr lang="zh-CN" altLang="en-US" dirty="0" smtClean="0">
                <a:latin typeface="黑体" pitchFamily="49" charset="-122"/>
                <a:ea typeface="黑体" pitchFamily="49" charset="-122"/>
              </a:rPr>
              <a:t>）</a:t>
            </a:r>
            <a:r>
              <a:rPr lang="zh-CN" altLang="zh-CN" dirty="0" smtClean="0">
                <a:latin typeface="黑体" pitchFamily="49" charset="-122"/>
                <a:ea typeface="黑体" pitchFamily="49" charset="-122"/>
              </a:rPr>
              <a:t>项目</a:t>
            </a:r>
            <a:r>
              <a:rPr lang="zh-CN" altLang="zh-CN" dirty="0">
                <a:latin typeface="黑体" pitchFamily="49" charset="-122"/>
                <a:ea typeface="黑体" pitchFamily="49" charset="-122"/>
              </a:rPr>
              <a:t>合同结构策划。</a:t>
            </a:r>
            <a:r>
              <a:rPr lang="en-US" altLang="zh-CN" dirty="0" smtClean="0">
                <a:latin typeface="黑体" pitchFamily="49" charset="-122"/>
                <a:ea typeface="黑体" pitchFamily="49" charset="-122"/>
              </a:rPr>
              <a:t>4</a:t>
            </a:r>
            <a:r>
              <a:rPr lang="zh-CN" altLang="en-US" dirty="0" smtClean="0">
                <a:latin typeface="黑体" pitchFamily="49" charset="-122"/>
                <a:ea typeface="黑体" pitchFamily="49" charset="-122"/>
              </a:rPr>
              <a:t>）</a:t>
            </a:r>
            <a:r>
              <a:rPr lang="zh-CN" altLang="zh-CN" dirty="0" smtClean="0">
                <a:latin typeface="黑体" pitchFamily="49" charset="-122"/>
                <a:ea typeface="黑体" pitchFamily="49" charset="-122"/>
              </a:rPr>
              <a:t>项目</a:t>
            </a:r>
            <a:r>
              <a:rPr lang="zh-CN" altLang="zh-CN" dirty="0">
                <a:latin typeface="黑体" pitchFamily="49" charset="-122"/>
                <a:ea typeface="黑体" pitchFamily="49" charset="-122"/>
              </a:rPr>
              <a:t>信息流程策划。</a:t>
            </a:r>
            <a:r>
              <a:rPr lang="en-US" altLang="zh-CN" dirty="0" smtClean="0">
                <a:latin typeface="黑体" pitchFamily="49" charset="-122"/>
                <a:ea typeface="黑体" pitchFamily="49" charset="-122"/>
              </a:rPr>
              <a:t>5</a:t>
            </a:r>
            <a:r>
              <a:rPr lang="zh-CN" altLang="en-US" dirty="0" smtClean="0">
                <a:latin typeface="黑体" pitchFamily="49" charset="-122"/>
                <a:ea typeface="黑体" pitchFamily="49" charset="-122"/>
              </a:rPr>
              <a:t>）</a:t>
            </a:r>
            <a:r>
              <a:rPr lang="zh-CN" altLang="zh-CN" dirty="0" smtClean="0">
                <a:latin typeface="黑体" pitchFamily="49" charset="-122"/>
                <a:ea typeface="黑体" pitchFamily="49" charset="-122"/>
              </a:rPr>
              <a:t>项目</a:t>
            </a:r>
            <a:r>
              <a:rPr lang="zh-CN" altLang="zh-CN" dirty="0">
                <a:latin typeface="黑体" pitchFamily="49" charset="-122"/>
                <a:ea typeface="黑体" pitchFamily="49" charset="-122"/>
              </a:rPr>
              <a:t>实施技术策划。</a:t>
            </a:r>
          </a:p>
        </p:txBody>
      </p:sp>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extLst>
      <p:ext uri="{BB962C8B-B14F-4D97-AF65-F5344CB8AC3E}">
        <p14:creationId xmlns:p14="http://schemas.microsoft.com/office/powerpoint/2010/main" val="3130612913"/>
      </p:ext>
    </p:extLst>
  </p:cSld>
  <p:clrMapOvr>
    <a:masterClrMapping/>
  </p:clrMapOvr>
  <p:transition>
    <p:pull dir="d"/>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2105025" y="12334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6" name="矩形 5"/>
          <p:cNvSpPr/>
          <p:nvPr/>
        </p:nvSpPr>
        <p:spPr>
          <a:xfrm>
            <a:off x="428596" y="214821"/>
            <a:ext cx="3057247" cy="523220"/>
          </a:xfrm>
          <a:prstGeom prst="rect">
            <a:avLst/>
          </a:prstGeom>
        </p:spPr>
        <p:txBody>
          <a:bodyPr wrap="none">
            <a:spAutoFit/>
          </a:bodyPr>
          <a:lstStyle/>
          <a:p>
            <a:r>
              <a:rPr lang="en-US" sz="2800" dirty="0" smtClean="0">
                <a:latin typeface="黑体" pitchFamily="49" charset="-122"/>
                <a:ea typeface="黑体" pitchFamily="49" charset="-122"/>
              </a:rPr>
              <a:t>3.1 </a:t>
            </a:r>
            <a:r>
              <a:rPr lang="zh-CN" altLang="en-US" sz="2800" dirty="0" smtClean="0">
                <a:latin typeface="黑体" pitchFamily="49" charset="-122"/>
                <a:ea typeface="黑体" pitchFamily="49" charset="-122"/>
              </a:rPr>
              <a:t>项目前期阶段</a:t>
            </a:r>
            <a:endParaRPr lang="zh-CN" altLang="en-US" sz="2800" dirty="0">
              <a:latin typeface="黑体" panose="02010609060101010101" pitchFamily="49" charset="-122"/>
              <a:ea typeface="黑体" panose="02010609060101010101" pitchFamily="49" charset="-122"/>
            </a:endParaRPr>
          </a:p>
        </p:txBody>
      </p:sp>
      <p:sp>
        <p:nvSpPr>
          <p:cNvPr id="7" name="矩形 6"/>
          <p:cNvSpPr/>
          <p:nvPr/>
        </p:nvSpPr>
        <p:spPr>
          <a:xfrm>
            <a:off x="357158" y="1000108"/>
            <a:ext cx="8429684" cy="5539658"/>
          </a:xfrm>
          <a:prstGeom prst="rect">
            <a:avLst/>
          </a:prstGeom>
        </p:spPr>
        <p:txBody>
          <a:bodyPr wrap="square">
            <a:spAutoFit/>
          </a:bodyPr>
          <a:lstStyle/>
          <a:p>
            <a:pPr>
              <a:lnSpc>
                <a:spcPct val="110000"/>
              </a:lnSpc>
            </a:pPr>
            <a:r>
              <a:rPr lang="en-US" altLang="zh-CN" dirty="0">
                <a:latin typeface="黑体" pitchFamily="49" charset="-122"/>
                <a:ea typeface="黑体" pitchFamily="49" charset="-122"/>
              </a:rPr>
              <a:t>3 </a:t>
            </a:r>
            <a:r>
              <a:rPr lang="zh-CN" altLang="zh-CN" dirty="0">
                <a:latin typeface="黑体" pitchFamily="49" charset="-122"/>
                <a:ea typeface="黑体" pitchFamily="49" charset="-122"/>
              </a:rPr>
              <a:t>项目前期策划过程要点</a:t>
            </a:r>
          </a:p>
          <a:p>
            <a:pPr>
              <a:lnSpc>
                <a:spcPct val="11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1</a:t>
            </a:r>
            <a:r>
              <a:rPr lang="zh-CN" altLang="en-US" dirty="0" smtClean="0">
                <a:latin typeface="黑体" pitchFamily="49" charset="-122"/>
                <a:ea typeface="黑体" pitchFamily="49" charset="-122"/>
              </a:rPr>
              <a:t>）</a:t>
            </a:r>
            <a:r>
              <a:rPr lang="zh-CN" altLang="zh-CN" dirty="0" smtClean="0">
                <a:latin typeface="黑体" pitchFamily="49" charset="-122"/>
                <a:ea typeface="黑体" pitchFamily="49" charset="-122"/>
              </a:rPr>
              <a:t>项目</a:t>
            </a:r>
            <a:r>
              <a:rPr lang="zh-CN" altLang="zh-CN" dirty="0">
                <a:latin typeface="黑体" pitchFamily="49" charset="-122"/>
                <a:ea typeface="黑体" pitchFamily="49" charset="-122"/>
              </a:rPr>
              <a:t>意向</a:t>
            </a:r>
            <a:r>
              <a:rPr lang="zh-CN" altLang="zh-CN" dirty="0" smtClean="0">
                <a:latin typeface="黑体" pitchFamily="49" charset="-122"/>
                <a:ea typeface="黑体" pitchFamily="49" charset="-122"/>
              </a:rPr>
              <a:t>。</a:t>
            </a: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2</a:t>
            </a:r>
            <a:r>
              <a:rPr lang="zh-CN" altLang="en-US" dirty="0" smtClean="0">
                <a:latin typeface="黑体" pitchFamily="49" charset="-122"/>
                <a:ea typeface="黑体" pitchFamily="49" charset="-122"/>
              </a:rPr>
              <a:t>）</a:t>
            </a:r>
            <a:r>
              <a:rPr lang="zh-CN" altLang="zh-CN" dirty="0" smtClean="0">
                <a:latin typeface="黑体" pitchFamily="49" charset="-122"/>
                <a:ea typeface="黑体" pitchFamily="49" charset="-122"/>
              </a:rPr>
              <a:t>项目</a:t>
            </a:r>
            <a:r>
              <a:rPr lang="zh-CN" altLang="zh-CN" dirty="0">
                <a:latin typeface="黑体" pitchFamily="49" charset="-122"/>
                <a:ea typeface="黑体" pitchFamily="49" charset="-122"/>
              </a:rPr>
              <a:t>构思策划。</a:t>
            </a:r>
          </a:p>
          <a:p>
            <a:pPr>
              <a:lnSpc>
                <a:spcPct val="110000"/>
              </a:lnSpc>
            </a:pPr>
            <a:r>
              <a:rPr lang="en-US" altLang="zh-CN" dirty="0">
                <a:latin typeface="黑体" pitchFamily="49" charset="-122"/>
                <a:ea typeface="黑体" pitchFamily="49" charset="-122"/>
              </a:rPr>
              <a:t>4 </a:t>
            </a:r>
            <a:r>
              <a:rPr lang="zh-CN" altLang="zh-CN" dirty="0">
                <a:latin typeface="黑体" pitchFamily="49" charset="-122"/>
                <a:ea typeface="黑体" pitchFamily="49" charset="-122"/>
              </a:rPr>
              <a:t>项目前期策划特点</a:t>
            </a:r>
          </a:p>
          <a:p>
            <a:pPr>
              <a:lnSpc>
                <a:spcPct val="11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1</a:t>
            </a:r>
            <a:r>
              <a:rPr lang="zh-CN" altLang="en-US" dirty="0" smtClean="0">
                <a:latin typeface="黑体" pitchFamily="49" charset="-122"/>
                <a:ea typeface="黑体" pitchFamily="49" charset="-122"/>
              </a:rPr>
              <a:t>）</a:t>
            </a:r>
            <a:r>
              <a:rPr lang="zh-CN" altLang="zh-CN" dirty="0" smtClean="0">
                <a:latin typeface="黑体" pitchFamily="49" charset="-122"/>
                <a:ea typeface="黑体" pitchFamily="49" charset="-122"/>
              </a:rPr>
              <a:t>最主要</a:t>
            </a:r>
            <a:r>
              <a:rPr lang="zh-CN" altLang="zh-CN" dirty="0">
                <a:latin typeface="黑体" pitchFamily="49" charset="-122"/>
                <a:ea typeface="黑体" pitchFamily="49" charset="-122"/>
              </a:rPr>
              <a:t>的方法是重视项目环境和条件的调研。</a:t>
            </a:r>
          </a:p>
          <a:p>
            <a:pPr>
              <a:lnSpc>
                <a:spcPct val="11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2</a:t>
            </a:r>
            <a:r>
              <a:rPr lang="zh-CN" altLang="en-US" dirty="0" smtClean="0">
                <a:latin typeface="黑体" pitchFamily="49" charset="-122"/>
                <a:ea typeface="黑体" pitchFamily="49" charset="-122"/>
              </a:rPr>
              <a:t>）</a:t>
            </a:r>
            <a:r>
              <a:rPr lang="zh-CN" altLang="zh-CN" dirty="0" smtClean="0">
                <a:latin typeface="黑体" pitchFamily="49" charset="-122"/>
                <a:ea typeface="黑体" pitchFamily="49" charset="-122"/>
              </a:rPr>
              <a:t>坚持</a:t>
            </a:r>
            <a:r>
              <a:rPr lang="zh-CN" altLang="zh-CN" dirty="0">
                <a:latin typeface="黑体" pitchFamily="49" charset="-122"/>
                <a:ea typeface="黑体" pitchFamily="49" charset="-122"/>
              </a:rPr>
              <a:t>社会化原则和开放型的管理方式。</a:t>
            </a:r>
          </a:p>
          <a:p>
            <a:pPr>
              <a:lnSpc>
                <a:spcPct val="11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3</a:t>
            </a:r>
            <a:r>
              <a:rPr lang="zh-CN" altLang="en-US" dirty="0" smtClean="0">
                <a:latin typeface="黑体" pitchFamily="49" charset="-122"/>
                <a:ea typeface="黑体" pitchFamily="49" charset="-122"/>
              </a:rPr>
              <a:t>）</a:t>
            </a:r>
            <a:r>
              <a:rPr lang="zh-CN" altLang="zh-CN" dirty="0" smtClean="0">
                <a:latin typeface="黑体" pitchFamily="49" charset="-122"/>
                <a:ea typeface="黑体" pitchFamily="49" charset="-122"/>
              </a:rPr>
              <a:t>项目</a:t>
            </a:r>
            <a:r>
              <a:rPr lang="zh-CN" altLang="zh-CN" dirty="0">
                <a:latin typeface="黑体" pitchFamily="49" charset="-122"/>
                <a:ea typeface="黑体" pitchFamily="49" charset="-122"/>
              </a:rPr>
              <a:t>策划是一个知识应用管理的过程。</a:t>
            </a:r>
          </a:p>
          <a:p>
            <a:pPr>
              <a:lnSpc>
                <a:spcPct val="11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4</a:t>
            </a:r>
            <a:r>
              <a:rPr lang="zh-CN" altLang="en-US" dirty="0" smtClean="0">
                <a:latin typeface="黑体" pitchFamily="49" charset="-122"/>
                <a:ea typeface="黑体" pitchFamily="49" charset="-122"/>
              </a:rPr>
              <a:t>）</a:t>
            </a:r>
            <a:r>
              <a:rPr lang="zh-CN" altLang="zh-CN" dirty="0" smtClean="0">
                <a:latin typeface="黑体" pitchFamily="49" charset="-122"/>
                <a:ea typeface="黑体" pitchFamily="49" charset="-122"/>
              </a:rPr>
              <a:t>项目</a:t>
            </a:r>
            <a:r>
              <a:rPr lang="zh-CN" altLang="zh-CN" dirty="0">
                <a:latin typeface="黑体" pitchFamily="49" charset="-122"/>
                <a:ea typeface="黑体" pitchFamily="49" charset="-122"/>
              </a:rPr>
              <a:t>策划是一个创新求增值的过程。</a:t>
            </a:r>
          </a:p>
          <a:p>
            <a:pPr>
              <a:lnSpc>
                <a:spcPct val="11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5</a:t>
            </a:r>
            <a:r>
              <a:rPr lang="zh-CN" altLang="en-US" dirty="0" smtClean="0">
                <a:latin typeface="黑体" pitchFamily="49" charset="-122"/>
                <a:ea typeface="黑体" pitchFamily="49" charset="-122"/>
              </a:rPr>
              <a:t>）</a:t>
            </a:r>
            <a:r>
              <a:rPr lang="zh-CN" altLang="zh-CN" dirty="0" smtClean="0">
                <a:latin typeface="黑体" pitchFamily="49" charset="-122"/>
                <a:ea typeface="黑体" pitchFamily="49" charset="-122"/>
              </a:rPr>
              <a:t>项目</a:t>
            </a:r>
            <a:r>
              <a:rPr lang="zh-CN" altLang="zh-CN" dirty="0">
                <a:latin typeface="黑体" pitchFamily="49" charset="-122"/>
                <a:ea typeface="黑体" pitchFamily="49" charset="-122"/>
              </a:rPr>
              <a:t>策划是一个动态过程。</a:t>
            </a:r>
          </a:p>
          <a:p>
            <a:pPr>
              <a:lnSpc>
                <a:spcPct val="110000"/>
              </a:lnSpc>
            </a:pPr>
            <a:r>
              <a:rPr lang="en-US" altLang="zh-CN" dirty="0" smtClean="0">
                <a:latin typeface="黑体" pitchFamily="49" charset="-122"/>
                <a:ea typeface="黑体" pitchFamily="49" charset="-122"/>
              </a:rPr>
              <a:t>3.1.3 </a:t>
            </a:r>
            <a:r>
              <a:rPr lang="zh-CN" altLang="zh-CN" dirty="0" smtClean="0">
                <a:latin typeface="黑体" pitchFamily="49" charset="-122"/>
                <a:ea typeface="黑体" pitchFamily="49" charset="-122"/>
              </a:rPr>
              <a:t>政府</a:t>
            </a:r>
            <a:r>
              <a:rPr lang="zh-CN" altLang="zh-CN" dirty="0">
                <a:latin typeface="黑体" pitchFamily="49" charset="-122"/>
                <a:ea typeface="黑体" pitchFamily="49" charset="-122"/>
              </a:rPr>
              <a:t>对多元化投资主体建设项目的管理</a:t>
            </a:r>
          </a:p>
          <a:p>
            <a:pPr>
              <a:lnSpc>
                <a:spcPct val="110000"/>
              </a:lnSpc>
            </a:pPr>
            <a:r>
              <a:rPr lang="en-US" altLang="zh-CN" dirty="0" smtClean="0">
                <a:latin typeface="黑体" pitchFamily="49" charset="-122"/>
                <a:ea typeface="黑体" pitchFamily="49" charset="-122"/>
              </a:rPr>
              <a:t>1 </a:t>
            </a:r>
            <a:r>
              <a:rPr lang="zh-CN" altLang="zh-CN" dirty="0" smtClean="0">
                <a:latin typeface="黑体" pitchFamily="49" charset="-122"/>
                <a:ea typeface="黑体" pitchFamily="49" charset="-122"/>
              </a:rPr>
              <a:t>项目</a:t>
            </a:r>
            <a:r>
              <a:rPr lang="zh-CN" altLang="zh-CN" dirty="0">
                <a:latin typeface="黑体" pitchFamily="49" charset="-122"/>
                <a:ea typeface="黑体" pitchFamily="49" charset="-122"/>
              </a:rPr>
              <a:t>投资体制改革</a:t>
            </a:r>
          </a:p>
          <a:p>
            <a:pPr>
              <a:lnSpc>
                <a:spcPct val="11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l</a:t>
            </a:r>
            <a:r>
              <a:rPr lang="zh-CN" altLang="en-US" dirty="0" smtClean="0">
                <a:latin typeface="黑体" pitchFamily="49" charset="-122"/>
                <a:ea typeface="黑体" pitchFamily="49" charset="-122"/>
              </a:rPr>
              <a:t>）</a:t>
            </a:r>
            <a:r>
              <a:rPr lang="zh-CN" altLang="zh-CN" dirty="0" smtClean="0">
                <a:latin typeface="黑体" pitchFamily="49" charset="-122"/>
                <a:ea typeface="黑体" pitchFamily="49" charset="-122"/>
              </a:rPr>
              <a:t>建立</a:t>
            </a:r>
            <a:r>
              <a:rPr lang="zh-CN" altLang="zh-CN" dirty="0">
                <a:latin typeface="黑体" pitchFamily="49" charset="-122"/>
                <a:ea typeface="黑体" pitchFamily="49" charset="-122"/>
              </a:rPr>
              <a:t>新型项目投资体制</a:t>
            </a:r>
          </a:p>
          <a:p>
            <a:pPr>
              <a:lnSpc>
                <a:spcPct val="11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2</a:t>
            </a:r>
            <a:r>
              <a:rPr lang="zh-CN" altLang="en-US" dirty="0" smtClean="0">
                <a:latin typeface="黑体" pitchFamily="49" charset="-122"/>
                <a:ea typeface="黑体" pitchFamily="49" charset="-122"/>
              </a:rPr>
              <a:t>）</a:t>
            </a:r>
            <a:r>
              <a:rPr lang="zh-CN" altLang="zh-CN" dirty="0" smtClean="0">
                <a:latin typeface="黑体" pitchFamily="49" charset="-122"/>
                <a:ea typeface="黑体" pitchFamily="49" charset="-122"/>
              </a:rPr>
              <a:t>项目</a:t>
            </a:r>
            <a:r>
              <a:rPr lang="zh-CN" altLang="zh-CN" dirty="0">
                <a:latin typeface="黑体" pitchFamily="49" charset="-122"/>
                <a:ea typeface="黑体" pitchFamily="49" charset="-122"/>
              </a:rPr>
              <a:t>投资体制改革的内容</a:t>
            </a:r>
          </a:p>
          <a:p>
            <a:pPr>
              <a:lnSpc>
                <a:spcPct val="110000"/>
              </a:lnSpc>
            </a:pPr>
            <a:r>
              <a:rPr lang="en-US" altLang="zh-CN" dirty="0" smtClean="0">
                <a:latin typeface="黑体" pitchFamily="49" charset="-122"/>
                <a:ea typeface="黑体" pitchFamily="49" charset="-122"/>
              </a:rPr>
              <a:t>    1</a:t>
            </a:r>
            <a:r>
              <a:rPr lang="zh-CN" altLang="en-US" dirty="0" smtClean="0">
                <a:latin typeface="黑体" pitchFamily="49" charset="-122"/>
                <a:ea typeface="黑体" pitchFamily="49" charset="-122"/>
              </a:rPr>
              <a:t>）</a:t>
            </a:r>
            <a:r>
              <a:rPr lang="zh-CN" altLang="zh-CN" dirty="0" smtClean="0">
                <a:latin typeface="黑体" pitchFamily="49" charset="-122"/>
                <a:ea typeface="黑体" pitchFamily="49" charset="-122"/>
              </a:rPr>
              <a:t>改革</a:t>
            </a:r>
            <a:r>
              <a:rPr lang="zh-CN" altLang="zh-CN" dirty="0">
                <a:latin typeface="黑体" pitchFamily="49" charset="-122"/>
                <a:ea typeface="黑体" pitchFamily="49" charset="-122"/>
              </a:rPr>
              <a:t>政府对企业投资的管理制度，按照“谁投资、准决策、谁收益、谁承担风险”的原则，落实企业投资自主权；</a:t>
            </a:r>
            <a:r>
              <a:rPr lang="en-US" altLang="zh-CN" dirty="0" smtClean="0">
                <a:latin typeface="黑体" pitchFamily="49" charset="-122"/>
                <a:ea typeface="黑体" pitchFamily="49" charset="-122"/>
              </a:rPr>
              <a:t>2</a:t>
            </a:r>
            <a:r>
              <a:rPr lang="zh-CN" altLang="en-US" dirty="0" smtClean="0">
                <a:latin typeface="黑体" pitchFamily="49" charset="-122"/>
                <a:ea typeface="黑体" pitchFamily="49" charset="-122"/>
              </a:rPr>
              <a:t>）</a:t>
            </a:r>
            <a:r>
              <a:rPr lang="zh-CN" altLang="zh-CN" dirty="0" smtClean="0">
                <a:latin typeface="黑体" pitchFamily="49" charset="-122"/>
                <a:ea typeface="黑体" pitchFamily="49" charset="-122"/>
              </a:rPr>
              <a:t>合理</a:t>
            </a:r>
            <a:r>
              <a:rPr lang="zh-CN" altLang="zh-CN" dirty="0">
                <a:latin typeface="黑体" pitchFamily="49" charset="-122"/>
                <a:ea typeface="黑体" pitchFamily="49" charset="-122"/>
              </a:rPr>
              <a:t>界定政府投资职能，提高投资决策的科学化、民主化水平，建立投资决策责任追究制度；</a:t>
            </a:r>
            <a:r>
              <a:rPr lang="en-US" altLang="zh-CN" dirty="0" smtClean="0">
                <a:latin typeface="黑体" pitchFamily="49" charset="-122"/>
                <a:ea typeface="黑体" pitchFamily="49" charset="-122"/>
              </a:rPr>
              <a:t>3</a:t>
            </a:r>
            <a:r>
              <a:rPr lang="zh-CN" altLang="en-US" dirty="0" smtClean="0">
                <a:latin typeface="黑体" pitchFamily="49" charset="-122"/>
                <a:ea typeface="黑体" pitchFamily="49" charset="-122"/>
              </a:rPr>
              <a:t>）</a:t>
            </a:r>
            <a:r>
              <a:rPr lang="zh-CN" altLang="zh-CN" dirty="0" smtClean="0">
                <a:latin typeface="黑体" pitchFamily="49" charset="-122"/>
                <a:ea typeface="黑体" pitchFamily="49" charset="-122"/>
              </a:rPr>
              <a:t>进一步</a:t>
            </a:r>
            <a:r>
              <a:rPr lang="zh-CN" altLang="zh-CN" dirty="0">
                <a:latin typeface="黑体" pitchFamily="49" charset="-122"/>
                <a:ea typeface="黑体" pitchFamily="49" charset="-122"/>
              </a:rPr>
              <a:t>拓宽项目融资渠道，发展多种融资方式；培育规范的投资中介服务组织，加强行业自律，促进公平竞争；</a:t>
            </a:r>
            <a:r>
              <a:rPr lang="en-US" altLang="zh-CN" dirty="0" smtClean="0">
                <a:latin typeface="黑体" pitchFamily="49" charset="-122"/>
                <a:ea typeface="黑体" pitchFamily="49" charset="-122"/>
              </a:rPr>
              <a:t>4</a:t>
            </a:r>
            <a:r>
              <a:rPr lang="zh-CN" altLang="en-US" dirty="0" smtClean="0">
                <a:latin typeface="黑体" pitchFamily="49" charset="-122"/>
                <a:ea typeface="黑体" pitchFamily="49" charset="-122"/>
              </a:rPr>
              <a:t>）</a:t>
            </a:r>
            <a:r>
              <a:rPr lang="zh-CN" altLang="zh-CN" dirty="0" smtClean="0">
                <a:latin typeface="黑体" pitchFamily="49" charset="-122"/>
                <a:ea typeface="黑体" pitchFamily="49" charset="-122"/>
              </a:rPr>
              <a:t>健全</a:t>
            </a:r>
            <a:r>
              <a:rPr lang="zh-CN" altLang="zh-CN" dirty="0">
                <a:latin typeface="黑体" pitchFamily="49" charset="-122"/>
                <a:ea typeface="黑体" pitchFamily="49" charset="-122"/>
              </a:rPr>
              <a:t>投资宏观调控体系，改进凋控方式，完善调控手段；</a:t>
            </a:r>
            <a:r>
              <a:rPr lang="en-US" altLang="zh-CN" dirty="0" smtClean="0">
                <a:latin typeface="黑体" pitchFamily="49" charset="-122"/>
                <a:ea typeface="黑体" pitchFamily="49" charset="-122"/>
              </a:rPr>
              <a:t>5</a:t>
            </a:r>
            <a:r>
              <a:rPr lang="zh-CN" altLang="en-US" dirty="0" smtClean="0">
                <a:latin typeface="黑体" pitchFamily="49" charset="-122"/>
                <a:ea typeface="黑体" pitchFamily="49" charset="-122"/>
              </a:rPr>
              <a:t>）</a:t>
            </a:r>
            <a:r>
              <a:rPr lang="zh-CN" altLang="zh-CN" dirty="0" smtClean="0">
                <a:latin typeface="黑体" pitchFamily="49" charset="-122"/>
                <a:ea typeface="黑体" pitchFamily="49" charset="-122"/>
              </a:rPr>
              <a:t>加快</a:t>
            </a:r>
            <a:r>
              <a:rPr lang="zh-CN" altLang="zh-CN" dirty="0">
                <a:latin typeface="黑体" pitchFamily="49" charset="-122"/>
                <a:ea typeface="黑体" pitchFamily="49" charset="-122"/>
              </a:rPr>
              <a:t>投资领域的立法进程；</a:t>
            </a:r>
            <a:r>
              <a:rPr lang="en-US" altLang="zh-CN" dirty="0" smtClean="0">
                <a:latin typeface="黑体" pitchFamily="49" charset="-122"/>
                <a:ea typeface="黑体" pitchFamily="49" charset="-122"/>
              </a:rPr>
              <a:t>6</a:t>
            </a:r>
            <a:r>
              <a:rPr lang="zh-CN" altLang="en-US" dirty="0" smtClean="0">
                <a:latin typeface="黑体" pitchFamily="49" charset="-122"/>
                <a:ea typeface="黑体" pitchFamily="49" charset="-122"/>
              </a:rPr>
              <a:t>）</a:t>
            </a:r>
            <a:r>
              <a:rPr lang="zh-CN" altLang="zh-CN" dirty="0" smtClean="0">
                <a:latin typeface="黑体" pitchFamily="49" charset="-122"/>
                <a:ea typeface="黑体" pitchFamily="49" charset="-122"/>
              </a:rPr>
              <a:t>加强</a:t>
            </a:r>
            <a:r>
              <a:rPr lang="zh-CN" altLang="zh-CN" dirty="0">
                <a:latin typeface="黑体" pitchFamily="49" charset="-122"/>
                <a:ea typeface="黑体" pitchFamily="49" charset="-122"/>
              </a:rPr>
              <a:t>投资监管，维护规范的投资和建设市场秩序</a:t>
            </a:r>
            <a:r>
              <a:rPr lang="zh-CN" altLang="zh-CN" dirty="0" smtClean="0">
                <a:latin typeface="黑体" pitchFamily="49" charset="-122"/>
                <a:ea typeface="黑体" pitchFamily="49" charset="-122"/>
              </a:rPr>
              <a:t>。</a:t>
            </a:r>
            <a:endParaRPr lang="zh-CN" altLang="zh-CN" dirty="0">
              <a:latin typeface="黑体" pitchFamily="49" charset="-122"/>
              <a:ea typeface="黑体" pitchFamily="49" charset="-122"/>
            </a:endParaRPr>
          </a:p>
        </p:txBody>
      </p:sp>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extLst>
      <p:ext uri="{BB962C8B-B14F-4D97-AF65-F5344CB8AC3E}">
        <p14:creationId xmlns:p14="http://schemas.microsoft.com/office/powerpoint/2010/main" val="1994617629"/>
      </p:ext>
    </p:extLst>
  </p:cSld>
  <p:clrMapOvr>
    <a:masterClrMapping/>
  </p:clrMapOvr>
  <p:transition>
    <p:pull dir="d"/>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2105025" y="12334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6" name="矩形 5"/>
          <p:cNvSpPr/>
          <p:nvPr/>
        </p:nvSpPr>
        <p:spPr>
          <a:xfrm>
            <a:off x="428596" y="214821"/>
            <a:ext cx="3057247" cy="523220"/>
          </a:xfrm>
          <a:prstGeom prst="rect">
            <a:avLst/>
          </a:prstGeom>
        </p:spPr>
        <p:txBody>
          <a:bodyPr wrap="none">
            <a:spAutoFit/>
          </a:bodyPr>
          <a:lstStyle/>
          <a:p>
            <a:r>
              <a:rPr lang="en-US" sz="2800" dirty="0" smtClean="0">
                <a:latin typeface="黑体" pitchFamily="49" charset="-122"/>
                <a:ea typeface="黑体" pitchFamily="49" charset="-122"/>
              </a:rPr>
              <a:t>3.1 </a:t>
            </a:r>
            <a:r>
              <a:rPr lang="zh-CN" altLang="en-US" sz="2800" dirty="0" smtClean="0">
                <a:latin typeface="黑体" pitchFamily="49" charset="-122"/>
                <a:ea typeface="黑体" pitchFamily="49" charset="-122"/>
              </a:rPr>
              <a:t>项目前期阶段</a:t>
            </a:r>
            <a:endParaRPr lang="zh-CN" altLang="en-US" sz="2800" dirty="0">
              <a:latin typeface="黑体" panose="02010609060101010101" pitchFamily="49" charset="-122"/>
              <a:ea typeface="黑体" panose="02010609060101010101" pitchFamily="49" charset="-122"/>
            </a:endParaRPr>
          </a:p>
        </p:txBody>
      </p:sp>
      <p:sp>
        <p:nvSpPr>
          <p:cNvPr id="7" name="矩形 6"/>
          <p:cNvSpPr/>
          <p:nvPr/>
        </p:nvSpPr>
        <p:spPr>
          <a:xfrm>
            <a:off x="357158" y="1000108"/>
            <a:ext cx="8429684" cy="5078313"/>
          </a:xfrm>
          <a:prstGeom prst="rect">
            <a:avLst/>
          </a:prstGeom>
        </p:spPr>
        <p:txBody>
          <a:bodyPr wrap="square">
            <a:spAutoFit/>
          </a:bodyPr>
          <a:lstStyle/>
          <a:p>
            <a:pPr>
              <a:lnSpc>
                <a:spcPct val="150000"/>
              </a:lnSpc>
            </a:pPr>
            <a:r>
              <a:rPr lang="en-US" altLang="zh-CN" dirty="0" smtClean="0">
                <a:latin typeface="黑体" pitchFamily="49" charset="-122"/>
                <a:ea typeface="黑体" pitchFamily="49" charset="-122"/>
              </a:rPr>
              <a:t>2 </a:t>
            </a:r>
            <a:r>
              <a:rPr lang="zh-CN" altLang="zh-CN" dirty="0" smtClean="0">
                <a:latin typeface="黑体" pitchFamily="49" charset="-122"/>
                <a:ea typeface="黑体" pitchFamily="49" charset="-122"/>
              </a:rPr>
              <a:t>政府</a:t>
            </a:r>
            <a:r>
              <a:rPr lang="zh-CN" altLang="zh-CN" dirty="0">
                <a:latin typeface="黑体" pitchFamily="49" charset="-122"/>
                <a:ea typeface="黑体" pitchFamily="49" charset="-122"/>
              </a:rPr>
              <a:t>对项目审批制度</a:t>
            </a:r>
          </a:p>
          <a:p>
            <a:pPr>
              <a:lnSpc>
                <a:spcPct val="150000"/>
              </a:lnSpc>
            </a:pPr>
            <a:r>
              <a:rPr lang="en-US" altLang="zh-CN" dirty="0" smtClean="0">
                <a:latin typeface="黑体" pitchFamily="49" charset="-122"/>
                <a:ea typeface="黑体" pitchFamily="49" charset="-122"/>
              </a:rPr>
              <a:t>    </a:t>
            </a:r>
            <a:r>
              <a:rPr lang="zh-CN" altLang="zh-CN" dirty="0" smtClean="0">
                <a:latin typeface="黑体" pitchFamily="49" charset="-122"/>
                <a:ea typeface="黑体" pitchFamily="49" charset="-122"/>
              </a:rPr>
              <a:t>根据</a:t>
            </a:r>
            <a:r>
              <a:rPr lang="zh-CN" altLang="zh-CN" dirty="0">
                <a:latin typeface="黑体" pitchFamily="49" charset="-122"/>
                <a:ea typeface="黑体" pitchFamily="49" charset="-122"/>
              </a:rPr>
              <a:t>投资体制改革的有关规定，改革投资项目审批制度，彻底改革现行不分投资主体、不分资金来源、不分项目性质，一律按投资规模大小分别由各级政府及有关部门审批的企业投资管理办法。</a:t>
            </a:r>
          </a:p>
          <a:p>
            <a:pPr>
              <a:lnSpc>
                <a:spcPct val="150000"/>
              </a:lnSpc>
            </a:pPr>
            <a:r>
              <a:rPr lang="en-US" altLang="zh-CN" dirty="0" smtClean="0">
                <a:latin typeface="黑体" pitchFamily="49" charset="-122"/>
                <a:ea typeface="黑体" pitchFamily="49" charset="-122"/>
              </a:rPr>
              <a:t>    </a:t>
            </a:r>
            <a:r>
              <a:rPr lang="zh-CN" altLang="zh-CN" dirty="0" smtClean="0">
                <a:latin typeface="黑体" pitchFamily="49" charset="-122"/>
                <a:ea typeface="黑体" pitchFamily="49" charset="-122"/>
              </a:rPr>
              <a:t>在</a:t>
            </a:r>
            <a:r>
              <a:rPr lang="zh-CN" altLang="zh-CN" dirty="0">
                <a:latin typeface="黑体" pitchFamily="49" charset="-122"/>
                <a:ea typeface="黑体" pitchFamily="49" charset="-122"/>
              </a:rPr>
              <a:t>项目前期，有关建设项目的审批制度的规定如下：</a:t>
            </a: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1</a:t>
            </a:r>
            <a:r>
              <a:rPr lang="zh-CN" altLang="en-US" dirty="0" smtClean="0">
                <a:latin typeface="黑体" pitchFamily="49" charset="-122"/>
                <a:ea typeface="黑体" pitchFamily="49" charset="-122"/>
              </a:rPr>
              <a:t>）</a:t>
            </a:r>
            <a:r>
              <a:rPr lang="zh-CN" altLang="zh-CN" dirty="0" smtClean="0">
                <a:latin typeface="黑体" pitchFamily="49" charset="-122"/>
                <a:ea typeface="黑体" pitchFamily="49" charset="-122"/>
              </a:rPr>
              <a:t>对</a:t>
            </a:r>
            <a:r>
              <a:rPr lang="zh-CN" altLang="zh-CN" dirty="0">
                <a:latin typeface="黑体" pitchFamily="49" charset="-122"/>
                <a:ea typeface="黑体" pitchFamily="49" charset="-122"/>
              </a:rPr>
              <a:t>政府投资建设的项目实行审批制。</a:t>
            </a: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2</a:t>
            </a:r>
            <a:r>
              <a:rPr lang="zh-CN" altLang="en-US" dirty="0" smtClean="0">
                <a:latin typeface="黑体" pitchFamily="49" charset="-122"/>
                <a:ea typeface="黑体" pitchFamily="49" charset="-122"/>
              </a:rPr>
              <a:t>）</a:t>
            </a:r>
            <a:r>
              <a:rPr lang="zh-CN" altLang="zh-CN" dirty="0" smtClean="0">
                <a:latin typeface="黑体" pitchFamily="49" charset="-122"/>
                <a:ea typeface="黑体" pitchFamily="49" charset="-122"/>
              </a:rPr>
              <a:t>对于</a:t>
            </a:r>
            <a:r>
              <a:rPr lang="zh-CN" altLang="zh-CN" dirty="0">
                <a:latin typeface="黑体" pitchFamily="49" charset="-122"/>
                <a:ea typeface="黑体" pitchFamily="49" charset="-122"/>
              </a:rPr>
              <a:t>企业不使用政府投资建设的项目，一律不再实行审批制，区别不同情况实行核准制和备案制。</a:t>
            </a:r>
          </a:p>
          <a:p>
            <a:pPr>
              <a:lnSpc>
                <a:spcPct val="15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3</a:t>
            </a:r>
            <a:r>
              <a:rPr lang="zh-CN" altLang="en-US" dirty="0" smtClean="0">
                <a:latin typeface="黑体" pitchFamily="49" charset="-122"/>
                <a:ea typeface="黑体" pitchFamily="49" charset="-122"/>
              </a:rPr>
              <a:t>）</a:t>
            </a:r>
            <a:r>
              <a:rPr lang="zh-CN" altLang="zh-CN" dirty="0" smtClean="0">
                <a:latin typeface="黑体" pitchFamily="49" charset="-122"/>
                <a:ea typeface="黑体" pitchFamily="49" charset="-122"/>
              </a:rPr>
              <a:t>政府</a:t>
            </a:r>
            <a:r>
              <a:rPr lang="zh-CN" altLang="zh-CN" dirty="0">
                <a:latin typeface="黑体" pitchFamily="49" charset="-122"/>
                <a:ea typeface="黑体" pitchFamily="49" charset="-122"/>
              </a:rPr>
              <a:t>投资项目的审批。对于政府投资项目，釆用直接投资和资本金注入方式的，从投资决策角度只审批项目建议书和可行性研究报告，除特殊情况外不再审批开工报告，同时应严格政府投资项目的初步设计、概算审批工作，采用投资补助、转贷和贷款贴息方式的，只审批资金申请报告</a:t>
            </a:r>
            <a:r>
              <a:rPr lang="zh-CN" altLang="zh-CN" dirty="0" smtClean="0">
                <a:latin typeface="黑体" pitchFamily="49" charset="-122"/>
                <a:ea typeface="黑体" pitchFamily="49" charset="-122"/>
              </a:rPr>
              <a:t>。</a:t>
            </a:r>
            <a:endParaRPr lang="zh-CN" altLang="zh-CN" dirty="0">
              <a:latin typeface="黑体" pitchFamily="49" charset="-122"/>
              <a:ea typeface="黑体" pitchFamily="49" charset="-122"/>
            </a:endParaRPr>
          </a:p>
        </p:txBody>
      </p:sp>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extLst>
      <p:ext uri="{BB962C8B-B14F-4D97-AF65-F5344CB8AC3E}">
        <p14:creationId xmlns:p14="http://schemas.microsoft.com/office/powerpoint/2010/main" val="525180076"/>
      </p:ext>
    </p:extLst>
  </p:cSld>
  <p:clrMapOvr>
    <a:masterClrMapping/>
  </p:clrMapOvr>
  <p:transition>
    <p:pull dir="d"/>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2105025" y="12334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6" name="矩形 5"/>
          <p:cNvSpPr/>
          <p:nvPr/>
        </p:nvSpPr>
        <p:spPr>
          <a:xfrm>
            <a:off x="428596" y="214821"/>
            <a:ext cx="3057247" cy="523220"/>
          </a:xfrm>
          <a:prstGeom prst="rect">
            <a:avLst/>
          </a:prstGeom>
        </p:spPr>
        <p:txBody>
          <a:bodyPr wrap="none">
            <a:spAutoFit/>
          </a:bodyPr>
          <a:lstStyle/>
          <a:p>
            <a:r>
              <a:rPr lang="en-US" sz="2800" dirty="0" smtClean="0">
                <a:latin typeface="黑体" pitchFamily="49" charset="-122"/>
                <a:ea typeface="黑体" pitchFamily="49" charset="-122"/>
              </a:rPr>
              <a:t>3.1 </a:t>
            </a:r>
            <a:r>
              <a:rPr lang="zh-CN" altLang="en-US" sz="2800" dirty="0" smtClean="0">
                <a:latin typeface="黑体" pitchFamily="49" charset="-122"/>
                <a:ea typeface="黑体" pitchFamily="49" charset="-122"/>
              </a:rPr>
              <a:t>项目前期阶段</a:t>
            </a:r>
            <a:endParaRPr lang="zh-CN" altLang="en-US" sz="2800" dirty="0">
              <a:latin typeface="黑体" panose="02010609060101010101" pitchFamily="49" charset="-122"/>
              <a:ea typeface="黑体" panose="02010609060101010101" pitchFamily="49" charset="-122"/>
            </a:endParaRPr>
          </a:p>
        </p:txBody>
      </p:sp>
      <p:sp>
        <p:nvSpPr>
          <p:cNvPr id="7" name="矩形 6"/>
          <p:cNvSpPr/>
          <p:nvPr/>
        </p:nvSpPr>
        <p:spPr>
          <a:xfrm>
            <a:off x="357158" y="1000108"/>
            <a:ext cx="8429684" cy="5493812"/>
          </a:xfrm>
          <a:prstGeom prst="rect">
            <a:avLst/>
          </a:prstGeom>
        </p:spPr>
        <p:txBody>
          <a:bodyPr wrap="square">
            <a:spAutoFit/>
          </a:bodyPr>
          <a:lstStyle/>
          <a:p>
            <a:pPr>
              <a:lnSpc>
                <a:spcPct val="150000"/>
              </a:lnSpc>
            </a:pPr>
            <a:r>
              <a:rPr lang="zh-CN" altLang="zh-CN" dirty="0">
                <a:latin typeface="黑体" pitchFamily="49" charset="-122"/>
                <a:ea typeface="黑体" pitchFamily="49" charset="-122"/>
              </a:rPr>
              <a:t> </a:t>
            </a: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4</a:t>
            </a:r>
            <a:r>
              <a:rPr lang="zh-CN" altLang="en-US" dirty="0" smtClean="0">
                <a:latin typeface="黑体" pitchFamily="49" charset="-122"/>
                <a:ea typeface="黑体" pitchFamily="49" charset="-122"/>
              </a:rPr>
              <a:t>）</a:t>
            </a:r>
            <a:r>
              <a:rPr lang="zh-CN" altLang="zh-CN" dirty="0" smtClean="0">
                <a:latin typeface="黑体" pitchFamily="49" charset="-122"/>
                <a:ea typeface="黑体" pitchFamily="49" charset="-122"/>
              </a:rPr>
              <a:t>核准</a:t>
            </a:r>
            <a:r>
              <a:rPr lang="zh-CN" altLang="zh-CN" dirty="0">
                <a:latin typeface="黑体" pitchFamily="49" charset="-122"/>
                <a:ea typeface="黑体" pitchFamily="49" charset="-122"/>
              </a:rPr>
              <a:t>制投资项目核准的规定</a:t>
            </a:r>
          </a:p>
          <a:p>
            <a:pPr>
              <a:lnSpc>
                <a:spcPct val="150000"/>
              </a:lnSpc>
            </a:pPr>
            <a:r>
              <a:rPr lang="en-US" altLang="zh-CN" dirty="0" smtClean="0">
                <a:latin typeface="黑体" pitchFamily="49" charset="-122"/>
                <a:ea typeface="黑体" pitchFamily="49" charset="-122"/>
              </a:rPr>
              <a:t>    1</a:t>
            </a:r>
            <a:r>
              <a:rPr lang="zh-CN" altLang="en-US" dirty="0" smtClean="0">
                <a:latin typeface="黑体" pitchFamily="49" charset="-122"/>
                <a:ea typeface="黑体" pitchFamily="49" charset="-122"/>
              </a:rPr>
              <a:t>）</a:t>
            </a:r>
            <a:r>
              <a:rPr lang="zh-CN" altLang="zh-CN" dirty="0" smtClean="0">
                <a:latin typeface="黑体" pitchFamily="49" charset="-122"/>
                <a:ea typeface="黑体" pitchFamily="49" charset="-122"/>
              </a:rPr>
              <a:t>项目</a:t>
            </a:r>
            <a:r>
              <a:rPr lang="zh-CN" altLang="zh-CN" dirty="0">
                <a:latin typeface="黑体" pitchFamily="49" charset="-122"/>
                <a:ea typeface="黑体" pitchFamily="49" charset="-122"/>
              </a:rPr>
              <a:t>范围。由国务院批准后实施的《政府核准的投资项目目录》、国家发改委制定的《企业投资项目核准暂行办法》规定的企业不使用政府性资金投资建设的重大和限制类同定资产投资项目。</a:t>
            </a:r>
          </a:p>
          <a:p>
            <a:pPr>
              <a:lnSpc>
                <a:spcPct val="150000"/>
              </a:lnSpc>
            </a:pPr>
            <a:r>
              <a:rPr lang="en-US" altLang="zh-CN" dirty="0" smtClean="0">
                <a:latin typeface="黑体" pitchFamily="49" charset="-122"/>
                <a:ea typeface="黑体" pitchFamily="49" charset="-122"/>
              </a:rPr>
              <a:t>    2</a:t>
            </a:r>
            <a:r>
              <a:rPr lang="zh-CN" altLang="en-US" dirty="0" smtClean="0">
                <a:latin typeface="黑体" pitchFamily="49" charset="-122"/>
                <a:ea typeface="黑体" pitchFamily="49" charset="-122"/>
              </a:rPr>
              <a:t>）</a:t>
            </a:r>
            <a:r>
              <a:rPr lang="zh-CN" altLang="zh-CN" dirty="0" smtClean="0">
                <a:latin typeface="黑体" pitchFamily="49" charset="-122"/>
                <a:ea typeface="黑体" pitchFamily="49" charset="-122"/>
              </a:rPr>
              <a:t>核准</a:t>
            </a:r>
            <a:r>
              <a:rPr lang="zh-CN" altLang="zh-CN" dirty="0">
                <a:latin typeface="黑体" pitchFamily="49" charset="-122"/>
                <a:ea typeface="黑体" pitchFamily="49" charset="-122"/>
              </a:rPr>
              <a:t>权限。</a:t>
            </a:r>
          </a:p>
          <a:p>
            <a:pPr>
              <a:lnSpc>
                <a:spcPct val="150000"/>
              </a:lnSpc>
            </a:pPr>
            <a:r>
              <a:rPr lang="en-US" altLang="zh-CN" dirty="0" smtClean="0">
                <a:latin typeface="黑体" pitchFamily="49" charset="-122"/>
                <a:ea typeface="黑体" pitchFamily="49" charset="-122"/>
              </a:rPr>
              <a:t>    3</a:t>
            </a:r>
            <a:r>
              <a:rPr lang="zh-CN" altLang="en-US" dirty="0" smtClean="0">
                <a:latin typeface="黑体" pitchFamily="49" charset="-122"/>
                <a:ea typeface="黑体" pitchFamily="49" charset="-122"/>
              </a:rPr>
              <a:t>）</a:t>
            </a:r>
            <a:r>
              <a:rPr lang="zh-CN" altLang="zh-CN" dirty="0" smtClean="0">
                <a:latin typeface="黑体" pitchFamily="49" charset="-122"/>
                <a:ea typeface="黑体" pitchFamily="49" charset="-122"/>
              </a:rPr>
              <a:t>核准</a:t>
            </a:r>
            <a:r>
              <a:rPr lang="zh-CN" altLang="zh-CN" dirty="0">
                <a:latin typeface="黑体" pitchFamily="49" charset="-122"/>
                <a:ea typeface="黑体" pitchFamily="49" charset="-122"/>
              </a:rPr>
              <a:t>程序：企业投资建设实行核批制的项目，不再经过批准项目建议书、可行性研究报告和开工报告的程序，应按国家有关要求编制项目申请报告，报送项目核准机关。</a:t>
            </a:r>
          </a:p>
          <a:p>
            <a:pPr>
              <a:lnSpc>
                <a:spcPct val="150000"/>
              </a:lnSpc>
            </a:pPr>
            <a:r>
              <a:rPr lang="en-US" altLang="zh-CN" dirty="0" smtClean="0">
                <a:latin typeface="黑体" pitchFamily="49" charset="-122"/>
                <a:ea typeface="黑体" pitchFamily="49" charset="-122"/>
              </a:rPr>
              <a:t>    4</a:t>
            </a:r>
            <a:r>
              <a:rPr lang="zh-CN" altLang="en-US" dirty="0" smtClean="0">
                <a:latin typeface="黑体" pitchFamily="49" charset="-122"/>
                <a:ea typeface="黑体" pitchFamily="49" charset="-122"/>
              </a:rPr>
              <a:t>）</a:t>
            </a:r>
            <a:r>
              <a:rPr lang="zh-CN" altLang="zh-CN" dirty="0" smtClean="0">
                <a:latin typeface="黑体" pitchFamily="49" charset="-122"/>
                <a:ea typeface="黑体" pitchFamily="49" charset="-122"/>
              </a:rPr>
              <a:t>核准</a:t>
            </a:r>
            <a:r>
              <a:rPr lang="zh-CN" altLang="zh-CN" dirty="0">
                <a:latin typeface="黑体" pitchFamily="49" charset="-122"/>
                <a:ea typeface="黑体" pitchFamily="49" charset="-122"/>
              </a:rPr>
              <a:t>准则：政府对企业提交的项目申清报告，主要从维护经济安全、合理开发利用资源、保护生态环境、优化重大布局，保障公共利益、防止出现垄断等方面进行核准。对于外商投资项目，政府还要从市场准人、资本项目管理等方面进行核准。</a:t>
            </a:r>
          </a:p>
          <a:p>
            <a:pPr>
              <a:lnSpc>
                <a:spcPct val="150000"/>
              </a:lnSpc>
            </a:pPr>
            <a:r>
              <a:rPr lang="en-US" altLang="zh-CN" dirty="0" smtClean="0">
                <a:latin typeface="黑体" pitchFamily="49" charset="-122"/>
                <a:ea typeface="黑体" pitchFamily="49" charset="-122"/>
              </a:rPr>
              <a:t>    5</a:t>
            </a:r>
            <a:r>
              <a:rPr lang="zh-CN" altLang="en-US" dirty="0" smtClean="0">
                <a:latin typeface="黑体" pitchFamily="49" charset="-122"/>
                <a:ea typeface="黑体" pitchFamily="49" charset="-122"/>
              </a:rPr>
              <a:t>）</a:t>
            </a:r>
            <a:r>
              <a:rPr lang="zh-CN" altLang="zh-CN" dirty="0" smtClean="0">
                <a:latin typeface="黑体" pitchFamily="49" charset="-122"/>
                <a:ea typeface="黑体" pitchFamily="49" charset="-122"/>
              </a:rPr>
              <a:t>外商</a:t>
            </a:r>
            <a:r>
              <a:rPr lang="zh-CN" altLang="zh-CN" dirty="0">
                <a:latin typeface="黑体" pitchFamily="49" charset="-122"/>
                <a:ea typeface="黑体" pitchFamily="49" charset="-122"/>
              </a:rPr>
              <a:t>投资项目的</a:t>
            </a:r>
            <a:r>
              <a:rPr lang="zh-CN" altLang="zh-CN" dirty="0" smtClean="0">
                <a:latin typeface="黑体" pitchFamily="49" charset="-122"/>
                <a:ea typeface="黑体" pitchFamily="49" charset="-122"/>
              </a:rPr>
              <a:t>核准</a:t>
            </a:r>
            <a:r>
              <a:rPr lang="zh-CN" altLang="en-US" dirty="0" smtClean="0">
                <a:latin typeface="黑体" pitchFamily="49" charset="-122"/>
                <a:ea typeface="黑体" pitchFamily="49" charset="-122"/>
              </a:rPr>
              <a:t>。    </a:t>
            </a:r>
            <a:r>
              <a:rPr lang="en-US" altLang="zh-CN" dirty="0" smtClean="0">
                <a:latin typeface="黑体" pitchFamily="49" charset="-122"/>
                <a:ea typeface="黑体" pitchFamily="49" charset="-122"/>
              </a:rPr>
              <a:t>6</a:t>
            </a:r>
            <a:r>
              <a:rPr lang="zh-CN" altLang="en-US" dirty="0" smtClean="0">
                <a:latin typeface="黑体" pitchFamily="49" charset="-122"/>
                <a:ea typeface="黑体" pitchFamily="49" charset="-122"/>
              </a:rPr>
              <a:t>）</a:t>
            </a:r>
            <a:r>
              <a:rPr lang="zh-CN" altLang="zh-CN" dirty="0" smtClean="0">
                <a:latin typeface="黑体" pitchFamily="49" charset="-122"/>
                <a:ea typeface="黑体" pitchFamily="49" charset="-122"/>
              </a:rPr>
              <a:t>境外</a:t>
            </a:r>
            <a:r>
              <a:rPr lang="zh-CN" altLang="zh-CN" dirty="0">
                <a:latin typeface="黑体" pitchFamily="49" charset="-122"/>
                <a:ea typeface="黑体" pitchFamily="49" charset="-122"/>
              </a:rPr>
              <a:t>投资项目的</a:t>
            </a:r>
            <a:r>
              <a:rPr lang="zh-CN" altLang="zh-CN" dirty="0" smtClean="0">
                <a:latin typeface="黑体" pitchFamily="49" charset="-122"/>
                <a:ea typeface="黑体" pitchFamily="49" charset="-122"/>
              </a:rPr>
              <a:t>核准</a:t>
            </a:r>
            <a:r>
              <a:rPr lang="zh-CN" altLang="en-US" dirty="0" smtClean="0">
                <a:latin typeface="黑体" pitchFamily="49" charset="-122"/>
                <a:ea typeface="黑体" pitchFamily="49" charset="-122"/>
              </a:rPr>
              <a:t>。</a:t>
            </a:r>
            <a:endParaRPr lang="zh-CN" altLang="zh-CN" dirty="0">
              <a:latin typeface="黑体" pitchFamily="49" charset="-122"/>
              <a:ea typeface="黑体" pitchFamily="49" charset="-122"/>
            </a:endParaRPr>
          </a:p>
        </p:txBody>
      </p:sp>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extLst>
      <p:ext uri="{BB962C8B-B14F-4D97-AF65-F5344CB8AC3E}">
        <p14:creationId xmlns:p14="http://schemas.microsoft.com/office/powerpoint/2010/main" val="2511860660"/>
      </p:ext>
    </p:extLst>
  </p:cSld>
  <p:clrMapOvr>
    <a:masterClrMapping/>
  </p:clrMapOvr>
  <p:transition>
    <p:pull dir="d"/>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2105025" y="12334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6" name="矩形 5"/>
          <p:cNvSpPr/>
          <p:nvPr/>
        </p:nvSpPr>
        <p:spPr>
          <a:xfrm>
            <a:off x="428596" y="214821"/>
            <a:ext cx="3057247" cy="523220"/>
          </a:xfrm>
          <a:prstGeom prst="rect">
            <a:avLst/>
          </a:prstGeom>
        </p:spPr>
        <p:txBody>
          <a:bodyPr wrap="none">
            <a:spAutoFit/>
          </a:bodyPr>
          <a:lstStyle/>
          <a:p>
            <a:r>
              <a:rPr lang="en-US" sz="2800" dirty="0" smtClean="0">
                <a:latin typeface="黑体" pitchFamily="49" charset="-122"/>
                <a:ea typeface="黑体" pitchFamily="49" charset="-122"/>
              </a:rPr>
              <a:t>3.1 </a:t>
            </a:r>
            <a:r>
              <a:rPr lang="zh-CN" altLang="en-US" sz="2800" dirty="0" smtClean="0">
                <a:latin typeface="黑体" pitchFamily="49" charset="-122"/>
                <a:ea typeface="黑体" pitchFamily="49" charset="-122"/>
              </a:rPr>
              <a:t>项目前期阶段</a:t>
            </a:r>
            <a:endParaRPr lang="zh-CN" altLang="en-US" sz="2800" dirty="0">
              <a:latin typeface="黑体" panose="02010609060101010101" pitchFamily="49" charset="-122"/>
              <a:ea typeface="黑体" panose="02010609060101010101" pitchFamily="49" charset="-122"/>
            </a:endParaRPr>
          </a:p>
        </p:txBody>
      </p:sp>
      <p:sp>
        <p:nvSpPr>
          <p:cNvPr id="7" name="矩形 6"/>
          <p:cNvSpPr/>
          <p:nvPr/>
        </p:nvSpPr>
        <p:spPr>
          <a:xfrm>
            <a:off x="357158" y="1000108"/>
            <a:ext cx="8429684" cy="5521512"/>
          </a:xfrm>
          <a:prstGeom prst="rect">
            <a:avLst/>
          </a:prstGeom>
        </p:spPr>
        <p:txBody>
          <a:bodyPr wrap="square">
            <a:spAutoFit/>
          </a:bodyPr>
          <a:lstStyle/>
          <a:p>
            <a:pPr>
              <a:lnSpc>
                <a:spcPct val="140000"/>
              </a:lnSpc>
            </a:pPr>
            <a:r>
              <a:rPr lang="zh-CN" altLang="zh-CN" dirty="0">
                <a:latin typeface="黑体" pitchFamily="49" charset="-122"/>
                <a:ea typeface="黑体" pitchFamily="49" charset="-122"/>
              </a:rPr>
              <a:t> </a:t>
            </a: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5</a:t>
            </a:r>
            <a:r>
              <a:rPr lang="zh-CN" altLang="en-US" dirty="0" smtClean="0">
                <a:latin typeface="黑体" pitchFamily="49" charset="-122"/>
                <a:ea typeface="黑体" pitchFamily="49" charset="-122"/>
              </a:rPr>
              <a:t>）</a:t>
            </a:r>
            <a:r>
              <a:rPr lang="zh-CN" altLang="zh-CN" dirty="0" smtClean="0">
                <a:latin typeface="黑体" pitchFamily="49" charset="-122"/>
                <a:ea typeface="黑体" pitchFamily="49" charset="-122"/>
              </a:rPr>
              <a:t>备案</a:t>
            </a:r>
            <a:r>
              <a:rPr lang="zh-CN" altLang="zh-CN" dirty="0">
                <a:latin typeface="黑体" pitchFamily="49" charset="-122"/>
                <a:ea typeface="黑体" pitchFamily="49" charset="-122"/>
              </a:rPr>
              <a:t>制投资项目备案的规定</a:t>
            </a:r>
          </a:p>
          <a:p>
            <a:pPr>
              <a:lnSpc>
                <a:spcPct val="140000"/>
              </a:lnSpc>
            </a:pPr>
            <a:r>
              <a:rPr lang="en-US" altLang="zh-CN" dirty="0" smtClean="0">
                <a:latin typeface="黑体" pitchFamily="49" charset="-122"/>
                <a:ea typeface="黑体" pitchFamily="49" charset="-122"/>
              </a:rPr>
              <a:t>    1</a:t>
            </a:r>
            <a:r>
              <a:rPr lang="zh-CN" altLang="en-US" dirty="0" smtClean="0">
                <a:latin typeface="黑体" pitchFamily="49" charset="-122"/>
                <a:ea typeface="黑体" pitchFamily="49" charset="-122"/>
              </a:rPr>
              <a:t>）</a:t>
            </a:r>
            <a:r>
              <a:rPr lang="zh-CN" altLang="zh-CN" dirty="0" smtClean="0">
                <a:latin typeface="黑体" pitchFamily="49" charset="-122"/>
                <a:ea typeface="黑体" pitchFamily="49" charset="-122"/>
              </a:rPr>
              <a:t>项目</a:t>
            </a:r>
            <a:r>
              <a:rPr lang="zh-CN" altLang="zh-CN" dirty="0">
                <a:latin typeface="黑体" pitchFamily="49" charset="-122"/>
                <a:ea typeface="黑体" pitchFamily="49" charset="-122"/>
              </a:rPr>
              <a:t>范围：对于《政府核准的投资项目目录》以外的企业投资项目，除</a:t>
            </a:r>
            <a:r>
              <a:rPr lang="zh-CN" altLang="zh-CN" dirty="0" smtClean="0">
                <a:latin typeface="黑体" pitchFamily="49" charset="-122"/>
                <a:ea typeface="黑体" pitchFamily="49" charset="-122"/>
              </a:rPr>
              <a:t>国家法</a:t>
            </a:r>
            <a:r>
              <a:rPr lang="zh-CN" altLang="en-US" dirty="0" smtClean="0">
                <a:latin typeface="黑体" pitchFamily="49" charset="-122"/>
                <a:ea typeface="黑体" pitchFamily="49" charset="-122"/>
              </a:rPr>
              <a:t>律</a:t>
            </a:r>
            <a:r>
              <a:rPr lang="zh-CN" altLang="zh-CN" dirty="0" smtClean="0">
                <a:latin typeface="黑体" pitchFamily="49" charset="-122"/>
                <a:ea typeface="黑体" pitchFamily="49" charset="-122"/>
              </a:rPr>
              <a:t>法</a:t>
            </a:r>
            <a:r>
              <a:rPr lang="zh-CN" altLang="en-US" dirty="0" smtClean="0">
                <a:latin typeface="黑体" pitchFamily="49" charset="-122"/>
                <a:ea typeface="黑体" pitchFamily="49" charset="-122"/>
              </a:rPr>
              <a:t>规定</a:t>
            </a:r>
            <a:r>
              <a:rPr lang="zh-CN" altLang="zh-CN" dirty="0" smtClean="0">
                <a:latin typeface="黑体" pitchFamily="49" charset="-122"/>
                <a:ea typeface="黑体" pitchFamily="49" charset="-122"/>
              </a:rPr>
              <a:t>和</a:t>
            </a:r>
            <a:r>
              <a:rPr lang="zh-CN" altLang="en-US" dirty="0" smtClean="0">
                <a:latin typeface="黑体" pitchFamily="49" charset="-122"/>
                <a:ea typeface="黑体" pitchFamily="49" charset="-122"/>
              </a:rPr>
              <a:t>国</a:t>
            </a:r>
            <a:r>
              <a:rPr lang="zh-CN" altLang="zh-CN" dirty="0" smtClean="0">
                <a:latin typeface="黑体" pitchFamily="49" charset="-122"/>
                <a:ea typeface="黑体" pitchFamily="49" charset="-122"/>
              </a:rPr>
              <a:t>务院专</a:t>
            </a:r>
            <a:r>
              <a:rPr lang="zh-CN" altLang="en-US" dirty="0" smtClean="0">
                <a:latin typeface="黑体" pitchFamily="49" charset="-122"/>
                <a:ea typeface="黑体" pitchFamily="49" charset="-122"/>
              </a:rPr>
              <a:t>门</a:t>
            </a:r>
            <a:r>
              <a:rPr lang="zh-CN" altLang="zh-CN" dirty="0" smtClean="0">
                <a:latin typeface="黑体" pitchFamily="49" charset="-122"/>
                <a:ea typeface="黑体" pitchFamily="49" charset="-122"/>
              </a:rPr>
              <a:t>规定</a:t>
            </a:r>
            <a:r>
              <a:rPr lang="zh-CN" altLang="zh-CN" dirty="0">
                <a:latin typeface="黑体" pitchFamily="49" charset="-122"/>
                <a:ea typeface="黑体" pitchFamily="49" charset="-122"/>
              </a:rPr>
              <a:t>禁止投资的</a:t>
            </a:r>
            <a:r>
              <a:rPr lang="zh-CN" altLang="zh-CN" dirty="0" smtClean="0">
                <a:latin typeface="黑体" pitchFamily="49" charset="-122"/>
                <a:ea typeface="黑体" pitchFamily="49" charset="-122"/>
              </a:rPr>
              <a:t>项</a:t>
            </a:r>
            <a:r>
              <a:rPr lang="zh-CN" altLang="en-US" dirty="0" smtClean="0">
                <a:latin typeface="黑体" pitchFamily="49" charset="-122"/>
                <a:ea typeface="黑体" pitchFamily="49" charset="-122"/>
              </a:rPr>
              <a:t>目</a:t>
            </a:r>
            <a:r>
              <a:rPr lang="zh-CN" altLang="zh-CN" dirty="0" smtClean="0">
                <a:latin typeface="黑体" pitchFamily="49" charset="-122"/>
                <a:ea typeface="黑体" pitchFamily="49" charset="-122"/>
              </a:rPr>
              <a:t>以外</a:t>
            </a:r>
            <a:r>
              <a:rPr lang="zh-CN" altLang="en-US" dirty="0" smtClean="0">
                <a:latin typeface="黑体" pitchFamily="49" charset="-122"/>
                <a:ea typeface="黑体" pitchFamily="49" charset="-122"/>
              </a:rPr>
              <a:t>，</a:t>
            </a:r>
            <a:r>
              <a:rPr lang="zh-CN" altLang="zh-CN" dirty="0" smtClean="0">
                <a:latin typeface="黑体" pitchFamily="49" charset="-122"/>
                <a:ea typeface="黑体" pitchFamily="49" charset="-122"/>
              </a:rPr>
              <a:t>实行</a:t>
            </a:r>
            <a:r>
              <a:rPr lang="zh-CN" altLang="en-US" dirty="0" smtClean="0">
                <a:latin typeface="黑体" pitchFamily="49" charset="-122"/>
                <a:ea typeface="黑体" pitchFamily="49" charset="-122"/>
              </a:rPr>
              <a:t>备</a:t>
            </a:r>
            <a:r>
              <a:rPr lang="zh-CN" altLang="zh-CN" dirty="0" smtClean="0">
                <a:latin typeface="黑体" pitchFamily="49" charset="-122"/>
                <a:ea typeface="黑体" pitchFamily="49" charset="-122"/>
              </a:rPr>
              <a:t>案</a:t>
            </a:r>
            <a:r>
              <a:rPr lang="zh-CN" altLang="en-US" dirty="0" smtClean="0">
                <a:latin typeface="黑体" pitchFamily="49" charset="-122"/>
                <a:ea typeface="黑体" pitchFamily="49" charset="-122"/>
              </a:rPr>
              <a:t>管</a:t>
            </a:r>
            <a:r>
              <a:rPr lang="zh-CN" altLang="zh-CN" dirty="0" smtClean="0">
                <a:latin typeface="黑体" pitchFamily="49" charset="-122"/>
                <a:ea typeface="黑体" pitchFamily="49" charset="-122"/>
              </a:rPr>
              <a:t>理。</a:t>
            </a:r>
            <a:endParaRPr lang="en-US" altLang="zh-CN" dirty="0" smtClean="0">
              <a:latin typeface="黑体" pitchFamily="49" charset="-122"/>
              <a:ea typeface="黑体" pitchFamily="49" charset="-122"/>
            </a:endParaRPr>
          </a:p>
          <a:p>
            <a:pPr>
              <a:lnSpc>
                <a:spcPct val="140000"/>
              </a:lnSpc>
            </a:pPr>
            <a:r>
              <a:rPr lang="en-US" altLang="zh-CN" dirty="0" smtClean="0">
                <a:latin typeface="黑体" pitchFamily="49" charset="-122"/>
                <a:ea typeface="黑体" pitchFamily="49" charset="-122"/>
              </a:rPr>
              <a:t>     2</a:t>
            </a:r>
            <a:r>
              <a:rPr lang="zh-CN" altLang="en-US" dirty="0" smtClean="0">
                <a:latin typeface="黑体" pitchFamily="49" charset="-122"/>
                <a:ea typeface="黑体" pitchFamily="49" charset="-122"/>
              </a:rPr>
              <a:t>）</a:t>
            </a:r>
            <a:r>
              <a:rPr lang="zh-CN" altLang="zh-CN" dirty="0" smtClean="0">
                <a:latin typeface="黑体" pitchFamily="49" charset="-122"/>
                <a:ea typeface="黑体" pitchFamily="49" charset="-122"/>
              </a:rPr>
              <a:t>备案</a:t>
            </a:r>
            <a:r>
              <a:rPr lang="zh-CN" altLang="zh-CN" dirty="0">
                <a:latin typeface="黑体" pitchFamily="49" charset="-122"/>
                <a:ea typeface="黑体" pitchFamily="49" charset="-122"/>
              </a:rPr>
              <a:t>办法</a:t>
            </a:r>
            <a:r>
              <a:rPr lang="zh-CN" altLang="zh-CN" dirty="0" smtClean="0">
                <a:latin typeface="黑体" pitchFamily="49" charset="-122"/>
                <a:ea typeface="黑体" pitchFamily="49" charset="-122"/>
              </a:rPr>
              <a:t>：</a:t>
            </a:r>
            <a:r>
              <a:rPr lang="en-US" altLang="zh-CN" dirty="0" smtClean="0">
                <a:latin typeface="黑体" pitchFamily="49" charset="-122"/>
                <a:ea typeface="黑体" pitchFamily="49" charset="-122"/>
              </a:rPr>
              <a:t>A </a:t>
            </a:r>
            <a:r>
              <a:rPr lang="zh-CN" altLang="zh-CN" dirty="0" smtClean="0">
                <a:latin typeface="黑体" pitchFamily="49" charset="-122"/>
                <a:ea typeface="黑体" pitchFamily="49" charset="-122"/>
              </a:rPr>
              <a:t>实行</a:t>
            </a:r>
            <a:r>
              <a:rPr lang="zh-CN" altLang="zh-CN" dirty="0">
                <a:latin typeface="黑体" pitchFamily="49" charset="-122"/>
                <a:ea typeface="黑体" pitchFamily="49" charset="-122"/>
              </a:rPr>
              <a:t>备案制</a:t>
            </a:r>
            <a:r>
              <a:rPr lang="zh-CN" altLang="zh-CN" dirty="0" smtClean="0">
                <a:latin typeface="黑体" pitchFamily="49" charset="-122"/>
                <a:ea typeface="黑体" pitchFamily="49" charset="-122"/>
              </a:rPr>
              <a:t>项</a:t>
            </a:r>
            <a:r>
              <a:rPr lang="zh-CN" altLang="en-US" dirty="0" smtClean="0">
                <a:latin typeface="黑体" pitchFamily="49" charset="-122"/>
                <a:ea typeface="黑体" pitchFamily="49" charset="-122"/>
              </a:rPr>
              <a:t>目由</a:t>
            </a:r>
            <a:r>
              <a:rPr lang="zh-CN" altLang="zh-CN" dirty="0" smtClean="0">
                <a:latin typeface="黑体" pitchFamily="49" charset="-122"/>
                <a:ea typeface="黑体" pitchFamily="49" charset="-122"/>
              </a:rPr>
              <a:t>企业按照</a:t>
            </a:r>
            <a:r>
              <a:rPr lang="zh-CN" altLang="en-US" dirty="0" smtClean="0">
                <a:latin typeface="黑体" pitchFamily="49" charset="-122"/>
                <a:ea typeface="黑体" pitchFamily="49" charset="-122"/>
              </a:rPr>
              <a:t>属</a:t>
            </a:r>
            <a:r>
              <a:rPr lang="zh-CN" altLang="zh-CN" dirty="0" smtClean="0">
                <a:latin typeface="黑体" pitchFamily="49" charset="-122"/>
                <a:ea typeface="黑体" pitchFamily="49" charset="-122"/>
              </a:rPr>
              <a:t>地</a:t>
            </a:r>
            <a:r>
              <a:rPr lang="zh-CN" altLang="zh-CN" dirty="0">
                <a:latin typeface="黑体" pitchFamily="49" charset="-122"/>
                <a:ea typeface="黑体" pitchFamily="49" charset="-122"/>
              </a:rPr>
              <a:t>原则</a:t>
            </a:r>
            <a:r>
              <a:rPr lang="zh-CN" altLang="zh-CN" dirty="0" smtClean="0">
                <a:latin typeface="黑体" pitchFamily="49" charset="-122"/>
                <a:ea typeface="黑体" pitchFamily="49" charset="-122"/>
              </a:rPr>
              <a:t>向</a:t>
            </a:r>
            <a:r>
              <a:rPr lang="zh-CN" altLang="en-US" dirty="0" smtClean="0">
                <a:latin typeface="黑体" pitchFamily="49" charset="-122"/>
                <a:ea typeface="黑体" pitchFamily="49" charset="-122"/>
              </a:rPr>
              <a:t>地方</a:t>
            </a:r>
            <a:r>
              <a:rPr lang="zh-CN" altLang="zh-CN" dirty="0" smtClean="0">
                <a:latin typeface="黑体" pitchFamily="49" charset="-122"/>
                <a:ea typeface="黑体" pitchFamily="49" charset="-122"/>
              </a:rPr>
              <a:t>政府</a:t>
            </a:r>
            <a:r>
              <a:rPr lang="zh-CN" altLang="zh-CN" dirty="0">
                <a:latin typeface="黑体" pitchFamily="49" charset="-122"/>
                <a:ea typeface="黑体" pitchFamily="49" charset="-122"/>
              </a:rPr>
              <a:t>投资</a:t>
            </a:r>
            <a:r>
              <a:rPr lang="zh-CN" altLang="zh-CN" dirty="0" smtClean="0">
                <a:latin typeface="黑体" pitchFamily="49" charset="-122"/>
                <a:ea typeface="黑体" pitchFamily="49" charset="-122"/>
              </a:rPr>
              <a:t>主</a:t>
            </a:r>
            <a:r>
              <a:rPr lang="zh-CN" altLang="en-US" dirty="0" smtClean="0">
                <a:latin typeface="黑体" pitchFamily="49" charset="-122"/>
                <a:ea typeface="黑体" pitchFamily="49" charset="-122"/>
              </a:rPr>
              <a:t>管</a:t>
            </a:r>
            <a:r>
              <a:rPr lang="zh-CN" altLang="zh-CN" dirty="0" smtClean="0">
                <a:latin typeface="黑体" pitchFamily="49" charset="-122"/>
                <a:ea typeface="黑体" pitchFamily="49" charset="-122"/>
              </a:rPr>
              <a:t>部</a:t>
            </a:r>
            <a:r>
              <a:rPr lang="zh-CN" altLang="en-US" dirty="0" smtClean="0">
                <a:latin typeface="黑体" pitchFamily="49" charset="-122"/>
                <a:ea typeface="黑体" pitchFamily="49" charset="-122"/>
              </a:rPr>
              <a:t>门备注</a:t>
            </a:r>
            <a:r>
              <a:rPr lang="zh-CN" altLang="zh-CN" dirty="0" smtClean="0">
                <a:latin typeface="黑体" pitchFamily="49" charset="-122"/>
                <a:ea typeface="黑体" pitchFamily="49" charset="-122"/>
              </a:rPr>
              <a:t>案。</a:t>
            </a:r>
            <a:r>
              <a:rPr lang="en-US" altLang="zh-CN" dirty="0" smtClean="0">
                <a:latin typeface="黑体" pitchFamily="49" charset="-122"/>
                <a:ea typeface="黑体" pitchFamily="49" charset="-122"/>
              </a:rPr>
              <a:t>B </a:t>
            </a:r>
            <a:r>
              <a:rPr lang="zh-CN" altLang="en-US" dirty="0" smtClean="0">
                <a:latin typeface="黑体" pitchFamily="49" charset="-122"/>
                <a:ea typeface="黑体" pitchFamily="49" charset="-122"/>
              </a:rPr>
              <a:t>基</a:t>
            </a:r>
            <a:r>
              <a:rPr lang="zh-CN" altLang="zh-CN" dirty="0" smtClean="0">
                <a:latin typeface="黑体" pitchFamily="49" charset="-122"/>
                <a:ea typeface="黑体" pitchFamily="49" charset="-122"/>
              </a:rPr>
              <a:t>本</a:t>
            </a:r>
            <a:r>
              <a:rPr lang="zh-CN" altLang="en-US" dirty="0" smtClean="0">
                <a:latin typeface="黑体" pitchFamily="49" charset="-122"/>
                <a:ea typeface="黑体" pitchFamily="49" charset="-122"/>
              </a:rPr>
              <a:t>建</a:t>
            </a:r>
            <a:r>
              <a:rPr lang="zh-CN" altLang="zh-CN" dirty="0" smtClean="0">
                <a:latin typeface="黑体" pitchFamily="49" charset="-122"/>
                <a:ea typeface="黑体" pitchFamily="49" charset="-122"/>
              </a:rPr>
              <a:t>立</a:t>
            </a:r>
            <a:r>
              <a:rPr lang="zh-CN" altLang="zh-CN" dirty="0">
                <a:latin typeface="黑体" pitchFamily="49" charset="-122"/>
                <a:ea typeface="黑体" pitchFamily="49" charset="-122"/>
              </a:rPr>
              <a:t>现代企业制度的特大型</a:t>
            </a:r>
            <a:r>
              <a:rPr lang="zh-CN" altLang="zh-CN" dirty="0" smtClean="0">
                <a:latin typeface="黑体" pitchFamily="49" charset="-122"/>
                <a:ea typeface="黑体" pitchFamily="49" charset="-122"/>
              </a:rPr>
              <a:t>企业</a:t>
            </a:r>
            <a:r>
              <a:rPr lang="zh-CN" altLang="en-US" dirty="0" smtClean="0">
                <a:latin typeface="黑体" pitchFamily="49" charset="-122"/>
                <a:ea typeface="黑体" pitchFamily="49" charset="-122"/>
              </a:rPr>
              <a:t>集团，</a:t>
            </a:r>
            <a:r>
              <a:rPr lang="zh-CN" altLang="zh-CN" dirty="0" smtClean="0">
                <a:latin typeface="黑体" pitchFamily="49" charset="-122"/>
                <a:ea typeface="黑体" pitchFamily="49" charset="-122"/>
              </a:rPr>
              <a:t>投资</a:t>
            </a:r>
            <a:r>
              <a:rPr lang="zh-CN" altLang="zh-CN" dirty="0">
                <a:latin typeface="黑体" pitchFamily="49" charset="-122"/>
                <a:ea typeface="黑体" pitchFamily="49" charset="-122"/>
              </a:rPr>
              <a:t>建设</a:t>
            </a:r>
            <a:r>
              <a:rPr lang="zh-CN" altLang="zh-CN" dirty="0" smtClean="0">
                <a:latin typeface="黑体" pitchFamily="49" charset="-122"/>
                <a:ea typeface="黑体" pitchFamily="49" charset="-122"/>
              </a:rPr>
              <a:t>《</a:t>
            </a:r>
            <a:r>
              <a:rPr lang="zh-CN" altLang="en-US" dirty="0" smtClean="0">
                <a:latin typeface="黑体" pitchFamily="49" charset="-122"/>
                <a:ea typeface="黑体" pitchFamily="49" charset="-122"/>
              </a:rPr>
              <a:t>目录</a:t>
            </a:r>
            <a:r>
              <a:rPr lang="zh-CN" altLang="zh-CN" dirty="0" smtClean="0">
                <a:latin typeface="黑体" pitchFamily="49" charset="-122"/>
                <a:ea typeface="黑体" pitchFamily="49" charset="-122"/>
              </a:rPr>
              <a:t>》</a:t>
            </a:r>
            <a:r>
              <a:rPr lang="zh-CN" altLang="zh-CN" dirty="0">
                <a:latin typeface="黑体" pitchFamily="49" charset="-122"/>
                <a:ea typeface="黑体" pitchFamily="49" charset="-122"/>
              </a:rPr>
              <a:t>内</a:t>
            </a:r>
            <a:r>
              <a:rPr lang="zh-CN" altLang="zh-CN" dirty="0" smtClean="0">
                <a:latin typeface="黑体" pitchFamily="49" charset="-122"/>
                <a:ea typeface="黑体" pitchFamily="49" charset="-122"/>
              </a:rPr>
              <a:t>的</a:t>
            </a:r>
            <a:r>
              <a:rPr lang="zh-CN" altLang="en-US" dirty="0" smtClean="0">
                <a:latin typeface="黑体" pitchFamily="49" charset="-122"/>
                <a:ea typeface="黑体" pitchFamily="49" charset="-122"/>
              </a:rPr>
              <a:t>项目，可以按项目单独申报核准，</a:t>
            </a:r>
            <a:r>
              <a:rPr lang="zh-CN" altLang="zh-CN" dirty="0" smtClean="0">
                <a:latin typeface="黑体" pitchFamily="49" charset="-122"/>
                <a:ea typeface="黑体" pitchFamily="49" charset="-122"/>
              </a:rPr>
              <a:t>也</a:t>
            </a:r>
            <a:r>
              <a:rPr lang="zh-CN" altLang="en-US" dirty="0" smtClean="0">
                <a:latin typeface="黑体" pitchFamily="49" charset="-122"/>
                <a:ea typeface="黑体" pitchFamily="49" charset="-122"/>
              </a:rPr>
              <a:t>可</a:t>
            </a:r>
            <a:r>
              <a:rPr lang="zh-CN" altLang="zh-CN" dirty="0" smtClean="0">
                <a:latin typeface="黑体" pitchFamily="49" charset="-122"/>
                <a:ea typeface="黑体" pitchFamily="49" charset="-122"/>
              </a:rPr>
              <a:t>编制</a:t>
            </a:r>
            <a:r>
              <a:rPr lang="zh-CN" altLang="zh-CN" dirty="0">
                <a:latin typeface="黑体" pitchFamily="49" charset="-122"/>
                <a:ea typeface="黑体" pitchFamily="49" charset="-122"/>
              </a:rPr>
              <a:t>中长期</a:t>
            </a:r>
            <a:r>
              <a:rPr lang="zh-CN" altLang="zh-CN" dirty="0" smtClean="0">
                <a:latin typeface="黑体" pitchFamily="49" charset="-122"/>
                <a:ea typeface="黑体" pitchFamily="49" charset="-122"/>
              </a:rPr>
              <a:t>发</a:t>
            </a:r>
            <a:r>
              <a:rPr lang="zh-CN" altLang="en-US" dirty="0" smtClean="0">
                <a:latin typeface="黑体" pitchFamily="49" charset="-122"/>
                <a:ea typeface="黑体" pitchFamily="49" charset="-122"/>
              </a:rPr>
              <a:t>展</a:t>
            </a:r>
            <a:r>
              <a:rPr lang="zh-CN" altLang="zh-CN" dirty="0" smtClean="0">
                <a:latin typeface="黑体" pitchFamily="49" charset="-122"/>
                <a:ea typeface="黑体" pitchFamily="49" charset="-122"/>
              </a:rPr>
              <a:t>建设规划</a:t>
            </a:r>
            <a:r>
              <a:rPr lang="zh-CN" altLang="en-US" dirty="0" smtClean="0">
                <a:latin typeface="黑体" pitchFamily="49" charset="-122"/>
                <a:ea typeface="黑体" pitchFamily="49" charset="-122"/>
              </a:rPr>
              <a:t>，规划经国务院或国</a:t>
            </a:r>
            <a:r>
              <a:rPr lang="zh-CN" altLang="zh-CN" dirty="0" smtClean="0">
                <a:latin typeface="黑体" pitchFamily="49" charset="-122"/>
                <a:ea typeface="黑体" pitchFamily="49" charset="-122"/>
              </a:rPr>
              <a:t>务院</a:t>
            </a:r>
            <a:r>
              <a:rPr lang="zh-CN" altLang="zh-CN" dirty="0">
                <a:latin typeface="黑体" pitchFamily="49" charset="-122"/>
                <a:ea typeface="黑体" pitchFamily="49" charset="-122"/>
              </a:rPr>
              <a:t>投资</a:t>
            </a:r>
            <a:r>
              <a:rPr lang="zh-CN" altLang="zh-CN" dirty="0" smtClean="0">
                <a:latin typeface="黑体" pitchFamily="49" charset="-122"/>
                <a:ea typeface="黑体" pitchFamily="49" charset="-122"/>
              </a:rPr>
              <a:t>主</a:t>
            </a:r>
            <a:r>
              <a:rPr lang="zh-CN" altLang="en-US" dirty="0" smtClean="0">
                <a:latin typeface="黑体" pitchFamily="49" charset="-122"/>
                <a:ea typeface="黑体" pitchFamily="49" charset="-122"/>
              </a:rPr>
              <a:t>管</a:t>
            </a:r>
            <a:r>
              <a:rPr lang="zh-CN" altLang="zh-CN" dirty="0" smtClean="0">
                <a:latin typeface="黑体" pitchFamily="49" charset="-122"/>
                <a:ea typeface="黑体" pitchFamily="49" charset="-122"/>
              </a:rPr>
              <a:t>部门批</a:t>
            </a:r>
            <a:r>
              <a:rPr lang="zh-CN" altLang="en-US" dirty="0" smtClean="0">
                <a:latin typeface="黑体" pitchFamily="49" charset="-122"/>
                <a:ea typeface="黑体" pitchFamily="49" charset="-122"/>
              </a:rPr>
              <a:t>准后，规划中属于</a:t>
            </a:r>
            <a:r>
              <a:rPr lang="en-US" altLang="zh-CN" dirty="0" smtClean="0">
                <a:latin typeface="黑体" pitchFamily="49" charset="-122"/>
                <a:ea typeface="黑体" pitchFamily="49" charset="-122"/>
              </a:rPr>
              <a:t>《</a:t>
            </a:r>
            <a:r>
              <a:rPr lang="zh-CN" altLang="en-US" dirty="0" smtClean="0">
                <a:latin typeface="黑体" pitchFamily="49" charset="-122"/>
                <a:ea typeface="黑体" pitchFamily="49" charset="-122"/>
              </a:rPr>
              <a:t>目录</a:t>
            </a:r>
            <a:r>
              <a:rPr lang="en-US" altLang="zh-CN" dirty="0" smtClean="0">
                <a:latin typeface="黑体" pitchFamily="49" charset="-122"/>
                <a:ea typeface="黑体" pitchFamily="49" charset="-122"/>
              </a:rPr>
              <a:t>》</a:t>
            </a:r>
            <a:r>
              <a:rPr lang="zh-CN" altLang="zh-CN" dirty="0" smtClean="0">
                <a:latin typeface="黑体" pitchFamily="49" charset="-122"/>
                <a:ea typeface="黑体" pitchFamily="49" charset="-122"/>
              </a:rPr>
              <a:t>内的</a:t>
            </a:r>
            <a:r>
              <a:rPr lang="zh-CN" altLang="en-US" dirty="0" smtClean="0">
                <a:latin typeface="黑体" pitchFamily="49" charset="-122"/>
                <a:ea typeface="黑体" pitchFamily="49" charset="-122"/>
              </a:rPr>
              <a:t>项目不再另行申报</a:t>
            </a:r>
            <a:r>
              <a:rPr lang="zh-CN" altLang="zh-CN" dirty="0" smtClean="0">
                <a:latin typeface="黑体" pitchFamily="49" charset="-122"/>
                <a:ea typeface="黑体" pitchFamily="49" charset="-122"/>
              </a:rPr>
              <a:t>核准</a:t>
            </a:r>
            <a:r>
              <a:rPr lang="zh-CN" altLang="en-US" dirty="0" smtClean="0">
                <a:latin typeface="黑体" pitchFamily="49" charset="-122"/>
                <a:ea typeface="黑体" pitchFamily="49" charset="-122"/>
              </a:rPr>
              <a:t>，</a:t>
            </a:r>
            <a:r>
              <a:rPr lang="zh-CN" altLang="zh-CN" dirty="0" smtClean="0">
                <a:latin typeface="黑体" pitchFamily="49" charset="-122"/>
                <a:ea typeface="黑体" pitchFamily="49" charset="-122"/>
              </a:rPr>
              <a:t>只需</a:t>
            </a:r>
            <a:r>
              <a:rPr lang="zh-CN" altLang="zh-CN" dirty="0">
                <a:latin typeface="黑体" pitchFamily="49" charset="-122"/>
                <a:ea typeface="黑体" pitchFamily="49" charset="-122"/>
              </a:rPr>
              <a:t>办理备案手续</a:t>
            </a:r>
            <a:r>
              <a:rPr lang="zh-CN" altLang="zh-CN" dirty="0" smtClean="0">
                <a:latin typeface="黑体" pitchFamily="49" charset="-122"/>
                <a:ea typeface="黑体" pitchFamily="49" charset="-122"/>
              </a:rPr>
              <a:t>。</a:t>
            </a:r>
            <a:r>
              <a:rPr lang="en-US" altLang="zh-CN" dirty="0" smtClean="0">
                <a:latin typeface="黑体" pitchFamily="49" charset="-122"/>
                <a:ea typeface="黑体" pitchFamily="49" charset="-122"/>
              </a:rPr>
              <a:t>C </a:t>
            </a:r>
            <a:r>
              <a:rPr lang="zh-CN" altLang="zh-CN" dirty="0" smtClean="0">
                <a:latin typeface="黑体" pitchFamily="49" charset="-122"/>
                <a:ea typeface="黑体" pitchFamily="49" charset="-122"/>
              </a:rPr>
              <a:t>企业</a:t>
            </a:r>
            <a:r>
              <a:rPr lang="zh-CN" altLang="en-US" dirty="0" smtClean="0">
                <a:latin typeface="黑体" pitchFamily="49" charset="-122"/>
                <a:ea typeface="黑体" pitchFamily="49" charset="-122"/>
              </a:rPr>
              <a:t>集团</a:t>
            </a:r>
            <a:r>
              <a:rPr lang="zh-CN" altLang="zh-CN" dirty="0" smtClean="0">
                <a:latin typeface="黑体" pitchFamily="49" charset="-122"/>
                <a:ea typeface="黑体" pitchFamily="49" charset="-122"/>
              </a:rPr>
              <a:t>要</a:t>
            </a:r>
            <a:r>
              <a:rPr lang="zh-CN" altLang="zh-CN" dirty="0">
                <a:latin typeface="黑体" pitchFamily="49" charset="-122"/>
                <a:ea typeface="黑体" pitchFamily="49" charset="-122"/>
              </a:rPr>
              <a:t>及时</a:t>
            </a:r>
            <a:r>
              <a:rPr lang="zh-CN" altLang="zh-CN" dirty="0" smtClean="0">
                <a:latin typeface="黑体" pitchFamily="49" charset="-122"/>
                <a:ea typeface="黑体" pitchFamily="49" charset="-122"/>
              </a:rPr>
              <a:t>向</a:t>
            </a:r>
            <a:r>
              <a:rPr lang="zh-CN" altLang="en-US" dirty="0" smtClean="0">
                <a:latin typeface="黑体" pitchFamily="49" charset="-122"/>
                <a:ea typeface="黑体" pitchFamily="49" charset="-122"/>
              </a:rPr>
              <a:t>国</a:t>
            </a:r>
            <a:r>
              <a:rPr lang="zh-CN" altLang="zh-CN" dirty="0" smtClean="0">
                <a:latin typeface="黑体" pitchFamily="49" charset="-122"/>
                <a:ea typeface="黑体" pitchFamily="49" charset="-122"/>
              </a:rPr>
              <a:t>务院</a:t>
            </a:r>
            <a:r>
              <a:rPr lang="zh-CN" altLang="en-US" dirty="0" smtClean="0">
                <a:latin typeface="黑体" pitchFamily="49" charset="-122"/>
                <a:ea typeface="黑体" pitchFamily="49" charset="-122"/>
              </a:rPr>
              <a:t>有关部门报告规划执行和项目建设</a:t>
            </a:r>
            <a:r>
              <a:rPr lang="zh-CN" altLang="zh-CN" dirty="0" smtClean="0">
                <a:latin typeface="黑体" pitchFamily="49" charset="-122"/>
                <a:ea typeface="黑体" pitchFamily="49" charset="-122"/>
              </a:rPr>
              <a:t>情况</a:t>
            </a:r>
            <a:r>
              <a:rPr lang="zh-CN" altLang="en-US" dirty="0" smtClean="0">
                <a:latin typeface="黑体" pitchFamily="49" charset="-122"/>
                <a:ea typeface="黑体" pitchFamily="49" charset="-122"/>
              </a:rPr>
              <a:t>。</a:t>
            </a:r>
            <a:endParaRPr lang="en-US" altLang="zh-CN" dirty="0" smtClean="0">
              <a:latin typeface="黑体" pitchFamily="49" charset="-122"/>
              <a:ea typeface="黑体" pitchFamily="49" charset="-122"/>
            </a:endParaRPr>
          </a:p>
          <a:p>
            <a:pPr>
              <a:lnSpc>
                <a:spcPct val="140000"/>
              </a:lnSpc>
            </a:pPr>
            <a:r>
              <a:rPr lang="en-US" altLang="zh-CN" dirty="0" smtClean="0">
                <a:latin typeface="黑体" pitchFamily="49" charset="-122"/>
                <a:ea typeface="黑体" pitchFamily="49" charset="-122"/>
              </a:rPr>
              <a:t>    3</a:t>
            </a:r>
            <a:r>
              <a:rPr lang="zh-CN" altLang="en-US" dirty="0" smtClean="0">
                <a:latin typeface="黑体" pitchFamily="49" charset="-122"/>
                <a:ea typeface="黑体" pitchFamily="49" charset="-122"/>
              </a:rPr>
              <a:t>）</a:t>
            </a:r>
            <a:r>
              <a:rPr lang="zh-CN" altLang="zh-CN" dirty="0" smtClean="0">
                <a:latin typeface="黑体" pitchFamily="49" charset="-122"/>
                <a:ea typeface="黑体" pitchFamily="49" charset="-122"/>
              </a:rPr>
              <a:t>备案</a:t>
            </a:r>
            <a:r>
              <a:rPr lang="zh-CN" altLang="zh-CN" dirty="0">
                <a:latin typeface="黑体" pitchFamily="49" charset="-122"/>
                <a:ea typeface="黑体" pitchFamily="49" charset="-122"/>
              </a:rPr>
              <a:t>内容</a:t>
            </a:r>
            <a:r>
              <a:rPr lang="zh-CN" altLang="zh-CN" dirty="0" smtClean="0">
                <a:latin typeface="黑体" pitchFamily="49" charset="-122"/>
                <a:ea typeface="黑体" pitchFamily="49" charset="-122"/>
              </a:rPr>
              <a:t>：</a:t>
            </a:r>
            <a:r>
              <a:rPr lang="zh-CN" altLang="en-US" dirty="0" smtClean="0">
                <a:latin typeface="黑体" pitchFamily="49" charset="-122"/>
                <a:ea typeface="黑体" pitchFamily="49" charset="-122"/>
              </a:rPr>
              <a:t>需要</a:t>
            </a:r>
            <a:r>
              <a:rPr lang="zh-CN" altLang="zh-CN" dirty="0" smtClean="0">
                <a:latin typeface="黑体" pitchFamily="49" charset="-122"/>
                <a:ea typeface="黑体" pitchFamily="49" charset="-122"/>
              </a:rPr>
              <a:t>备案</a:t>
            </a:r>
            <a:r>
              <a:rPr lang="zh-CN" altLang="zh-CN" dirty="0">
                <a:latin typeface="黑体" pitchFamily="49" charset="-122"/>
                <a:ea typeface="黑体" pitchFamily="49" charset="-122"/>
              </a:rPr>
              <a:t>的</a:t>
            </a:r>
            <a:r>
              <a:rPr lang="zh-CN" altLang="zh-CN" dirty="0" smtClean="0">
                <a:latin typeface="黑体" pitchFamily="49" charset="-122"/>
                <a:ea typeface="黑体" pitchFamily="49" charset="-122"/>
              </a:rPr>
              <a:t>内容</a:t>
            </a:r>
            <a:r>
              <a:rPr lang="zh-CN" altLang="en-US" dirty="0" smtClean="0">
                <a:latin typeface="黑体" pitchFamily="49" charset="-122"/>
                <a:ea typeface="黑体" pitchFamily="49" charset="-122"/>
              </a:rPr>
              <a:t>有：</a:t>
            </a:r>
            <a:r>
              <a:rPr lang="en-US" altLang="zh-CN" dirty="0" smtClean="0">
                <a:latin typeface="黑体" pitchFamily="49" charset="-122"/>
                <a:ea typeface="黑体" pitchFamily="49" charset="-122"/>
              </a:rPr>
              <a:t>A </a:t>
            </a:r>
            <a:r>
              <a:rPr lang="zh-CN" altLang="zh-CN" dirty="0" smtClean="0">
                <a:latin typeface="黑体" pitchFamily="49" charset="-122"/>
                <a:ea typeface="黑体" pitchFamily="49" charset="-122"/>
              </a:rPr>
              <a:t>项目</a:t>
            </a:r>
            <a:r>
              <a:rPr lang="zh-CN" altLang="zh-CN" dirty="0">
                <a:latin typeface="黑体" pitchFamily="49" charset="-122"/>
                <a:ea typeface="黑体" pitchFamily="49" charset="-122"/>
              </a:rPr>
              <a:t>法人基本信息</a:t>
            </a:r>
            <a:r>
              <a:rPr lang="zh-CN" altLang="zh-CN" dirty="0" smtClean="0">
                <a:latin typeface="黑体" pitchFamily="49" charset="-122"/>
                <a:ea typeface="黑体" pitchFamily="49" charset="-122"/>
              </a:rPr>
              <a:t>；</a:t>
            </a:r>
            <a:r>
              <a:rPr lang="en-US" altLang="zh-CN" dirty="0" smtClean="0">
                <a:latin typeface="黑体" pitchFamily="49" charset="-122"/>
                <a:ea typeface="黑体" pitchFamily="49" charset="-122"/>
              </a:rPr>
              <a:t>B</a:t>
            </a:r>
            <a:r>
              <a:rPr lang="zh-CN" altLang="zh-CN" dirty="0" smtClean="0">
                <a:latin typeface="黑体" pitchFamily="49" charset="-122"/>
                <a:ea typeface="黑体" pitchFamily="49" charset="-122"/>
              </a:rPr>
              <a:t>项目</a:t>
            </a:r>
            <a:r>
              <a:rPr lang="zh-CN" altLang="zh-CN" dirty="0">
                <a:latin typeface="黑体" pitchFamily="49" charset="-122"/>
                <a:ea typeface="黑体" pitchFamily="49" charset="-122"/>
              </a:rPr>
              <a:t>名称、项目性质、建设地点、建设规模、主要建设内容及技术标准</a:t>
            </a:r>
            <a:r>
              <a:rPr lang="zh-CN" altLang="zh-CN" dirty="0" smtClean="0">
                <a:latin typeface="黑体" pitchFamily="49" charset="-122"/>
                <a:ea typeface="黑体" pitchFamily="49" charset="-122"/>
              </a:rPr>
              <a:t>；</a:t>
            </a:r>
            <a:r>
              <a:rPr lang="en-US" altLang="zh-CN" dirty="0" smtClean="0">
                <a:latin typeface="黑体" pitchFamily="49" charset="-122"/>
                <a:ea typeface="黑体" pitchFamily="49" charset="-122"/>
              </a:rPr>
              <a:t>C</a:t>
            </a:r>
            <a:r>
              <a:rPr lang="zh-CN" altLang="en-US" dirty="0" smtClean="0">
                <a:latin typeface="黑体" pitchFamily="49" charset="-122"/>
                <a:ea typeface="黑体" pitchFamily="49" charset="-122"/>
              </a:rPr>
              <a:t>项目</a:t>
            </a:r>
            <a:r>
              <a:rPr lang="zh-CN" altLang="zh-CN" dirty="0" smtClean="0">
                <a:latin typeface="黑体" pitchFamily="49" charset="-122"/>
                <a:ea typeface="黑体" pitchFamily="49" charset="-122"/>
              </a:rPr>
              <a:t>实施</a:t>
            </a:r>
            <a:r>
              <a:rPr lang="zh-CN" altLang="zh-CN" dirty="0">
                <a:latin typeface="黑体" pitchFamily="49" charset="-122"/>
                <a:ea typeface="黑体" pitchFamily="49" charset="-122"/>
              </a:rPr>
              <a:t>进度</a:t>
            </a:r>
            <a:r>
              <a:rPr lang="zh-CN" altLang="zh-CN" dirty="0" smtClean="0">
                <a:latin typeface="黑体" pitchFamily="49" charset="-122"/>
                <a:ea typeface="黑体" pitchFamily="49" charset="-122"/>
              </a:rPr>
              <a:t>计</a:t>
            </a:r>
            <a:r>
              <a:rPr lang="zh-CN" altLang="en-US" dirty="0" smtClean="0">
                <a:latin typeface="黑体" pitchFamily="49" charset="-122"/>
                <a:ea typeface="黑体" pitchFamily="49" charset="-122"/>
              </a:rPr>
              <a:t>划；</a:t>
            </a:r>
            <a:r>
              <a:rPr lang="en-US" altLang="zh-CN" dirty="0" smtClean="0">
                <a:latin typeface="黑体" pitchFamily="49" charset="-122"/>
                <a:ea typeface="黑体" pitchFamily="49" charset="-122"/>
              </a:rPr>
              <a:t>D</a:t>
            </a:r>
            <a:r>
              <a:rPr lang="zh-CN" altLang="zh-CN" dirty="0" smtClean="0">
                <a:latin typeface="黑体" pitchFamily="49" charset="-122"/>
                <a:ea typeface="黑体" pitchFamily="49" charset="-122"/>
              </a:rPr>
              <a:t>投资估算</a:t>
            </a:r>
            <a:r>
              <a:rPr lang="zh-CN" altLang="zh-CN" dirty="0">
                <a:latin typeface="黑体" pitchFamily="49" charset="-122"/>
                <a:ea typeface="黑体" pitchFamily="49" charset="-122"/>
              </a:rPr>
              <a:t>、资金筹措方案及落实情况</a:t>
            </a:r>
            <a:r>
              <a:rPr lang="zh-CN" altLang="zh-CN" dirty="0" smtClean="0">
                <a:latin typeface="黑体" pitchFamily="49" charset="-122"/>
                <a:ea typeface="黑体" pitchFamily="49" charset="-122"/>
              </a:rPr>
              <a:t>；</a:t>
            </a:r>
            <a:r>
              <a:rPr lang="en-US" altLang="zh-CN" dirty="0" smtClean="0">
                <a:latin typeface="黑体" pitchFamily="49" charset="-122"/>
                <a:ea typeface="黑体" pitchFamily="49" charset="-122"/>
              </a:rPr>
              <a:t>E</a:t>
            </a:r>
            <a:r>
              <a:rPr lang="zh-CN" altLang="zh-CN" dirty="0" smtClean="0">
                <a:latin typeface="黑体" pitchFamily="49" charset="-122"/>
                <a:ea typeface="黑体" pitchFamily="49" charset="-122"/>
              </a:rPr>
              <a:t>劳动</a:t>
            </a:r>
            <a:r>
              <a:rPr lang="zh-CN" altLang="en-US" dirty="0" smtClean="0">
                <a:latin typeface="黑体" pitchFamily="49" charset="-122"/>
                <a:ea typeface="黑体" pitchFamily="49" charset="-122"/>
              </a:rPr>
              <a:t>用</a:t>
            </a:r>
            <a:r>
              <a:rPr lang="zh-CN" altLang="zh-CN" dirty="0" smtClean="0">
                <a:latin typeface="黑体" pitchFamily="49" charset="-122"/>
                <a:ea typeface="黑体" pitchFamily="49" charset="-122"/>
              </a:rPr>
              <a:t>工</a:t>
            </a:r>
            <a:r>
              <a:rPr lang="zh-CN" altLang="zh-CN" dirty="0">
                <a:latin typeface="黑体" pitchFamily="49" charset="-122"/>
                <a:ea typeface="黑体" pitchFamily="49" charset="-122"/>
              </a:rPr>
              <a:t>、安全生产等情况</a:t>
            </a:r>
            <a:r>
              <a:rPr lang="zh-CN" altLang="zh-CN" dirty="0" smtClean="0">
                <a:latin typeface="黑体" pitchFamily="49" charset="-122"/>
                <a:ea typeface="黑体" pitchFamily="49" charset="-122"/>
              </a:rPr>
              <a:t>；</a:t>
            </a:r>
            <a:r>
              <a:rPr lang="en-US" altLang="zh-CN" dirty="0" smtClean="0">
                <a:latin typeface="黑体" pitchFamily="49" charset="-122"/>
                <a:ea typeface="黑体" pitchFamily="49" charset="-122"/>
              </a:rPr>
              <a:t>F</a:t>
            </a:r>
            <a:r>
              <a:rPr lang="zh-CN" altLang="zh-CN" dirty="0" smtClean="0">
                <a:latin typeface="黑体" pitchFamily="49" charset="-122"/>
                <a:ea typeface="黑体" pitchFamily="49" charset="-122"/>
              </a:rPr>
              <a:t>拟</a:t>
            </a:r>
            <a:r>
              <a:rPr lang="zh-CN" altLang="zh-CN" dirty="0">
                <a:latin typeface="黑体" pitchFamily="49" charset="-122"/>
                <a:ea typeface="黑体" pitchFamily="49" charset="-122"/>
              </a:rPr>
              <a:t>建项目对区域经济、社会发展的</a:t>
            </a:r>
            <a:r>
              <a:rPr lang="zh-CN" altLang="zh-CN" dirty="0" smtClean="0">
                <a:latin typeface="黑体" pitchFamily="49" charset="-122"/>
                <a:ea typeface="黑体" pitchFamily="49" charset="-122"/>
              </a:rPr>
              <a:t>影</a:t>
            </a:r>
            <a:r>
              <a:rPr lang="zh-CN" altLang="en-US" dirty="0" smtClean="0">
                <a:latin typeface="黑体" pitchFamily="49" charset="-122"/>
                <a:ea typeface="黑体" pitchFamily="49" charset="-122"/>
              </a:rPr>
              <a:t>响；</a:t>
            </a:r>
            <a:r>
              <a:rPr lang="en-US" altLang="zh-CN" dirty="0" smtClean="0">
                <a:latin typeface="黑体" pitchFamily="49" charset="-122"/>
                <a:ea typeface="黑体" pitchFamily="49" charset="-122"/>
              </a:rPr>
              <a:t>G</a:t>
            </a:r>
            <a:r>
              <a:rPr lang="zh-CN" altLang="en-US" dirty="0" smtClean="0">
                <a:latin typeface="黑体" pitchFamily="49" charset="-122"/>
                <a:ea typeface="黑体" pitchFamily="49" charset="-122"/>
              </a:rPr>
              <a:t>与</a:t>
            </a:r>
            <a:r>
              <a:rPr lang="zh-CN" altLang="zh-CN" dirty="0" smtClean="0">
                <a:latin typeface="黑体" pitchFamily="49" charset="-122"/>
                <a:ea typeface="黑体" pitchFamily="49" charset="-122"/>
              </a:rPr>
              <a:t>区域规划、</a:t>
            </a:r>
            <a:r>
              <a:rPr lang="zh-CN" altLang="en-US" dirty="0" smtClean="0">
                <a:latin typeface="黑体" pitchFamily="49" charset="-122"/>
                <a:ea typeface="黑体" pitchFamily="49" charset="-122"/>
              </a:rPr>
              <a:t>专</a:t>
            </a:r>
            <a:r>
              <a:rPr lang="zh-CN" altLang="zh-CN" dirty="0" smtClean="0">
                <a:latin typeface="黑体" pitchFamily="49" charset="-122"/>
                <a:ea typeface="黑体" pitchFamily="49" charset="-122"/>
              </a:rPr>
              <a:t>项</a:t>
            </a:r>
            <a:r>
              <a:rPr lang="zh-CN" altLang="zh-CN" dirty="0">
                <a:latin typeface="黑体" pitchFamily="49" charset="-122"/>
                <a:ea typeface="黑体" pitchFamily="49" charset="-122"/>
              </a:rPr>
              <a:t>规划等相关规划的</a:t>
            </a:r>
            <a:r>
              <a:rPr lang="zh-CN" altLang="zh-CN" dirty="0" smtClean="0">
                <a:latin typeface="黑体" pitchFamily="49" charset="-122"/>
                <a:ea typeface="黑体" pitchFamily="49" charset="-122"/>
              </a:rPr>
              <a:t>衔接</a:t>
            </a:r>
            <a:r>
              <a:rPr lang="zh-CN" altLang="en-US" dirty="0" smtClean="0">
                <a:latin typeface="黑体" pitchFamily="49" charset="-122"/>
                <a:ea typeface="黑体" pitchFamily="49" charset="-122"/>
              </a:rPr>
              <a:t>情况；</a:t>
            </a:r>
            <a:r>
              <a:rPr lang="en-US" altLang="zh-CN" dirty="0" smtClean="0">
                <a:latin typeface="黑体" pitchFamily="49" charset="-122"/>
                <a:ea typeface="黑体" pitchFamily="49" charset="-122"/>
              </a:rPr>
              <a:t>H</a:t>
            </a:r>
            <a:r>
              <a:rPr lang="zh-CN" altLang="zh-CN" dirty="0" smtClean="0">
                <a:latin typeface="黑体" pitchFamily="49" charset="-122"/>
                <a:ea typeface="黑体" pitchFamily="49" charset="-122"/>
              </a:rPr>
              <a:t>资源</a:t>
            </a:r>
            <a:r>
              <a:rPr lang="zh-CN" altLang="zh-CN" dirty="0">
                <a:latin typeface="黑体" pitchFamily="49" charset="-122"/>
                <a:ea typeface="黑体" pitchFamily="49" charset="-122"/>
              </a:rPr>
              <a:t>开发、行业准入等资质证明</a:t>
            </a:r>
            <a:r>
              <a:rPr lang="zh-CN" altLang="zh-CN" dirty="0" smtClean="0">
                <a:latin typeface="黑体" pitchFamily="49" charset="-122"/>
                <a:ea typeface="黑体" pitchFamily="49" charset="-122"/>
              </a:rPr>
              <a:t>材料</a:t>
            </a:r>
            <a:r>
              <a:rPr lang="zh-CN" altLang="en-US" dirty="0">
                <a:latin typeface="黑体" pitchFamily="49" charset="-122"/>
                <a:ea typeface="黑体" pitchFamily="49" charset="-122"/>
              </a:rPr>
              <a:t>；</a:t>
            </a:r>
            <a:r>
              <a:rPr lang="en-US" altLang="zh-CN" dirty="0" smtClean="0">
                <a:latin typeface="黑体" pitchFamily="49" charset="-122"/>
                <a:ea typeface="黑体" pitchFamily="49" charset="-122"/>
              </a:rPr>
              <a:t>J</a:t>
            </a:r>
            <a:r>
              <a:rPr lang="zh-CN" altLang="zh-CN" dirty="0" smtClean="0">
                <a:latin typeface="黑体" pitchFamily="49" charset="-122"/>
                <a:ea typeface="黑体" pitchFamily="49" charset="-122"/>
              </a:rPr>
              <a:t>其他</a:t>
            </a:r>
            <a:r>
              <a:rPr lang="zh-CN" altLang="en-US" dirty="0" smtClean="0">
                <a:latin typeface="黑体" pitchFamily="49" charset="-122"/>
                <a:ea typeface="黑体" pitchFamily="49" charset="-122"/>
              </a:rPr>
              <a:t>相</a:t>
            </a:r>
            <a:r>
              <a:rPr lang="zh-CN" altLang="zh-CN" dirty="0" smtClean="0">
                <a:latin typeface="黑体" pitchFamily="49" charset="-122"/>
                <a:ea typeface="黑体" pitchFamily="49" charset="-122"/>
              </a:rPr>
              <a:t>关专</a:t>
            </a:r>
            <a:r>
              <a:rPr lang="zh-CN" altLang="en-US" dirty="0" smtClean="0">
                <a:latin typeface="黑体" pitchFamily="49" charset="-122"/>
                <a:ea typeface="黑体" pitchFamily="49" charset="-122"/>
              </a:rPr>
              <a:t>业</a:t>
            </a:r>
            <a:r>
              <a:rPr lang="zh-CN" altLang="zh-CN" dirty="0" smtClean="0">
                <a:latin typeface="黑体" pitchFamily="49" charset="-122"/>
                <a:ea typeface="黑体" pitchFamily="49" charset="-122"/>
              </a:rPr>
              <a:t>性材料</a:t>
            </a:r>
            <a:r>
              <a:rPr lang="zh-CN" altLang="en-US" dirty="0" smtClean="0">
                <a:latin typeface="黑体" pitchFamily="49" charset="-122"/>
                <a:ea typeface="黑体" pitchFamily="49" charset="-122"/>
              </a:rPr>
              <a:t>。</a:t>
            </a:r>
            <a:endParaRPr lang="en-US" altLang="zh-CN" dirty="0" smtClean="0">
              <a:latin typeface="黑体" pitchFamily="49" charset="-122"/>
              <a:ea typeface="黑体" pitchFamily="49" charset="-122"/>
            </a:endParaRPr>
          </a:p>
          <a:p>
            <a:pPr>
              <a:lnSpc>
                <a:spcPct val="140000"/>
              </a:lnSpc>
            </a:pPr>
            <a:r>
              <a:rPr lang="en-US" altLang="zh-CN" dirty="0" smtClean="0">
                <a:latin typeface="黑体" pitchFamily="49" charset="-122"/>
                <a:ea typeface="黑体" pitchFamily="49" charset="-122"/>
              </a:rPr>
              <a:t>3 </a:t>
            </a:r>
            <a:r>
              <a:rPr lang="zh-CN" altLang="zh-CN" dirty="0" smtClean="0">
                <a:latin typeface="黑体" pitchFamily="49" charset="-122"/>
                <a:ea typeface="黑体" pitchFamily="49" charset="-122"/>
              </a:rPr>
              <a:t>项目</a:t>
            </a:r>
            <a:r>
              <a:rPr lang="zh-CN" altLang="zh-CN" dirty="0">
                <a:latin typeface="黑体" pitchFamily="49" charset="-122"/>
                <a:ea typeface="黑体" pitchFamily="49" charset="-122"/>
              </a:rPr>
              <a:t>前期投资决策</a:t>
            </a:r>
            <a:r>
              <a:rPr lang="zh-CN" altLang="zh-CN" dirty="0" smtClean="0">
                <a:latin typeface="黑体" pitchFamily="49" charset="-122"/>
                <a:ea typeface="黑体" pitchFamily="49" charset="-122"/>
              </a:rPr>
              <a:t>报批</a:t>
            </a:r>
            <a:r>
              <a:rPr lang="zh-CN" altLang="en-US" dirty="0" smtClean="0">
                <a:latin typeface="黑体" pitchFamily="49" charset="-122"/>
                <a:ea typeface="黑体" pitchFamily="49" charset="-122"/>
              </a:rPr>
              <a:t>程</a:t>
            </a:r>
            <a:r>
              <a:rPr lang="zh-CN" altLang="zh-CN" dirty="0" smtClean="0">
                <a:latin typeface="黑体" pitchFamily="49" charset="-122"/>
                <a:ea typeface="黑体" pitchFamily="49" charset="-122"/>
              </a:rPr>
              <a:t>序</a:t>
            </a:r>
            <a:endParaRPr lang="zh-CN" altLang="zh-CN" dirty="0">
              <a:latin typeface="黑体" pitchFamily="49" charset="-122"/>
              <a:ea typeface="黑体" pitchFamily="49" charset="-122"/>
            </a:endParaRPr>
          </a:p>
        </p:txBody>
      </p:sp>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extLst>
      <p:ext uri="{BB962C8B-B14F-4D97-AF65-F5344CB8AC3E}">
        <p14:creationId xmlns:p14="http://schemas.microsoft.com/office/powerpoint/2010/main" val="2984791562"/>
      </p:ext>
    </p:extLst>
  </p:cSld>
  <p:clrMapOvr>
    <a:masterClrMapping/>
  </p:clrMapOvr>
  <p:transition>
    <p:pull dir="d"/>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2105025" y="12334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6" name="矩形 5"/>
          <p:cNvSpPr/>
          <p:nvPr/>
        </p:nvSpPr>
        <p:spPr>
          <a:xfrm>
            <a:off x="428596" y="214821"/>
            <a:ext cx="3057247" cy="523220"/>
          </a:xfrm>
          <a:prstGeom prst="rect">
            <a:avLst/>
          </a:prstGeom>
        </p:spPr>
        <p:txBody>
          <a:bodyPr wrap="none">
            <a:spAutoFit/>
          </a:bodyPr>
          <a:lstStyle/>
          <a:p>
            <a:r>
              <a:rPr lang="en-US" sz="2800" dirty="0" smtClean="0">
                <a:latin typeface="黑体" pitchFamily="49" charset="-122"/>
                <a:ea typeface="黑体" pitchFamily="49" charset="-122"/>
              </a:rPr>
              <a:t>3.1 </a:t>
            </a:r>
            <a:r>
              <a:rPr lang="zh-CN" altLang="en-US" sz="2800" dirty="0" smtClean="0">
                <a:latin typeface="黑体" pitchFamily="49" charset="-122"/>
                <a:ea typeface="黑体" pitchFamily="49" charset="-122"/>
              </a:rPr>
              <a:t>项目前期阶段</a:t>
            </a:r>
            <a:endParaRPr lang="zh-CN" altLang="en-US" sz="2800" dirty="0">
              <a:latin typeface="黑体" panose="02010609060101010101" pitchFamily="49" charset="-122"/>
              <a:ea typeface="黑体" panose="02010609060101010101" pitchFamily="49" charset="-122"/>
            </a:endParaRPr>
          </a:p>
        </p:txBody>
      </p:sp>
      <p:sp>
        <p:nvSpPr>
          <p:cNvPr id="7" name="矩形 6"/>
          <p:cNvSpPr/>
          <p:nvPr/>
        </p:nvSpPr>
        <p:spPr>
          <a:xfrm>
            <a:off x="357158" y="993306"/>
            <a:ext cx="8429684" cy="5366534"/>
          </a:xfrm>
          <a:prstGeom prst="rect">
            <a:avLst/>
          </a:prstGeom>
        </p:spPr>
        <p:txBody>
          <a:bodyPr wrap="square">
            <a:spAutoFit/>
          </a:bodyPr>
          <a:lstStyle/>
          <a:p>
            <a:pPr>
              <a:lnSpc>
                <a:spcPct val="12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1</a:t>
            </a:r>
            <a:r>
              <a:rPr lang="zh-CN" altLang="en-US" dirty="0" smtClean="0">
                <a:latin typeface="黑体" pitchFamily="49" charset="-122"/>
                <a:ea typeface="黑体" pitchFamily="49" charset="-122"/>
              </a:rPr>
              <a:t>）</a:t>
            </a:r>
            <a:r>
              <a:rPr lang="zh-CN" altLang="zh-CN" dirty="0" smtClean="0">
                <a:latin typeface="黑体" pitchFamily="49" charset="-122"/>
                <a:ea typeface="黑体" pitchFamily="49" charset="-122"/>
              </a:rPr>
              <a:t>实行</a:t>
            </a:r>
            <a:r>
              <a:rPr lang="zh-CN" altLang="zh-CN" dirty="0">
                <a:latin typeface="黑体" pitchFamily="49" charset="-122"/>
                <a:ea typeface="黑体" pitchFamily="49" charset="-122"/>
              </a:rPr>
              <a:t>审批制政府投资项目和核准、备案制企业投资项目投资决策</a:t>
            </a:r>
            <a:r>
              <a:rPr lang="zh-CN" altLang="zh-CN" dirty="0" smtClean="0">
                <a:latin typeface="黑体" pitchFamily="49" charset="-122"/>
                <a:ea typeface="黑体" pitchFamily="49" charset="-122"/>
              </a:rPr>
              <a:t>程序</a:t>
            </a:r>
            <a:r>
              <a:rPr lang="zh-CN" altLang="en-US" dirty="0" smtClean="0">
                <a:latin typeface="黑体" pitchFamily="49" charset="-122"/>
                <a:ea typeface="黑体" pitchFamily="49" charset="-122"/>
              </a:rPr>
              <a:t>（略）。</a:t>
            </a:r>
            <a:endParaRPr lang="en-US" altLang="zh-CN" dirty="0" smtClean="0">
              <a:latin typeface="黑体" pitchFamily="49" charset="-122"/>
              <a:ea typeface="黑体" pitchFamily="49" charset="-122"/>
            </a:endParaRPr>
          </a:p>
          <a:p>
            <a:pPr>
              <a:lnSpc>
                <a:spcPct val="120000"/>
              </a:lnSpc>
            </a:pP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2</a:t>
            </a:r>
            <a:r>
              <a:rPr lang="zh-CN" altLang="en-US" dirty="0" smtClean="0">
                <a:latin typeface="黑体" pitchFamily="49" charset="-122"/>
                <a:ea typeface="黑体" pitchFamily="49" charset="-122"/>
              </a:rPr>
              <a:t>）</a:t>
            </a:r>
            <a:r>
              <a:rPr lang="zh-CN" altLang="zh-CN" dirty="0" smtClean="0">
                <a:latin typeface="黑体" pitchFamily="49" charset="-122"/>
                <a:ea typeface="黑体" pitchFamily="49" charset="-122"/>
              </a:rPr>
              <a:t>项目</a:t>
            </a:r>
            <a:r>
              <a:rPr lang="zh-CN" altLang="zh-CN" dirty="0">
                <a:latin typeface="黑体" pitchFamily="49" charset="-122"/>
                <a:ea typeface="黑体" pitchFamily="49" charset="-122"/>
              </a:rPr>
              <a:t>审批需提供</a:t>
            </a:r>
            <a:r>
              <a:rPr lang="zh-CN" altLang="zh-CN" dirty="0" smtClean="0">
                <a:latin typeface="黑体" pitchFamily="49" charset="-122"/>
                <a:ea typeface="黑体" pitchFamily="49" charset="-122"/>
              </a:rPr>
              <a:t>材料</a:t>
            </a:r>
            <a:endParaRPr lang="en-US" altLang="zh-CN" dirty="0" smtClean="0">
              <a:latin typeface="黑体" pitchFamily="49" charset="-122"/>
              <a:ea typeface="黑体" pitchFamily="49" charset="-122"/>
            </a:endParaRPr>
          </a:p>
          <a:p>
            <a:pPr>
              <a:lnSpc>
                <a:spcPct val="120000"/>
              </a:lnSpc>
            </a:pPr>
            <a:r>
              <a:rPr lang="en-US" altLang="zh-CN" dirty="0" smtClean="0">
                <a:latin typeface="黑体" pitchFamily="49" charset="-122"/>
                <a:ea typeface="黑体" pitchFamily="49" charset="-122"/>
              </a:rPr>
              <a:t>    1</a:t>
            </a:r>
            <a:r>
              <a:rPr lang="zh-CN" altLang="en-US" dirty="0" smtClean="0">
                <a:latin typeface="黑体" pitchFamily="49" charset="-122"/>
                <a:ea typeface="黑体" pitchFamily="49" charset="-122"/>
              </a:rPr>
              <a:t>）</a:t>
            </a:r>
            <a:r>
              <a:rPr lang="zh-CN" altLang="zh-CN" dirty="0" smtClean="0">
                <a:latin typeface="黑体" pitchFamily="49" charset="-122"/>
                <a:ea typeface="黑体" pitchFamily="49" charset="-122"/>
              </a:rPr>
              <a:t>项目建议书</a:t>
            </a:r>
            <a:r>
              <a:rPr lang="zh-CN" altLang="zh-CN" dirty="0">
                <a:latin typeface="黑体" pitchFamily="49" charset="-122"/>
                <a:ea typeface="黑体" pitchFamily="49" charset="-122"/>
              </a:rPr>
              <a:t>阶段</a:t>
            </a:r>
            <a:r>
              <a:rPr lang="zh-CN" altLang="zh-CN" dirty="0" smtClean="0">
                <a:latin typeface="黑体" pitchFamily="49" charset="-122"/>
                <a:ea typeface="黑体" pitchFamily="49" charset="-122"/>
              </a:rPr>
              <a:t>：</a:t>
            </a:r>
            <a:r>
              <a:rPr lang="en-US" altLang="zh-CN" dirty="0" smtClean="0">
                <a:latin typeface="黑体" pitchFamily="49" charset="-122"/>
                <a:ea typeface="黑体" pitchFamily="49" charset="-122"/>
              </a:rPr>
              <a:t>A</a:t>
            </a:r>
            <a:r>
              <a:rPr lang="zh-CN" altLang="zh-CN" dirty="0" smtClean="0">
                <a:latin typeface="黑体" pitchFamily="49" charset="-122"/>
                <a:ea typeface="黑体" pitchFamily="49" charset="-122"/>
              </a:rPr>
              <a:t>项目</a:t>
            </a:r>
            <a:r>
              <a:rPr lang="zh-CN" altLang="zh-CN" dirty="0">
                <a:latin typeface="黑体" pitchFamily="49" charset="-122"/>
                <a:ea typeface="黑体" pitchFamily="49" charset="-122"/>
              </a:rPr>
              <a:t>所在地或行业主管</a:t>
            </a:r>
            <a:r>
              <a:rPr lang="zh-CN" altLang="zh-CN" dirty="0" smtClean="0">
                <a:latin typeface="黑体" pitchFamily="49" charset="-122"/>
                <a:ea typeface="黑体" pitchFamily="49" charset="-122"/>
              </a:rPr>
              <a:t>部</a:t>
            </a:r>
            <a:r>
              <a:rPr lang="zh-CN" altLang="en-US" dirty="0" smtClean="0">
                <a:latin typeface="黑体" pitchFamily="49" charset="-122"/>
                <a:ea typeface="黑体" pitchFamily="49" charset="-122"/>
              </a:rPr>
              <a:t>门计</a:t>
            </a:r>
            <a:r>
              <a:rPr lang="zh-CN" altLang="zh-CN" dirty="0" smtClean="0">
                <a:latin typeface="黑体" pitchFamily="49" charset="-122"/>
                <a:ea typeface="黑体" pitchFamily="49" charset="-122"/>
              </a:rPr>
              <a:t>划</a:t>
            </a:r>
            <a:r>
              <a:rPr lang="zh-CN" altLang="zh-CN" dirty="0">
                <a:latin typeface="黑体" pitchFamily="49" charset="-122"/>
                <a:ea typeface="黑体" pitchFamily="49" charset="-122"/>
              </a:rPr>
              <a:t>单列企业</a:t>
            </a:r>
            <a:r>
              <a:rPr lang="zh-CN" altLang="zh-CN" dirty="0" smtClean="0">
                <a:latin typeface="黑体" pitchFamily="49" charset="-122"/>
                <a:ea typeface="黑体" pitchFamily="49" charset="-122"/>
              </a:rPr>
              <a:t>要求</a:t>
            </a:r>
            <a:r>
              <a:rPr lang="zh-CN" altLang="en-US" dirty="0" smtClean="0">
                <a:latin typeface="黑体" pitchFamily="49" charset="-122"/>
                <a:ea typeface="黑体" pitchFamily="49" charset="-122"/>
              </a:rPr>
              <a:t>审批</a:t>
            </a:r>
            <a:r>
              <a:rPr lang="zh-CN" altLang="zh-CN" dirty="0" smtClean="0">
                <a:latin typeface="黑体" pitchFamily="49" charset="-122"/>
                <a:ea typeface="黑体" pitchFamily="49" charset="-122"/>
              </a:rPr>
              <a:t>项目建议书</a:t>
            </a:r>
            <a:r>
              <a:rPr lang="zh-CN" altLang="zh-CN" dirty="0">
                <a:latin typeface="黑体" pitchFamily="49" charset="-122"/>
                <a:ea typeface="黑体" pitchFamily="49" charset="-122"/>
              </a:rPr>
              <a:t>的申请文件</a:t>
            </a:r>
            <a:r>
              <a:rPr lang="zh-CN" altLang="zh-CN" dirty="0" smtClean="0">
                <a:latin typeface="黑体" pitchFamily="49" charset="-122"/>
                <a:ea typeface="黑体" pitchFamily="49" charset="-122"/>
              </a:rPr>
              <a:t>；</a:t>
            </a:r>
            <a:r>
              <a:rPr lang="en-US" altLang="zh-CN" dirty="0" smtClean="0">
                <a:latin typeface="黑体" pitchFamily="49" charset="-122"/>
                <a:ea typeface="黑体" pitchFamily="49" charset="-122"/>
              </a:rPr>
              <a:t>B</a:t>
            </a:r>
            <a:r>
              <a:rPr lang="zh-CN" altLang="zh-CN" dirty="0" smtClean="0">
                <a:latin typeface="黑体" pitchFamily="49" charset="-122"/>
                <a:ea typeface="黑体" pitchFamily="49" charset="-122"/>
              </a:rPr>
              <a:t>符合</a:t>
            </a:r>
            <a:r>
              <a:rPr lang="zh-CN" altLang="zh-CN" dirty="0">
                <a:latin typeface="黑体" pitchFamily="49" charset="-122"/>
                <a:ea typeface="黑体" pitchFamily="49" charset="-122"/>
              </a:rPr>
              <a:t>规定深度要求的项目建议书文本</a:t>
            </a:r>
            <a:r>
              <a:rPr lang="zh-CN" altLang="zh-CN" dirty="0" smtClean="0">
                <a:latin typeface="黑体" pitchFamily="49" charset="-122"/>
                <a:ea typeface="黑体" pitchFamily="49" charset="-122"/>
              </a:rPr>
              <a:t>；</a:t>
            </a:r>
            <a:r>
              <a:rPr lang="en-US" altLang="zh-CN" dirty="0" smtClean="0">
                <a:latin typeface="黑体" pitchFamily="49" charset="-122"/>
                <a:ea typeface="黑体" pitchFamily="49" charset="-122"/>
              </a:rPr>
              <a:t>C</a:t>
            </a:r>
            <a:r>
              <a:rPr lang="zh-CN" altLang="en-US" dirty="0" smtClean="0">
                <a:latin typeface="黑体" pitchFamily="49" charset="-122"/>
                <a:ea typeface="黑体" pitchFamily="49" charset="-122"/>
              </a:rPr>
              <a:t>重大</a:t>
            </a:r>
            <a:r>
              <a:rPr lang="zh-CN" altLang="zh-CN" dirty="0" smtClean="0">
                <a:latin typeface="黑体" pitchFamily="49" charset="-122"/>
                <a:ea typeface="黑体" pitchFamily="49" charset="-122"/>
              </a:rPr>
              <a:t>政府</a:t>
            </a:r>
            <a:r>
              <a:rPr lang="zh-CN" altLang="zh-CN" dirty="0">
                <a:latin typeface="黑体" pitchFamily="49" charset="-122"/>
                <a:ea typeface="黑体" pitchFamily="49" charset="-122"/>
              </a:rPr>
              <a:t>投资项目专家评估意见</a:t>
            </a:r>
            <a:r>
              <a:rPr lang="zh-CN" altLang="zh-CN" dirty="0" smtClean="0">
                <a:latin typeface="黑体" pitchFamily="49" charset="-122"/>
                <a:ea typeface="黑体" pitchFamily="49" charset="-122"/>
              </a:rPr>
              <a:t>；</a:t>
            </a:r>
            <a:r>
              <a:rPr lang="en-US" altLang="zh-CN" dirty="0" smtClean="0">
                <a:latin typeface="黑体" pitchFamily="49" charset="-122"/>
                <a:ea typeface="黑体" pitchFamily="49" charset="-122"/>
              </a:rPr>
              <a:t>D</a:t>
            </a:r>
            <a:r>
              <a:rPr lang="zh-CN" altLang="zh-CN" dirty="0" smtClean="0">
                <a:latin typeface="黑体" pitchFamily="49" charset="-122"/>
                <a:ea typeface="黑体" pitchFamily="49" charset="-122"/>
              </a:rPr>
              <a:t>需要</a:t>
            </a:r>
            <a:r>
              <a:rPr lang="zh-CN" altLang="zh-CN" dirty="0">
                <a:latin typeface="黑体" pitchFamily="49" charset="-122"/>
                <a:ea typeface="黑体" pitchFamily="49" charset="-122"/>
              </a:rPr>
              <a:t>提供的其他材料</a:t>
            </a:r>
            <a:r>
              <a:rPr lang="zh-CN" altLang="zh-CN" dirty="0" smtClean="0">
                <a:latin typeface="黑体" pitchFamily="49" charset="-122"/>
                <a:ea typeface="黑体" pitchFamily="49" charset="-122"/>
              </a:rPr>
              <a:t>。</a:t>
            </a:r>
            <a:endParaRPr lang="en-US" altLang="zh-CN" dirty="0" smtClean="0">
              <a:latin typeface="黑体" pitchFamily="49" charset="-122"/>
              <a:ea typeface="黑体" pitchFamily="49" charset="-122"/>
            </a:endParaRPr>
          </a:p>
          <a:p>
            <a:pPr>
              <a:lnSpc>
                <a:spcPct val="120000"/>
              </a:lnSpc>
            </a:pPr>
            <a:r>
              <a:rPr lang="en-US" altLang="zh-CN" dirty="0" smtClean="0">
                <a:latin typeface="黑体" pitchFamily="49" charset="-122"/>
                <a:ea typeface="黑体" pitchFamily="49" charset="-122"/>
              </a:rPr>
              <a:t>    2</a:t>
            </a:r>
            <a:r>
              <a:rPr lang="zh-CN" altLang="en-US" dirty="0" smtClean="0">
                <a:latin typeface="黑体" pitchFamily="49" charset="-122"/>
                <a:ea typeface="黑体" pitchFamily="49" charset="-122"/>
              </a:rPr>
              <a:t>）</a:t>
            </a:r>
            <a:r>
              <a:rPr lang="zh-CN" altLang="zh-CN" dirty="0" smtClean="0">
                <a:latin typeface="黑体" pitchFamily="49" charset="-122"/>
                <a:ea typeface="黑体" pitchFamily="49" charset="-122"/>
              </a:rPr>
              <a:t>可行性研究</a:t>
            </a:r>
            <a:r>
              <a:rPr lang="zh-CN" altLang="zh-CN" dirty="0">
                <a:latin typeface="黑体" pitchFamily="49" charset="-122"/>
                <a:ea typeface="黑体" pitchFamily="49" charset="-122"/>
              </a:rPr>
              <a:t>报告阶段</a:t>
            </a:r>
            <a:r>
              <a:rPr lang="zh-CN" altLang="zh-CN" dirty="0" smtClean="0">
                <a:latin typeface="黑体" pitchFamily="49" charset="-122"/>
                <a:ea typeface="黑体" pitchFamily="49" charset="-122"/>
              </a:rPr>
              <a:t>：</a:t>
            </a:r>
            <a:r>
              <a:rPr lang="en-US" altLang="zh-CN" dirty="0" smtClean="0">
                <a:latin typeface="黑体" pitchFamily="49" charset="-122"/>
                <a:ea typeface="黑体" pitchFamily="49" charset="-122"/>
              </a:rPr>
              <a:t>A</a:t>
            </a:r>
            <a:r>
              <a:rPr lang="zh-CN" altLang="zh-CN" dirty="0" smtClean="0">
                <a:latin typeface="黑体" pitchFamily="49" charset="-122"/>
                <a:ea typeface="黑体" pitchFamily="49" charset="-122"/>
              </a:rPr>
              <a:t>项</a:t>
            </a:r>
            <a:r>
              <a:rPr lang="zh-CN" altLang="en-US" dirty="0" smtClean="0">
                <a:latin typeface="黑体" pitchFamily="49" charset="-122"/>
                <a:ea typeface="黑体" pitchFamily="49" charset="-122"/>
              </a:rPr>
              <a:t>目</a:t>
            </a:r>
            <a:r>
              <a:rPr lang="zh-CN" altLang="zh-CN" dirty="0" smtClean="0">
                <a:latin typeface="黑体" pitchFamily="49" charset="-122"/>
                <a:ea typeface="黑体" pitchFamily="49" charset="-122"/>
              </a:rPr>
              <a:t>所在地</a:t>
            </a:r>
            <a:r>
              <a:rPr lang="zh-CN" altLang="zh-CN" dirty="0">
                <a:latin typeface="黑体" pitchFamily="49" charset="-122"/>
                <a:ea typeface="黑体" pitchFamily="49" charset="-122"/>
              </a:rPr>
              <a:t>或行业主管</a:t>
            </a:r>
            <a:r>
              <a:rPr lang="zh-CN" altLang="zh-CN" dirty="0" smtClean="0">
                <a:latin typeface="黑体" pitchFamily="49" charset="-122"/>
                <a:ea typeface="黑体" pitchFamily="49" charset="-122"/>
              </a:rPr>
              <a:t>部</a:t>
            </a:r>
            <a:r>
              <a:rPr lang="zh-CN" altLang="en-US" dirty="0" smtClean="0">
                <a:latin typeface="黑体" pitchFamily="49" charset="-122"/>
                <a:ea typeface="黑体" pitchFamily="49" charset="-122"/>
              </a:rPr>
              <a:t>门</a:t>
            </a:r>
            <a:r>
              <a:rPr lang="zh-CN" altLang="zh-CN" dirty="0" smtClean="0">
                <a:latin typeface="黑体" pitchFamily="49" charset="-122"/>
                <a:ea typeface="黑体" pitchFamily="49" charset="-122"/>
              </a:rPr>
              <a:t>、</a:t>
            </a:r>
            <a:r>
              <a:rPr lang="zh-CN" altLang="en-US" dirty="0" smtClean="0">
                <a:latin typeface="黑体" pitchFamily="49" charset="-122"/>
                <a:ea typeface="黑体" pitchFamily="49" charset="-122"/>
              </a:rPr>
              <a:t>计</a:t>
            </a:r>
            <a:r>
              <a:rPr lang="zh-CN" altLang="zh-CN" dirty="0" smtClean="0">
                <a:latin typeface="黑体" pitchFamily="49" charset="-122"/>
                <a:ea typeface="黑体" pitchFamily="49" charset="-122"/>
              </a:rPr>
              <a:t>划</a:t>
            </a:r>
            <a:r>
              <a:rPr lang="zh-CN" altLang="zh-CN" dirty="0">
                <a:latin typeface="黑体" pitchFamily="49" charset="-122"/>
                <a:ea typeface="黑体" pitchFamily="49" charset="-122"/>
              </a:rPr>
              <a:t>单列企业</a:t>
            </a:r>
            <a:r>
              <a:rPr lang="zh-CN" altLang="zh-CN" dirty="0" smtClean="0">
                <a:latin typeface="黑体" pitchFamily="49" charset="-122"/>
                <a:ea typeface="黑体" pitchFamily="49" charset="-122"/>
              </a:rPr>
              <a:t>要求</a:t>
            </a:r>
            <a:r>
              <a:rPr lang="zh-CN" altLang="en-US" dirty="0" smtClean="0">
                <a:latin typeface="黑体" pitchFamily="49" charset="-122"/>
                <a:ea typeface="黑体" pitchFamily="49" charset="-122"/>
              </a:rPr>
              <a:t>审批可</a:t>
            </a:r>
            <a:r>
              <a:rPr lang="zh-CN" altLang="zh-CN" dirty="0" smtClean="0">
                <a:latin typeface="黑体" pitchFamily="49" charset="-122"/>
                <a:ea typeface="黑体" pitchFamily="49" charset="-122"/>
              </a:rPr>
              <a:t>行性研究报</a:t>
            </a:r>
            <a:r>
              <a:rPr lang="zh-CN" altLang="en-US" dirty="0" smtClean="0">
                <a:latin typeface="黑体" pitchFamily="49" charset="-122"/>
                <a:ea typeface="黑体" pitchFamily="49" charset="-122"/>
              </a:rPr>
              <a:t>告</a:t>
            </a:r>
            <a:r>
              <a:rPr lang="zh-CN" altLang="zh-CN" dirty="0" smtClean="0">
                <a:latin typeface="黑体" pitchFamily="49" charset="-122"/>
                <a:ea typeface="黑体" pitchFamily="49" charset="-122"/>
              </a:rPr>
              <a:t>的</a:t>
            </a:r>
            <a:r>
              <a:rPr lang="zh-CN" altLang="zh-CN" dirty="0">
                <a:latin typeface="黑体" pitchFamily="49" charset="-122"/>
                <a:ea typeface="黑体" pitchFamily="49" charset="-122"/>
              </a:rPr>
              <a:t>申请</a:t>
            </a:r>
            <a:r>
              <a:rPr lang="zh-CN" altLang="zh-CN" dirty="0" smtClean="0">
                <a:latin typeface="黑体" pitchFamily="49" charset="-122"/>
                <a:ea typeface="黑体" pitchFamily="49" charset="-122"/>
              </a:rPr>
              <a:t>文件</a:t>
            </a: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B</a:t>
            </a:r>
            <a:r>
              <a:rPr lang="zh-CN" altLang="zh-CN" dirty="0" smtClean="0">
                <a:latin typeface="黑体" pitchFamily="49" charset="-122"/>
                <a:ea typeface="黑体" pitchFamily="49" charset="-122"/>
              </a:rPr>
              <a:t>项目建议书</a:t>
            </a:r>
            <a:r>
              <a:rPr lang="zh-CN" altLang="zh-CN" dirty="0">
                <a:latin typeface="黑体" pitchFamily="49" charset="-122"/>
                <a:ea typeface="黑体" pitchFamily="49" charset="-122"/>
              </a:rPr>
              <a:t>批复文件</a:t>
            </a:r>
            <a:r>
              <a:rPr lang="zh-CN" altLang="zh-CN" dirty="0" smtClean="0">
                <a:latin typeface="黑体" pitchFamily="49" charset="-122"/>
                <a:ea typeface="黑体" pitchFamily="49" charset="-122"/>
              </a:rPr>
              <a:t>；</a:t>
            </a:r>
            <a:r>
              <a:rPr lang="en-US" altLang="zh-CN" dirty="0" smtClean="0">
                <a:latin typeface="黑体" pitchFamily="49" charset="-122"/>
                <a:ea typeface="黑体" pitchFamily="49" charset="-122"/>
              </a:rPr>
              <a:t>C</a:t>
            </a:r>
            <a:r>
              <a:rPr lang="zh-CN" altLang="zh-CN" dirty="0" smtClean="0">
                <a:latin typeface="黑体" pitchFamily="49" charset="-122"/>
                <a:ea typeface="黑体" pitchFamily="49" charset="-122"/>
              </a:rPr>
              <a:t>具备</a:t>
            </a:r>
            <a:r>
              <a:rPr lang="zh-CN" altLang="zh-CN" dirty="0">
                <a:latin typeface="黑体" pitchFamily="49" charset="-122"/>
                <a:ea typeface="黑体" pitchFamily="49" charset="-122"/>
              </a:rPr>
              <a:t>相应资质的工程咨询单位编制的可行性研究报告文本</a:t>
            </a:r>
            <a:r>
              <a:rPr lang="zh-CN" altLang="zh-CN" dirty="0" smtClean="0">
                <a:latin typeface="黑体" pitchFamily="49" charset="-122"/>
                <a:ea typeface="黑体" pitchFamily="49" charset="-122"/>
              </a:rPr>
              <a:t>；</a:t>
            </a:r>
            <a:r>
              <a:rPr lang="en-US" altLang="zh-CN" dirty="0" smtClean="0">
                <a:latin typeface="黑体" pitchFamily="49" charset="-122"/>
                <a:ea typeface="黑体" pitchFamily="49" charset="-122"/>
              </a:rPr>
              <a:t>D</a:t>
            </a:r>
            <a:r>
              <a:rPr lang="zh-CN" altLang="zh-CN" dirty="0" smtClean="0">
                <a:latin typeface="黑体" pitchFamily="49" charset="-122"/>
                <a:ea typeface="黑体" pitchFamily="49" charset="-122"/>
              </a:rPr>
              <a:t>规划部</a:t>
            </a:r>
            <a:r>
              <a:rPr lang="zh-CN" altLang="en-US" dirty="0" smtClean="0">
                <a:latin typeface="黑体" pitchFamily="49" charset="-122"/>
                <a:ea typeface="黑体" pitchFamily="49" charset="-122"/>
              </a:rPr>
              <a:t>门</a:t>
            </a:r>
            <a:r>
              <a:rPr lang="zh-CN" altLang="zh-CN" dirty="0" smtClean="0">
                <a:latin typeface="黑体" pitchFamily="49" charset="-122"/>
                <a:ea typeface="黑体" pitchFamily="49" charset="-122"/>
              </a:rPr>
              <a:t>出</a:t>
            </a:r>
            <a:r>
              <a:rPr lang="zh-CN" altLang="en-US" dirty="0" smtClean="0">
                <a:latin typeface="黑体" pitchFamily="49" charset="-122"/>
                <a:ea typeface="黑体" pitchFamily="49" charset="-122"/>
              </a:rPr>
              <a:t>具</a:t>
            </a:r>
            <a:r>
              <a:rPr lang="zh-CN" altLang="zh-CN" dirty="0" smtClean="0">
                <a:latin typeface="黑体" pitchFamily="49" charset="-122"/>
                <a:ea typeface="黑体" pitchFamily="49" charset="-122"/>
              </a:rPr>
              <a:t>的</a:t>
            </a:r>
            <a:r>
              <a:rPr lang="zh-CN" altLang="zh-CN" dirty="0">
                <a:latin typeface="黑体" pitchFamily="49" charset="-122"/>
                <a:ea typeface="黑体" pitchFamily="49" charset="-122"/>
              </a:rPr>
              <a:t>项目选址</a:t>
            </a:r>
            <a:r>
              <a:rPr lang="zh-CN" altLang="zh-CN" dirty="0" smtClean="0">
                <a:latin typeface="黑体" pitchFamily="49" charset="-122"/>
                <a:ea typeface="黑体" pitchFamily="49" charset="-122"/>
              </a:rPr>
              <a:t>意见</a:t>
            </a: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E</a:t>
            </a:r>
            <a:r>
              <a:rPr lang="zh-CN" altLang="zh-CN" dirty="0" smtClean="0">
                <a:latin typeface="黑体" pitchFamily="49" charset="-122"/>
                <a:ea typeface="黑体" pitchFamily="49" charset="-122"/>
              </a:rPr>
              <a:t>环保部</a:t>
            </a:r>
            <a:r>
              <a:rPr lang="zh-CN" altLang="en-US" dirty="0" smtClean="0">
                <a:latin typeface="黑体" pitchFamily="49" charset="-122"/>
                <a:ea typeface="黑体" pitchFamily="49" charset="-122"/>
              </a:rPr>
              <a:t>门</a:t>
            </a:r>
            <a:r>
              <a:rPr lang="zh-CN" altLang="zh-CN" dirty="0" smtClean="0">
                <a:latin typeface="黑体" pitchFamily="49" charset="-122"/>
                <a:ea typeface="黑体" pitchFamily="49" charset="-122"/>
              </a:rPr>
              <a:t>出</a:t>
            </a:r>
            <a:r>
              <a:rPr lang="zh-CN" altLang="en-US" dirty="0">
                <a:latin typeface="黑体" pitchFamily="49" charset="-122"/>
                <a:ea typeface="黑体" pitchFamily="49" charset="-122"/>
              </a:rPr>
              <a:t>具</a:t>
            </a:r>
            <a:r>
              <a:rPr lang="zh-CN" altLang="zh-CN" dirty="0" smtClean="0">
                <a:latin typeface="黑体" pitchFamily="49" charset="-122"/>
                <a:ea typeface="黑体" pitchFamily="49" charset="-122"/>
              </a:rPr>
              <a:t>的</a:t>
            </a:r>
            <a:r>
              <a:rPr lang="zh-CN" altLang="zh-CN" dirty="0">
                <a:latin typeface="黑体" pitchFamily="49" charset="-122"/>
                <a:ea typeface="黑体" pitchFamily="49" charset="-122"/>
              </a:rPr>
              <a:t>项目环境影响评价批准文件或手续</a:t>
            </a:r>
            <a:r>
              <a:rPr lang="zh-CN" altLang="zh-CN" dirty="0" smtClean="0">
                <a:latin typeface="黑体" pitchFamily="49" charset="-122"/>
                <a:ea typeface="黑体" pitchFamily="49" charset="-122"/>
              </a:rPr>
              <a:t>；</a:t>
            </a:r>
            <a:r>
              <a:rPr lang="en-US" altLang="zh-CN" dirty="0" smtClean="0">
                <a:latin typeface="黑体" pitchFamily="49" charset="-122"/>
                <a:ea typeface="黑体" pitchFamily="49" charset="-122"/>
              </a:rPr>
              <a:t>F</a:t>
            </a:r>
            <a:r>
              <a:rPr lang="zh-CN" altLang="zh-CN" dirty="0" smtClean="0">
                <a:latin typeface="黑体" pitchFamily="49" charset="-122"/>
                <a:ea typeface="黑体" pitchFamily="49" charset="-122"/>
              </a:rPr>
              <a:t>国土部</a:t>
            </a:r>
            <a:r>
              <a:rPr lang="zh-CN" altLang="en-US" dirty="0" smtClean="0">
                <a:latin typeface="黑体" pitchFamily="49" charset="-122"/>
                <a:ea typeface="黑体" pitchFamily="49" charset="-122"/>
              </a:rPr>
              <a:t>门</a:t>
            </a:r>
            <a:r>
              <a:rPr lang="zh-CN" altLang="zh-CN" dirty="0" smtClean="0">
                <a:latin typeface="黑体" pitchFamily="49" charset="-122"/>
                <a:ea typeface="黑体" pitchFamily="49" charset="-122"/>
              </a:rPr>
              <a:t>出</a:t>
            </a:r>
            <a:r>
              <a:rPr lang="zh-CN" altLang="en-US" dirty="0" smtClean="0">
                <a:latin typeface="黑体" pitchFamily="49" charset="-122"/>
                <a:ea typeface="黑体" pitchFamily="49" charset="-122"/>
              </a:rPr>
              <a:t>具</a:t>
            </a:r>
            <a:r>
              <a:rPr lang="zh-CN" altLang="zh-CN" dirty="0" smtClean="0">
                <a:latin typeface="黑体" pitchFamily="49" charset="-122"/>
                <a:ea typeface="黑体" pitchFamily="49" charset="-122"/>
              </a:rPr>
              <a:t>的</a:t>
            </a:r>
            <a:r>
              <a:rPr lang="zh-CN" altLang="zh-CN" dirty="0">
                <a:latin typeface="黑体" pitchFamily="49" charset="-122"/>
                <a:ea typeface="黑体" pitchFamily="49" charset="-122"/>
              </a:rPr>
              <a:t>项目用地的</a:t>
            </a:r>
            <a:r>
              <a:rPr lang="zh-CN" altLang="zh-CN" dirty="0" smtClean="0">
                <a:latin typeface="黑体" pitchFamily="49" charset="-122"/>
                <a:ea typeface="黑体" pitchFamily="49" charset="-122"/>
              </a:rPr>
              <a:t>审</a:t>
            </a:r>
            <a:r>
              <a:rPr lang="zh-CN" altLang="en-US" dirty="0" smtClean="0">
                <a:latin typeface="黑体" pitchFamily="49" charset="-122"/>
                <a:ea typeface="黑体" pitchFamily="49" charset="-122"/>
              </a:rPr>
              <a:t>查</a:t>
            </a:r>
            <a:r>
              <a:rPr lang="zh-CN" altLang="zh-CN" dirty="0" smtClean="0">
                <a:latin typeface="黑体" pitchFamily="49" charset="-122"/>
                <a:ea typeface="黑体" pitchFamily="49" charset="-122"/>
              </a:rPr>
              <a:t>意见；</a:t>
            </a:r>
            <a:r>
              <a:rPr lang="en-US" altLang="zh-CN" dirty="0" smtClean="0">
                <a:latin typeface="黑体" pitchFamily="49" charset="-122"/>
                <a:ea typeface="黑体" pitchFamily="49" charset="-122"/>
              </a:rPr>
              <a:t>G</a:t>
            </a:r>
            <a:r>
              <a:rPr lang="zh-CN" altLang="zh-CN" dirty="0" smtClean="0">
                <a:latin typeface="黑体" pitchFamily="49" charset="-122"/>
                <a:ea typeface="黑体" pitchFamily="49" charset="-122"/>
              </a:rPr>
              <a:t>资金</a:t>
            </a:r>
            <a:r>
              <a:rPr lang="zh-CN" altLang="en-US" dirty="0" smtClean="0">
                <a:latin typeface="黑体" pitchFamily="49" charset="-122"/>
                <a:ea typeface="黑体" pitchFamily="49" charset="-122"/>
              </a:rPr>
              <a:t>筹措渠道</a:t>
            </a:r>
            <a:r>
              <a:rPr lang="zh-CN" altLang="zh-CN" dirty="0" smtClean="0">
                <a:latin typeface="黑体" pitchFamily="49" charset="-122"/>
                <a:ea typeface="黑体" pitchFamily="49" charset="-122"/>
              </a:rPr>
              <a:t>落实</a:t>
            </a:r>
            <a:r>
              <a:rPr lang="zh-CN" altLang="zh-CN" dirty="0">
                <a:latin typeface="黑体" pitchFamily="49" charset="-122"/>
                <a:ea typeface="黑体" pitchFamily="49" charset="-122"/>
              </a:rPr>
              <a:t>情况</a:t>
            </a:r>
            <a:r>
              <a:rPr lang="zh-CN" altLang="zh-CN" dirty="0" smtClean="0">
                <a:latin typeface="黑体" pitchFamily="49" charset="-122"/>
                <a:ea typeface="黑体" pitchFamily="49" charset="-122"/>
              </a:rPr>
              <a:t>的</a:t>
            </a:r>
            <a:r>
              <a:rPr lang="zh-CN" altLang="en-US" dirty="0" smtClean="0">
                <a:latin typeface="黑体" pitchFamily="49" charset="-122"/>
                <a:ea typeface="黑体" pitchFamily="49" charset="-122"/>
              </a:rPr>
              <a:t>证明</a:t>
            </a:r>
            <a:r>
              <a:rPr lang="zh-CN" altLang="zh-CN" dirty="0" smtClean="0">
                <a:latin typeface="黑体" pitchFamily="49" charset="-122"/>
                <a:ea typeface="黑体" pitchFamily="49" charset="-122"/>
              </a:rPr>
              <a:t>文件；</a:t>
            </a:r>
            <a:r>
              <a:rPr lang="en-US" altLang="zh-CN" dirty="0" smtClean="0">
                <a:latin typeface="黑体" pitchFamily="49" charset="-122"/>
                <a:ea typeface="黑体" pitchFamily="49" charset="-122"/>
              </a:rPr>
              <a:t>H</a:t>
            </a:r>
            <a:r>
              <a:rPr lang="zh-CN" altLang="zh-CN" dirty="0" smtClean="0">
                <a:latin typeface="黑体" pitchFamily="49" charset="-122"/>
                <a:ea typeface="黑体" pitchFamily="49" charset="-122"/>
              </a:rPr>
              <a:t>项目</a:t>
            </a:r>
            <a:r>
              <a:rPr lang="zh-CN" altLang="zh-CN" dirty="0">
                <a:latin typeface="黑体" pitchFamily="49" charset="-122"/>
                <a:ea typeface="黑体" pitchFamily="49" charset="-122"/>
              </a:rPr>
              <a:t>建设其他外部</a:t>
            </a:r>
            <a:r>
              <a:rPr lang="zh-CN" altLang="zh-CN" dirty="0" smtClean="0">
                <a:latin typeface="黑体" pitchFamily="49" charset="-122"/>
                <a:ea typeface="黑体" pitchFamily="49" charset="-122"/>
              </a:rPr>
              <a:t>条件</a:t>
            </a:r>
            <a:r>
              <a:rPr lang="zh-CN" altLang="en-US" dirty="0" smtClean="0">
                <a:latin typeface="黑体" pitchFamily="49" charset="-122"/>
                <a:ea typeface="黑体" pitchFamily="49" charset="-122"/>
              </a:rPr>
              <a:t>（</a:t>
            </a:r>
            <a:r>
              <a:rPr lang="zh-CN" altLang="zh-CN" dirty="0" smtClean="0">
                <a:latin typeface="黑体" pitchFamily="49" charset="-122"/>
                <a:ea typeface="黑体" pitchFamily="49" charset="-122"/>
              </a:rPr>
              <a:t>包括</a:t>
            </a:r>
            <a:r>
              <a:rPr lang="zh-CN" altLang="zh-CN" dirty="0">
                <a:latin typeface="黑体" pitchFamily="49" charset="-122"/>
                <a:ea typeface="黑体" pitchFamily="49" charset="-122"/>
              </a:rPr>
              <a:t>水、电、气、热</a:t>
            </a:r>
            <a:r>
              <a:rPr lang="zh-CN" altLang="zh-CN" dirty="0" smtClean="0">
                <a:latin typeface="黑体" pitchFamily="49" charset="-122"/>
                <a:ea typeface="黑体" pitchFamily="49" charset="-122"/>
              </a:rPr>
              <a:t>等</a:t>
            </a:r>
            <a:r>
              <a:rPr lang="zh-CN" altLang="en-US" dirty="0" smtClean="0">
                <a:latin typeface="黑体" pitchFamily="49" charset="-122"/>
                <a:ea typeface="黑体" pitchFamily="49" charset="-122"/>
              </a:rPr>
              <a:t>）</a:t>
            </a:r>
            <a:r>
              <a:rPr lang="zh-CN" altLang="zh-CN" dirty="0" smtClean="0">
                <a:latin typeface="黑体" pitchFamily="49" charset="-122"/>
                <a:ea typeface="黑体" pitchFamily="49" charset="-122"/>
              </a:rPr>
              <a:t>落实</a:t>
            </a:r>
            <a:r>
              <a:rPr lang="zh-CN" altLang="zh-CN" dirty="0">
                <a:latin typeface="黑体" pitchFamily="49" charset="-122"/>
                <a:ea typeface="黑体" pitchFamily="49" charset="-122"/>
              </a:rPr>
              <a:t>意向；</a:t>
            </a:r>
            <a:r>
              <a:rPr lang="en-US" altLang="zh-CN" dirty="0">
                <a:latin typeface="黑体" pitchFamily="49" charset="-122"/>
                <a:ea typeface="黑体" pitchFamily="49" charset="-122"/>
              </a:rPr>
              <a:t>J</a:t>
            </a:r>
            <a:r>
              <a:rPr lang="zh-CN" altLang="zh-CN" dirty="0">
                <a:latin typeface="黑体" pitchFamily="49" charset="-122"/>
                <a:ea typeface="黑体" pitchFamily="49" charset="-122"/>
              </a:rPr>
              <a:t>需要提供的其他材料</a:t>
            </a:r>
            <a:r>
              <a:rPr lang="zh-CN" altLang="zh-CN" dirty="0" smtClean="0">
                <a:latin typeface="黑体" pitchFamily="49" charset="-122"/>
                <a:ea typeface="黑体" pitchFamily="49" charset="-122"/>
              </a:rPr>
              <a:t>。</a:t>
            </a:r>
            <a:endParaRPr lang="en-US" altLang="zh-CN" dirty="0" smtClean="0">
              <a:latin typeface="黑体" pitchFamily="49" charset="-122"/>
              <a:ea typeface="黑体" pitchFamily="49" charset="-122"/>
            </a:endParaRPr>
          </a:p>
          <a:p>
            <a:pPr>
              <a:lnSpc>
                <a:spcPct val="120000"/>
              </a:lnSpc>
            </a:pPr>
            <a:r>
              <a:rPr lang="en-US" altLang="zh-CN" dirty="0" smtClean="0">
                <a:latin typeface="黑体" pitchFamily="49" charset="-122"/>
                <a:ea typeface="黑体" pitchFamily="49" charset="-122"/>
              </a:rPr>
              <a:t>    3</a:t>
            </a:r>
            <a:r>
              <a:rPr lang="zh-CN" altLang="en-US" dirty="0" smtClean="0">
                <a:latin typeface="黑体" pitchFamily="49" charset="-122"/>
                <a:ea typeface="黑体" pitchFamily="49" charset="-122"/>
              </a:rPr>
              <a:t>）</a:t>
            </a:r>
            <a:r>
              <a:rPr lang="zh-CN" altLang="zh-CN" dirty="0" smtClean="0">
                <a:latin typeface="黑体" pitchFamily="49" charset="-122"/>
                <a:ea typeface="黑体" pitchFamily="49" charset="-122"/>
              </a:rPr>
              <a:t>初步设计</a:t>
            </a:r>
            <a:r>
              <a:rPr lang="zh-CN" altLang="zh-CN" dirty="0">
                <a:latin typeface="黑体" pitchFamily="49" charset="-122"/>
                <a:ea typeface="黑体" pitchFamily="49" charset="-122"/>
              </a:rPr>
              <a:t>阶段</a:t>
            </a:r>
            <a:r>
              <a:rPr lang="zh-CN" altLang="zh-CN" dirty="0" smtClean="0">
                <a:latin typeface="黑体" pitchFamily="49" charset="-122"/>
                <a:ea typeface="黑体" pitchFamily="49" charset="-122"/>
              </a:rPr>
              <a:t>：</a:t>
            </a:r>
            <a:r>
              <a:rPr lang="en-US" altLang="zh-CN" dirty="0" smtClean="0">
                <a:latin typeface="黑体" pitchFamily="49" charset="-122"/>
                <a:ea typeface="黑体" pitchFamily="49" charset="-122"/>
              </a:rPr>
              <a:t>A</a:t>
            </a:r>
            <a:r>
              <a:rPr lang="zh-CN" altLang="zh-CN" dirty="0" smtClean="0">
                <a:latin typeface="黑体" pitchFamily="49" charset="-122"/>
                <a:ea typeface="黑体" pitchFamily="49" charset="-122"/>
              </a:rPr>
              <a:t>项目</a:t>
            </a:r>
            <a:r>
              <a:rPr lang="zh-CN" altLang="zh-CN" dirty="0">
                <a:latin typeface="黑体" pitchFamily="49" charset="-122"/>
                <a:ea typeface="黑体" pitchFamily="49" charset="-122"/>
              </a:rPr>
              <a:t>所在地或</a:t>
            </a:r>
            <a:r>
              <a:rPr lang="zh-CN" altLang="zh-CN" dirty="0" smtClean="0">
                <a:latin typeface="黑体" pitchFamily="49" charset="-122"/>
                <a:ea typeface="黑体" pitchFamily="49" charset="-122"/>
              </a:rPr>
              <a:t>行</a:t>
            </a:r>
            <a:r>
              <a:rPr lang="zh-CN" altLang="en-US" dirty="0" smtClean="0">
                <a:latin typeface="黑体" pitchFamily="49" charset="-122"/>
                <a:ea typeface="黑体" pitchFamily="49" charset="-122"/>
              </a:rPr>
              <a:t>业</a:t>
            </a:r>
            <a:r>
              <a:rPr lang="zh-CN" altLang="zh-CN" dirty="0" smtClean="0">
                <a:latin typeface="黑体" pitchFamily="49" charset="-122"/>
                <a:ea typeface="黑体" pitchFamily="49" charset="-122"/>
              </a:rPr>
              <a:t>主管</a:t>
            </a:r>
            <a:r>
              <a:rPr lang="zh-CN" altLang="zh-CN" dirty="0">
                <a:latin typeface="黑体" pitchFamily="49" charset="-122"/>
                <a:ea typeface="黑体" pitchFamily="49" charset="-122"/>
              </a:rPr>
              <a:t>部门、计划单列企业要求审批初步设计的申请</a:t>
            </a:r>
            <a:r>
              <a:rPr lang="zh-CN" altLang="zh-CN" dirty="0" smtClean="0">
                <a:latin typeface="黑体" pitchFamily="49" charset="-122"/>
                <a:ea typeface="黑体" pitchFamily="49" charset="-122"/>
              </a:rPr>
              <a:t>文件</a:t>
            </a: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B</a:t>
            </a:r>
            <a:r>
              <a:rPr lang="zh-CN" altLang="zh-CN" dirty="0" smtClean="0">
                <a:latin typeface="黑体" pitchFamily="49" charset="-122"/>
                <a:ea typeface="黑体" pitchFamily="49" charset="-122"/>
              </a:rPr>
              <a:t>可行</a:t>
            </a:r>
            <a:r>
              <a:rPr lang="zh-CN" altLang="zh-CN" dirty="0">
                <a:latin typeface="黑体" pitchFamily="49" charset="-122"/>
                <a:ea typeface="黑体" pitchFamily="49" charset="-122"/>
              </a:rPr>
              <a:t>研究报告的批复文件</a:t>
            </a:r>
            <a:r>
              <a:rPr lang="zh-CN" altLang="zh-CN" dirty="0" smtClean="0">
                <a:latin typeface="黑体" pitchFamily="49" charset="-122"/>
                <a:ea typeface="黑体" pitchFamily="49" charset="-122"/>
              </a:rPr>
              <a:t>；</a:t>
            </a:r>
            <a:r>
              <a:rPr lang="en-US" altLang="zh-CN" dirty="0" smtClean="0">
                <a:latin typeface="黑体" pitchFamily="49" charset="-122"/>
                <a:ea typeface="黑体" pitchFamily="49" charset="-122"/>
              </a:rPr>
              <a:t>C</a:t>
            </a:r>
            <a:r>
              <a:rPr lang="zh-CN" altLang="zh-CN" dirty="0" smtClean="0">
                <a:latin typeface="黑体" pitchFamily="49" charset="-122"/>
                <a:ea typeface="黑体" pitchFamily="49" charset="-122"/>
              </a:rPr>
              <a:t>具备</a:t>
            </a:r>
            <a:r>
              <a:rPr lang="zh-CN" altLang="zh-CN" dirty="0">
                <a:latin typeface="黑体" pitchFamily="49" charset="-122"/>
                <a:ea typeface="黑体" pitchFamily="49" charset="-122"/>
              </a:rPr>
              <a:t>相应资质的设计单位编制的初步设计文本；</a:t>
            </a:r>
            <a:r>
              <a:rPr lang="en-US" altLang="zh-CN" dirty="0">
                <a:latin typeface="黑体" pitchFamily="49" charset="-122"/>
                <a:ea typeface="黑体" pitchFamily="49" charset="-122"/>
              </a:rPr>
              <a:t>D</a:t>
            </a:r>
            <a:r>
              <a:rPr lang="zh-CN" altLang="zh-CN" dirty="0">
                <a:latin typeface="黑体" pitchFamily="49" charset="-122"/>
                <a:ea typeface="黑体" pitchFamily="49" charset="-122"/>
              </a:rPr>
              <a:t>经批准的建设地址报告</a:t>
            </a:r>
            <a:r>
              <a:rPr lang="zh-CN" altLang="zh-CN" dirty="0" smtClean="0">
                <a:latin typeface="黑体" pitchFamily="49" charset="-122"/>
                <a:ea typeface="黑体" pitchFamily="49" charset="-122"/>
              </a:rPr>
              <a:t>；</a:t>
            </a:r>
            <a:r>
              <a:rPr lang="en-US" altLang="zh-CN" dirty="0" smtClean="0">
                <a:latin typeface="黑体" pitchFamily="49" charset="-122"/>
                <a:ea typeface="黑体" pitchFamily="49" charset="-122"/>
              </a:rPr>
              <a:t>E</a:t>
            </a:r>
            <a:r>
              <a:rPr lang="zh-CN" altLang="zh-CN" dirty="0" smtClean="0">
                <a:latin typeface="黑体" pitchFamily="49" charset="-122"/>
                <a:ea typeface="黑体" pitchFamily="49" charset="-122"/>
              </a:rPr>
              <a:t>环保</a:t>
            </a:r>
            <a:r>
              <a:rPr lang="zh-CN" altLang="zh-CN" dirty="0">
                <a:latin typeface="黑体" pitchFamily="49" charset="-122"/>
                <a:ea typeface="黑体" pitchFamily="49" charset="-122"/>
              </a:rPr>
              <a:t>部门批准项目环境影响评价或相关环保手续</a:t>
            </a:r>
            <a:r>
              <a:rPr lang="zh-CN" altLang="zh-CN" dirty="0" smtClean="0">
                <a:latin typeface="黑体" pitchFamily="49" charset="-122"/>
                <a:ea typeface="黑体" pitchFamily="49" charset="-122"/>
              </a:rPr>
              <a:t>；</a:t>
            </a:r>
            <a:r>
              <a:rPr lang="en-US" altLang="zh-CN" dirty="0" smtClean="0">
                <a:latin typeface="黑体" pitchFamily="49" charset="-122"/>
                <a:ea typeface="黑体" pitchFamily="49" charset="-122"/>
              </a:rPr>
              <a:t>F</a:t>
            </a:r>
            <a:r>
              <a:rPr lang="zh-CN" altLang="zh-CN" dirty="0" smtClean="0">
                <a:latin typeface="黑体" pitchFamily="49" charset="-122"/>
                <a:ea typeface="黑体" pitchFamily="49" charset="-122"/>
              </a:rPr>
              <a:t>工程地质</a:t>
            </a:r>
            <a:r>
              <a:rPr lang="zh-CN" altLang="zh-CN" dirty="0">
                <a:latin typeface="黑体" pitchFamily="49" charset="-122"/>
                <a:ea typeface="黑体" pitchFamily="49" charset="-122"/>
              </a:rPr>
              <a:t>、水文地质勘察报告</a:t>
            </a:r>
            <a:r>
              <a:rPr lang="zh-CN" altLang="zh-CN" dirty="0" smtClean="0">
                <a:latin typeface="黑体" pitchFamily="49" charset="-122"/>
                <a:ea typeface="黑体" pitchFamily="49" charset="-122"/>
              </a:rPr>
              <a:t>；</a:t>
            </a:r>
            <a:r>
              <a:rPr lang="en-US" altLang="zh-CN" dirty="0" smtClean="0">
                <a:latin typeface="黑体" pitchFamily="49" charset="-122"/>
                <a:ea typeface="黑体" pitchFamily="49" charset="-122"/>
              </a:rPr>
              <a:t>G</a:t>
            </a:r>
            <a:r>
              <a:rPr lang="zh-CN" altLang="zh-CN" dirty="0" smtClean="0">
                <a:latin typeface="黑体" pitchFamily="49" charset="-122"/>
                <a:ea typeface="黑体" pitchFamily="49" charset="-122"/>
              </a:rPr>
              <a:t>项目</a:t>
            </a:r>
            <a:r>
              <a:rPr lang="zh-CN" altLang="zh-CN" dirty="0">
                <a:latin typeface="黑体" pitchFamily="49" charset="-122"/>
                <a:ea typeface="黑体" pitchFamily="49" charset="-122"/>
              </a:rPr>
              <a:t>建设其他外部</a:t>
            </a:r>
            <a:r>
              <a:rPr lang="zh-CN" altLang="zh-CN" dirty="0" smtClean="0">
                <a:latin typeface="黑体" pitchFamily="49" charset="-122"/>
                <a:ea typeface="黑体" pitchFamily="49" charset="-122"/>
              </a:rPr>
              <a:t>条件</a:t>
            </a:r>
            <a:r>
              <a:rPr lang="zh-CN" altLang="en-US" dirty="0" smtClean="0">
                <a:latin typeface="黑体" pitchFamily="49" charset="-122"/>
                <a:ea typeface="黑体" pitchFamily="49" charset="-122"/>
              </a:rPr>
              <a:t>（</a:t>
            </a:r>
            <a:r>
              <a:rPr lang="zh-CN" altLang="zh-CN" dirty="0" smtClean="0">
                <a:latin typeface="黑体" pitchFamily="49" charset="-122"/>
                <a:ea typeface="黑体" pitchFamily="49" charset="-122"/>
              </a:rPr>
              <a:t>包括</a:t>
            </a:r>
            <a:r>
              <a:rPr lang="zh-CN" altLang="zh-CN" dirty="0">
                <a:latin typeface="黑体" pitchFamily="49" charset="-122"/>
                <a:ea typeface="黑体" pitchFamily="49" charset="-122"/>
              </a:rPr>
              <a:t>水、电、气、热</a:t>
            </a:r>
            <a:r>
              <a:rPr lang="zh-CN" altLang="zh-CN" dirty="0" smtClean="0">
                <a:latin typeface="黑体" pitchFamily="49" charset="-122"/>
                <a:ea typeface="黑体" pitchFamily="49" charset="-122"/>
              </a:rPr>
              <a:t>等</a:t>
            </a:r>
            <a:r>
              <a:rPr lang="zh-CN" altLang="en-US" dirty="0" smtClean="0">
                <a:latin typeface="黑体" pitchFamily="49" charset="-122"/>
                <a:ea typeface="黑体" pitchFamily="49" charset="-122"/>
              </a:rPr>
              <a:t>）</a:t>
            </a:r>
            <a:r>
              <a:rPr lang="zh-CN" altLang="zh-CN" dirty="0" smtClean="0">
                <a:latin typeface="黑体" pitchFamily="49" charset="-122"/>
                <a:ea typeface="黑体" pitchFamily="49" charset="-122"/>
              </a:rPr>
              <a:t>落实</a:t>
            </a:r>
            <a:r>
              <a:rPr lang="zh-CN" altLang="zh-CN" dirty="0">
                <a:latin typeface="黑体" pitchFamily="49" charset="-122"/>
                <a:ea typeface="黑体" pitchFamily="49" charset="-122"/>
              </a:rPr>
              <a:t>协议文件</a:t>
            </a:r>
            <a:r>
              <a:rPr lang="zh-CN" altLang="zh-CN" dirty="0" smtClean="0">
                <a:latin typeface="黑体" pitchFamily="49" charset="-122"/>
                <a:ea typeface="黑体" pitchFamily="49" charset="-122"/>
              </a:rPr>
              <a:t>；</a:t>
            </a:r>
            <a:r>
              <a:rPr lang="en-US" altLang="zh-CN" dirty="0" smtClean="0">
                <a:latin typeface="黑体" pitchFamily="49" charset="-122"/>
                <a:ea typeface="黑体" pitchFamily="49" charset="-122"/>
              </a:rPr>
              <a:t>H</a:t>
            </a:r>
            <a:r>
              <a:rPr lang="zh-CN" altLang="zh-CN" dirty="0" smtClean="0">
                <a:latin typeface="黑体" pitchFamily="49" charset="-122"/>
                <a:ea typeface="黑体" pitchFamily="49" charset="-122"/>
              </a:rPr>
              <a:t>资金</a:t>
            </a:r>
            <a:r>
              <a:rPr lang="zh-CN" altLang="zh-CN" dirty="0">
                <a:latin typeface="黑体" pitchFamily="49" charset="-122"/>
                <a:ea typeface="黑体" pitchFamily="49" charset="-122"/>
              </a:rPr>
              <a:t>筹措落实的承诺文件；</a:t>
            </a:r>
            <a:r>
              <a:rPr lang="en-US" altLang="zh-CN" dirty="0">
                <a:latin typeface="黑体" pitchFamily="49" charset="-122"/>
                <a:ea typeface="黑体" pitchFamily="49" charset="-122"/>
              </a:rPr>
              <a:t>J</a:t>
            </a:r>
            <a:r>
              <a:rPr lang="zh-CN" altLang="zh-CN" dirty="0">
                <a:latin typeface="黑体" pitchFamily="49" charset="-122"/>
                <a:ea typeface="黑体" pitchFamily="49" charset="-122"/>
              </a:rPr>
              <a:t>需要提供的其他材料。</a:t>
            </a:r>
          </a:p>
        </p:txBody>
      </p:sp>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extLst>
      <p:ext uri="{BB962C8B-B14F-4D97-AF65-F5344CB8AC3E}">
        <p14:creationId xmlns:p14="http://schemas.microsoft.com/office/powerpoint/2010/main" val="3369065365"/>
      </p:ext>
    </p:extLst>
  </p:cSld>
  <p:clrMapOvr>
    <a:masterClrMapping/>
  </p:clrMapOvr>
  <p:transition>
    <p:pull dir="d"/>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993306"/>
            <a:ext cx="8391876" cy="5221776"/>
          </a:xfrm>
        </p:spPr>
        <p:txBody>
          <a:bodyPr>
            <a:normAutofit/>
          </a:bodyPr>
          <a:lstStyle/>
          <a:p>
            <a:pPr hangingPunct="1">
              <a:lnSpc>
                <a:spcPct val="150000"/>
              </a:lnSpc>
            </a:pPr>
            <a:r>
              <a:rPr lang="zh-CN" altLang="en-US" sz="2000" dirty="0" smtClean="0">
                <a:solidFill>
                  <a:schemeClr val="tx1"/>
                </a:solidFill>
                <a:latin typeface="黑体" panose="02010609060101010101" pitchFamily="49" charset="-122"/>
                <a:ea typeface="黑体" panose="02010609060101010101" pitchFamily="49" charset="-122"/>
              </a:rPr>
              <a:t>以往设计管理的通病：</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通常由方案中选单位作为设计总包单位牵头进入设计后续工作，如果其设计管理总控能力不足、专业设计协调力度不足、业主方投入设计管理资源不足等，造成设计阶段出现功能需求不明确、设计界面不清，设计服务质量不理想等问题，从而造成施工阶段的设计变更、工程变更、工程签证较多，对项目建设的进度、投资造成不利影响。</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基于此，项目管理公司介入全过程项目管理后，就需要对设计管理认真筹划，做到科学有序的管理。</a:t>
            </a:r>
            <a:endParaRPr lang="zh-CN" altLang="en-US" sz="2000" b="1" dirty="0">
              <a:solidFill>
                <a:schemeClr val="tx1"/>
              </a:solidFill>
              <a:latin typeface="黑体" panose="02010609060101010101" pitchFamily="49" charset="-122"/>
              <a:ea typeface="黑体" panose="02010609060101010101" pitchFamily="49" charset="-122"/>
            </a:endParaRPr>
          </a:p>
        </p:txBody>
      </p:sp>
      <p:sp>
        <p:nvSpPr>
          <p:cNvPr id="6" name="矩形 5"/>
          <p:cNvSpPr/>
          <p:nvPr/>
        </p:nvSpPr>
        <p:spPr>
          <a:xfrm>
            <a:off x="428596" y="214821"/>
            <a:ext cx="3057247" cy="523220"/>
          </a:xfrm>
          <a:prstGeom prst="rect">
            <a:avLst/>
          </a:prstGeom>
        </p:spPr>
        <p:txBody>
          <a:bodyPr wrap="none">
            <a:spAutoFit/>
          </a:bodyPr>
          <a:lstStyle/>
          <a:p>
            <a:r>
              <a:rPr lang="en-US" altLang="zh-CN" sz="2800" dirty="0" smtClean="0">
                <a:latin typeface="黑体" panose="02010609060101010101" pitchFamily="49" charset="-122"/>
                <a:ea typeface="黑体" panose="02010609060101010101" pitchFamily="49" charset="-122"/>
              </a:rPr>
              <a:t>3.2 </a:t>
            </a:r>
            <a:r>
              <a:rPr lang="zh-CN" altLang="en-US" sz="2800" dirty="0" smtClean="0">
                <a:latin typeface="黑体" panose="02010609060101010101" pitchFamily="49" charset="-122"/>
                <a:ea typeface="黑体" panose="02010609060101010101" pitchFamily="49" charset="-122"/>
              </a:rPr>
              <a:t>设计管理通病</a:t>
            </a:r>
            <a:endParaRPr lang="zh-CN" altLang="en-US" sz="2800" dirty="0">
              <a:latin typeface="黑体" panose="02010609060101010101" pitchFamily="49" charset="-122"/>
              <a:ea typeface="黑体" panose="02010609060101010101" pitchFamily="49" charset="-122"/>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cSld>
  <p:clrMapOvr>
    <a:masterClrMapping/>
  </p:clrMapOvr>
  <p:transition>
    <p:pull dir="d"/>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28596" y="214290"/>
            <a:ext cx="5211683" cy="523220"/>
          </a:xfrm>
          <a:prstGeom prst="rect">
            <a:avLst/>
          </a:prstGeom>
        </p:spPr>
        <p:txBody>
          <a:bodyPr wrap="none">
            <a:spAutoFit/>
          </a:bodyPr>
          <a:lstStyle/>
          <a:p>
            <a:r>
              <a:rPr lang="en-US" altLang="zh-CN" sz="2800" dirty="0" smtClean="0">
                <a:latin typeface="黑体" panose="02010609060101010101" pitchFamily="49" charset="-122"/>
                <a:ea typeface="黑体" panose="02010609060101010101" pitchFamily="49" charset="-122"/>
              </a:rPr>
              <a:t>3.3 </a:t>
            </a:r>
            <a:r>
              <a:rPr lang="zh-CN" altLang="zh-CN" sz="2800" dirty="0" smtClean="0">
                <a:latin typeface="黑体" panose="02010609060101010101" pitchFamily="49" charset="-122"/>
                <a:ea typeface="黑体" panose="02010609060101010101" pitchFamily="49" charset="-122"/>
                <a:cs typeface="Times New Roman" panose="02020603050405020304" pitchFamily="18" charset="0"/>
              </a:rPr>
              <a:t>设计管理</a:t>
            </a:r>
            <a:r>
              <a:rPr lang="zh-CN" altLang="zh-CN" sz="2800" dirty="0">
                <a:latin typeface="黑体" panose="02010609060101010101" pitchFamily="49" charset="-122"/>
                <a:ea typeface="黑体" panose="02010609060101010101" pitchFamily="49" charset="-122"/>
                <a:cs typeface="Times New Roman" panose="02020603050405020304" pitchFamily="18" charset="0"/>
              </a:rPr>
              <a:t>的</a:t>
            </a:r>
            <a:r>
              <a:rPr lang="zh-CN" altLang="en-US" sz="2800" dirty="0">
                <a:latin typeface="黑体" panose="02010609060101010101" pitchFamily="49" charset="-122"/>
                <a:ea typeface="黑体" panose="02010609060101010101" pitchFamily="49" charset="-122"/>
                <a:cs typeface="Times New Roman" panose="02020603050405020304" pitchFamily="18" charset="0"/>
              </a:rPr>
              <a:t>流程与</a:t>
            </a:r>
            <a:r>
              <a:rPr lang="zh-CN" altLang="zh-CN" sz="2800" dirty="0">
                <a:latin typeface="黑体" panose="02010609060101010101" pitchFamily="49" charset="-122"/>
                <a:ea typeface="黑体" panose="02010609060101010101" pitchFamily="49" charset="-122"/>
                <a:cs typeface="Times New Roman" panose="02020603050405020304" pitchFamily="18" charset="0"/>
              </a:rPr>
              <a:t>主要任务</a:t>
            </a:r>
            <a:endParaRPr lang="zh-CN" altLang="en-US" sz="2800" dirty="0"/>
          </a:p>
        </p:txBody>
      </p:sp>
      <p:graphicFrame>
        <p:nvGraphicFramePr>
          <p:cNvPr id="9" name="表格 8"/>
          <p:cNvGraphicFramePr>
            <a:graphicFrameLocks noGrp="1"/>
          </p:cNvGraphicFramePr>
          <p:nvPr/>
        </p:nvGraphicFramePr>
        <p:xfrm>
          <a:off x="428596" y="1071546"/>
          <a:ext cx="8490911" cy="5272689"/>
        </p:xfrm>
        <a:graphic>
          <a:graphicData uri="http://schemas.openxmlformats.org/drawingml/2006/table">
            <a:tbl>
              <a:tblPr/>
              <a:tblGrid>
                <a:gridCol w="4098424"/>
                <a:gridCol w="4392487"/>
              </a:tblGrid>
              <a:tr h="490925">
                <a:tc>
                  <a:txBody>
                    <a:bodyPr/>
                    <a:lstStyle/>
                    <a:p>
                      <a:pPr marL="0" marR="0" indent="0" algn="ctr" defTabSz="914400" rtl="0" eaLnBrk="1" fontAlgn="auto" latinLnBrk="0" hangingPunct="1">
                        <a:lnSpc>
                          <a:spcPct val="150000"/>
                        </a:lnSpc>
                        <a:spcBef>
                          <a:spcPts val="0"/>
                        </a:spcBef>
                        <a:spcAft>
                          <a:spcPts val="0"/>
                        </a:spcAft>
                        <a:buClrTx/>
                        <a:buSzTx/>
                        <a:buFontTx/>
                        <a:buNone/>
                        <a:defRPr/>
                      </a:pPr>
                      <a:r>
                        <a:rPr lang="zh-CN" altLang="zh-CN" sz="2000" kern="100" dirty="0" smtClean="0">
                          <a:effectLst/>
                          <a:latin typeface="黑体" panose="02010609060101010101" pitchFamily="49" charset="-122"/>
                          <a:ea typeface="黑体" panose="02010609060101010101" pitchFamily="49" charset="-122"/>
                        </a:rPr>
                        <a:t>设计流程</a:t>
                      </a:r>
                      <a:endParaRPr lang="zh-CN" altLang="en-US" sz="2000" dirty="0">
                        <a:latin typeface="黑体" panose="02010609060101010101" pitchFamily="49" charset="-122"/>
                        <a:ea typeface="黑体" panose="02010609060101010101" pitchFamily="49" charset="-122"/>
                      </a:endParaRPr>
                    </a:p>
                  </a:txBody>
                  <a:tcPr>
                    <a:lnL w="12700" cmpd="sng">
                      <a:solidFill>
                        <a:schemeClr val="tx1"/>
                      </a:solidFill>
                      <a:prstDash val="solid"/>
                    </a:lnL>
                    <a:lnR w="6350" cap="flat" cmpd="sng" algn="ctr">
                      <a:solidFill>
                        <a:schemeClr val="tx1"/>
                      </a:solidFill>
                      <a:prstDash val="solid"/>
                      <a:round/>
                      <a:headEnd type="none" w="med" len="med"/>
                      <a:tailEnd type="none" w="med" len="med"/>
                    </a:lnR>
                    <a:lnT w="12700" cmpd="sng">
                      <a:solidFill>
                        <a:schemeClr val="tx1"/>
                      </a:solidFill>
                      <a:prstDash val="solid"/>
                    </a:lnT>
                    <a:lnB w="635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50000"/>
                        </a:lnSpc>
                        <a:spcBef>
                          <a:spcPts val="0"/>
                        </a:spcBef>
                        <a:spcAft>
                          <a:spcPts val="0"/>
                        </a:spcAft>
                        <a:buClrTx/>
                        <a:buSzTx/>
                        <a:buFontTx/>
                        <a:buNone/>
                        <a:defRPr/>
                      </a:pPr>
                      <a:r>
                        <a:rPr lang="zh-CN" altLang="zh-CN" sz="2000" kern="100" dirty="0" smtClean="0">
                          <a:effectLst/>
                          <a:latin typeface="黑体" panose="02010609060101010101" pitchFamily="49" charset="-122"/>
                          <a:ea typeface="黑体" panose="02010609060101010101" pitchFamily="49" charset="-122"/>
                        </a:rPr>
                        <a:t>设计管理主要任务</a:t>
                      </a:r>
                      <a:endParaRPr lang="zh-CN" altLang="en-US" sz="2000" dirty="0">
                        <a:latin typeface="黑体" panose="02010609060101010101" pitchFamily="49" charset="-122"/>
                        <a:ea typeface="黑体" panose="02010609060101010101" pitchFamily="49" charset="-122"/>
                      </a:endParaRPr>
                    </a:p>
                  </a:txBody>
                  <a:tcPr>
                    <a:lnL w="635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4724049">
                <a:tc>
                  <a:txBody>
                    <a:bodyPr/>
                    <a:lstStyle/>
                    <a:p>
                      <a:pPr marL="0" lvl="0" indent="0" algn="just">
                        <a:lnSpc>
                          <a:spcPct val="150000"/>
                        </a:lnSpc>
                        <a:spcAft>
                          <a:spcPts val="0"/>
                        </a:spcAft>
                        <a:buFont typeface="Wingdings" panose="05000000000000000000"/>
                        <a:buChar char=""/>
                      </a:pPr>
                      <a:r>
                        <a:rPr lang="zh-CN" altLang="zh-CN" sz="2000" kern="100" dirty="0" smtClean="0">
                          <a:effectLst/>
                          <a:latin typeface="黑体" panose="02010609060101010101" pitchFamily="49" charset="-122"/>
                          <a:ea typeface="黑体" panose="02010609060101010101" pitchFamily="49" charset="-122"/>
                        </a:rPr>
                        <a:t>设计前准备</a:t>
                      </a:r>
                      <a:endParaRPr lang="en-US" altLang="zh-CN" sz="2000" kern="100" dirty="0" smtClean="0">
                        <a:effectLst/>
                        <a:latin typeface="黑体" panose="02010609060101010101" pitchFamily="49" charset="-122"/>
                        <a:ea typeface="黑体" panose="02010609060101010101" pitchFamily="49" charset="-122"/>
                      </a:endParaRPr>
                    </a:p>
                    <a:p>
                      <a:pPr marL="0" lvl="0" indent="0" algn="just">
                        <a:lnSpc>
                          <a:spcPct val="150000"/>
                        </a:lnSpc>
                        <a:spcAft>
                          <a:spcPts val="0"/>
                        </a:spcAft>
                        <a:buFont typeface="Wingdings" panose="05000000000000000000"/>
                        <a:buChar char=""/>
                      </a:pPr>
                      <a:r>
                        <a:rPr lang="zh-CN" altLang="zh-CN" sz="2000" kern="100" dirty="0" smtClean="0">
                          <a:effectLst/>
                          <a:latin typeface="黑体" panose="02010609060101010101" pitchFamily="49" charset="-122"/>
                          <a:ea typeface="黑体" panose="02010609060101010101" pitchFamily="49" charset="-122"/>
                        </a:rPr>
                        <a:t>设计招标</a:t>
                      </a:r>
                    </a:p>
                    <a:p>
                      <a:pPr marL="0" marR="0" lvl="0" indent="0" algn="just" defTabSz="914400" rtl="0" eaLnBrk="1" fontAlgn="auto" latinLnBrk="0" hangingPunct="1">
                        <a:lnSpc>
                          <a:spcPct val="150000"/>
                        </a:lnSpc>
                        <a:spcBef>
                          <a:spcPts val="0"/>
                        </a:spcBef>
                        <a:spcAft>
                          <a:spcPts val="0"/>
                        </a:spcAft>
                        <a:buClrTx/>
                        <a:buSzTx/>
                        <a:buFont typeface="Wingdings" panose="05000000000000000000"/>
                        <a:buChar char=""/>
                        <a:defRPr/>
                      </a:pPr>
                      <a:r>
                        <a:rPr lang="zh-CN" altLang="zh-CN" sz="2000" kern="100" dirty="0" smtClean="0">
                          <a:effectLst/>
                          <a:latin typeface="黑体" panose="02010609060101010101" pitchFamily="49" charset="-122"/>
                          <a:ea typeface="黑体" panose="02010609060101010101" pitchFamily="49" charset="-122"/>
                        </a:rPr>
                        <a:t>方案设计</a:t>
                      </a:r>
                      <a:r>
                        <a:rPr lang="zh-CN" altLang="en-US" sz="2000" kern="100" dirty="0" smtClean="0">
                          <a:effectLst/>
                          <a:latin typeface="黑体" panose="02010609060101010101" pitchFamily="49" charset="-122"/>
                          <a:ea typeface="黑体" panose="02010609060101010101" pitchFamily="49" charset="-122"/>
                        </a:rPr>
                        <a:t>（含规划设计）</a:t>
                      </a:r>
                      <a:endParaRPr lang="zh-CN" altLang="zh-CN" sz="2000" kern="100" dirty="0" smtClean="0">
                        <a:effectLst/>
                        <a:latin typeface="黑体" panose="02010609060101010101" pitchFamily="49" charset="-122"/>
                        <a:ea typeface="黑体" panose="02010609060101010101" pitchFamily="49" charset="-122"/>
                      </a:endParaRPr>
                    </a:p>
                    <a:p>
                      <a:pPr marL="0" lvl="0" indent="0" algn="just">
                        <a:lnSpc>
                          <a:spcPct val="150000"/>
                        </a:lnSpc>
                        <a:spcAft>
                          <a:spcPts val="0"/>
                        </a:spcAft>
                        <a:buFont typeface="Wingdings" panose="05000000000000000000"/>
                        <a:buChar char=""/>
                      </a:pPr>
                      <a:r>
                        <a:rPr lang="zh-CN" altLang="zh-CN" sz="2000" kern="100" dirty="0" smtClean="0">
                          <a:effectLst/>
                          <a:latin typeface="黑体" panose="02010609060101010101" pitchFamily="49" charset="-122"/>
                          <a:ea typeface="黑体" panose="02010609060101010101" pitchFamily="49" charset="-122"/>
                        </a:rPr>
                        <a:t>深化方案设计</a:t>
                      </a:r>
                    </a:p>
                    <a:p>
                      <a:pPr marL="0" lvl="0" indent="0" algn="just">
                        <a:lnSpc>
                          <a:spcPct val="150000"/>
                        </a:lnSpc>
                        <a:spcAft>
                          <a:spcPts val="0"/>
                        </a:spcAft>
                        <a:buFont typeface="Wingdings" panose="05000000000000000000"/>
                        <a:buChar char=""/>
                      </a:pPr>
                      <a:r>
                        <a:rPr lang="zh-CN" altLang="zh-CN" sz="2000" kern="100" dirty="0" smtClean="0">
                          <a:effectLst/>
                          <a:latin typeface="黑体" panose="02010609060101010101" pitchFamily="49" charset="-122"/>
                          <a:ea typeface="黑体" panose="02010609060101010101" pitchFamily="49" charset="-122"/>
                        </a:rPr>
                        <a:t>初步设计</a:t>
                      </a:r>
                    </a:p>
                    <a:p>
                      <a:pPr marL="0" lvl="0" indent="0" algn="just">
                        <a:lnSpc>
                          <a:spcPct val="150000"/>
                        </a:lnSpc>
                        <a:spcAft>
                          <a:spcPts val="0"/>
                        </a:spcAft>
                        <a:buFont typeface="Wingdings" panose="05000000000000000000"/>
                        <a:buChar char=""/>
                      </a:pPr>
                      <a:r>
                        <a:rPr lang="zh-CN" altLang="zh-CN" sz="2000" kern="100" dirty="0" smtClean="0">
                          <a:effectLst/>
                          <a:latin typeface="黑体" panose="02010609060101010101" pitchFamily="49" charset="-122"/>
                          <a:ea typeface="黑体" panose="02010609060101010101" pitchFamily="49" charset="-122"/>
                        </a:rPr>
                        <a:t>初步设计调整</a:t>
                      </a:r>
                    </a:p>
                    <a:p>
                      <a:pPr marL="0" lvl="0" indent="0" algn="just">
                        <a:lnSpc>
                          <a:spcPct val="150000"/>
                        </a:lnSpc>
                        <a:spcAft>
                          <a:spcPts val="0"/>
                        </a:spcAft>
                        <a:buFont typeface="Wingdings" panose="05000000000000000000"/>
                        <a:buChar char=""/>
                      </a:pPr>
                      <a:r>
                        <a:rPr lang="zh-CN" altLang="zh-CN" sz="2000" kern="100" dirty="0" smtClean="0">
                          <a:effectLst/>
                          <a:latin typeface="黑体" panose="02010609060101010101" pitchFamily="49" charset="-122"/>
                          <a:ea typeface="黑体" panose="02010609060101010101" pitchFamily="49" charset="-122"/>
                        </a:rPr>
                        <a:t>施工图设计</a:t>
                      </a:r>
                      <a:r>
                        <a:rPr lang="zh-CN" altLang="en-US" sz="2000" kern="100" dirty="0" smtClean="0">
                          <a:effectLst/>
                          <a:latin typeface="黑体" panose="02010609060101010101" pitchFamily="49" charset="-122"/>
                          <a:ea typeface="黑体" panose="02010609060101010101" pitchFamily="49" charset="-122"/>
                        </a:rPr>
                        <a:t>（</a:t>
                      </a:r>
                      <a:r>
                        <a:rPr lang="zh-CN" altLang="zh-CN" sz="2000" kern="100" dirty="0" smtClean="0">
                          <a:effectLst/>
                          <a:latin typeface="黑体" panose="02010609060101010101" pitchFamily="49" charset="-122"/>
                          <a:ea typeface="黑体" panose="02010609060101010101" pitchFamily="49" charset="-122"/>
                        </a:rPr>
                        <a:t>报审版或招标图</a:t>
                      </a:r>
                      <a:r>
                        <a:rPr lang="zh-CN" altLang="en-US" sz="2000" kern="100" dirty="0" smtClean="0">
                          <a:effectLst/>
                          <a:latin typeface="黑体" panose="02010609060101010101" pitchFamily="49" charset="-122"/>
                          <a:ea typeface="黑体" panose="02010609060101010101" pitchFamily="49" charset="-122"/>
                        </a:rPr>
                        <a:t>）</a:t>
                      </a:r>
                      <a:endParaRPr lang="zh-CN" altLang="zh-CN" sz="2000" kern="100" dirty="0" smtClean="0">
                        <a:effectLst/>
                        <a:latin typeface="黑体" panose="02010609060101010101" pitchFamily="49" charset="-122"/>
                        <a:ea typeface="黑体" panose="02010609060101010101" pitchFamily="49" charset="-122"/>
                      </a:endParaRPr>
                    </a:p>
                    <a:p>
                      <a:pPr marL="0" lvl="0" indent="0" algn="just">
                        <a:lnSpc>
                          <a:spcPct val="150000"/>
                        </a:lnSpc>
                        <a:spcAft>
                          <a:spcPts val="0"/>
                        </a:spcAft>
                        <a:buFont typeface="Wingdings" panose="05000000000000000000"/>
                        <a:buChar char=""/>
                      </a:pPr>
                      <a:r>
                        <a:rPr lang="zh-CN" altLang="zh-CN" sz="2000" kern="100" dirty="0" smtClean="0">
                          <a:effectLst/>
                          <a:latin typeface="黑体" panose="02010609060101010101" pitchFamily="49" charset="-122"/>
                          <a:ea typeface="黑体" panose="02010609060101010101" pitchFamily="49" charset="-122"/>
                        </a:rPr>
                        <a:t>施工图设计</a:t>
                      </a:r>
                      <a:r>
                        <a:rPr lang="zh-CN" altLang="en-US" sz="2000" kern="100" dirty="0" smtClean="0">
                          <a:effectLst/>
                          <a:latin typeface="黑体" panose="02010609060101010101" pitchFamily="49" charset="-122"/>
                          <a:ea typeface="黑体" panose="02010609060101010101" pitchFamily="49" charset="-122"/>
                        </a:rPr>
                        <a:t>（</a:t>
                      </a:r>
                      <a:r>
                        <a:rPr lang="zh-CN" altLang="zh-CN" sz="2000" kern="100" dirty="0" smtClean="0">
                          <a:effectLst/>
                          <a:latin typeface="黑体" panose="02010609060101010101" pitchFamily="49" charset="-122"/>
                          <a:ea typeface="黑体" panose="02010609060101010101" pitchFamily="49" charset="-122"/>
                        </a:rPr>
                        <a:t>完整版、图审版</a:t>
                      </a:r>
                      <a:r>
                        <a:rPr lang="zh-CN" altLang="en-US" sz="2000" kern="100" dirty="0" smtClean="0">
                          <a:effectLst/>
                          <a:latin typeface="黑体" panose="02010609060101010101" pitchFamily="49" charset="-122"/>
                          <a:ea typeface="黑体" panose="02010609060101010101" pitchFamily="49" charset="-122"/>
                        </a:rPr>
                        <a:t>）</a:t>
                      </a:r>
                      <a:endParaRPr lang="zh-CN" altLang="zh-CN" sz="2000" kern="100" dirty="0" smtClean="0">
                        <a:effectLst/>
                        <a:latin typeface="黑体" panose="02010609060101010101" pitchFamily="49" charset="-122"/>
                        <a:ea typeface="黑体" panose="02010609060101010101" pitchFamily="49" charset="-122"/>
                      </a:endParaRPr>
                    </a:p>
                    <a:p>
                      <a:pPr marL="0" lvl="0" indent="0" algn="just">
                        <a:lnSpc>
                          <a:spcPct val="150000"/>
                        </a:lnSpc>
                        <a:spcAft>
                          <a:spcPts val="0"/>
                        </a:spcAft>
                        <a:buFont typeface="Wingdings" panose="05000000000000000000"/>
                        <a:buChar char=""/>
                      </a:pPr>
                      <a:r>
                        <a:rPr lang="zh-CN" altLang="zh-CN" sz="2000" kern="100" dirty="0" smtClean="0">
                          <a:effectLst/>
                          <a:latin typeface="黑体" panose="02010609060101010101" pitchFamily="49" charset="-122"/>
                          <a:ea typeface="黑体" panose="02010609060101010101" pitchFamily="49" charset="-122"/>
                        </a:rPr>
                        <a:t>专业</a:t>
                      </a:r>
                      <a:r>
                        <a:rPr lang="zh-CN" altLang="en-US" sz="2000" kern="100" dirty="0" smtClean="0">
                          <a:effectLst/>
                          <a:latin typeface="黑体" panose="02010609060101010101" pitchFamily="49" charset="-122"/>
                          <a:ea typeface="黑体" panose="02010609060101010101" pitchFamily="49" charset="-122"/>
                        </a:rPr>
                        <a:t>设计或二次</a:t>
                      </a:r>
                      <a:r>
                        <a:rPr lang="zh-CN" altLang="zh-CN" sz="2000" kern="100" dirty="0" smtClean="0">
                          <a:effectLst/>
                          <a:latin typeface="黑体" panose="02010609060101010101" pitchFamily="49" charset="-122"/>
                          <a:ea typeface="黑体" panose="02010609060101010101" pitchFamily="49" charset="-122"/>
                        </a:rPr>
                        <a:t>深化设计</a:t>
                      </a:r>
                    </a:p>
                    <a:p>
                      <a:pPr marL="0" lvl="0" indent="0" algn="just">
                        <a:lnSpc>
                          <a:spcPct val="150000"/>
                        </a:lnSpc>
                        <a:spcAft>
                          <a:spcPts val="0"/>
                        </a:spcAft>
                        <a:buFont typeface="Wingdings" panose="05000000000000000000"/>
                        <a:buChar char=""/>
                      </a:pPr>
                      <a:r>
                        <a:rPr lang="zh-CN" altLang="zh-CN" sz="2000" kern="100" dirty="0" smtClean="0">
                          <a:effectLst/>
                          <a:latin typeface="黑体" panose="02010609060101010101" pitchFamily="49" charset="-122"/>
                          <a:ea typeface="黑体" panose="02010609060101010101" pitchFamily="49" charset="-122"/>
                        </a:rPr>
                        <a:t>施工阶段设计配合</a:t>
                      </a:r>
                      <a:endParaRPr lang="zh-CN" altLang="en-US" sz="2000" dirty="0">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mpd="sng">
                      <a:solidFill>
                        <a:schemeClr val="tx1"/>
                      </a:solidFill>
                      <a:prstDash val="solid"/>
                    </a:lnB>
                  </a:tcPr>
                </a:tc>
                <a:tc>
                  <a:txBody>
                    <a:bodyPr/>
                    <a:lstStyle/>
                    <a:p>
                      <a:pPr marL="0" lvl="0" indent="0" algn="just">
                        <a:lnSpc>
                          <a:spcPct val="150000"/>
                        </a:lnSpc>
                        <a:spcAft>
                          <a:spcPts val="0"/>
                        </a:spcAft>
                        <a:buFont typeface="Wingdings" panose="05000000000000000000"/>
                        <a:buChar char=""/>
                      </a:pPr>
                      <a:r>
                        <a:rPr lang="zh-CN" altLang="zh-CN" sz="2000" kern="100" dirty="0" smtClean="0">
                          <a:effectLst/>
                          <a:latin typeface="黑体" panose="02010609060101010101" pitchFamily="49" charset="-122"/>
                          <a:ea typeface="黑体" panose="02010609060101010101" pitchFamily="49" charset="-122"/>
                        </a:rPr>
                        <a:t>设计前管理</a:t>
                      </a:r>
                      <a:r>
                        <a:rPr lang="zh-CN" altLang="en-US" sz="2000" kern="100" dirty="0" smtClean="0">
                          <a:effectLst/>
                          <a:latin typeface="黑体" panose="02010609060101010101" pitchFamily="49" charset="-122"/>
                          <a:ea typeface="黑体" panose="02010609060101010101" pitchFamily="49" charset="-122"/>
                        </a:rPr>
                        <a:t>（组织设计招标、编写设计委托书、组织有关评审等）</a:t>
                      </a:r>
                      <a:endParaRPr lang="zh-CN" altLang="zh-CN" sz="2000" kern="100" dirty="0" smtClean="0">
                        <a:effectLst/>
                        <a:latin typeface="黑体" panose="02010609060101010101" pitchFamily="49" charset="-122"/>
                        <a:ea typeface="黑体" panose="02010609060101010101" pitchFamily="49" charset="-122"/>
                      </a:endParaRPr>
                    </a:p>
                    <a:p>
                      <a:pPr marL="0" lvl="0" indent="0" algn="just">
                        <a:lnSpc>
                          <a:spcPct val="150000"/>
                        </a:lnSpc>
                        <a:spcAft>
                          <a:spcPts val="0"/>
                        </a:spcAft>
                        <a:buFont typeface="Wingdings" panose="05000000000000000000"/>
                        <a:buChar char=""/>
                      </a:pPr>
                      <a:r>
                        <a:rPr lang="zh-CN" altLang="zh-CN" sz="2000" kern="100" dirty="0" smtClean="0">
                          <a:effectLst/>
                          <a:latin typeface="黑体" panose="02010609060101010101" pitchFamily="49" charset="-122"/>
                          <a:ea typeface="黑体" panose="02010609060101010101" pitchFamily="49" charset="-122"/>
                        </a:rPr>
                        <a:t>勘察管理</a:t>
                      </a:r>
                    </a:p>
                    <a:p>
                      <a:pPr marL="0" lvl="0" indent="0" algn="just">
                        <a:lnSpc>
                          <a:spcPct val="150000"/>
                        </a:lnSpc>
                        <a:spcAft>
                          <a:spcPts val="0"/>
                        </a:spcAft>
                        <a:buFont typeface="Wingdings" panose="05000000000000000000"/>
                        <a:buChar char=""/>
                      </a:pPr>
                      <a:r>
                        <a:rPr lang="zh-CN" altLang="zh-CN" sz="2000" kern="100" dirty="0" smtClean="0">
                          <a:effectLst/>
                          <a:latin typeface="黑体" panose="02010609060101010101" pitchFamily="49" charset="-122"/>
                          <a:ea typeface="黑体" panose="02010609060101010101" pitchFamily="49" charset="-122"/>
                        </a:rPr>
                        <a:t>设计进度管理</a:t>
                      </a:r>
                    </a:p>
                    <a:p>
                      <a:pPr marL="0" lvl="0" indent="0" algn="just">
                        <a:lnSpc>
                          <a:spcPct val="150000"/>
                        </a:lnSpc>
                        <a:spcAft>
                          <a:spcPts val="0"/>
                        </a:spcAft>
                        <a:buFont typeface="Wingdings" panose="05000000000000000000"/>
                        <a:buChar char=""/>
                      </a:pPr>
                      <a:r>
                        <a:rPr lang="zh-CN" altLang="zh-CN" sz="2000" kern="100" dirty="0" smtClean="0">
                          <a:effectLst/>
                          <a:latin typeface="黑体" panose="02010609060101010101" pitchFamily="49" charset="-122"/>
                          <a:ea typeface="黑体" panose="02010609060101010101" pitchFamily="49" charset="-122"/>
                        </a:rPr>
                        <a:t>设计质量管理</a:t>
                      </a:r>
                    </a:p>
                    <a:p>
                      <a:pPr marL="0" lvl="0" indent="0" algn="just">
                        <a:lnSpc>
                          <a:spcPct val="150000"/>
                        </a:lnSpc>
                        <a:spcAft>
                          <a:spcPts val="0"/>
                        </a:spcAft>
                        <a:buFont typeface="Wingdings" panose="05000000000000000000"/>
                        <a:buChar char=""/>
                      </a:pPr>
                      <a:r>
                        <a:rPr lang="zh-CN" altLang="en-US" sz="2000" kern="100" dirty="0" smtClean="0">
                          <a:effectLst/>
                          <a:latin typeface="黑体" panose="02010609060101010101" pitchFamily="49" charset="-122"/>
                          <a:ea typeface="黑体" panose="02010609060101010101" pitchFamily="49" charset="-122"/>
                        </a:rPr>
                        <a:t>设计</a:t>
                      </a:r>
                      <a:r>
                        <a:rPr lang="zh-CN" altLang="zh-CN" sz="2000" kern="100" dirty="0" smtClean="0">
                          <a:effectLst/>
                          <a:latin typeface="黑体" panose="02010609060101010101" pitchFamily="49" charset="-122"/>
                          <a:ea typeface="黑体" panose="02010609060101010101" pitchFamily="49" charset="-122"/>
                        </a:rPr>
                        <a:t>造价管理</a:t>
                      </a:r>
                    </a:p>
                    <a:p>
                      <a:pPr marL="0" lvl="0" indent="0" algn="just">
                        <a:lnSpc>
                          <a:spcPct val="150000"/>
                        </a:lnSpc>
                        <a:spcAft>
                          <a:spcPts val="0"/>
                        </a:spcAft>
                        <a:buFont typeface="Wingdings" panose="05000000000000000000"/>
                        <a:buChar char=""/>
                      </a:pPr>
                      <a:r>
                        <a:rPr lang="zh-CN" altLang="zh-CN" sz="2000" kern="100" dirty="0" smtClean="0">
                          <a:effectLst/>
                          <a:latin typeface="黑体" panose="02010609060101010101" pitchFamily="49" charset="-122"/>
                          <a:ea typeface="黑体" panose="02010609060101010101" pitchFamily="49" charset="-122"/>
                        </a:rPr>
                        <a:t>施工阶段配合管理及设计变更管理</a:t>
                      </a:r>
                    </a:p>
                    <a:p>
                      <a:pPr marL="0" lvl="0" indent="0" algn="just">
                        <a:lnSpc>
                          <a:spcPct val="150000"/>
                        </a:lnSpc>
                        <a:spcAft>
                          <a:spcPts val="0"/>
                        </a:spcAft>
                        <a:buFont typeface="Wingdings" panose="05000000000000000000"/>
                        <a:buChar char=""/>
                      </a:pPr>
                      <a:r>
                        <a:rPr lang="zh-CN" altLang="zh-CN" sz="2000" kern="100" dirty="0" smtClean="0">
                          <a:effectLst/>
                          <a:latin typeface="黑体" panose="02010609060101010101" pitchFamily="49" charset="-122"/>
                          <a:ea typeface="黑体" panose="02010609060101010101" pitchFamily="49" charset="-122"/>
                        </a:rPr>
                        <a:t>图纸管理</a:t>
                      </a:r>
                    </a:p>
                    <a:p>
                      <a:pPr marL="0" lvl="0" indent="0" algn="just">
                        <a:lnSpc>
                          <a:spcPct val="150000"/>
                        </a:lnSpc>
                        <a:spcAft>
                          <a:spcPts val="0"/>
                        </a:spcAft>
                        <a:buFont typeface="Wingdings" panose="05000000000000000000"/>
                        <a:buChar char=""/>
                      </a:pPr>
                      <a:r>
                        <a:rPr lang="zh-CN" altLang="zh-CN" sz="2000" kern="100" dirty="0" smtClean="0">
                          <a:effectLst/>
                          <a:latin typeface="黑体" panose="02010609060101010101" pitchFamily="49" charset="-122"/>
                          <a:ea typeface="黑体" panose="02010609060101010101" pitchFamily="49" charset="-122"/>
                        </a:rPr>
                        <a:t>竣工图管理</a:t>
                      </a:r>
                      <a:endParaRPr lang="zh-CN" altLang="zh-CN" sz="2000" kern="100" dirty="0" smtClean="0">
                        <a:effectLst/>
                        <a:latin typeface="黑体" panose="02010609060101010101" pitchFamily="49" charset="-122"/>
                        <a:ea typeface="黑体" panose="02010609060101010101" pitchFamily="49" charset="-122"/>
                        <a:cs typeface="Times New Roman" panose="02020603050405020304"/>
                      </a:endParaRPr>
                    </a:p>
                    <a:p>
                      <a:pPr marL="0" indent="0">
                        <a:lnSpc>
                          <a:spcPct val="150000"/>
                        </a:lnSpc>
                      </a:pPr>
                      <a:endParaRPr lang="zh-CN" altLang="en-US" sz="2000" dirty="0">
                        <a:latin typeface="黑体" panose="02010609060101010101" pitchFamily="49" charset="-122"/>
                        <a:ea typeface="黑体" panose="02010609060101010101" pitchFamily="49" charset="-122"/>
                      </a:endParaRP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cSld>
  <p:clrMapOvr>
    <a:masterClrMapping/>
  </p:clrMapOvr>
  <p:transition>
    <p:pull dir="d"/>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1000108"/>
            <a:ext cx="8568952" cy="5000660"/>
          </a:xfrm>
        </p:spPr>
        <p:txBody>
          <a:bodyPr>
            <a:noAutofit/>
          </a:bodyPr>
          <a:lstStyle/>
          <a:p>
            <a:pPr hangingPunct="1">
              <a:lnSpc>
                <a:spcPct val="150000"/>
              </a:lnSpc>
            </a:pPr>
            <a:r>
              <a:rPr lang="en-US" altLang="zh-CN" sz="2000" dirty="0" smtClean="0">
                <a:solidFill>
                  <a:schemeClr val="tx1"/>
                </a:solidFill>
                <a:latin typeface="黑体" panose="02010609060101010101" pitchFamily="49" charset="-122"/>
                <a:ea typeface="黑体" panose="02010609060101010101" pitchFamily="49" charset="-122"/>
              </a:rPr>
              <a:t>1</a:t>
            </a:r>
            <a:r>
              <a:rPr lang="zh-CN" altLang="en-US" sz="2000" dirty="0" smtClean="0">
                <a:solidFill>
                  <a:schemeClr val="tx1"/>
                </a:solidFill>
                <a:latin typeface="黑体" panose="02010609060101010101" pitchFamily="49" charset="-122"/>
                <a:ea typeface="黑体" panose="02010609060101010101" pitchFamily="49" charset="-122"/>
              </a:rPr>
              <a:t>、设计管理策划</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设计前的管理主要是编制有关工作文件，了解业主建设意图和功能需求：</a:t>
            </a:r>
            <a:r>
              <a:rPr lang="en-US" altLang="zh-CN" sz="2000" dirty="0" smtClean="0">
                <a:solidFill>
                  <a:schemeClr val="tx1"/>
                </a:solidFill>
                <a:latin typeface="黑体" panose="02010609060101010101" pitchFamily="49" charset="-122"/>
                <a:ea typeface="黑体" panose="02010609060101010101" pitchFamily="49" charset="-122"/>
              </a:rPr>
              <a:t> </a:t>
            </a:r>
            <a:br>
              <a:rPr lang="en-US" altLang="zh-CN" sz="2000" dirty="0" smtClean="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1</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策划</a:t>
            </a:r>
            <a:r>
              <a:rPr lang="zh-CN" altLang="zh-CN" sz="2000" dirty="0">
                <a:solidFill>
                  <a:schemeClr val="tx1"/>
                </a:solidFill>
                <a:latin typeface="黑体" panose="02010609060101010101" pitchFamily="49" charset="-122"/>
                <a:ea typeface="黑体" panose="02010609060101010101" pitchFamily="49" charset="-122"/>
              </a:rPr>
              <a:t>设计管理</a:t>
            </a:r>
            <a:r>
              <a:rPr lang="zh-CN" altLang="zh-CN" sz="2000" dirty="0" smtClean="0">
                <a:solidFill>
                  <a:schemeClr val="tx1"/>
                </a:solidFill>
                <a:latin typeface="黑体" panose="02010609060101010101" pitchFamily="49" charset="-122"/>
                <a:ea typeface="黑体" panose="02010609060101010101" pitchFamily="49" charset="-122"/>
              </a:rPr>
              <a:t>内容</a:t>
            </a:r>
            <a:r>
              <a:rPr lang="zh-CN" altLang="en-US" sz="2000" dirty="0" smtClean="0">
                <a:solidFill>
                  <a:schemeClr val="tx1"/>
                </a:solidFill>
                <a:latin typeface="黑体" panose="02010609060101010101" pitchFamily="49" charset="-122"/>
                <a:ea typeface="黑体" panose="02010609060101010101" pitchFamily="49" charset="-122"/>
              </a:rPr>
              <a:t>，</a:t>
            </a:r>
            <a:r>
              <a:rPr lang="zh-CN" altLang="zh-CN" sz="2000" dirty="0" smtClean="0">
                <a:solidFill>
                  <a:schemeClr val="tx1"/>
                </a:solidFill>
                <a:latin typeface="黑体" panose="02010609060101010101" pitchFamily="49" charset="-122"/>
                <a:ea typeface="黑体" panose="02010609060101010101" pitchFamily="49" charset="-122"/>
              </a:rPr>
              <a:t>编制</a:t>
            </a:r>
            <a:r>
              <a:rPr lang="zh-CN" altLang="en-US" sz="2000" dirty="0" smtClean="0">
                <a:solidFill>
                  <a:schemeClr val="tx1"/>
                </a:solidFill>
                <a:latin typeface="黑体" panose="02010609060101010101" pitchFamily="49" charset="-122"/>
                <a:ea typeface="黑体" panose="02010609060101010101" pitchFamily="49" charset="-122"/>
              </a:rPr>
              <a:t>设计</a:t>
            </a:r>
            <a:r>
              <a:rPr lang="zh-CN" altLang="zh-CN" sz="2000" dirty="0" smtClean="0">
                <a:solidFill>
                  <a:schemeClr val="tx1"/>
                </a:solidFill>
                <a:latin typeface="黑体" panose="02010609060101010101" pitchFamily="49" charset="-122"/>
                <a:ea typeface="黑体" panose="02010609060101010101" pitchFamily="49" charset="-122"/>
              </a:rPr>
              <a:t>管理工作</a:t>
            </a:r>
            <a:r>
              <a:rPr lang="zh-CN" altLang="en-US" sz="2000" dirty="0" smtClean="0">
                <a:solidFill>
                  <a:schemeClr val="tx1"/>
                </a:solidFill>
                <a:latin typeface="黑体" panose="02010609060101010101" pitchFamily="49" charset="-122"/>
                <a:ea typeface="黑体" panose="02010609060101010101" pitchFamily="49" charset="-122"/>
              </a:rPr>
              <a:t>手册；</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2</a:t>
            </a:r>
            <a:r>
              <a:rPr lang="zh-CN" altLang="en-US" sz="2000" dirty="0" smtClean="0">
                <a:solidFill>
                  <a:schemeClr val="tx1"/>
                </a:solidFill>
                <a:latin typeface="黑体" panose="02010609060101010101" pitchFamily="49" charset="-122"/>
                <a:ea typeface="黑体" panose="02010609060101010101" pitchFamily="49" charset="-122"/>
              </a:rPr>
              <a:t>）编制设计管理工作计划；</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3</a:t>
            </a:r>
            <a:r>
              <a:rPr lang="zh-CN" altLang="en-US" sz="2000" dirty="0" smtClean="0">
                <a:solidFill>
                  <a:schemeClr val="tx1"/>
                </a:solidFill>
                <a:latin typeface="黑体" panose="02010609060101010101" pitchFamily="49" charset="-122"/>
                <a:ea typeface="黑体" panose="02010609060101010101" pitchFamily="49" charset="-122"/>
              </a:rPr>
              <a:t>）收集项目立项决策资料，整理出满足设计要求的基本条件；</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4</a:t>
            </a:r>
            <a:r>
              <a:rPr lang="zh-CN" altLang="en-US" sz="2000" dirty="0" smtClean="0">
                <a:solidFill>
                  <a:schemeClr val="tx1"/>
                </a:solidFill>
                <a:latin typeface="黑体" panose="02010609060101010101" pitchFamily="49" charset="-122"/>
                <a:ea typeface="黑体" panose="02010609060101010101" pitchFamily="49" charset="-122"/>
              </a:rPr>
              <a:t>）做好市场调研，对符合本项目设计资质和类似设计经验的设计单位摸底、了解和汇总；</a:t>
            </a:r>
            <a:r>
              <a:rPr lang="en-US" altLang="zh-CN" sz="2000" dirty="0" smtClean="0">
                <a:solidFill>
                  <a:schemeClr val="tx1"/>
                </a:solidFill>
                <a:latin typeface="黑体" panose="02010609060101010101" pitchFamily="49" charset="-122"/>
                <a:ea typeface="黑体" panose="02010609060101010101" pitchFamily="49" charset="-122"/>
              </a:rPr>
              <a:t/>
            </a:r>
            <a:br>
              <a:rPr lang="en-US" altLang="zh-CN" sz="2000" dirty="0" smtClean="0">
                <a:solidFill>
                  <a:schemeClr val="tx1"/>
                </a:solidFill>
                <a:latin typeface="黑体" panose="02010609060101010101" pitchFamily="49" charset="-122"/>
                <a:ea typeface="黑体" panose="02010609060101010101" pitchFamily="49" charset="-122"/>
              </a:rPr>
            </a:br>
            <a:r>
              <a:rPr lang="en-US" altLang="zh-CN" sz="2000" dirty="0" smtClean="0">
                <a:solidFill>
                  <a:schemeClr val="tx1"/>
                </a:solidFill>
                <a:latin typeface="黑体" panose="02010609060101010101" pitchFamily="49" charset="-122"/>
                <a:ea typeface="黑体" panose="02010609060101010101" pitchFamily="49" charset="-122"/>
              </a:rPr>
              <a:t>    </a:t>
            </a:r>
            <a:r>
              <a:rPr lang="zh-CN" altLang="en-US" sz="2000" dirty="0" smtClean="0">
                <a:solidFill>
                  <a:schemeClr val="tx1"/>
                </a:solidFill>
                <a:latin typeface="黑体" panose="02010609060101010101" pitchFamily="49" charset="-122"/>
                <a:ea typeface="黑体" panose="02010609060101010101" pitchFamily="49" charset="-122"/>
              </a:rPr>
              <a:t>（</a:t>
            </a:r>
            <a:r>
              <a:rPr lang="en-US" altLang="zh-CN" sz="2000" dirty="0" smtClean="0">
                <a:solidFill>
                  <a:schemeClr val="tx1"/>
                </a:solidFill>
                <a:latin typeface="黑体" panose="02010609060101010101" pitchFamily="49" charset="-122"/>
                <a:ea typeface="黑体" panose="02010609060101010101" pitchFamily="49" charset="-122"/>
              </a:rPr>
              <a:t>5</a:t>
            </a:r>
            <a:r>
              <a:rPr lang="zh-CN" altLang="en-US" sz="2000" dirty="0" smtClean="0">
                <a:solidFill>
                  <a:schemeClr val="tx1"/>
                </a:solidFill>
                <a:latin typeface="黑体" panose="02010609060101010101" pitchFamily="49" charset="-122"/>
                <a:ea typeface="黑体" panose="02010609060101010101" pitchFamily="49" charset="-122"/>
              </a:rPr>
              <a:t>）掌握和理解建设单位对项目的要求，设想和各种意图，做好满足本工程工艺要求的梳理，做好沟通记录。这项工作可能贯穿于整个工程建设之中，重要的是要有书面记录。</a:t>
            </a:r>
            <a:endParaRPr lang="zh-CN" altLang="zh-CN" sz="2000" dirty="0">
              <a:solidFill>
                <a:schemeClr val="tx1"/>
              </a:solidFill>
              <a:latin typeface="黑体" panose="02010609060101010101" pitchFamily="49" charset="-122"/>
              <a:ea typeface="黑体" panose="02010609060101010101" pitchFamily="49" charset="-122"/>
            </a:endParaRPr>
          </a:p>
        </p:txBody>
      </p:sp>
      <p:sp>
        <p:nvSpPr>
          <p:cNvPr id="5" name="矩形 4"/>
          <p:cNvSpPr/>
          <p:nvPr/>
        </p:nvSpPr>
        <p:spPr>
          <a:xfrm>
            <a:off x="428596" y="214290"/>
            <a:ext cx="3057247" cy="523220"/>
          </a:xfrm>
          <a:prstGeom prst="rect">
            <a:avLst/>
          </a:prstGeom>
        </p:spPr>
        <p:txBody>
          <a:bodyPr wrap="none">
            <a:spAutoFit/>
          </a:bodyPr>
          <a:lstStyle/>
          <a:p>
            <a:r>
              <a:rPr lang="en-US" altLang="zh-CN" sz="2800" dirty="0" smtClean="0">
                <a:latin typeface="黑体" panose="02010609060101010101" pitchFamily="49" charset="-122"/>
                <a:ea typeface="黑体" panose="02010609060101010101" pitchFamily="49" charset="-122"/>
              </a:rPr>
              <a:t>3.4 </a:t>
            </a:r>
            <a:r>
              <a:rPr lang="zh-CN" altLang="zh-CN" sz="2800" dirty="0" smtClean="0">
                <a:latin typeface="黑体" panose="02010609060101010101" pitchFamily="49" charset="-122"/>
                <a:ea typeface="黑体" panose="02010609060101010101" pitchFamily="49" charset="-122"/>
              </a:rPr>
              <a:t>设计</a:t>
            </a:r>
            <a:r>
              <a:rPr lang="zh-CN" altLang="en-US" sz="2800" dirty="0" smtClean="0">
                <a:latin typeface="黑体" panose="02010609060101010101" pitchFamily="49" charset="-122"/>
                <a:ea typeface="黑体" panose="02010609060101010101" pitchFamily="49" charset="-122"/>
              </a:rPr>
              <a:t>前的</a:t>
            </a:r>
            <a:r>
              <a:rPr lang="zh-CN" altLang="zh-CN" sz="2800" dirty="0" smtClean="0">
                <a:latin typeface="黑体" panose="02010609060101010101" pitchFamily="49" charset="-122"/>
                <a:ea typeface="黑体" panose="02010609060101010101" pitchFamily="49" charset="-122"/>
              </a:rPr>
              <a:t>管理</a:t>
            </a:r>
            <a:endParaRPr lang="zh-CN" altLang="en-US" sz="2800" dirty="0"/>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54444"/>
            <a:ext cx="777671" cy="904466"/>
          </a:xfrm>
          <a:prstGeom prst="rect">
            <a:avLst/>
          </a:prstGeom>
        </p:spPr>
      </p:pic>
    </p:spTree>
  </p:cSld>
  <p:clrMapOvr>
    <a:masterClrMapping/>
  </p:clrMapOvr>
  <p:transition>
    <p:pull dir="d"/>
  </p:transition>
  <p:timing>
    <p:tnLst>
      <p:par>
        <p:cTn id="1" dur="indefinite" restart="never" nodeType="tmRoot"/>
      </p:par>
    </p:tnLst>
  </p:timing>
</p:sld>
</file>

<file path=ppt/theme/theme1.xml><?xml version="1.0" encoding="utf-8"?>
<a:theme xmlns:a="http://schemas.openxmlformats.org/drawingml/2006/main" name="绚丽蓝色简约模板">
  <a:themeElements>
    <a:clrScheme name="绚丽蓝色简约模板 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fontScheme name="绚丽蓝色简约模板">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绚丽蓝色简约模板 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
      <a:clrScheme name="绚丽蓝色简约模板 2">
        <a:dk1>
          <a:srgbClr val="000000"/>
        </a:dk1>
        <a:lt1>
          <a:srgbClr val="FFFFFF"/>
        </a:lt1>
        <a:dk2>
          <a:srgbClr val="38520E"/>
        </a:dk2>
        <a:lt2>
          <a:srgbClr val="737373"/>
        </a:lt2>
        <a:accent1>
          <a:srgbClr val="6B9B1A"/>
        </a:accent1>
        <a:accent2>
          <a:srgbClr val="919191"/>
        </a:accent2>
        <a:accent3>
          <a:srgbClr val="FFFFFF"/>
        </a:accent3>
        <a:accent4>
          <a:srgbClr val="000000"/>
        </a:accent4>
        <a:accent5>
          <a:srgbClr val="BACBAB"/>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绚丽蓝色简约模板 3">
        <a:dk1>
          <a:srgbClr val="000000"/>
        </a:dk1>
        <a:lt1>
          <a:srgbClr val="FFFFFF"/>
        </a:lt1>
        <a:dk2>
          <a:srgbClr val="E24203"/>
        </a:dk2>
        <a:lt2>
          <a:srgbClr val="737373"/>
        </a:lt2>
        <a:accent1>
          <a:srgbClr val="FEA501"/>
        </a:accent1>
        <a:accent2>
          <a:srgbClr val="919191"/>
        </a:accent2>
        <a:accent3>
          <a:srgbClr val="FFFFFF"/>
        </a:accent3>
        <a:accent4>
          <a:srgbClr val="000000"/>
        </a:accent4>
        <a:accent5>
          <a:srgbClr val="FECFAA"/>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绚丽蓝色简约模板 4">
        <a:dk1>
          <a:srgbClr val="000000"/>
        </a:dk1>
        <a:lt1>
          <a:srgbClr val="FFFFFF"/>
        </a:lt1>
        <a:dk2>
          <a:srgbClr val="A80404"/>
        </a:dk2>
        <a:lt2>
          <a:srgbClr val="737373"/>
        </a:lt2>
        <a:accent1>
          <a:srgbClr val="D03737"/>
        </a:accent1>
        <a:accent2>
          <a:srgbClr val="919191"/>
        </a:accent2>
        <a:accent3>
          <a:srgbClr val="FFFFFF"/>
        </a:accent3>
        <a:accent4>
          <a:srgbClr val="000000"/>
        </a:accent4>
        <a:accent5>
          <a:srgbClr val="E4AEAE"/>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绚丽蓝色简约模板 5">
        <a:dk1>
          <a:srgbClr val="000000"/>
        </a:dk1>
        <a:lt1>
          <a:srgbClr val="FFFFFF"/>
        </a:lt1>
        <a:dk2>
          <a:srgbClr val="5F4B3B"/>
        </a:dk2>
        <a:lt2>
          <a:srgbClr val="737373"/>
        </a:lt2>
        <a:accent1>
          <a:srgbClr val="C8A058"/>
        </a:accent1>
        <a:accent2>
          <a:srgbClr val="919191"/>
        </a:accent2>
        <a:accent3>
          <a:srgbClr val="FFFFFF"/>
        </a:accent3>
        <a:accent4>
          <a:srgbClr val="000000"/>
        </a:accent4>
        <a:accent5>
          <a:srgbClr val="E0CDB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
      <a:clrScheme name="绚丽蓝色简约模板 6">
        <a:dk1>
          <a:srgbClr val="737373"/>
        </a:dk1>
        <a:lt1>
          <a:srgbClr val="FFFFFF"/>
        </a:lt1>
        <a:dk2>
          <a:srgbClr val="000000"/>
        </a:dk2>
        <a:lt2>
          <a:srgbClr val="004074"/>
        </a:lt2>
        <a:accent1>
          <a:srgbClr val="2A79D0"/>
        </a:accent1>
        <a:accent2>
          <a:srgbClr val="919191"/>
        </a:accent2>
        <a:accent3>
          <a:srgbClr val="AAAAAA"/>
        </a:accent3>
        <a:accent4>
          <a:srgbClr val="DADADA"/>
        </a:accent4>
        <a:accent5>
          <a:srgbClr val="ACBEE4"/>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绚丽蓝色简约模板 7">
        <a:dk1>
          <a:srgbClr val="737373"/>
        </a:dk1>
        <a:lt1>
          <a:srgbClr val="FFFFFF"/>
        </a:lt1>
        <a:dk2>
          <a:srgbClr val="000000"/>
        </a:dk2>
        <a:lt2>
          <a:srgbClr val="38520E"/>
        </a:lt2>
        <a:accent1>
          <a:srgbClr val="6B9B1A"/>
        </a:accent1>
        <a:accent2>
          <a:srgbClr val="919191"/>
        </a:accent2>
        <a:accent3>
          <a:srgbClr val="AAAAAA"/>
        </a:accent3>
        <a:accent4>
          <a:srgbClr val="DADADA"/>
        </a:accent4>
        <a:accent5>
          <a:srgbClr val="BACBAB"/>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绚丽蓝色简约模板 8">
        <a:dk1>
          <a:srgbClr val="737373"/>
        </a:dk1>
        <a:lt1>
          <a:srgbClr val="FFFFFF"/>
        </a:lt1>
        <a:dk2>
          <a:srgbClr val="000000"/>
        </a:dk2>
        <a:lt2>
          <a:srgbClr val="E24203"/>
        </a:lt2>
        <a:accent1>
          <a:srgbClr val="FEA501"/>
        </a:accent1>
        <a:accent2>
          <a:srgbClr val="919191"/>
        </a:accent2>
        <a:accent3>
          <a:srgbClr val="AAAAAA"/>
        </a:accent3>
        <a:accent4>
          <a:srgbClr val="DADADA"/>
        </a:accent4>
        <a:accent5>
          <a:srgbClr val="FECFAA"/>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绚丽蓝色简约模板 9">
        <a:dk1>
          <a:srgbClr val="737373"/>
        </a:dk1>
        <a:lt1>
          <a:srgbClr val="FFFFFF"/>
        </a:lt1>
        <a:dk2>
          <a:srgbClr val="000000"/>
        </a:dk2>
        <a:lt2>
          <a:srgbClr val="A80404"/>
        </a:lt2>
        <a:accent1>
          <a:srgbClr val="D03737"/>
        </a:accent1>
        <a:accent2>
          <a:srgbClr val="919191"/>
        </a:accent2>
        <a:accent3>
          <a:srgbClr val="AAAAAA"/>
        </a:accent3>
        <a:accent4>
          <a:srgbClr val="DADADA"/>
        </a:accent4>
        <a:accent5>
          <a:srgbClr val="E4AEAE"/>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绚丽蓝色简约模板 10">
        <a:dk1>
          <a:srgbClr val="737373"/>
        </a:dk1>
        <a:lt1>
          <a:srgbClr val="FFFFFF"/>
        </a:lt1>
        <a:dk2>
          <a:srgbClr val="000000"/>
        </a:dk2>
        <a:lt2>
          <a:srgbClr val="5F4B3B"/>
        </a:lt2>
        <a:accent1>
          <a:srgbClr val="C8A058"/>
        </a:accent1>
        <a:accent2>
          <a:srgbClr val="919191"/>
        </a:accent2>
        <a:accent3>
          <a:srgbClr val="AAAAAA"/>
        </a:accent3>
        <a:accent4>
          <a:srgbClr val="DADADA"/>
        </a:accent4>
        <a:accent5>
          <a:srgbClr val="E0CDB4"/>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绚丽蓝色简约模板 1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2129</TotalTime>
  <Words>15505</Words>
  <Application>Microsoft Office PowerPoint</Application>
  <PresentationFormat>全屏显示(4:3)</PresentationFormat>
  <Paragraphs>1383</Paragraphs>
  <Slides>177</Slides>
  <Notes>1</Notes>
  <HiddenSlides>0</HiddenSlides>
  <MMClips>0</MMClips>
  <ScaleCrop>false</ScaleCrop>
  <HeadingPairs>
    <vt:vector size="4" baseType="variant">
      <vt:variant>
        <vt:lpstr>主题</vt:lpstr>
      </vt:variant>
      <vt:variant>
        <vt:i4>1</vt:i4>
      </vt:variant>
      <vt:variant>
        <vt:lpstr>幻灯片标题</vt:lpstr>
      </vt:variant>
      <vt:variant>
        <vt:i4>177</vt:i4>
      </vt:variant>
    </vt:vector>
  </HeadingPairs>
  <TitlesOfParts>
    <vt:vector size="178" baseType="lpstr">
      <vt:lpstr>绚丽蓝色简约模板</vt:lpstr>
      <vt:lpstr>项目管理交流与培训             ——建筑工程项目设计管理</vt:lpstr>
      <vt:lpstr>第一章 建设工程项目及其管理 第二章 建设工程设计与管理概论 第三章 项目前期的设计管理 第四章 勘察管理 第五章 设计进度管理 第六章 设计质量管理 第七章 设计阶段的造价管理 第八章 施工阶段的设计配合管理 第九章 图纸管理 第十章 设计沟通管理 第十一章 设计风险管理 第十二章 管理案例</vt:lpstr>
      <vt:lpstr>    工程项目管理就是运用科学的理论和方法，对项目进行计划、组织、指挥、控制和协调，并对资源进行有效整合和优化配置的活动过程。其旨在使工程项目在其生命周期内得到全过程的动态管理，从而实现项目的既定目标。项目管理是伴随着社会进步和项目的日趋复杂而逐渐形成的管理方式和管珲学科。     建筑工程项目设计管理是建筑工程项目管理体系中的分支。鉴于项目管理对提高项目实施、达成预定目标有着十分显著的作用，项目管理已越发被人们认知、接受和应用，并在理论和实践两个方面不断深入发展。发展无止境，实践无穷期，工程项目管理是特別讲究“系统”的，项目设计管理实践离不开工程项目管理理论的指导。让所管理的建筑工程项目成功地谱写并彰显历史是项目设计管理者的共同愿望和责任。</vt:lpstr>
      <vt:lpstr>1.1.1 项目概述 1 项目的概念 （1）项目的含义     目前，国内外对“项目”含义的理解不尽相同。按项目的特征内涵，项目是指在一定的组织机构内，在限定的约束条件下，利用有限资源，按满足确定的性能、质量与数量等一组特定目标要求去完成的一次性专门任务。 （2）项目的实质     每个项目的设立都有其明确的特定目标，项目的实质是为完成特定目标任务而进行一系列活动的过程。 （3）项目的类型     项目的类型多种多样，且内容广泛，最常见的有：自然科学研究项目，社会科学项目，开发项目，建设项目，投资项目，国防科技项目，也有综合意义上的社会项目等。</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制定项目目标的“SMART”准则</vt:lpstr>
      <vt:lpstr>项目定义 模板（5句话）</vt:lpstr>
      <vt:lpstr>PowerPoint 演示文稿</vt:lpstr>
      <vt:lpstr>PowerPoint 演示文稿</vt:lpstr>
      <vt:lpstr>PowerPoint 演示文稿</vt:lpstr>
      <vt:lpstr>PowerPoint 演示文稿</vt:lpstr>
      <vt:lpstr>    项目设计管理的主要对象是建筑工程设计，对对象的认知是从事和胜任项目设计管理工作必备的专业技术能力条件。认知对象内涵，不仅仅是完善设计管理知识结构的需要，更是提高设计管理实务水平，提供技术服务质量的重要保证。     建筑工程项目管理实践和建筑史证明：成功的建筑作品是项目建设各参建方在项目生命周期各阶段中通力“孵化”和智慧“打磨”的结果，其中设计和设计管理更不能成为其“短板”。项目设计管理并非仅仅是“交给设计单位去做就是了”那么简单。</vt:lpstr>
      <vt:lpstr> 2.1.1 建筑及其基本属性 1 建筑尚无准确完整的定义     《民用建筑设计术语标准》（GB/T50504-2009）对建筑的定义为，“既表示建筑工程的营造活动，又表示营造活动的成果——建筑物，同时可表示建筑类型和风格。” 2 建筑的基本属性 （1）建筑的功能性。建筑功能是建筑基本要素中的第一要素。 （2）建筑的空间性。“空间是建筑的主角”是建筑的时空性的核心含义。 （3）建筑的工程技术性     建筑工程技术一般包含建筑结构、建筑材料、建筑构造、建筑设备和建筑施工等。 </vt:lpstr>
      <vt:lpstr>（6）建筑的经济性     之所以把建筑经济性作为建筑的基本属性，是因为建筑是否经济合理是衡量建筑经济性能的一个重要指标。建筑的经济性集中体现在工程设计中，设计的理念、内容、过程、技术无不涉及工程造价的高低和资源消耗的多少。因此，全面地分析建筑消耗、合理平衡建设成本和运行成本是提高建筑经济性的关键。 3 建筑的基本属性的相互关系     建筑的各基本属性既相互联系，又相互制约 而不可分割，是辩证统一的关系。  《华沙宣言》提出“建筑学是为人类建立生活环境的综合艺术和科学”。</vt:lpstr>
      <vt:lpstr>2.1.2 建筑的分类与分级 1 建筑的分类与分级的目的 （1）便于分别遵循各类各级建筑物设计的规律，提高设计的针对性。 （2）便于研究由于社会生活和科学技术的发展而提出的新的功能等要求，了解建筑类型发展趋势和远景，以使设计更符合各类各级建筑的实际要求。 （3）便于掌握它的标准和相应的要求——根据不同类型的建筑特点、不同等级的建筑设计使用年限、规模、重要程度等提出明确的设计任务，正确应用规范、标准等。 （4）有利于指导和控制项目周期中各阶段的建设行为，实行对建设项目建设各参与方的有效管理。 （5）便于分析研究同类建筑的共性，以进行标准设计和推动建筑工业化生产体系的建立和实行。 </vt:lpstr>
      <vt:lpstr>2 建筑的分类 （1）建筑类型 《民用建筑设计术语标准》对建筑类型的定义：将建筑按照不同的分类方法区分成不同的类型，以使相应的建筑标准对同一类型的建筑加以技术或经济上的规定。 （2）通常所说的建筑，是指建筑物和构筑物的统称。     建筑物，是指用建筑材料构筑的空间和实体，供人们居住和进行各种活动的场所。     构筑物，是指特征使用目的而建造的，人们一般不直接在其内部进行生产和生活的工程实体或附属建筑设施。 （3）建筑分类方法     1）按使用性质分：工业建筑、民用建筑、居住建筑、公共建筑、农业建筑。     2）民用建筑按地上层数或高度分类。     建筑高度是指自室外设计地面至建筑主体檐口顶部的垂直高度。     住宅建筑按层数分类：一层至三层为低层住宅；四层至六层为多层住宅；七层至九层为中高层住宅；十层以上为高层住宅。除住宅建筑之外的民用建筑高度不大于24m者为单层和多层建筑，大于24m者为高层建筑的单层公共建筑；建筑高度大于100m的民用建筑为超高层建筑。</vt:lpstr>
      <vt:lpstr>3）民用建筑按设计使用年限分类。建筑的设计使用年限足建筑主体结构耐久程度的一个重要指标，是建筑工程设计的重要依据。《建筑结构可靠度设计统一标准》和《民用建筑设计通则》将设计使用年限分为四类，如下表所示。       注：本条建筑层数和建筑高度计算应符合防火规范的有关规定。 4）工业建筑分类。工业生产的类別繁多，因生产工艺不同，分类亦随之而异，在建筑设计中常按厂房的用途、内部生产状况及层数进行分类。</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2.3.1 设计管理的概述 1 设计管理的概念 2.3.1设计管理概述 1 设计管理的概念     设计管理是指应用项目管理理论与技术，为完成一个预定的建设工程项目设计目标，对设计任务和资源进行合理计划、组织、指挥、协调和控制的管理过程。 在工程项目管理中按照管理主体划分，设计管理可分为业主方的设计管理和设计方的设计管理。我们所讲的“设计管理”主要指向是业主方（建设单位）的建筑工程项目的设计管理。 （1）业主方的设计管理     业主方的设计管理有它自身的规律与特征，包括其管理层面、特点、内容、要求和侧重面等。它是业主（建设单位及其委托的项目管理单位）项目管理结构框架中一个的重要的专业性工作单元，项目管理基本职能融贯于设计管理工作，设计管理在项目建设实施中居于先行的主导地位。业主方的设计管理不仅仅限于项目设计阶段的设计过程管理，而且贯穿于项目建设的全过程。因此，它更是业主（建设单位及其委托的项目管理单位）项目管理的“战略要地”之一。</vt:lpstr>
      <vt:lpstr>（2）设计方的设计贯理     设计方的设计管理主要是指设计组织以管理学的理论和方法对团体设计活动的组织与管理，是设计单位在设计范畴中所实施的管理活动。设计管理包括设计和管理两方面：设计需要管理，管理需要设计。  2 设计管理与项目管理的关系 （1）项目管理系统理论与方法融贯于设计管理 （2）设计管理直接关系到项目整体目标的实现程度 （3）设计管理贯穿于项目管理的全过程 （4）设计过程管理是项目管理的关键性环节  3 设计管理的阶段性分     设计管理工作伴随着项目建设的始终，但按其规律和项目管理的实际需要，也应划分阶段，以利设计管理工作科学、合理、有序地进行。</vt:lpstr>
      <vt:lpstr>    按现行《建设工程项目管理规范》规定，项目设计管理按项目建设周期流程可依次分为以下四个阶段： （1）前期（分析决策）阶段。.包括项目投资机会探究、意向形成、项目建议提出、建设选址、可行性研究、项目评估以及设计要求提出等分析决策过程。 （2）设计阶段。主要是设计过程，包括设计准备、方案设计、初步设计、施工图设计以及会审、送审报批等。本阶段的设计过程管理是项目设计管理的重点。 （3）施工阶段。包括设计交底、协助设备材料采购、现场设计配合服务、设计变更、修改设计等过程。 （4）收尾阶段。包括参与竣工验收、竣工图纸等文件整理和归档、设计回访与总结评估等过程。 </vt:lpstr>
      <vt:lpstr> 4 设计管理的核心任务和主体内容 （1）设计管理的核心任务     建设项目管理的质量控制、投资控制和进度控制是设计管理的三项基本内容。因此，项目设计管理的核心任务是项目设计管理各阶段的目标控制。即以工程项目管理的基本职能，通过系统化管理制度与方法，对与项目设计相关的一系列活动进行全方位的计划、协调、监督、控制和总结评价，与业主、设计单位、政府有关主管部门、承包商以及其他项目参与方建立全面良好的协作关系，从而切实保证建设工程项目设计管理各阶段的质量、投资、进度目标得到有效控制，实现建设项目规定的目标。 （2）设计管理的主体内容     1）主体内容是项目计划和项目控制。项目管理从项目开始至项目完成，项目计划和项目控制是项目管理的主体内容。     2）主体内容的实施环绕项目管理的核心任务而展开。</vt:lpstr>
      <vt:lpstr>5 设计管理的类型     业方设计管理的类型主要有以下三种形式：业主自行管理、委托管理（委托管理模式又分为完全委托式和部分委托式两种）和混合管理。 2.3.2 设计管理的特点与实施要领 1 设计管理的特点 （1）对象和程序等交叉复杂而需要综合管理 （2）业主在管理中总揽全局 （3）设计管理与建设行政管理关系密切 （4）设计过程管理是项目管理的关键重点环节 （5）现代建筑工程设计对设计管理工作提出了新的时代要求</vt:lpstr>
      <vt:lpstr>2 设计管理的实施要领 （1）设计管理必须融入社会化、市场化运行机制 （2）设计管理必须是针对性和差别化的有效管理 （3）设计管理中强调设计经理（或设计主管）在管理中所起的主导作用 （4）设计管理团队强调人力资源的专业配套 （5）设计管理工作应特别强调管理的沟通协调职能</vt:lpstr>
      <vt:lpstr>2.4.1设计管理的范围管理 1 设计管理范围概念 （1）释义：设计管理范围是指在项目管理中设计管理活动的范围，就是完成一个确定的工程建设项目设计管理任务的所有活动的范围，.即项目设计管理的行为系统的范围。 （2）设计管理范围确定。     设计管理范围确定就是明确项目设计目标和可交付成果，确定项目设计管理的系统范围并形成文件，以作为项目设计管理计划、实施和评价项目成果的依据。 大量建设项目设计管理实践证明：设计管理范围界定不清，对范围的定义不够明确，或对项目没能制定出清晰规范的范围变更控制过程等这些“管理范围模糊化”因素必然成为后续管理扯皮和低效的引发端。因此，设计管理的范围管理需要完善规范的项目管理体系来有效指导。</vt:lpstr>
      <vt:lpstr>2 设计管理的范围管理要点 （1）特征与要求     1）作为项目管理中一个专业性的设计管理范围管理，应基于整体的项目管理范围，其范围的确定过程相对较为简捷，但电需严谨。     2）设计管理的范围管理应以确定并完成项目设计目标为根本目的，通过明确项目有关各方的职责界限，.以保证项目管理工作的充分性和有效性。     3）项目设计管理的范围管理作为项目设计管理的基础工作，贯穿于设计管理项目的全过程。在项目初期，设计管理范围管理应参与明确界定项目的范围。     4）项目设计管理的所有活动应满足项目范围定义所描述的要求。     5）确定项目设计管理的系统界限，明确项目设计管理的对象。     6）设计管理范围对项目设计进行相应的定义和控制，以确保项目设计管理组织及其干系人从设计管理角度对建设项目的目标成果及其产出或造就建设项目实现既定目标所应有的活动过程达成共识和理解，从而成为自觉的行动。</vt:lpstr>
      <vt:lpstr>（2）设计管理的范围确定过程。     1）项目初期参与项目目标、项目环境的调查与限制条件的分析。     2）从设计管理角度，参与项目可交付成果的范围和范围确定的工作。     3）分析项目设计管理主要影响因素和过去同类项目设计管理的经验教训。     4）对所承担的项目设计管理工作进行结构分析，包括项目设计管理工作分解、项目设计管理单元定义、项目设计管理工作界面分析工作。     5）将项目设计管理目标和任务分解落实到具体的项目设计管理单元和团队人员上，从各个方面对它们作详细的定义。这个工作应与项目相应的计划、技术设计、组织安排等工作同步进行。     6）形成项目设计管理工作结构分析文件。</vt:lpstr>
      <vt:lpstr>（3）设计管理的结构分析     1）项目设计管理的结构分解。     2）项目设计管理单元定义与描述。     A 设计管理项目单元——设计管理工作包。     B 设计管理工作包说明。工作包说明应包含工作的具体内容和要求，应便于项目计划和控制。工作包说明应清楚，内容描述应包含：项目设计管理任务书或合同要求确定的该工作包的总体内容；活动描述由设计管理活动组成并确定了设计管理活动之间的联系。例如设计过程管理的方案设计管理工作，前导工作包括：设计任务书、规划条件提出、建设场地初步勘察、选择邀请设计单位并洽谈，应邀设计单位资格审查、发放方案竞赛文件等。做到详细且易于理解，能为设计管理的团队人员所接受，并确定了设计管理活动之目的联系。设计管理工作包说明包括费用和进度，包括：限额设计计划数和实际数、设计费；项目设计的计划开工期，结束期，实际工期和其他内容，如所需资源用量的估计等。     3）设计范围管理是一个动态的过程。</vt:lpstr>
      <vt:lpstr>（4）设计管理单元界面管理要点 （5）设计管理单元存在的主要界面分析     目标系统、技术系统、行为系统、组织系统、环境系统等。 3 设计管理范围控制 2.4.2 设计管理计划 1 设计管理计划的概念 （1）计划的两重含义     计划具有计划工作和计划形式两重含义：计划工作是指根据对组织外部环境与内部条件的分析，提出在未来一定时期内要达到的组织目标以及实现目标的方案途径。计划形式是指用文字和指标等形式表述组织以及组织内不同部门和不同成员，在未来一定时期内关于行动方向、内容和方式安排的管理事件。计划的实质是确定目标以及规定达到目标的途径和方法。</vt:lpstr>
      <vt:lpstr>（2）设计管理计划释义 设计管理计划是指业主或其委托的项目管理（咨询）单位，针对建设项目的设计管理工作核心任务和特征要素，确定项目设计管理的目标、依据、内容、组织、资源、方法、程序和控制措施，以保证项目管理的正常进行和项目成功的指导性文件。 （3）设计管理计划其实就是设计策划 项目设计策划的主要任务是编制“设计实施计划”。“设计实施计划”应对设计输入、设计实施、设计输出、设计评审、设计验证、设计更改等设计重要过程及方法予以明确。应根据项目特点、用户的要求和实际需要，策划、编制建设项目设计过程所要的管理文件。应重点关注设计过程的接口管理策划的合理性。 2 设计管理计划与项目管理规划的关系 设计管理计划与项目管理规划的关系为：无论对于业主自编或项目管理（咨询）单位的设计管理计划都应属于专业性的局部管理规划；设计管理计划是项目管理规划（无论是项目管理规划大纲和项目管理实施规划）的重要组成部分。</vt:lpstr>
      <vt:lpstr>3 项目设计管理计划的编制 （1）设计管理计划编制的目的 （2）设计管理计划的地位和作用（首位性） （3）设计管理计划编制的依据 （4）编制设计管理计划的要求 （5）设计管理计划编制的主体 （6）编制设计管理计划的程序     1）明确项目目标；2）分析项目环境和条件；3）收集项目的有关资料和信息；4）确定项目管理组织模式、结构和职责；5）确定项目管理范围和分解工作结构；6）明确项目设计管理内容；7）分配落实各设计专业编制任务和内容；8）编制项目设计管理目标计划和资源计划；9）汇总整理，报送项目经理和相关部门。</vt:lpstr>
      <vt:lpstr>（7）编制设计管理计划的内容     编制设计管理计划的内容（以项目实施阶段的编制为例）：     A 项目概况简要介绍。     B 项目条件分析。     C 项目设计管理总体工作计划：a基本原则和方针；b合同所规定的项目范围与设计管理责任；c设计质量、安全、费用、进度目标；d实施的组织形式；e设计阶段的划分和阶段目标；f工作分解结构；g实施要点；h沟通与协调程序；i对项目各阶段的工作及其文件的要求。     D 项目的设计管理模式和组织方案：a设计管理模式确定与描述；b应编制出项目的项目结构图、组织结构图、合同结构图、编码结构工作流程图、任务分工表、职能分工表，并进行必要的说明，各种图应按规则处理好相互之间的关系；c合同所规定的项目范围与项目管理责任；d设计管理部（或组）的人员安排（主要由项目的规模和管理任务决定）；e项目设计管理总体工作流程；f设计管理部（或组）的责任矩阵，责任矩阵的横向栏目为设计管理部（或组）的各个专业及其主要人员，竖向栏目为项目设计管理的工作分解（WBS）成果工作包，项目设计管理的工作包可以按照项目设计管理的阶段分解或按管理的职能工作分解，在责任矩阵中应标明该工作的完成人、决策（批准）人、协调人等；g设计制度一览表。</vt:lpstr>
      <vt:lpstr>    E 设计质量计划。     F 设计进度计划。     G 项目目标控制措施：a 目标的控制措施均应从组织、经济、技术、合同、法规等方面考虑，务求有效；b应针对工程的具体情况提出如下技术组织措施，包括保证质量目标、进度目标、费用目标、安全目标、保护环境、节地节能的措施等；c技术经济指一般都应包括表示技术、经济、管理、效益的内容。     H 设计的资源配置，资源需求计划：用预算的办法得到资源需要量，列出资源计划表。     J 项目设计风险分析与对策：应包括列出项目过程中可能出现的风险冈素清单，对风险出现的可能性（概率）以及如果出现将会造成的损失作出估计和防范、规避、消除风险的对策。     K 设计文件及信息管理计划：a文件及信息需求种类、流程、来源和传递途径；b 信息管理人员的职责和工作程序。     L 项目沟通管理计划：a项目的沟通方式和途径；b信息的使用权限规定；c 沟通障碍与冲突管理计划；d 项目协调方法。</vt:lpstr>
      <vt:lpstr>    3）编制设计计划管理应注意事项：     A 认真深入分析项目设计管理外部和内部条件与具体现实情况，而后确定设计管理工作原则、方针、任务、要求，再据此确定工作的具体办法和措施，确定工作的具体步骤，并环环相扣，付诸实现。根据可能出现的偏差、缺点、障碍、困难，确定解决的办法和措施，.以免发生问题时，陷于被动。     B 计划草案制定后，应组织相关专业人员、管理者参与讨论，充分听取意见，集思广益。同时，可以使设计管理人员了解项目设计管理的实施过程，获得对计划的认同，形成他们对项目计划的承诺，从而成为设计管理人员自觉为之努力的目标、指向与行动纲领，有利于计划的执行。     C 要符合一定的格式要求：计划要求简明扼要、严谨具体，用语准确达意。     D表格和示意图设计要科学，内容要完整，表达逻辑性强，符合规定的格式要求；主计划和派生计划之间的相互联系也要在表格中得到一定程度的体现。     E 数据共享是管理信息化的基本要求，在设计电子表格时，一定要设计好表格格式，并利用超级链接等手段，来实现各项数据之间的传输与共享。</vt:lpstr>
      <vt:lpstr>4 设计管理计划的实施 2.4.3 设计管理组织 2.4.4 设计管理的项目控制 1 项目控制是项目设计管理的主体内容     2 设计阶段的项目设计管理是项目设计控制的重点     设计阶段是影响建设工程项目成功与否的重要阶段，设计阶段的项吗设计管理主要是设计过程管理。设计过程是影响建设工程项目实施效果的关键环节。 （1）项目的设计质量不仅直接决定了项目最终所能达到的质量标准，而且决定了项目实施的进度水平和费用水平。尤其在当前，推行节能建筑、绿色生态建筑、智能建筑，坚持可持续发展，这对顶目设计水平和设计质量的控制较以往面更广、度更深、要求更高。</vt:lpstr>
      <vt:lpstr>（2）设计进度的控制直接关系到设计文件能否按时完成，对顶目设计文件审批、后续的采购、施工招投标及施工将产生重要影响。一般影响设计进度的因素除政府部门、业主方、设计单位外，来自各方面不可预见的因素会不时出现，设计进度的控制是个复杂而艰巨的工作。 （3）设计过程的投资控制与设计质量要求，设备材料选用，设计标准选择，功能性要求，结构与艺术的合理等要素密切相关。无数大型建设工程的项目实践证明：加强设计过程的项目管理将节约项目投资，为业主带来极大的经济效益。因此设计过程的项目管理对投资控制显得尤为重要。 3 项目的设计质量、投资和进度控制是设计管理的三项基本内容。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以往设计管理的通病：     通常由方案中选单位作为设计总包单位牵头进入设计后续工作，如果其设计管理总控能力不足、专业设计协调力度不足、业主方投入设计管理资源不足等，造成设计阶段出现功能需求不明确、设计界面不清，设计服务质量不理想等问题，从而造成施工阶段的设计变更、工程变更、工程签证较多，对项目建设的进度、投资造成不利影响。     基于此，项目管理公司介入全过程项目管理后，就需要对设计管理认真筹划，做到科学有序的管理。</vt:lpstr>
      <vt:lpstr>PowerPoint 演示文稿</vt:lpstr>
      <vt:lpstr>1、设计管理策划     设计前的管理主要是编制有关工作文件，了解业主建设意图和功能需求：      （1）策划设计管理内容，编制设计管理工作手册；     （2）编制设计管理工作计划；     （3）收集项目立项决策资料，整理出满足设计要求的基本条件；     （4）做好市场调研，对符合本项目设计资质和类似设计经验的设计单位摸底、了解和汇总；     （5）掌握和理解建设单位对项目的要求，设想和各种意图，做好满足本工程工艺要求的梳理，做好沟通记录。这项工作可能贯穿于整个工程建设之中，重要的是要有书面记录。</vt:lpstr>
      <vt:lpstr>2、分解设计内容，合理划分设计包     （1）确定需要设计的全部内容；     （2）确定各设计单位之间的工作范围、工作内容及设计周期与工期的相互衔接；     （3）编制设计内容分解表（示例如下），各阶段设计工作招标计划表（示例如下）；     （4）以建筑设计（中方）单位为牵头设计单位，负责设计总协调；     （5）根据确定的各阶段设计工作招标计划，通过招标，将“中间模糊地带”都落实到各家设计单位，并体现在相关设计合同上，遇有矛盾随时协调解决。    </vt:lpstr>
      <vt:lpstr>PowerPoint 演示文稿</vt:lpstr>
      <vt:lpstr>案例：     中国人寿大厦项目设计单位招标文件中明确“设计人承担某人寿大厦建设项目初步设计和施工图工程设计，包括以下服务内容：     初步设计、施工图设计各阶段的总平面规划设计、建筑结构设计、钢结构设计、幕墙设计、装饰装修设计（不含室内精装修部分设计、基坑围护设计、电信管道、区域管道煤气、区域网络、区域数字电视设计，以上内容虽不在本次设计范围内，但中标人须配合以上几项专项设计工作）、景观绿地设计、总平面布置图、室外配套管网、公用动力配套设施及室外广场、道路，以及建筑单体内给排水、供配电、动力、暖通、弱电、人防及本项目相关的所有工程设计，以及初步设计概算和相关服务等。”</vt:lpstr>
      <vt:lpstr>PowerPoint 演示文稿</vt:lpstr>
      <vt:lpstr>3、编制或审核设计任务书（或设计委托书）     （1）在前期调研的基础上，编制或审核设计大纲或设计任务书（含功能需求内容），确保文件科学、合理；     （2）确定设计要求、设计质量和设计标准（设计任务书），确保功能与标准适用、经济。  </vt:lpstr>
      <vt:lpstr>案例1  某体育中心规划及建筑设计方案征集设计任务书（摘录） 第一章 背景 1.1 背景概况 1.2 体育产业的发展 1.3 体育中心建设沿革 第二章 项目概况 2.1 城市概况 2.2 城市发展 2.3 区域规划概况 2.4 规划范围 2.5 规划控制指标 2.6 工程概况     </vt:lpstr>
      <vt:lpstr>案例1  2.6 工程概况     项目总占地面积：57.97公顷 （870亩），分为启动项目与二期项目。     启动项目投资总额约8亿元（不含拆迁安置费用，本投资额仅作为竞标设计依据）总建筑面积约6.9-7.9万平方米，设置：     （1）乙级、中型体育场，建筑面积约3.4-4.4万平方米；     （2）甲级、中型游泳馆，建筑面积约1.5万平方米；     （3）全民健身馆，建筑面积约2.0万平方米；     （4）网球训练场，10片；     （5）11人制足球训练场，1片；     （6）7人制、5人制足球训练场，共10片；     （7）户外篮球场，10-12片；     （8）排球、门球、地掷球等其它户外练习场、健身场，依场地灵活布置。 2.7 建设条件 2.7.1 自然条件          2.7.2 水文条件</vt:lpstr>
      <vt:lpstr>案例1 2.7.2 水文条件 2.7.3 地质条件 2.7.4 用地条件 2.7.5 道路交通条件 2.7.6 周边区域环境及设施 2.7.7  市政基础设施     1、供水     2、供电     3、燃气     4、电信     5、排污     6、综合防灾      （1）防震     （2）防洪</vt:lpstr>
      <vt:lpstr>案例1  第三章 规划、建筑设计要求  3.1 项目定位与特色     1、整体定位      融资、建设、运营管理一体化，具有黄石特色的、国内一流的体育服务综合体。     2、项目形象     黄石奥体中心，不仅能满足省运会开幕式、闭幕式和赛事需求，还能承办省级综合性比赛和国内、国际单项体育赛事，将成为集体育竞赛、大型集会、专业会展、文艺汇演、体育训练、教育、健身、休闲于一体的体育综合体。     3、项目特色     （1）融资、建设、运营管理一体化；     （2）体育建设“3.0”时代的开山之作；     （3）区域重要旅游景点、标志性建筑；     （4）新城建设强大引擎。 </vt:lpstr>
      <vt:lpstr>案例1 3.2 项目建设时序 3.2.1 启动项目     两馆两场——游泳馆 、全民健身馆、体育场、10个网球场以及室外各类球类练习场、全民健身场；总建筑面积约6.9万～ 7.9万㎡ 。  设计要求：     1、启动项目除做规划设计外，需进行详细建筑方案设计。     2、限额设计，节约用地，总投资限额8亿元（不含拆迁安置费用，本投资额仅作为竞标设计依据），单个场馆投资额不做具体要求。 建设目标：     近期目标：满足举办2018年湖北省第十五届省运会与全民健身需求。     远期目标：（1）具备举办全国性和其他国际单项比赛的能力。特别在黄石有着传统优势的乒乓球、体操等项目领域，能承办相应的全国乃至国际的甲、乙级单项比赛。（2）具备举办全国性和国际游泳（除跳水）比赛的能力，体现黄石在游泳项目上的特色与优势。</vt:lpstr>
      <vt:lpstr>案例1  3.2.2 二期项目     商业开发、配套服务和体育学校等。设计方可依据相关上位规划、产业需求和场地条件合理确定具体项目与规模。 设计要求：     1、二期项目无需做建筑方案设计，但需把商业开发引导、配套服务设施的布置利用，作为设计的重点，贯穿在整个规划设计中。     2、设计单位依用地情况对启动项目、二期项目进行合理分区布局。 建设目标：     通过启动项目带动人气，二期项目后续发展，最终建成集体育竞赛、大型集会、专业会展、文艺汇演、体育训练、教育、健身、休闲于一体的体育综合体。 3.3 规划设计要点  3.4 建筑设计要点</vt:lpstr>
      <vt:lpstr>案例1  3.5 建设内容与规模 3.5.1 体育场      1、功能与规模     按《体育建筑设计规范》规定的乙级中型规模标准设计，具有承办地区性和全国单项比赛的能力，满足绿色建筑一星级技术标准。27000～35000座席，建筑面积3.4万～4.4万㎡ 。     2、设置     （1）8道400m标准环形跑道，弯道半径36.5m，西直道10道。     （2）68×105m天然草坪足球比赛场。     （3）68×105m天然草坪足球练习场。     （4）运动员比赛热身场地。     （5）其他辅助用房。部分功能用房在建筑功能及土建尺寸上，尽可能提高到甲级标准，如运动员休息室、新闻媒体用房、主席台座席等，但设备专业仍按乙级标准进行设计。</vt:lpstr>
      <vt:lpstr>案例1  3、设计建议      （1）以体育工艺为导向，科学布置体育建筑全部活动内容和其流程。     （2）创造视觉良好的内场空间、观赛空间和比赛氛围。观众席设计采用周边布置，并设有主席台。     （3）安全高效的交通疏散，严格执行“来去相等”的设计原则，确保人员疏散。     （4）着重考虑大型赛事的光环退去后场地的运营问题，减少政府投资压力，为市民增加以体育为主题的多功能场所，实现建筑的可持续发展,具体体现以下4 个方面：     1）强化演艺、展示功能：通过设计和技术手段使体育场满足大型演艺、展示活动需求。     2）强化群众健身功能：热身场地赛时以训练、热身为主，赛后作为对市民开放的体育公园与社区体育设施实现功能互补，做到使大型体育建筑真正走进大众的日常生活。     3）强化主题商业与商业引入。     4）配套设施、辅助用房赛时、平时均可综合利用。</vt:lpstr>
      <vt:lpstr>案例1 3.5.2 游泳馆     1、功能与规模     按《体育建筑设计规范》规定的甲级中型规模标准进行设计，具备承办国际、国内游泳、水球、花样游泳比赛的能力，满足市民健身需求。满足绿色建筑二星级技术标准。1500座席，建筑面积约1.5万㎡ 。     2、设置      （1）50×25m标准比赛池一个。赛时满足多种游泳、水球、花样游泳等水上项目的使用需求，平时可改造后供少年儿童、成人锻炼使用。     （2）配套50×20m热身池。     （3）儿童戏水池一个，供儿童和幼儿学习游泳、嬉水使用。     （4）满足比赛以及规范要求的其他辅助用房，其中需具有足够数量的满足对外开放使用的更衣室。     （5）休闲空间，保持游泳馆的开放性和公共性，为市民的休闲娱乐提供舒适场所。      3、设计建议      （1）设计时充分考虑儿童、成人锻炼以及高端游泳会馆的不同需求。     （2）游泳馆的能源设施可单独控制管理。     （3）在资金投入合理、技术可靠性高、维护成本低的前提下，可考虑围护结构活动开闭的可能性。</vt:lpstr>
      <vt:lpstr>案例1 3.5.3 全民健身馆     1、功能与规模     满足全民健身需求，市民对羽毛球、篮球、乒乓球、以及拳击、跆拳道、柔道、溜冰等项目的健身、训练需求；满足国家乒乓球训练基地的训练要求。满足绿色建筑二星级技术标准。建筑面积约2万㎡ 。     2、设计建议     （1）该馆是本奥体中心人气最足、收益最多、灵活性最大的场馆，具有十分重要的地位，在设计中需加以重视。     （2）该馆集运动、健身、演艺、会展为一体，设计中除考虑运动功能外，还应满足中小型演艺、会展等商业活动需求。     （3）设置300座活动座椅，满足地区性比赛与演艺需求。     （4）在空间布局上做到能分割、可组合、多功能。     （5）应充分展示黄石地域优势与特色。     （6）重点考虑后期运营问题，实现建筑的可持续发展。     （7）能满足矿博会、园博会的展览、展示需求。     （8）协调与国家乒乓球训练基地、体育学校的关系，功能合理区分、综合利用、协调发展。</vt:lpstr>
      <vt:lpstr>案例1  3.5.4 网球训练场     1、规模     网球训练场10片。      2、设计建议     至少两片场地可以临时增设300座活动看台，具备举办地区性网球比赛的能力。  3.5.5室外配套各类球类练习场地及全民健身场地，设置     （1）11人足球训练场1片；     （2）7人、5人足球训练场共10片；     （3）篮球场10-12片；     （4）排球、门球、地掷球等其它户外练习场、健身场，依场地灵活布置。    3.6 项目设计进度要求     中标单位需3个内月提交±0.000以下的施工草图、桩基图，用于指导场地平整与地下工程的交叉施工；5个月内提交全套施工图。</vt:lpstr>
      <vt:lpstr>案例1  第四章 设计文件编制深度及设计成果要求  4.1 设计文件深度要求     设计成果的深度必须符合国家有关规定、建筑设计规范规定和建筑方案设计的深度要求。 4.2 设计文件内容要求     （1）设计成果中的计量单位均采用国际标准计量单位。     （2）图纸和文本文件必须做到清晰、完整，尺寸齐全、准确，同类图纸规格应尽量统一。     （3）设计成果包括文本文件、设计图纸及相应的计算机文件。 4.2.1 设计成果文本文件，按时提交给发包方，包含但不限于以下内容     （1）设计说明书（含对项目的理解和认识）；     （2）总平面规划设计说明；     （3）竖向平面说明；     （4）景观结构说明；     （5）公共空间与广场设计说明；     （6）交通组织设计说明；     （7）市政设施设计说明；     （8）建筑设计方案设计立意与构思说明；     （9）主要经济技术指标、面积分配；     （10）工程造价估算。</vt:lpstr>
      <vt:lpstr>案例1 4.2.2 设计成果图形文件要求应包含但不限于以下内容     1、规划设计     （1）项目概况分析图：清晰表达对项目区位、规划、城市空间等方面条件的分析。     （2）设计理念分析图：应对规划布局、建筑形态、建筑文化、空间环境、交通组织等设计理念进行表述和分析。     （3）总平面图：包括主体建筑、广场、公共空间、道路、绿化等的平面布置与空间组织。     （4）景观分析图。     （5）道路交通系统规划和相关分析图：比例统一，有针对性地进行交通分析和研究，除满足机动车、非机动车停放的要求外，应重点研究交通系统与周边道路、慢行系统的有机组织。     （6）竖向设计分析图：场地设计应对竖向进行优化，综合考虑道路、广场、绿化、水系、排水系统以及地下空间的综合开发利用。     （7）其他能反映城市设计与总体平面设计意图和内容的图纸，数量不限。     （8）鸟瞰透视图（包括日、夜景）：要求清楚表达建筑与周边环境的整体关系，现状建筑要与现状体量、色彩相符。 </vt:lpstr>
      <vt:lpstr>案例1      2、建筑设计     （1）建筑各层平面图；主要方向立面图、剖面图；     （2）建筑功能分析图；     （3）建筑内部交通流线分析图；     （4）场馆视线分析图；     （5）各主入口立面效果图；     （6）外墙及材料设计示意图；     （7）室内设计图纸：重点室内空间透视图及其材料、设计说明等；     （8）主要视点透视图：应能清晰表达沿场地四个方向的建筑群透视效果及各单体建筑日景、夜景的透视效果，强调行人角度与坐车人角度的真实感受；     （9）重要的室内（场内）空间的透视图；     （10）必要交待的建筑节点效果图以及反映设计意图、特色的图纸，数量不限。</vt:lpstr>
      <vt:lpstr>案例1  4.2.3 展示要求     （1）多媒体演示文件：PPT格式文件、动画或其他影音文件，总长度不超过20分钟。     （2）展示版图一套，用于评审及各种展示用途，内容由投标单位自定。图纸规格应为 A0（约 1189mm×841mm），裱装在轻质板上，不少于8张。      （3）能反映群体关系的模型沙盘，比例为1/1000。  4.2.4 设计成果形式、电子文件要求     文本文字统一采用简体中文格式，全部设计成果以A3规格编排打印装订成册，一式10份（图纸打印比例自定）；全部设计成果应制作成计算机电子文件，文件文本统一为“.DOC或.PDF”格式，图片统一为“.JPG”格式，还必须提供可编辑格式（dwg、psd）格式文件。  4.2.5 中标单位需对本项目进行建筑信息模型（BIM）设计。  4.2.6 本项目需达到中国建设工程鲁班奖的设计建设要求。  4.2.7 方案成果知识产权归属发包方。     附件：（1）区位图 ；（2）规划范围图。</vt:lpstr>
      <vt:lpstr>案例2  某体育中心施工图设计任务书（见附文件）</vt:lpstr>
      <vt:lpstr>4、组织设计招标     重要工程、复杂工程、规模较大项目工程，选择设计单位的方式应分两阶段进行。      （1）方案设计单位可以采取方案竞赛或邀请招标的方式确定。     （2）施工图设计单位在方案设计的基础上，采取公开招标的方式进行选择，设计任务包括初步设计和施工图设计，设计内容应尽可能多地包括项目所涉及的所有专业，以减少协调环节。设计合同要细化合同关于设计承包人的主要内容，明确项目各分部各阶段的设计工作界面，确保设计承包人与专项设计承包人之间工作界面清晰。      方案设计、初步设计和施工图设计的设计任务书应尽量详细，减少不确定因素，以保证设计内容全面、完整，避免后期变更。     </vt:lpstr>
      <vt:lpstr>设计合同案例：     中国人寿大厦工程，设计单位除了有规划设计、方案设计、建筑安装施工图设计（含初步设计）单位外，还有基坑围护设计、电信管道、区域管道煤气、二次装修等专项设计，这时对设计范围的统筹管理就非常重要，设计除了横向的面与面之间界面划分要十分清晰之外，纵向的点线与点线之间的界线归属也要十分明确。否则就会出现推诿、扯皮，影响设计质量与设计进度的事宜。     如幕墙电动开启窗用电设备电源归属问题，正确做法应是专业设计提出用电容量需求，由建筑安装施工图设计单位核算，留设二级配电箱作为开启窗设施电源接驳点，否则就会造成混乱，这当然是最简单的示例。复杂的项目内容，项目管理人员就必须结合类似工程项目管理经验予以确认。</vt:lpstr>
      <vt:lpstr>1）设计招标工作流程     （1）根据设计任务书、设计内容分解和各设计工作界面组织招标代理单位进行设计招标。     （2）参与评选设计方案，对招标代理单位提交的评审报告或对专家的评审意见进行审查。     （3）参与起草设计合同，或评审设计合同，参与设计合同谈判。设计合同应在标准版本上加入设计管理的各项要求。     （4）代表业主审查设计单位的质量保证体系，设计单位资质及其设计人员资格。     （5）设计单位或设计方案招标的评判标准。     （6）设计方案对设计任务书的理解是否透彻，对设计任务书是否响应。     （7）设计方案是否项目生命周期成本最低。     （8）设计单位是否具备或能够获取必须的技术能力和相应经验。</vt:lpstr>
      <vt:lpstr>    （9）设计单位是否具备保证工作成功完成的管理能力。     （10）设计是创造过程，因此一般来说设计费用不应是采购的第一因素。 2）提供设计工作条件     委托设计需提供设计单位基本条件，见下表。</vt:lpstr>
      <vt:lpstr>5、设计前的管理产生的文件     （1）设计任务书（或设计委托书）。     （2）设计内容分解表。     （3）各阶段设计工作招标计划（含内容与时间）。     （4）设计管理工作手册。     （5）设计出图计划。</vt:lpstr>
      <vt:lpstr>1 工作内容 （1）组织招标代理单位进行勘察公开招标，审查招标代理单位编制的勘察招标文件，确定技术要求和技术标准。 （2）参与评选勘察方案，审核满足相应设计阶段要求的勘察阶段的勘察实施方案（勘察大纲）。 （3）参与起草勘察合同，或评审勘察合同。 （4）代表业主审查勘察单位的质量保证体系，勘察单位资质及勘察人员资格。 （5）监督监理单位对勘察的实施工作进行控制和检查。 （6）控制勘查工作按合同约定的期限完成。 （7）按规范有关文件要求检查勘察报告内容和成果，进行验收，提出书面验收报告。 （8）组织勘查成果交底，并做好交底会议纪要。 </vt:lpstr>
      <vt:lpstr>2 管理方法 （1）招标代理单位在编制勘察招标技术文件前，要广泛收集各种有关文件和资料，如：规划要求、设计单位的要求、相邻建筑地质资料等。经整理分析后提出与工程相适应的技术要求和质量要求。 （2）审核勘察实施方案时，重点审核其可行性、精确性。 （3）对勘察单位提出的勘查成果等进行核查，重点检查其是否符合委托合同及有关强制性标准和强制性条文的要求。如审图单位早已确定，则由审图单位提前审查为好。 （4）对详细勘察成果，要求其不但要满足基础（桩基）施工图设计要求，还应满足基坑围护、支撑、降水设计的要求。 （5）对勘察成果中的异常情况应提出补堪或复勘。</vt:lpstr>
      <vt:lpstr>3 管理程序 （1）必须按照先勘察后设计再施工的顺序进行。 （2）详细勘察阶段的勘察计划尽量能组织设计及审图人员审核后实施。 （3）必要时，提请建设单位委托勘察监理。 （4）必要时，组织专家对勘察成果进行评审。 （5）督促勘察单位做好施工阶段的勘察配合及验收工作。</vt:lpstr>
      <vt:lpstr>PowerPoint 演示文稿</vt:lpstr>
      <vt:lpstr>2 设计进度管理的要点     （1）编制设计管理进度计划，包括从项目设计方案、扩初设计、施工图设计，一直到施工图审图等相关政府主管部门报审、批复手续办理时间的进度安排，应满足总进度计划的要求。     （2）审查设计单位所编制的进度分解计划的合理性和可行性，通过合同对各设计单位的方案设计、初步设计、施工图设计以及设计修改等的设计进度进行协调和控制（设计院内部保障）。     （3）根据工程项目的进展，协调控制各个设计单位之间进度的衔接配合以及各职能之间的顺利实施（各设计院之间保障）。     （4）控制工程项目采购环节，满足设计所需技术资料的及时提供，如电梯、冷冻机、锅炉、发电机、冷却塔、厨房设备、泳池设备等采购工作应尽量在施工图设计阶段进行（设计技术条件保障）。</vt:lpstr>
      <vt:lpstr>    （5）控制设计报批和市政配套环节，应考虑设计评审、设计文件报批和配套征询的时间及建设方的确认周期，以满足设计进度符合总体进度的要求（设计外部保障）。     （6）为避免审图过程中出现较大的反复，影响施工图交付时间，项目管理应建议审图单位在扩初设计时即介入工作。     （7）如建设单位的建设意图及需求有重大改变时，应获得建设单位的书面确认，在得到项目经理批准后，须对原设计计划进行调整或修改，进度计划是动态的。     （8）根据合同督促设计单位进行施工现场设计配合，及时解决施工中设计问题，尽量避免设计变更对进度所带来的影响。     案例：沈阳奥体、三亚海棠湾、徐州奥体等。</vt:lpstr>
      <vt:lpstr>点评：施工图分阶段设计的控制要素      很多政府、标志性工程由于工期紧，会出现边设计边施工现象，设计工作的进度和质量将对工程建设的进度和投资控制产生重大影响。这类项目必须进行限额设计，加强过程中的设计质量控制（专业对图）和设计深度的审查，严格控制设计变更。最好将限额设计、设计进度（设定出图节点）、设计变更量等在设计合同中明确奖罚措施，加大设计单位对自身设计质量和工程投资的控制力度。</vt:lpstr>
      <vt:lpstr>案例：     中国人寿大厦，鉴于前期手续的延误，在方案比选完成后该项目土地出让合同中限定的开工时间已基本临近，按土地出让合同约定每推迟一天开工将对建设单位处以100万元/天的罚款。项目管理部介入后，一方面组织相关开工延期申请事宜，最终获得六个月的开工延期成果；另一方面组织相关设计与报批工作，六个月的开工延期需要完成方案审查、初步设计、施工图设计（原施工图设计合同约定90天）及审查、工程量清单编制、总包招标及工程建设规划许可证办理、施工许可证办理等工作内容，项目管理综合分析、相关工作有序搭接，同时对各项工作完成时间进行合理压缩；在限额设计的前提下，经同设计单位多次沟通后，将施工图设计工期压缩为60天，同时为确保施工图出图质量及图纸深度采取相应措施：设计单位加强相关专业人员的投入、管理公司在设计院派驻专业人员进行对接，及时解决设计过程中遇到的问题、在设计总工期的基础上细化设计节点目标并及时检查完成情况、设计单位与清单编制单位密切配合，最短时间内完成工程量清单编制工作、做好与图纸审查单位（施工图第三方审查及政府专业机构的审查）的沟通协调工作，缩短审图时间等。最终将设计成果控制在满足施工图纸的质量要求范围内，确保了工程建设的整体进度。</vt:lpstr>
      <vt:lpstr>设计质量管理原则：     设计成果必须在符合现行规范和标准的条件下，在满足功能和使用要求的基础上，确保结构安全可靠、施工可行、经济合理。     设计必须使用成熟技术、成熟工艺、成熟的材料设备，对于“四新”的应用应当结合工期和投资予以综合考虑，在后期的使用及维护成本、环保节能及工程的投资、进度方面寻求合适的平衡。 设计质量控制目标：     成果质量等级按住建部《民用建筑工程设计质量评定标准》执行；各阶段成果深度须符合建设部《建筑工程设计文件编制深度的规定》，且须满足报建的要求；在严格遵守国家法规和技术标准的前提下，工程设计须做到“技术先进、安全可靠、经济合理”。</vt:lpstr>
      <vt:lpstr>1 方案设计阶段设计质量管理要点     （1）设计任务书的编写要突出工艺功能要求和布局，明确项目运营要求是设计管理的重点。     （2）设计招标的目的是引入一家有能力的建筑设计单位，方案设计的选择首先满足内部使用功能再考虑外部建筑形态。     （3）参与设计方案的技术经济分析，进行价值管理。     （4）方案设计的深度必须满足国家对方案设计的深度要求。     （5）建议建设方在方案优化阶段聘请设计咨询单位对设计方案进行优化。</vt:lpstr>
      <vt:lpstr>2 初步设计阶段设计质量管理要点     （1）工程建设的内在质量，包括使用功能、投资效益均在扩初设计阶段确定。项目管理公司此阶段的质量管理控制重点在技术方案的研究和选择上，满足工艺其功能的要求，保证系统不漏项以及设计的合理性。     （2）根据业主、专家等的正确意见督促设计单位进行设计优化。     （3）初步设计的深度必须满足国家对初步设计的深度要求。     （4）初步设计的深度还应满足政府有关部门审批要求的深度，满足主要设备材料订货和指导施工图设计的要求。     （5）建议建设方聘请专业设计咨询单位如机电、弱电、景观设计等，配合设计工作。建议建设方在此阶段即委托审图单位。     （6）扩初设计图纸审核，可参照下表预先编制扩初图纸核查表在核查时采用，该表的编制应征求相关专业工程师的意见。</vt:lpstr>
      <vt:lpstr>PowerPoint 演示文稿</vt:lpstr>
      <vt:lpstr>3 施工图设计阶段设计质量管理要点     （1）施工图设计（报审版）应尽量使图纸少开天窗（尚未明确的设计内容）；施工图设计（完整版）应避免图纸开天窗。     （2）施工图设计的深度必须满足国家对施工图设计的深度要求。     （3）施工图设计应满足有关部门对初步设计的审批要求。     （4）施工图设计应满足工程所有设备材料采购的要求，如规格、型号、技术参数等。     （5）督促审图单位按规范进行施工图审查。     （6）建设方应聘请专业设计咨询单位，如机电、弱电、景观设计等，配合施工图设计工作。     （7）要求设计单位提交整个施工图设计图纸目录清单，供项目管理进行图纸管理。     （8）要求设计单位提交施工图设计的建筑面积细目，审查建筑面积的准确性，确保项目的竣工实测面积与施工图设计的建筑面积相吻合。</vt:lpstr>
      <vt:lpstr>施工图设计质量控制流程表</vt:lpstr>
      <vt:lpstr>4 二次深化设计和专业设计管理要点     （1）二次深化设计和专业设计一般由业主设计单位提出设计技术要求，作为深化设计的技术条件；作为专业分包招标文件的技术文件，由分包中标单位完成深化设计。     （2）深化设计和专业设计成果应在管理公司的组织下由主设计单位和建设单位和相关专业单位确认后实施。     （3）机电工程在设备采购完成后，由主设计单位对基础、结构和相关专业作出修改通知或补充设计。补充设计完成后，应组织专门的设计交底和图纸会审，并做好记录。     （4）复杂项目建议建设方委托主设计单位或机电安装施工单位进行施工管线综合设计，相关各设计之间进行协调及确认。</vt:lpstr>
      <vt:lpstr>5 设计出图与设计合同支付管理     按合同约定和设计出图进度和质量，对设计款的支付进行签认或拒绝，如有索赔或反索赔时，要提出分析意见。     设计合同支付管理流程如下：</vt:lpstr>
      <vt:lpstr>点评：     设计阶段一定要认真对待设计成果的审查与会审，做好相应管理工作。     1）深度审查     施工图设计文件编制深度须满足建部颁发的《建筑工程设计文件编制深度规定》（2008版）的要求，并同时满足设计合同对设计文件编制深度的相关要求。很多项目都存在这方面的问题。     2）设计依据审查     ①审查设计是否依据政府有关部门的批准文件要求进行设计。如审查施工图设计文件与初步设计审查批复指定的范围有无出入等。     ②设计中应正确选用国家、行业和地方设计标准，施工图设计文件审查时，应对设计标准是否适用于本工程、是否为有效版本进行审查。</vt:lpstr>
      <vt:lpstr>点评：     3）各专业施工图审查     ①审查本专业使用功能要求是否实现，设备、材料的选用等是否满足要求，设计采取的措施是否有更好的解决方案等。     例如，建筑专业各功能房间设置要求的实现，消防疏散、防烟防火分区设置要求的实现，通风空调专业对于部分房间恒温恒湿功能设置要求等功能的实现。     ②全面审查各专业平面图、立面图、系统图、透视图、详图、节点做法等，确保不缺、不漏、不矛盾。</vt:lpstr>
      <vt:lpstr>PowerPoint 演示文稿</vt:lpstr>
      <vt:lpstr>PowerPoint 演示文稿</vt:lpstr>
      <vt:lpstr>PowerPoint 演示文稿</vt:lpstr>
      <vt:lpstr>        经统计，初步设计阶段，影响项目投资的可能性占75%～95% ；技术设计阶段，影响项目投资的可能性占35～75%；施工图设计阶段，影响项目投资的可能性为5%～35%。设计阶段是项目实施阶段中的一个影响项目投资最大的阶段，因此，有效地对设计阶段投资进行控制是确保项目投资目标实现的关键。     设计阶段控制投资的要求，概算不能超估算的5～10%，预算不能超概算的3～5%。</vt:lpstr>
      <vt:lpstr>7.1 扩初设计概算 7.1.1 主要工作内容     （1）项目管理单位向设计院下达投资限额（投资估算）。     （2）项目管理单位协助业主确定概算内容的WBS分解要求（可以按工作内容进行分解，也可以按合同结构进行分解），下达给设计单位。     （3）设计单位根据要求编制扩初设计概算。     （4）项目管理单位对设计单位提交的扩初设计概算进行审查。     （5）项目管理单位综合审查结果与业主意见，要求编制单位调整概算。     （6）项目管理单位将调整后的概算上报业主，如该概算不满足投资限额，要求设计单位查找原因，修改设计。     （7）设计修改完成后重复以上编制、审查、调整的过程，直到设计概算控制在投资限额内为止。     （8）项目管理单位将调整后的设计概算交由业主确认。     （9）设计概算承上启下，将其作为下阶段投资控制最重要的计划书。</vt:lpstr>
      <vt:lpstr>7.1.2 设计概算的编制内容     1）按照工作内容进行WBS分解的概算编制内容     （1）工程费用（建筑安装工程和设备购置费）；     （2）工程建设其他费用；     （3）预备费用；     （4）固定资产投资方向调节税；     （5）建设期贷款利息；     （6）铺底流动资金。</vt:lpstr>
      <vt:lpstr>    2）按照合同进行WBS分解的概算编制内容     （1）土地合同；     （2）建设筹建费合同；     （3）勘察设计费合同；     （4）市政配套费合同；     （5）施工总包合同；     （6）专业分包合同；     （7）设备采购合同。</vt:lpstr>
      <vt:lpstr>7.1.3 设计概算的审查要点     （1）是否符合业主要求的编制深度和范围；     （2）是否按业主要求的WBS分解编制；     （3）编制内容是否完整，对设计标准是否理解正确；     （4）是否确保编制依据的时效性、准确性、适用性；     （5）采用的定额或指标是否正确；     （6）费用项目划分是否合理，是否有漏项；     （7）工程量计算是否正确；     （8）材料选用价格是否合理；     （9）费用取费标准是否符合国家或地方规定。</vt:lpstr>
      <vt:lpstr>7.2 施工图预算 7.2.1 主要工作内容     （1）项目管理单位向施工图预算编制单位下达要求，要求其编制预算时与概算子目一一对应，并加以细化。对于施工图设计中不明确或未做深化设计的部分，金额可暂时按照概算金额处理。     （2）施工图预算编制单位（设计单位、造价咨询单位或者标代理单位）编制施工图预算。     （3）项目管理单位对预算编制单位提交的施工图预算进行审查。     （4）项目管理单位综合审查结果与业主意见，要求编制单位调整预算。     （5）项目管理单位将调整后的预算上报业主，如该预算不满足投资限额，要求设计单位查找原因，修改设计。     （6）设计修改完成后重复以上编制、审查、调整的过程，直到施工图预算控制在设计概算的范围内为止。     （7）项目管理单位将调整后的预算交由业主确认。</vt:lpstr>
      <vt:lpstr>7.2.2 施工图预算的编制内容     （1）土建工程；     （2）设备安装工程；     （3）室外总体工程。 7.2.3 施工图预算的审查要点     （1）预算编制是否全面，是否与该算子目相对应；     （2）预算编制是否包括施工图设计中不明确或未做深化设计部分；     （3）定额或单价套用是否正确；     （4）工程量计量是否正确；     （5）费用取费标准是否符合国家或地方有关规定。</vt:lpstr>
      <vt:lpstr>7.3 设计阶段造价管理的基本流程</vt:lpstr>
      <vt:lpstr>7.4 设计阶段造价管理的成果文件     （1）总概算（调整）汇总表。     （2）设计概算审查流转表。     （3）施工图预算（调整）汇总表。     （4）施工图预算审查流转表。 点评：     设计阶段的造价管理主要工作之一是及时组织各阶段成本分析，且要求设计单位将限额设计贯穿于工程设计的各阶段，主要手段就是组织各阶段的成本分析与会审，最好能与类似已完工程进行对比，借鉴经验、汲取教训，合理控制工程费用。     材料设备产品档次的选择标准，设计过程要及时确认，确认时要结合功能需求、建设标准等因素，能借鉴同类同等项目标准的最好予以借鉴。</vt:lpstr>
      <vt:lpstr>8.1 设计交底与图纸会审 8.1.1 目的：尽量发现和避免设计中的错、漏、碰、缺。 8.1.2 工作流程     （1）设计交底与图纸会审应在施工开始前完成（也可分阶段、分系统进行）；     （2）业主、管理公司、监理、施工单位在取得施工图后，应各自整理出图纸会审问题清单，在设计交底及会审前一周由监理单位整理汇总后交设计单位预备解答；     （3）管理公司组织设计交底与图纸会审会，由业主、管理公司、监理、施工单位以及设计单位参加；     （4）图纸会审解答内容由施工单位整理，设计、监理、管理和建设单位签认后，由管理公司发出。    </vt:lpstr>
      <vt:lpstr>8.1.3 设计交底的内容     一般包括：     （1）施工图设计文件总体介绍；     （2）设计的意图说明；     （3）特殊的工艺要求；     （4）建筑、结构、工艺、设备等各专业在施工中的难点和易发生的问题说明；     （5）是否有分期供图及供图时间表；     （6）对建设单位、管理单位、监理单位和施工单位等对图纸疑问的解释。     案例：苏州工业园区体育中心</vt:lpstr>
      <vt:lpstr>8.1.4 图纸会审的内容     一般包括：     （1）发现设计图纸中的错、漏、碰、缺；     （2）同专业图纸间有无冲突，各专业间图纸有无冲突，标注有无遗漏；     （3）总平面与施工图有冲突；     （4）预埋预留是否表示清楚，设备就位有无问题；     （5）图中所要求的条件是否满足；     （6）施工是否可行；     （7）新材料、新技术的应用有无问题。</vt:lpstr>
      <vt:lpstr>8.2 设计变更管理 8.2.1 正确判断设计变更的原因     （1）改变使用功能；     （2）增减工程范围和内容；     （3）修改工艺技术，包括设备的改变；     （4）工程地质勘察资料不准确而引起的修改；     （5）使用的设备、材料品种的改变；     （6）采用合理化建议；     （7）设计错误、遗漏；     （8）施工中产生错误。     工程变更可能有建设单位、设计单位、施工单位或咨询单位、监理单位中的任何一个单位提出，但无论何种原因的变更最终表现为设计变更。</vt:lpstr>
      <vt:lpstr>8.2.2 设计变更的处理原则     （1）所有变更必须遵循先评估后由业主确认的原则。     （2）变更要求应全面权衡功能、投资、进度等各种因素，综合判断，能不变更的尽量不变。     （3）确属设计或施工的遗漏和错误，或影响工程使用和质量的问题必须修改。 8.2.3 设计变更控制流程     如下图： </vt:lpstr>
      <vt:lpstr>PowerPoint 演示文稿</vt:lpstr>
      <vt:lpstr>点评：     设计管理的工作重点就是要加强对设计变更的预控。在正式出图前，应根据工程特点，分析设计变更可能出现的方面，使变更控制在施工图出图之前；施工阶段必须要变更的，要求设计单位按照设计或非设计原因两种表格填写设计变更单，并计算出变更对投资的影响，然后由设计管理人员按照规定的权限报有关部门审批。     案例：中国人寿大厦建设项目工程变更管理办法示例如下。     变更原则：实事求是、公平合理，既要不违背已批准的设计文件，又要坚持工程质量第一和技术与经济相结合的原则。确需变更设计的，按以下变更程序办理。不论按照下列程序一或是程序二都必须由设计管理人员组织相关单位对变更事项的技术性、经济性、安全性进行综合评估，确保设计变更对工程建设的投资在可控的范围内。</vt:lpstr>
      <vt:lpstr>变更程序一：     由设计单位自身原因或建设单位使用功能调整等原因所引起的内容调整，经项目管理组织相关参建单位对变更事项的技术性、经济性、安全性进行综合评估，确定是否需要变更，对需要变更的讨论后统一由设计单位出具《设计修改通知单》，并在修改通知单内明确修改原因。 变更程序二：     由施工单位提出的变更内容，由施工单位填写《工程联系单》一式8份，内容须明确变更原因、变更内容及费用变动幅度；      报监理单位审核《工程联系单》，并签署意见。工程变更应满足：理由充分、内容描述清晰完整、时间符合要求；     设计单位提出较合理的设计意见；     造价单位根据设计单位的修改意见及监理单位对《工程联系单》的预算初审意见后，依据合同及相关规定进行详细的造价审核，并提出审核意见；</vt:lpstr>
      <vt:lpstr>    项管单位收到造价单位对《工程联系单》的预算审核后，组织业主、审计、设计、造价等相关单位对变更事项的技术性、经济性、安全性进行综合评估，确定是否需要变更；若需变更、签署确认意见后报审计单位审核；     审计单位对《工程联系单》的必要性和预算的合理性进行审核，并签署审核意见后由项管单位报送建设单位审批；     建设单位完成《工程联系单》审批，由项管单位返回各单位留存，如涉及设计变更，由设计单位出具《设计修改通知单》一式13份。     重大设计变更与系统改变必须由责任或设计单位组织专家论证会，提出专家论证意见，报建设单位批准；     施工单位根据变更内容及意见落实施工；     非施工单位原因导致费用增加时，施工单位办理有关新增项目单价确认、新增/变更项目工程量签证确认、变更/签证价款审批等手续，完成费用洽商；     若由施工单位提出的变更，根据变更内容及意见提出工程签证走工程签证流程。</vt:lpstr>
      <vt:lpstr>8.3 设计综合管理     要求并督促设计单位按实际合同的要求做好以下工作：     （1）政府报批和外配套的设计配合。     ①政府报批过程中的设计配合工作：规划、消防、交通、人防、防雷等。     ②市政配套过程中的设计配合工作：电力、上水、排水、燃气、通讯、有线电视、市政道路、交通设施等。     （2）参加工程例会。     （3）按工程会议计划，参加工程例会，及时与相关单位进行施工中设计问题的沟通。     （4）进行工程见证，参加工程各项验收和签认工作。     （5）材料及设备采购的技术配合和参数确认。提供或确认所采购的材料及设备的技术参数，进行材料及设备采购的技术配合工作。     （6）施工现场设计配合，解决施工中设计问题，按设计合同要求，结合工程实际情况，下场及时解决设计问题。</vt:lpstr>
      <vt:lpstr>点评：     施工阶段要建立有效的设计协调工作网络。如为加快施工过程图纸问题的解决，设计单位应有驻工地代表，处理如材料更换、局部修改或其他有关工程的随机需协商事宜，以保证现场施工工作不受或少受影响。     案例：加强对设计变更的预控     中国人寿大厦建设项目工程变更管理办法变更程序二，此程序为一般变更事项处理的正式流程，在实际处理现场设计变更时应遵循“第一时间、第一现场”的处理原则，即设计管理人员在收到相关设计变更信息时，第一时间内组织建设单位、设计单位、监理单位、造价咨询单位等相关参建单位现场实地查看和商讨，对变更事项的技术性、经济性、安全性进行综合评估，同时由造价单位提供变更估算，确定是否需要变更，在统一修改意见后，由监理单位督促施工单位按照各参建单位现场确定的意见落实施工，随后按照程序出具相关工程联系单或设计修改通知单，最大程度上减少设计变更程序对现场施工进度的影响。</vt:lpstr>
      <vt:lpstr>1、收图管理     收图是图纸管理的源头，是控制图纸流通的关键。     管理流程：     （1）设计方提供详细的图纸目录以及图纸相关说明；     （2）业主按时间节点签收图纸；     （3）图纸台账目录登记；</vt:lpstr>
      <vt:lpstr>    （4）及时归档并分发各相关单位。 2、发图管理     发图是图纸管理的重要节点。     管理流程：     （1）通知项目各相关单位领取图纸，控制时间节点；     （2）领图单位在图纸发放登记簿上签字确认后发放图纸。</vt:lpstr>
      <vt:lpstr>3、图纸变更管理     图纸变更是项目中常见的问题，容易造成图纸混乱，涉及工程进度、质量、投资控制等多方面问题。     管理流程：     （1）设计方以书面形式提供图纸变更的理由，并应随图纸提供设计修改通知单或技术核定订单；     （2）业主签收图纸，按照收图管理办法执行；     （3）向各相关单位发送图纸变更通知说明；     （4）按图纸变更通知说明的要求，从各相关单位收回作废图纸，发放新图纸；发图流程按照发图管理办法执行，作废图纸回收后及时隔离。 4、产生文件     （1）图纸台账目录；（2）图纸发放登记簿；（3）图纸变更通知说明。</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剧院研究中心介绍</dc:title>
  <dc:creator>Administrator</dc:creator>
  <cp:lastModifiedBy>个人用户</cp:lastModifiedBy>
  <cp:revision>629</cp:revision>
  <cp:lastPrinted>2017-06-26T06:08:19Z</cp:lastPrinted>
  <dcterms:created xsi:type="dcterms:W3CDTF">2012-06-06T01:30:00Z</dcterms:created>
  <dcterms:modified xsi:type="dcterms:W3CDTF">2018-03-25T01:34:13Z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2052-10.1.0.5973</vt:lpwstr>
  </property>
</Properties>
</file>